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field, Gillian" initials="BG" lastIdx="3" clrIdx="0">
    <p:extLst>
      <p:ext uri="{19B8F6BF-5375-455C-9EA6-DF929625EA0E}">
        <p15:presenceInfo xmlns:p15="http://schemas.microsoft.com/office/powerpoint/2012/main" userId="S-1-5-21-1271423080-98322552-283921195-27810" providerId="AD"/>
      </p:ext>
    </p:extLst>
  </p:cmAuthor>
  <p:cmAuthor id="2" name="Faye, Laura" initials="FL" lastIdx="1" clrIdx="1">
    <p:extLst>
      <p:ext uri="{19B8F6BF-5375-455C-9EA6-DF929625EA0E}">
        <p15:presenceInfo xmlns:p15="http://schemas.microsoft.com/office/powerpoint/2012/main" userId="S-1-5-21-1271423080-98322552-283921195-29650" providerId="AD"/>
      </p:ext>
    </p:extLst>
  </p:cmAuthor>
  <p:cmAuthor id="3" name="Yap, Rebecca" initials="YR" lastIdx="2" clrIdx="2">
    <p:extLst>
      <p:ext uri="{19B8F6BF-5375-455C-9EA6-DF929625EA0E}">
        <p15:presenceInfo xmlns:p15="http://schemas.microsoft.com/office/powerpoint/2012/main" userId="S-1-5-21-1271423080-98322552-283921195-30265" providerId="AD"/>
      </p:ext>
    </p:extLst>
  </p:cmAuthor>
  <p:cmAuthor id="4" name="Lass, Jenny" initials="LJ" lastIdx="7" clrIdx="3">
    <p:extLst>
      <p:ext uri="{19B8F6BF-5375-455C-9EA6-DF929625EA0E}">
        <p15:presenceInfo xmlns:p15="http://schemas.microsoft.com/office/powerpoint/2012/main" userId="S-1-5-21-1271423080-98322552-283921195-19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2360" autoAdjust="0"/>
  </p:normalViewPr>
  <p:slideViewPr>
    <p:cSldViewPr snapToGrid="0">
      <p:cViewPr varScale="1">
        <p:scale>
          <a:sx n="73" d="100"/>
          <a:sy n="73" d="100"/>
        </p:scale>
        <p:origin x="17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FB4B5-3395-45AF-B4CA-D551EFCD24CA}" type="datetimeFigureOut">
              <a:rPr lang="en-CA" smtClean="0"/>
              <a:t>2017-11-24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50D6B-D290-436E-B90D-C7155FD7F6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64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0D6B-D290-436E-B90D-C7155FD7F6A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52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0D6B-D290-436E-B90D-C7155FD7F6A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56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0D6B-D290-436E-B90D-C7155FD7F6A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64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0D6B-D290-436E-B90D-C7155FD7F6A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84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0D6B-D290-436E-B90D-C7155FD7F6A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1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B6A9-D3A3-40C9-BB40-3CCF021DB56D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97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FD3D-59BF-4B68-B7A3-FC339900C8B4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1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1661-F1B4-4C87-A146-079F7BF8E404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85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FE2E-C8CE-4285-82B1-77D1D25E4C00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42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D553-27CF-49FE-8E35-D6D2A25C574A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4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CAA-254A-42A8-A7DA-69E917157237}" type="datetime1">
              <a:rPr lang="en-CA" smtClean="0"/>
              <a:t>2017-11-24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39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E579-22C2-4DDA-A2D6-60D8957F17D4}" type="datetime1">
              <a:rPr lang="en-CA" smtClean="0"/>
              <a:t>2017-11-24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7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DB3-E045-4F9D-B784-22CAA6C774C5}" type="datetime1">
              <a:rPr lang="en-CA" smtClean="0"/>
              <a:t>2017-11-24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83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8543-741B-4A39-8BE8-15B5074C3BFC}" type="datetime1">
              <a:rPr lang="en-CA" smtClean="0"/>
              <a:t>2017-11-24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43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26F-5499-4932-8578-FD8FCB87C886}" type="datetime1">
              <a:rPr lang="en-CA" smtClean="0"/>
              <a:t>2017-11-24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1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1D99-64FA-4F6D-B0F7-1604D1E2B2DB}" type="datetime1">
              <a:rPr lang="en-CA" smtClean="0"/>
              <a:t>2017-11-24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3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9451-ACB4-46CC-B942-C02CC2EA58D5}" type="datetime1">
              <a:rPr lang="en-CA" smtClean="0"/>
              <a:t>2017-11-24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5DFE-2165-439E-91D2-5861187F12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69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.on.ca/common/pages/UserFile.aspx?fileId=3614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cancercare.on.ca/common/pages/UserFile.aspx?fileId=361450" TargetMode="Externa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1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cancercare.on.ca/common/pages/UserFile.aspx?fileId=361450" TargetMode="External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Drawing2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cancercare.on.ca/common/pages/UserFile.aspx?fileId=361450" TargetMode="Externa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3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cercare.on.ca/common/pages/UserFile.aspx?fileId=3614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.on.ca/common/pages/UserFile.aspx?fileId=361450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.on.ca/common/pages/UserFile.aspx?fileId=3614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hyperlink" Target="https://www.cancercare.on.ca/common/pages/UserFile.aspx?fileId=36145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Drawing4.vsd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cercare.on.ca/common/pages/UserFile.aspx?fileId=3614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care.on.ca/pcs/screening/cervscreening/hcpresourc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cercare.on.ca/common/pages/UserFile.aspx?fileId=36145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ontario.ca/en/guidelines-advice/types-of-cancer/2096" TargetMode="External"/><Relationship Id="rId2" Type="http://schemas.openxmlformats.org/officeDocument/2006/relationships/hyperlink" Target="https://www.cancercareontario.ca/en/guidelines-advice/types-of-cancer/433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lposcopyCoP@cancercare.on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care.on.ca/common/pages/UserFile.aspx?fileId=3614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care.on.ca/common/pages/UserFile.aspx?fileId=3614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care.on.ca/common/pages/UserFile.aspx?fileId=3614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8" y="1624168"/>
            <a:ext cx="7775384" cy="2387600"/>
          </a:xfrm>
        </p:spPr>
        <p:txBody>
          <a:bodyPr/>
          <a:lstStyle/>
          <a:p>
            <a:pPr algn="l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Ontario Colposcopy </a:t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Guidance 2016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5962918"/>
            <a:ext cx="397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 – January XX, 2016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5" y="447188"/>
            <a:ext cx="7832664" cy="970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Patient Entry and Flow Across Pathways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is figure shows how a patient would enter a given clinical pathway and flow cross multiple different clinical pathways." title="Patient Entry and Flow Across Pathwa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87" y="1602304"/>
            <a:ext cx="7349611" cy="4399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9432" y="1417638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11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04" y="6290589"/>
            <a:ext cx="7703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2" y="326019"/>
            <a:ext cx="7989752" cy="1083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Untreated Women: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Workup and Treatment: SIL Referral for Women </a:t>
            </a:r>
            <a:r>
              <a:rPr lang="en-US" sz="22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endParaRPr lang="en-CA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 descr="This figure is the clinical pathway: Workup and Treatment for SIL Referral of Women 25 years and older." title="Workup and Treatment: SIL Referral for Women 25 Years and Old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96966"/>
              </p:ext>
            </p:extLst>
          </p:nvPr>
        </p:nvGraphicFramePr>
        <p:xfrm>
          <a:off x="1480464" y="1409348"/>
          <a:ext cx="6183068" cy="468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r:id="rId4" imgW="9550400" imgH="7213695" progId="Visio.Drawing.15">
                  <p:embed/>
                </p:oleObj>
              </mc:Choice>
              <mc:Fallback>
                <p:oleObj r:id="rId4" imgW="9550400" imgH="721369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464" y="1409348"/>
                        <a:ext cx="6183068" cy="4686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3680" y="1409348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15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997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8" y="546267"/>
            <a:ext cx="7989752" cy="882161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Untreated Women: </a:t>
            </a:r>
            <a: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Conservative SIL Management of Women </a:t>
            </a:r>
            <a:r>
              <a:rPr lang="en-US" sz="24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 descr="This figure is the clinical pathway: Conservative SIL Management of Women 25 years and older." title="Conservative SIL Management of Women 25 Years and Old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53917"/>
              </p:ext>
            </p:extLst>
          </p:nvPr>
        </p:nvGraphicFramePr>
        <p:xfrm>
          <a:off x="1550561" y="1494190"/>
          <a:ext cx="6275745" cy="477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r:id="rId4" imgW="9849016" imgH="7816801" progId="Visio.Drawing.15">
                  <p:embed/>
                </p:oleObj>
              </mc:Choice>
              <mc:Fallback>
                <p:oleObj r:id="rId4" imgW="9849016" imgH="781680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61" y="1494190"/>
                        <a:ext cx="6275745" cy="477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47921" y="1431914"/>
            <a:ext cx="191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18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996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8" y="404121"/>
            <a:ext cx="7989752" cy="89504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Treated Women: </a:t>
            </a:r>
            <a: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Post-Treatment SIL Management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 descr="This figure is the clinical pathway: Post-Treatment SIL Management." title="Post-Treatment SIL Manage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038102"/>
              </p:ext>
            </p:extLst>
          </p:nvPr>
        </p:nvGraphicFramePr>
        <p:xfrm>
          <a:off x="2048758" y="1415697"/>
          <a:ext cx="4943432" cy="478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r:id="rId4" imgW="9512316" imgH="11309303" progId="Visio.Drawing.15">
                  <p:embed/>
                </p:oleObj>
              </mc:Choice>
              <mc:Fallback>
                <p:oleObj r:id="rId4" imgW="9512316" imgH="1130930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758" y="1415697"/>
                        <a:ext cx="4943432" cy="4783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7922" y="1435685"/>
            <a:ext cx="1942286" cy="36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21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331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2" y="240664"/>
            <a:ext cx="7553414" cy="970450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Women Ages 21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his figure is the clinical pathway: Management of women ages 21 to 24." title="Management of Women Ages 21 to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84" y="1436036"/>
            <a:ext cx="5853170" cy="4695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3693" y="1438420"/>
            <a:ext cx="191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24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768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85" y="431391"/>
            <a:ext cx="7870365" cy="97045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Workup, Treatment and Management </a:t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AGC/AIS Referral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his figure is the clinical pathway: Workup, Treatment and Management for AGC/AIS referrals" title="Workup, Treatment and Management of AGC/AIS Refer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92" y="1438616"/>
            <a:ext cx="5368323" cy="488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3402" y="1437222"/>
            <a:ext cx="191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27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477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23" y="435011"/>
            <a:ext cx="7892103" cy="970450"/>
          </a:xfrm>
        </p:spPr>
        <p:txBody>
          <a:bodyPr>
            <a:normAutofit fontScale="90000"/>
          </a:bodyPr>
          <a:lstStyle/>
          <a:p>
            <a:r>
              <a:rPr lang="en-US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Workup, Treatment and Management AGC/AIS Referral: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5-Year Follow-Up</a:t>
            </a:r>
            <a:endParaRPr lang="en-CA" sz="2200" b="1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his figure is the clinical pathway for the 5 year follow-up post-treatment for AIS." title="Workup, treatment and management for AGC/AIS referral: 5 year follow-up"/>
          <p:cNvPicPr>
            <a:picLocks noChangeAspect="1"/>
          </p:cNvPicPr>
          <p:nvPr/>
        </p:nvPicPr>
        <p:blipFill rotWithShape="1">
          <a:blip r:embed="rId2"/>
          <a:srcRect b="1307"/>
          <a:stretch/>
        </p:blipFill>
        <p:spPr>
          <a:xfrm>
            <a:off x="609323" y="1734598"/>
            <a:ext cx="7925350" cy="4226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3694" y="1443021"/>
            <a:ext cx="191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27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549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Pathways with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nd Without HPV Testing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1" y="427370"/>
            <a:ext cx="7989752" cy="759284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Untreated Women: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Workup and Treatment: SIL Referral for Women </a:t>
            </a:r>
            <a:r>
              <a:rPr lang="en-US" sz="24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809" y="1720931"/>
            <a:ext cx="140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 descr="This figure is the workup and treatment clinical pathway with HPV testing for women 30 years and older." title="Workup and Treatment: Pathway with HPV test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26032"/>
              </p:ext>
            </p:extLst>
          </p:nvPr>
        </p:nvGraphicFramePr>
        <p:xfrm>
          <a:off x="113122" y="1933073"/>
          <a:ext cx="4261911" cy="338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Visio" r:id="rId4" imgW="9549606" imgH="7211929" progId="Visio.Drawing.15">
                  <p:embed/>
                </p:oleObj>
              </mc:Choice>
              <mc:Fallback>
                <p:oleObj name="Visio" r:id="rId4" imgW="9549606" imgH="721192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2" y="1933073"/>
                        <a:ext cx="4261911" cy="3386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 descr="This line splits the slide in two, so that the audience can compare and contrast the two figures that show the clinical pathways with and without HPV testing." title="Line"/>
          <p:cNvCxnSpPr/>
          <p:nvPr/>
        </p:nvCxnSpPr>
        <p:spPr>
          <a:xfrm>
            <a:off x="4538545" y="1933073"/>
            <a:ext cx="0" cy="4108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8545" y="1720931"/>
            <a:ext cx="1688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without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his figure is the workup and treatment clinical pathway without HPV testing for women 25 years and older." title="Workup and Treatment: Pathway without HPV test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545" y="1933073"/>
            <a:ext cx="4501800" cy="3335902"/>
          </a:xfrm>
          <a:prstGeom prst="rect">
            <a:avLst/>
          </a:prstGeom>
        </p:spPr>
      </p:pic>
      <p:sp>
        <p:nvSpPr>
          <p:cNvPr id="12" name="Rounded Rectangle 11" descr="This square highlights the difference in the clinical pathway with HPV testing, as compared to the clinical pathway without HPV testing." title="Blue square"/>
          <p:cNvSpPr/>
          <p:nvPr/>
        </p:nvSpPr>
        <p:spPr>
          <a:xfrm>
            <a:off x="814038" y="4092498"/>
            <a:ext cx="1460811" cy="1176477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099464" y="1433332"/>
            <a:ext cx="2467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pages 15 and 30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06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39" y="349888"/>
            <a:ext cx="7989752" cy="855203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Untreated Women: </a:t>
            </a:r>
            <a: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Conservative SIL Management of Women </a:t>
            </a:r>
            <a:r>
              <a:rPr lang="en-US" sz="24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51698" y="6290724"/>
            <a:ext cx="770468" cy="365125"/>
          </a:xfrm>
        </p:spPr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758" y="1732135"/>
            <a:ext cx="140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his figures shows the clinical pathway: Conservative SIL Management of women 30 years and older with HPV testing" title="Conservative SIL Management with HPV te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2" y="1698956"/>
            <a:ext cx="3842769" cy="32542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97206" y="3099013"/>
            <a:ext cx="397049" cy="3852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CA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 descr="This line splits the slide in two, so that the audience can compare and contrast the two figures that show the clinical pathways with and without HPV testing." title="Line"/>
          <p:cNvCxnSpPr/>
          <p:nvPr/>
        </p:nvCxnSpPr>
        <p:spPr>
          <a:xfrm>
            <a:off x="4389639" y="1922916"/>
            <a:ext cx="0" cy="4108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1710" y="1698956"/>
            <a:ext cx="1688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without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his figure shows the clinical pathway: Conservative SIL management for women 25 years and older without HPV testing" title="Conservative SIL Management without HPV tes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37" y="1639487"/>
            <a:ext cx="4144354" cy="45747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97795" y="2681341"/>
            <a:ext cx="397049" cy="3852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97794" y="4615136"/>
            <a:ext cx="397049" cy="3852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0829" y="1264306"/>
            <a:ext cx="2451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pages 18 and 33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876" y="6224962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presentation provides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overview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Cancer Care Ontario’s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Guidance: Recommended Best Practices for Delivery of Colposcopy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was released in Ontario in June 2016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slides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accessed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cancercare.on.ca/pcs/screening/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cervscreening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hcpresources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is figure shows the clinical pathway: post-treatment SIL management with HPV testing" title="Post-treatment SIL management with HPV te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3" y="1539608"/>
            <a:ext cx="3936452" cy="461227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254911" y="2564157"/>
            <a:ext cx="318899" cy="32605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48666" y="4420422"/>
            <a:ext cx="318899" cy="34912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CA" dirty="0">
              <a:solidFill>
                <a:schemeClr val="accent1"/>
              </a:solidFill>
            </a:endParaRPr>
          </a:p>
        </p:txBody>
      </p:sp>
      <p:cxnSp>
        <p:nvCxnSpPr>
          <p:cNvPr id="21" name="Straight Connector 20" descr="This line splits the slide in two, so that the audience can compare and contrast the two figures that show the clinical pathways with and without HPV testing." title="Line"/>
          <p:cNvCxnSpPr/>
          <p:nvPr/>
        </p:nvCxnSpPr>
        <p:spPr>
          <a:xfrm>
            <a:off x="4527339" y="1686648"/>
            <a:ext cx="0" cy="4190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3230" y="1522952"/>
            <a:ext cx="1848203" cy="93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without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his figure shows the clinical pathway: post-treatment SIL management without HPV testing" title="Post-treatment SIL management without HPV tes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02" y="1560437"/>
            <a:ext cx="3588772" cy="470310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932171" y="2421547"/>
            <a:ext cx="298916" cy="30563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28388" y="3708821"/>
            <a:ext cx="308852" cy="3329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28388" y="5125353"/>
            <a:ext cx="308852" cy="3329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3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2" y="387672"/>
            <a:ext cx="7989752" cy="856027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Treated Women: </a:t>
            </a:r>
            <a: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Post-Treatment SIL Management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12080" y="6238214"/>
            <a:ext cx="770468" cy="365125"/>
          </a:xfrm>
        </p:spPr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327" y="1560437"/>
            <a:ext cx="1523071" cy="93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Pathway with HPV testing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8467" y="1132650"/>
            <a:ext cx="2494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pages 21 and 36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239" y="6149392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 title="Banner"/>
          <p:cNvSpPr/>
          <p:nvPr/>
        </p:nvSpPr>
        <p:spPr>
          <a:xfrm>
            <a:off x="913186" y="5145737"/>
            <a:ext cx="7302321" cy="1210614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2" y="685109"/>
            <a:ext cx="7989752" cy="829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Resources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42357"/>
            <a:ext cx="7815833" cy="4832015"/>
          </a:xfrm>
          <a:effectLst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Colposcopy Clinical Guidance document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Q&amp;A for providers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www.cancercareontario.ca/en/guidelines-advice/types-of-cancer/43336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of Colposcopy Services in Ontario: Recommended Framework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available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www.cancercareontario.ca/en/guidelines-advice/types-of-cancer/2096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Cervical Screening / Colposcopy Leads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(CSCLs) are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a resource available to you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to support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answer your clinical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Colposcopy Community of Practice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(CoP) by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ColposcopyCoP@cancercare.on.ca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Point Star 9" title="Star"/>
          <p:cNvSpPr/>
          <p:nvPr/>
        </p:nvSpPr>
        <p:spPr>
          <a:xfrm>
            <a:off x="479832" y="5158616"/>
            <a:ext cx="706695" cy="5924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3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Purpose and Goal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3195"/>
            <a:ext cx="7886700" cy="4017101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promote adoption of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evidence-informed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best practices and alignment of organizational best practices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optimize the quality of colposcopy services for eligible women with an abnormal cervical screening test by: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clinical criteria for entry to, management in and exit from colposcopy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equitable access to appropriate and consistently high-quality care in colposcopy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framework to guide the organization of colposcopy services and their integration with cervical screening to ultimately enable system-wide performance management and improvements </a:t>
            </a:r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115" y="1431832"/>
            <a:ext cx="150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067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9516"/>
            <a:ext cx="7886700" cy="4146997"/>
          </a:xfrm>
          <a:effectLst/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document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encompasses the spectrum of colposcopy care in </a:t>
            </a: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pathways</a:t>
            </a:r>
            <a:r>
              <a:rPr lang="en-C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women referred for colposcopy after abnormal cervical </a:t>
            </a: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  <a:p>
            <a:pPr marL="963612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Workup and treatment: SIL referral in women &gt; 25</a:t>
            </a:r>
          </a:p>
          <a:p>
            <a:pPr marL="963612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SIL management of women </a:t>
            </a:r>
            <a:r>
              <a:rPr lang="en-US" sz="2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in whom child bearing is of concern </a:t>
            </a:r>
          </a:p>
          <a:p>
            <a:pPr marL="963612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Post-treatment SIL 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management, 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age </a:t>
            </a:r>
          </a:p>
          <a:p>
            <a:pPr marL="963612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ages 21</a:t>
            </a:r>
            <a:r>
              <a:rPr lang="en-CA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with SIL</a:t>
            </a:r>
            <a:endParaRPr 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3612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Workup, treatment and management of AGC/AIS referral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C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Colposcopists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team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care providers involved in colposcopy services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.g.,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providers, nurses, pathologists,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412" y="1460142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pages 2, 9 and 10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067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Overview,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7468"/>
            <a:ext cx="7886700" cy="3880773"/>
          </a:xfrm>
          <a:effectLst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clinical pathways include the following components: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criteria and investigation strategies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 for treatment and preferred therapies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algorithms for treated and untreated women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exit from colposcopy and screening intervals following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from colposcopy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considerations and guiding principles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colposcopy in special populations (e.g., pregnant women, immune-compromised women and women under age 24)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364" y="1401471"/>
            <a:ext cx="149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7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endParaRPr lang="en-CA" baseline="30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998" y="6290589"/>
            <a:ext cx="7756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Page numbers refer to the full Colposcopy Clinical Guidance document, which is available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cancercare.on.ca/common/pages/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UserFile.aspx?fileId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=361450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5441"/>
            <a:ext cx="7886700" cy="4496158"/>
          </a:xfrm>
          <a:effectLst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testing provides objective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assignment to guide management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for risk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350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entry for ASCUS and LSIL	</a:t>
            </a:r>
          </a:p>
          <a:p>
            <a:pPr marL="91350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exit to inform subsequent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intervals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where HPV testing not available is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and women interested in future pregnancies,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management preferred whenever possible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follow-up for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 is clarified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does not support HPV testing in women under 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30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Key Practice Changes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75409"/>
          </a:xfrm>
          <a:effectLst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HPV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available: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entry, women over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30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low-grade cytologic abnormalities who test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for HPV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discharged to primary care for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routine, triennial screening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discharge, treated women of any age or untreated women over 30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low-grade cytologic abnormalities who test: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for HPV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discharged to primary care for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routine, triennial screening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for HPV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discharged to primary care for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treated after an AGC/AIS referral should be followed in colposcopy for a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tests are negative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follow-up,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Key Practice Changes,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880773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HPV testing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available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discharge,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ntreated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with negative colposcopies at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follow-up visits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women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negative colposcopies at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follow-up visits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at population risk and can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discharged to primary care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 negative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triennially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any combination of negative and low-grade cytology (</a:t>
            </a:r>
            <a:r>
              <a:rPr lang="en-US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LSIL)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  <a:p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2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1582647"/>
            <a:ext cx="7934157" cy="2852737"/>
          </a:xfrm>
        </p:spPr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Best Practice Pathways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5DFE-2165-439E-91D2-5861187F1249}" type="slidenum">
              <a:rPr lang="en-CA" sz="1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193" y="5340688"/>
            <a:ext cx="798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following slides show the detailed pathways and are only meant to provide a high level overview. For more detail, please refer to the full Colposcopy Clinical Guidance document (see slide footnotes). </a:t>
            </a: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985</Words>
  <Application>Microsoft Office PowerPoint</Application>
  <PresentationFormat>On-screen Show (4:3)</PresentationFormat>
  <Paragraphs>134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Microsoft Visio Drawing</vt:lpstr>
      <vt:lpstr>Visio</vt:lpstr>
      <vt:lpstr>Ontario Colposcopy  Clinical Guidance 2016</vt:lpstr>
      <vt:lpstr>Background</vt:lpstr>
      <vt:lpstr>Purpose and Goal</vt:lpstr>
      <vt:lpstr>Overview</vt:lpstr>
      <vt:lpstr>Overview, Con’t</vt:lpstr>
      <vt:lpstr>Highlights</vt:lpstr>
      <vt:lpstr>Key Practice Changes</vt:lpstr>
      <vt:lpstr>Key Practice Changes, Con’t</vt:lpstr>
      <vt:lpstr>Best Practice Pathways</vt:lpstr>
      <vt:lpstr>Patient Entry and Flow Across Pathways</vt:lpstr>
      <vt:lpstr>Untreated Women:  Workup and Treatment: SIL Referral for Women &gt; 25</vt:lpstr>
      <vt:lpstr>Untreated Women:  Conservative SIL Management of Women &gt; 25</vt:lpstr>
      <vt:lpstr>Treated Women:  Post-Treatment SIL Management</vt:lpstr>
      <vt:lpstr>Management of Women Ages 21–24</vt:lpstr>
      <vt:lpstr>Workup, Treatment and Management  AGC/AIS Referral</vt:lpstr>
      <vt:lpstr>Workup, Treatment and Management AGC/AIS Referral:  5-Year Follow-Up</vt:lpstr>
      <vt:lpstr>Comparison of Pathways with and Without HPV Testing</vt:lpstr>
      <vt:lpstr>Untreated Women:  Workup and Treatment: SIL Referral for Women &gt; 25</vt:lpstr>
      <vt:lpstr>Untreated Women:  Conservative SIL Management of Women &gt; 25</vt:lpstr>
      <vt:lpstr>Treated Women:  Post-Treatment SIL Management</vt:lpstr>
      <vt:lpstr>Tools and 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Colposcopy Clinical Guidance</dc:title>
  <dc:creator>Yap, Rebecca</dc:creator>
  <cp:lastModifiedBy>Strub, Samara</cp:lastModifiedBy>
  <cp:revision>244</cp:revision>
  <cp:lastPrinted>2016-11-11T14:02:20Z</cp:lastPrinted>
  <dcterms:created xsi:type="dcterms:W3CDTF">2016-10-21T14:49:18Z</dcterms:created>
  <dcterms:modified xsi:type="dcterms:W3CDTF">2017-11-24T16:28:34Z</dcterms:modified>
</cp:coreProperties>
</file>