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6.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769" r:id="rId4"/>
  </p:sldMasterIdLst>
  <p:notesMasterIdLst>
    <p:notesMasterId r:id="rId40"/>
  </p:notesMasterIdLst>
  <p:handoutMasterIdLst>
    <p:handoutMasterId r:id="rId41"/>
  </p:handoutMasterIdLst>
  <p:sldIdLst>
    <p:sldId id="408" r:id="rId5"/>
    <p:sldId id="360" r:id="rId6"/>
    <p:sldId id="361" r:id="rId7"/>
    <p:sldId id="362" r:id="rId8"/>
    <p:sldId id="363" r:id="rId9"/>
    <p:sldId id="394" r:id="rId10"/>
    <p:sldId id="365" r:id="rId11"/>
    <p:sldId id="366" r:id="rId12"/>
    <p:sldId id="395" r:id="rId13"/>
    <p:sldId id="368" r:id="rId14"/>
    <p:sldId id="397" r:id="rId15"/>
    <p:sldId id="370" r:id="rId16"/>
    <p:sldId id="371" r:id="rId17"/>
    <p:sldId id="398" r:id="rId18"/>
    <p:sldId id="373" r:id="rId19"/>
    <p:sldId id="399" r:id="rId20"/>
    <p:sldId id="375" r:id="rId21"/>
    <p:sldId id="376" r:id="rId22"/>
    <p:sldId id="400" r:id="rId23"/>
    <p:sldId id="401" r:id="rId24"/>
    <p:sldId id="379" r:id="rId25"/>
    <p:sldId id="402" r:id="rId26"/>
    <p:sldId id="381" r:id="rId27"/>
    <p:sldId id="382" r:id="rId28"/>
    <p:sldId id="403" r:id="rId29"/>
    <p:sldId id="384" r:id="rId30"/>
    <p:sldId id="385" r:id="rId31"/>
    <p:sldId id="404" r:id="rId32"/>
    <p:sldId id="387" r:id="rId33"/>
    <p:sldId id="405" r:id="rId34"/>
    <p:sldId id="389" r:id="rId35"/>
    <p:sldId id="406" r:id="rId36"/>
    <p:sldId id="391" r:id="rId37"/>
    <p:sldId id="407" r:id="rId38"/>
    <p:sldId id="393" r:id="rId39"/>
  </p:sldIdLst>
  <p:sldSz cx="9144000" cy="6858000" type="screen4x3"/>
  <p:notesSz cx="9271000" cy="6985000"/>
  <p:defaultTextStyle>
    <a:defPPr>
      <a:defRPr lang="en-US"/>
    </a:defPPr>
    <a:lvl1pPr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1400" u="sng"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1400" u="sng"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70">
          <p15:clr>
            <a:srgbClr val="A4A3A4"/>
          </p15:clr>
        </p15:guide>
        <p15:guide id="2" orient="horz" pos="469">
          <p15:clr>
            <a:srgbClr val="A4A3A4"/>
          </p15:clr>
        </p15:guide>
        <p15:guide id="3" orient="horz" pos="349">
          <p15:clr>
            <a:srgbClr val="A4A3A4"/>
          </p15:clr>
        </p15:guide>
        <p15:guide id="4" pos="2835">
          <p15:clr>
            <a:srgbClr val="A4A3A4"/>
          </p15:clr>
        </p15:guide>
      </p15:sldGuideLst>
    </p:ext>
    <p:ext uri="{2D200454-40CA-4A62-9FC3-DE9A4176ACB9}">
      <p15:notesGuideLst xmlns:p15="http://schemas.microsoft.com/office/powerpoint/2012/main">
        <p15:guide id="1" orient="horz" pos="2200">
          <p15:clr>
            <a:srgbClr val="A4A3A4"/>
          </p15:clr>
        </p15:guide>
        <p15:guide id="2" pos="292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hipper, Jennifer" initials="SJ" lastIdx="11" clrIdx="0"/>
  <p:cmAuthor id="1" name="Loren Aytona" initials="" lastIdx="37" clrIdx="1"/>
  <p:cmAuthor id="2" name="Kirby, Penney" initials="KP" lastIdx="2" clrIdx="2"/>
  <p:cmAuthor id="3" name="dumem" initials="d" lastIdx="3" clrIdx="2"/>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2E3"/>
    <a:srgbClr val="047BC1"/>
    <a:srgbClr val="F7F7F7"/>
    <a:srgbClr val="92278F"/>
    <a:srgbClr val="EDFDFF"/>
    <a:srgbClr val="EEDACF"/>
    <a:srgbClr val="D2492A"/>
    <a:srgbClr val="00A0AF"/>
    <a:srgbClr val="000000"/>
    <a:srgbClr val="C862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920"/>
    <p:restoredTop sz="82197" autoAdjust="0"/>
  </p:normalViewPr>
  <p:slideViewPr>
    <p:cSldViewPr snapToGrid="0">
      <p:cViewPr varScale="1">
        <p:scale>
          <a:sx n="53" d="100"/>
          <a:sy n="53" d="100"/>
        </p:scale>
        <p:origin x="1956" y="48"/>
      </p:cViewPr>
      <p:guideLst>
        <p:guide orient="horz" pos="470"/>
        <p:guide orient="horz" pos="469"/>
        <p:guide orient="horz" pos="349"/>
        <p:guide pos="28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165" d="100"/>
          <a:sy n="165" d="100"/>
        </p:scale>
        <p:origin x="288" y="192"/>
      </p:cViewPr>
      <p:guideLst>
        <p:guide orient="horz" pos="2200"/>
        <p:guide pos="292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commentAuthors" Target="commentAuthors.xml"/><Relationship Id="rId47"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ong, Steven" userId="adef881a-c3c4-4e1a-aeb2-bb4de7c1e03f" providerId="ADAL" clId="{A02E3166-EE8F-2541-9DC1-B255F6531FE4}"/>
    <pc:docChg chg="modMainMaster">
      <pc:chgData name="Wong, Steven" userId="adef881a-c3c4-4e1a-aeb2-bb4de7c1e03f" providerId="ADAL" clId="{A02E3166-EE8F-2541-9DC1-B255F6531FE4}" dt="2020-01-21T15:32:25.804" v="0" actId="14100"/>
      <pc:docMkLst>
        <pc:docMk/>
      </pc:docMkLst>
      <pc:sldMasterChg chg="modSldLayout">
        <pc:chgData name="Wong, Steven" userId="adef881a-c3c4-4e1a-aeb2-bb4de7c1e03f" providerId="ADAL" clId="{A02E3166-EE8F-2541-9DC1-B255F6531FE4}" dt="2020-01-21T15:32:25.804" v="0" actId="14100"/>
        <pc:sldMasterMkLst>
          <pc:docMk/>
          <pc:sldMasterMk cId="0" sldId="2147483769"/>
        </pc:sldMasterMkLst>
        <pc:sldLayoutChg chg="modSp">
          <pc:chgData name="Wong, Steven" userId="adef881a-c3c4-4e1a-aeb2-bb4de7c1e03f" providerId="ADAL" clId="{A02E3166-EE8F-2541-9DC1-B255F6531FE4}" dt="2020-01-21T15:32:25.804" v="0" actId="14100"/>
          <pc:sldLayoutMkLst>
            <pc:docMk/>
            <pc:sldMasterMk cId="0" sldId="2147483769"/>
            <pc:sldLayoutMk cId="2645767054" sldId="2147484581"/>
          </pc:sldLayoutMkLst>
          <pc:picChg chg="mod">
            <ac:chgData name="Wong, Steven" userId="adef881a-c3c4-4e1a-aeb2-bb4de7c1e03f" providerId="ADAL" clId="{A02E3166-EE8F-2541-9DC1-B255F6531FE4}" dt="2020-01-21T15:32:25.804" v="0" actId="14100"/>
            <ac:picMkLst>
              <pc:docMk/>
              <pc:sldMasterMk cId="0" sldId="2147483769"/>
              <pc:sldLayoutMk cId="2645767054" sldId="2147484581"/>
              <ac:picMk id="4" creationId="{F1D1804F-62D7-40D8-A044-1EE428B8A5EB}"/>
            </ac:picMkLst>
          </pc:picChg>
        </pc:sldLayoutChg>
      </pc:sldMasterChg>
    </pc:docChg>
  </pc:docChgLst>
  <pc:docChgLst>
    <pc:chgData name="Wong, Steven" userId="adef881a-c3c4-4e1a-aeb2-bb4de7c1e03f" providerId="ADAL" clId="{ADEA26D5-8BF9-454C-A952-E94D703291DA}"/>
    <pc:docChg chg="custSel modSld modMainMaster modHandout">
      <pc:chgData name="Wong, Steven" userId="adef881a-c3c4-4e1a-aeb2-bb4de7c1e03f" providerId="ADAL" clId="{ADEA26D5-8BF9-454C-A952-E94D703291DA}" dt="2020-01-08T14:42:18.328" v="44" actId="478"/>
      <pc:docMkLst>
        <pc:docMk/>
      </pc:docMkLst>
      <pc:sldChg chg="delSp">
        <pc:chgData name="Wong, Steven" userId="adef881a-c3c4-4e1a-aeb2-bb4de7c1e03f" providerId="ADAL" clId="{ADEA26D5-8BF9-454C-A952-E94D703291DA}" dt="2020-01-08T14:42:18.328" v="44" actId="478"/>
        <pc:sldMkLst>
          <pc:docMk/>
          <pc:sldMk cId="2940051775" sldId="357"/>
        </pc:sldMkLst>
        <pc:spChg chg="del">
          <ac:chgData name="Wong, Steven" userId="adef881a-c3c4-4e1a-aeb2-bb4de7c1e03f" providerId="ADAL" clId="{ADEA26D5-8BF9-454C-A952-E94D703291DA}" dt="2020-01-08T14:42:18.328" v="44" actId="478"/>
          <ac:spMkLst>
            <pc:docMk/>
            <pc:sldMk cId="2940051775" sldId="357"/>
            <ac:spMk id="2" creationId="{0066D00E-46D8-C143-ACD8-12F7413166C8}"/>
          </ac:spMkLst>
        </pc:spChg>
      </pc:sldChg>
      <pc:sldMasterChg chg="modSldLayout">
        <pc:chgData name="Wong, Steven" userId="adef881a-c3c4-4e1a-aeb2-bb4de7c1e03f" providerId="ADAL" clId="{ADEA26D5-8BF9-454C-A952-E94D703291DA}" dt="2019-12-11T13:59:14.827" v="42"/>
        <pc:sldMasterMkLst>
          <pc:docMk/>
          <pc:sldMasterMk cId="0" sldId="2147483769"/>
        </pc:sldMasterMkLst>
        <pc:sldLayoutChg chg="modSp">
          <pc:chgData name="Wong, Steven" userId="adef881a-c3c4-4e1a-aeb2-bb4de7c1e03f" providerId="ADAL" clId="{ADEA26D5-8BF9-454C-A952-E94D703291DA}" dt="2019-12-06T18:44:16.996" v="39" actId="962"/>
          <pc:sldLayoutMkLst>
            <pc:docMk/>
            <pc:sldMasterMk cId="0" sldId="2147483769"/>
            <pc:sldLayoutMk cId="1955607632" sldId="2147484557"/>
          </pc:sldLayoutMkLst>
          <pc:picChg chg="mod">
            <ac:chgData name="Wong, Steven" userId="adef881a-c3c4-4e1a-aeb2-bb4de7c1e03f" providerId="ADAL" clId="{ADEA26D5-8BF9-454C-A952-E94D703291DA}" dt="2019-12-06T18:44:16.996" v="39" actId="962"/>
            <ac:picMkLst>
              <pc:docMk/>
              <pc:sldMasterMk cId="0" sldId="2147483769"/>
              <pc:sldLayoutMk cId="1955607632" sldId="2147484557"/>
              <ac:picMk id="5" creationId="{79257861-92BA-4C58-9FA0-269AB8F2E39E}"/>
            </ac:picMkLst>
          </pc:picChg>
        </pc:sldLayoutChg>
        <pc:sldLayoutChg chg="addSp modSp">
          <pc:chgData name="Wong, Steven" userId="adef881a-c3c4-4e1a-aeb2-bb4de7c1e03f" providerId="ADAL" clId="{ADEA26D5-8BF9-454C-A952-E94D703291DA}" dt="2019-12-11T13:59:14.827" v="42"/>
          <pc:sldLayoutMkLst>
            <pc:docMk/>
            <pc:sldMasterMk cId="0" sldId="2147483769"/>
            <pc:sldLayoutMk cId="3862329486" sldId="2147484572"/>
          </pc:sldLayoutMkLst>
          <pc:spChg chg="add mod">
            <ac:chgData name="Wong, Steven" userId="adef881a-c3c4-4e1a-aeb2-bb4de7c1e03f" providerId="ADAL" clId="{ADEA26D5-8BF9-454C-A952-E94D703291DA}" dt="2019-12-11T13:59:14.827" v="42"/>
            <ac:spMkLst>
              <pc:docMk/>
              <pc:sldMasterMk cId="0" sldId="2147483769"/>
              <pc:sldLayoutMk cId="3862329486" sldId="2147484572"/>
              <ac:spMk id="3" creationId="{9481C15D-57AA-A74B-8D85-2519A93D28FC}"/>
            </ac:spMkLst>
          </pc:spChg>
        </pc:sldLayoutChg>
        <pc:sldLayoutChg chg="modSp">
          <pc:chgData name="Wong, Steven" userId="adef881a-c3c4-4e1a-aeb2-bb4de7c1e03f" providerId="ADAL" clId="{ADEA26D5-8BF9-454C-A952-E94D703291DA}" dt="2019-12-06T18:44:22.920" v="41" actId="962"/>
          <pc:sldLayoutMkLst>
            <pc:docMk/>
            <pc:sldMasterMk cId="0" sldId="2147483769"/>
            <pc:sldLayoutMk cId="3942003179" sldId="2147484574"/>
          </pc:sldLayoutMkLst>
          <pc:picChg chg="mod">
            <ac:chgData name="Wong, Steven" userId="adef881a-c3c4-4e1a-aeb2-bb4de7c1e03f" providerId="ADAL" clId="{ADEA26D5-8BF9-454C-A952-E94D703291DA}" dt="2019-12-06T18:44:22.920" v="41" actId="962"/>
            <ac:picMkLst>
              <pc:docMk/>
              <pc:sldMasterMk cId="0" sldId="2147483769"/>
              <pc:sldLayoutMk cId="3942003179" sldId="2147484574"/>
              <ac:picMk id="4" creationId="{C411CE17-C75B-41F3-A571-C9945B8E496A}"/>
            </ac:picMkLst>
          </pc:picChg>
        </pc:sldLayoutChg>
        <pc:sldLayoutChg chg="modSp">
          <pc:chgData name="Wong, Steven" userId="adef881a-c3c4-4e1a-aeb2-bb4de7c1e03f" providerId="ADAL" clId="{ADEA26D5-8BF9-454C-A952-E94D703291DA}" dt="2019-12-06T18:44:08.704" v="37" actId="962"/>
          <pc:sldLayoutMkLst>
            <pc:docMk/>
            <pc:sldMasterMk cId="0" sldId="2147483769"/>
            <pc:sldLayoutMk cId="2645767054" sldId="2147484581"/>
          </pc:sldLayoutMkLst>
          <pc:picChg chg="mod">
            <ac:chgData name="Wong, Steven" userId="adef881a-c3c4-4e1a-aeb2-bb4de7c1e03f" providerId="ADAL" clId="{ADEA26D5-8BF9-454C-A952-E94D703291DA}" dt="2019-12-06T18:44:08.704" v="37" actId="962"/>
            <ac:picMkLst>
              <pc:docMk/>
              <pc:sldMasterMk cId="0" sldId="2147483769"/>
              <pc:sldLayoutMk cId="2645767054" sldId="2147484581"/>
              <ac:picMk id="4" creationId="{F1D1804F-62D7-40D8-A044-1EE428B8A5EB}"/>
            </ac:picMkLst>
          </pc:picChg>
        </pc:sldLayoutChg>
      </pc:sldMasterChg>
    </pc:docChg>
  </pc:docChgLst>
  <pc:docChgLst>
    <pc:chgData name="Wong, Steven" userId="adef881a-c3c4-4e1a-aeb2-bb4de7c1e03f" providerId="ADAL" clId="{C0923819-67C4-C54E-9B4C-9C5239A2DA7F}"/>
    <pc:docChg chg="custSel modSld modMainMaster">
      <pc:chgData name="Wong, Steven" userId="adef881a-c3c4-4e1a-aeb2-bb4de7c1e03f" providerId="ADAL" clId="{C0923819-67C4-C54E-9B4C-9C5239A2DA7F}" dt="2019-11-04T16:21:06.207" v="33" actId="207"/>
      <pc:docMkLst>
        <pc:docMk/>
      </pc:docMkLst>
      <pc:sldChg chg="modSp">
        <pc:chgData name="Wong, Steven" userId="adef881a-c3c4-4e1a-aeb2-bb4de7c1e03f" providerId="ADAL" clId="{C0923819-67C4-C54E-9B4C-9C5239A2DA7F}" dt="2019-11-04T16:12:03.412" v="6" actId="207"/>
        <pc:sldMkLst>
          <pc:docMk/>
          <pc:sldMk cId="1507690314" sldId="352"/>
        </pc:sldMkLst>
        <pc:spChg chg="mod">
          <ac:chgData name="Wong, Steven" userId="adef881a-c3c4-4e1a-aeb2-bb4de7c1e03f" providerId="ADAL" clId="{C0923819-67C4-C54E-9B4C-9C5239A2DA7F}" dt="2019-11-04T16:12:03.412" v="6" actId="207"/>
          <ac:spMkLst>
            <pc:docMk/>
            <pc:sldMk cId="1507690314" sldId="352"/>
            <ac:spMk id="7" creationId="{C5030748-E7E4-7343-BF62-9FA7EBFAD6DE}"/>
          </ac:spMkLst>
        </pc:spChg>
      </pc:sldChg>
      <pc:sldChg chg="addSp delSp modSp">
        <pc:chgData name="Wong, Steven" userId="adef881a-c3c4-4e1a-aeb2-bb4de7c1e03f" providerId="ADAL" clId="{C0923819-67C4-C54E-9B4C-9C5239A2DA7F}" dt="2019-11-04T16:12:38.276" v="12"/>
        <pc:sldMkLst>
          <pc:docMk/>
          <pc:sldMk cId="1324548044" sldId="355"/>
        </pc:sldMkLst>
        <pc:spChg chg="add del mod">
          <ac:chgData name="Wong, Steven" userId="adef881a-c3c4-4e1a-aeb2-bb4de7c1e03f" providerId="ADAL" clId="{C0923819-67C4-C54E-9B4C-9C5239A2DA7F}" dt="2019-11-04T16:12:38.276" v="12"/>
          <ac:spMkLst>
            <pc:docMk/>
            <pc:sldMk cId="1324548044" sldId="355"/>
            <ac:spMk id="2" creationId="{FE2984EF-B3C8-F046-A2BC-D08093D30198}"/>
          </ac:spMkLst>
        </pc:spChg>
        <pc:spChg chg="mod">
          <ac:chgData name="Wong, Steven" userId="adef881a-c3c4-4e1a-aeb2-bb4de7c1e03f" providerId="ADAL" clId="{C0923819-67C4-C54E-9B4C-9C5239A2DA7F}" dt="2019-11-04T16:12:10.257" v="8" actId="207"/>
          <ac:spMkLst>
            <pc:docMk/>
            <pc:sldMk cId="1324548044" sldId="355"/>
            <ac:spMk id="4" creationId="{36D9D03E-8AFA-0D44-B071-8DEEDF664610}"/>
          </ac:spMkLst>
        </pc:spChg>
        <pc:graphicFrameChg chg="mod">
          <ac:chgData name="Wong, Steven" userId="adef881a-c3c4-4e1a-aeb2-bb4de7c1e03f" providerId="ADAL" clId="{C0923819-67C4-C54E-9B4C-9C5239A2DA7F}" dt="2019-11-04T16:12:26.389" v="9"/>
          <ac:graphicFrameMkLst>
            <pc:docMk/>
            <pc:sldMk cId="1324548044" sldId="355"/>
            <ac:graphicFrameMk id="3" creationId="{00000000-0000-0000-0000-000000000000}"/>
          </ac:graphicFrameMkLst>
        </pc:graphicFrameChg>
      </pc:sldChg>
      <pc:sldChg chg="addSp delSp modSp">
        <pc:chgData name="Wong, Steven" userId="adef881a-c3c4-4e1a-aeb2-bb4de7c1e03f" providerId="ADAL" clId="{C0923819-67C4-C54E-9B4C-9C5239A2DA7F}" dt="2019-11-04T16:11:55.967" v="5" actId="767"/>
        <pc:sldMkLst>
          <pc:docMk/>
          <pc:sldMk cId="2940051775" sldId="357"/>
        </pc:sldMkLst>
        <pc:spChg chg="add del mod">
          <ac:chgData name="Wong, Steven" userId="adef881a-c3c4-4e1a-aeb2-bb4de7c1e03f" providerId="ADAL" clId="{C0923819-67C4-C54E-9B4C-9C5239A2DA7F}" dt="2019-11-04T16:11:28.727" v="1" actId="767"/>
          <ac:spMkLst>
            <pc:docMk/>
            <pc:sldMk cId="2940051775" sldId="357"/>
            <ac:spMk id="2" creationId="{C2D7E2DD-07DB-6046-AB89-9F27CE3117FC}"/>
          </ac:spMkLst>
        </pc:spChg>
        <pc:spChg chg="add del mod">
          <ac:chgData name="Wong, Steven" userId="adef881a-c3c4-4e1a-aeb2-bb4de7c1e03f" providerId="ADAL" clId="{C0923819-67C4-C54E-9B4C-9C5239A2DA7F}" dt="2019-11-04T16:11:55.967" v="5" actId="767"/>
          <ac:spMkLst>
            <pc:docMk/>
            <pc:sldMk cId="2940051775" sldId="357"/>
            <ac:spMk id="3" creationId="{67DFD9B8-9123-B54B-8093-8078B0A2C914}"/>
          </ac:spMkLst>
        </pc:spChg>
        <pc:spChg chg="mod">
          <ac:chgData name="Wong, Steven" userId="adef881a-c3c4-4e1a-aeb2-bb4de7c1e03f" providerId="ADAL" clId="{C0923819-67C4-C54E-9B4C-9C5239A2DA7F}" dt="2019-11-04T16:11:51.473" v="3" actId="207"/>
          <ac:spMkLst>
            <pc:docMk/>
            <pc:sldMk cId="2940051775" sldId="357"/>
            <ac:spMk id="6" creationId="{CA3262E3-46BB-C747-B5A0-388F82A3EA20}"/>
          </ac:spMkLst>
        </pc:spChg>
        <pc:spChg chg="mod">
          <ac:chgData name="Wong, Steven" userId="adef881a-c3c4-4e1a-aeb2-bb4de7c1e03f" providerId="ADAL" clId="{C0923819-67C4-C54E-9B4C-9C5239A2DA7F}" dt="2019-11-04T16:11:45.236" v="2" actId="207"/>
          <ac:spMkLst>
            <pc:docMk/>
            <pc:sldMk cId="2940051775" sldId="357"/>
            <ac:spMk id="33796" creationId="{00000000-0000-0000-0000-000000000000}"/>
          </ac:spMkLst>
        </pc:spChg>
      </pc:sldChg>
      <pc:sldChg chg="modSp">
        <pc:chgData name="Wong, Steven" userId="adef881a-c3c4-4e1a-aeb2-bb4de7c1e03f" providerId="ADAL" clId="{C0923819-67C4-C54E-9B4C-9C5239A2DA7F}" dt="2019-11-04T16:12:07.471" v="7" actId="207"/>
        <pc:sldMkLst>
          <pc:docMk/>
          <pc:sldMk cId="1604388659" sldId="358"/>
        </pc:sldMkLst>
        <pc:spChg chg="mod">
          <ac:chgData name="Wong, Steven" userId="adef881a-c3c4-4e1a-aeb2-bb4de7c1e03f" providerId="ADAL" clId="{C0923819-67C4-C54E-9B4C-9C5239A2DA7F}" dt="2019-11-04T16:12:07.471" v="7" actId="207"/>
          <ac:spMkLst>
            <pc:docMk/>
            <pc:sldMk cId="1604388659" sldId="358"/>
            <ac:spMk id="7" creationId="{C5030748-E7E4-7343-BF62-9FA7EBFAD6DE}"/>
          </ac:spMkLst>
        </pc:spChg>
      </pc:sldChg>
      <pc:sldMasterChg chg="modSp modSldLayout">
        <pc:chgData name="Wong, Steven" userId="adef881a-c3c4-4e1a-aeb2-bb4de7c1e03f" providerId="ADAL" clId="{C0923819-67C4-C54E-9B4C-9C5239A2DA7F}" dt="2019-11-04T16:21:06.207" v="33" actId="207"/>
        <pc:sldMasterMkLst>
          <pc:docMk/>
          <pc:sldMasterMk cId="0" sldId="2147483769"/>
        </pc:sldMasterMkLst>
        <pc:spChg chg="mod">
          <ac:chgData name="Wong, Steven" userId="adef881a-c3c4-4e1a-aeb2-bb4de7c1e03f" providerId="ADAL" clId="{C0923819-67C4-C54E-9B4C-9C5239A2DA7F}" dt="2019-11-04T16:14:38.190" v="26" actId="207"/>
          <ac:spMkLst>
            <pc:docMk/>
            <pc:sldMasterMk cId="0" sldId="2147483769"/>
            <ac:spMk id="7" creationId="{00000000-0000-0000-0000-000000000000}"/>
          </ac:spMkLst>
        </pc:spChg>
        <pc:spChg chg="mod">
          <ac:chgData name="Wong, Steven" userId="adef881a-c3c4-4e1a-aeb2-bb4de7c1e03f" providerId="ADAL" clId="{C0923819-67C4-C54E-9B4C-9C5239A2DA7F}" dt="2019-11-04T16:14:18.117" v="24" actId="207"/>
          <ac:spMkLst>
            <pc:docMk/>
            <pc:sldMasterMk cId="0" sldId="2147483769"/>
            <ac:spMk id="2051" creationId="{00000000-0000-0000-0000-000000000000}"/>
          </ac:spMkLst>
        </pc:spChg>
        <pc:spChg chg="mod">
          <ac:chgData name="Wong, Steven" userId="adef881a-c3c4-4e1a-aeb2-bb4de7c1e03f" providerId="ADAL" clId="{C0923819-67C4-C54E-9B4C-9C5239A2DA7F}" dt="2019-11-04T16:14:32.690" v="25" actId="12"/>
          <ac:spMkLst>
            <pc:docMk/>
            <pc:sldMasterMk cId="0" sldId="2147483769"/>
            <ac:spMk id="2052" creationId="{00000000-0000-0000-0000-000000000000}"/>
          </ac:spMkLst>
        </pc:spChg>
        <pc:sldLayoutChg chg="modSp">
          <pc:chgData name="Wong, Steven" userId="adef881a-c3c4-4e1a-aeb2-bb4de7c1e03f" providerId="ADAL" clId="{C0923819-67C4-C54E-9B4C-9C5239A2DA7F}" dt="2019-11-04T16:14:43.087" v="27" actId="207"/>
          <pc:sldLayoutMkLst>
            <pc:docMk/>
            <pc:sldMasterMk cId="0" sldId="2147483769"/>
            <pc:sldLayoutMk cId="1955607632" sldId="2147484557"/>
          </pc:sldLayoutMkLst>
          <pc:spChg chg="mod">
            <ac:chgData name="Wong, Steven" userId="adef881a-c3c4-4e1a-aeb2-bb4de7c1e03f" providerId="ADAL" clId="{C0923819-67C4-C54E-9B4C-9C5239A2DA7F}" dt="2019-11-04T16:13:21.312" v="17" actId="207"/>
            <ac:spMkLst>
              <pc:docMk/>
              <pc:sldMasterMk cId="0" sldId="2147483769"/>
              <pc:sldLayoutMk cId="1955607632" sldId="2147484557"/>
              <ac:spMk id="2" creationId="{00000000-0000-0000-0000-000000000000}"/>
            </ac:spMkLst>
          </pc:spChg>
          <pc:spChg chg="mod">
            <ac:chgData name="Wong, Steven" userId="adef881a-c3c4-4e1a-aeb2-bb4de7c1e03f" providerId="ADAL" clId="{C0923819-67C4-C54E-9B4C-9C5239A2DA7F}" dt="2019-11-04T16:13:42.125" v="19" actId="12"/>
            <ac:spMkLst>
              <pc:docMk/>
              <pc:sldMasterMk cId="0" sldId="2147483769"/>
              <pc:sldLayoutMk cId="1955607632" sldId="2147484557"/>
              <ac:spMk id="3" creationId="{00000000-0000-0000-0000-000000000000}"/>
            </ac:spMkLst>
          </pc:spChg>
          <pc:spChg chg="mod">
            <ac:chgData name="Wong, Steven" userId="adef881a-c3c4-4e1a-aeb2-bb4de7c1e03f" providerId="ADAL" clId="{C0923819-67C4-C54E-9B4C-9C5239A2DA7F}" dt="2019-11-04T16:14:43.087" v="27" actId="207"/>
            <ac:spMkLst>
              <pc:docMk/>
              <pc:sldMasterMk cId="0" sldId="2147483769"/>
              <pc:sldLayoutMk cId="1955607632" sldId="2147484557"/>
              <ac:spMk id="4" creationId="{00000000-0000-0000-0000-000000000000}"/>
            </ac:spMkLst>
          </pc:spChg>
          <pc:spChg chg="mod">
            <ac:chgData name="Wong, Steven" userId="adef881a-c3c4-4e1a-aeb2-bb4de7c1e03f" providerId="ADAL" clId="{C0923819-67C4-C54E-9B4C-9C5239A2DA7F}" dt="2019-11-04T16:13:26.158" v="18" actId="207"/>
            <ac:spMkLst>
              <pc:docMk/>
              <pc:sldMasterMk cId="0" sldId="2147483769"/>
              <pc:sldLayoutMk cId="1955607632" sldId="2147484557"/>
              <ac:spMk id="6" creationId="{5E9F1A82-9D54-4801-8572-9152A6C6BCF8}"/>
            </ac:spMkLst>
          </pc:spChg>
          <pc:picChg chg="mod">
            <ac:chgData name="Wong, Steven" userId="adef881a-c3c4-4e1a-aeb2-bb4de7c1e03f" providerId="ADAL" clId="{C0923819-67C4-C54E-9B4C-9C5239A2DA7F}" dt="2019-11-04T16:13:50.689" v="20" actId="14826"/>
            <ac:picMkLst>
              <pc:docMk/>
              <pc:sldMasterMk cId="0" sldId="2147483769"/>
              <pc:sldLayoutMk cId="1955607632" sldId="2147484557"/>
              <ac:picMk id="5" creationId="{79257861-92BA-4C58-9FA0-269AB8F2E39E}"/>
            </ac:picMkLst>
          </pc:picChg>
        </pc:sldLayoutChg>
        <pc:sldLayoutChg chg="addSp delSp modSp setBg">
          <pc:chgData name="Wong, Steven" userId="adef881a-c3c4-4e1a-aeb2-bb4de7c1e03f" providerId="ADAL" clId="{C0923819-67C4-C54E-9B4C-9C5239A2DA7F}" dt="2019-11-04T16:21:06.207" v="33" actId="207"/>
          <pc:sldLayoutMkLst>
            <pc:docMk/>
            <pc:sldMasterMk cId="0" sldId="2147483769"/>
            <pc:sldLayoutMk cId="3862329486" sldId="2147484572"/>
          </pc:sldLayoutMkLst>
          <pc:spChg chg="mod">
            <ac:chgData name="Wong, Steven" userId="adef881a-c3c4-4e1a-aeb2-bb4de7c1e03f" providerId="ADAL" clId="{C0923819-67C4-C54E-9B4C-9C5239A2DA7F}" dt="2019-11-04T16:14:03.908" v="22" actId="207"/>
            <ac:spMkLst>
              <pc:docMk/>
              <pc:sldMasterMk cId="0" sldId="2147483769"/>
              <pc:sldLayoutMk cId="3862329486" sldId="2147484572"/>
              <ac:spMk id="4" creationId="{FC22E14C-C515-44CF-A19F-E393ABBBD456}"/>
            </ac:spMkLst>
          </pc:spChg>
          <pc:spChg chg="add mod">
            <ac:chgData name="Wong, Steven" userId="adef881a-c3c4-4e1a-aeb2-bb4de7c1e03f" providerId="ADAL" clId="{C0923819-67C4-C54E-9B4C-9C5239A2DA7F}" dt="2019-11-04T16:21:06.207" v="33" actId="207"/>
            <ac:spMkLst>
              <pc:docMk/>
              <pc:sldMasterMk cId="0" sldId="2147483769"/>
              <pc:sldLayoutMk cId="3862329486" sldId="2147484572"/>
              <ac:spMk id="5" creationId="{5C1F5EF3-5E57-264A-A511-A63DF848DC61}"/>
            </ac:spMkLst>
          </pc:spChg>
          <pc:spChg chg="del">
            <ac:chgData name="Wong, Steven" userId="adef881a-c3c4-4e1a-aeb2-bb4de7c1e03f" providerId="ADAL" clId="{C0923819-67C4-C54E-9B4C-9C5239A2DA7F}" dt="2019-11-04T16:21:00.756" v="31" actId="478"/>
            <ac:spMkLst>
              <pc:docMk/>
              <pc:sldMasterMk cId="0" sldId="2147483769"/>
              <pc:sldLayoutMk cId="3862329486" sldId="2147484572"/>
              <ac:spMk id="9" creationId="{00000000-0000-0000-0000-000000000000}"/>
            </ac:spMkLst>
          </pc:spChg>
        </pc:sldLayoutChg>
        <pc:sldLayoutChg chg="addSp delSp modSp">
          <pc:chgData name="Wong, Steven" userId="adef881a-c3c4-4e1a-aeb2-bb4de7c1e03f" providerId="ADAL" clId="{C0923819-67C4-C54E-9B4C-9C5239A2DA7F}" dt="2019-11-04T16:20:58.045" v="30"/>
          <pc:sldLayoutMkLst>
            <pc:docMk/>
            <pc:sldMasterMk cId="0" sldId="2147483769"/>
            <pc:sldLayoutMk cId="3942003179" sldId="2147484574"/>
          </pc:sldLayoutMkLst>
          <pc:spChg chg="mod">
            <ac:chgData name="Wong, Steven" userId="adef881a-c3c4-4e1a-aeb2-bb4de7c1e03f" providerId="ADAL" clId="{C0923819-67C4-C54E-9B4C-9C5239A2DA7F}" dt="2019-11-04T16:12:59.476" v="14" actId="207"/>
            <ac:spMkLst>
              <pc:docMk/>
              <pc:sldMasterMk cId="0" sldId="2147483769"/>
              <pc:sldLayoutMk cId="3942003179" sldId="2147484574"/>
              <ac:spMk id="5" creationId="{5D389F46-2B3C-4752-8A83-BDBFDA4A3B71}"/>
            </ac:spMkLst>
          </pc:spChg>
          <pc:spChg chg="mod">
            <ac:chgData name="Wong, Steven" userId="adef881a-c3c4-4e1a-aeb2-bb4de7c1e03f" providerId="ADAL" clId="{C0923819-67C4-C54E-9B4C-9C5239A2DA7F}" dt="2019-11-04T16:12:48.668" v="13" actId="207"/>
            <ac:spMkLst>
              <pc:docMk/>
              <pc:sldMasterMk cId="0" sldId="2147483769"/>
              <pc:sldLayoutMk cId="3942003179" sldId="2147484574"/>
              <ac:spMk id="6" creationId="{5C614D70-6F9B-B845-9818-088654AFE70B}"/>
            </ac:spMkLst>
          </pc:spChg>
          <pc:spChg chg="del mod">
            <ac:chgData name="Wong, Steven" userId="adef881a-c3c4-4e1a-aeb2-bb4de7c1e03f" providerId="ADAL" clId="{C0923819-67C4-C54E-9B4C-9C5239A2DA7F}" dt="2019-11-04T16:20:57.499" v="29" actId="478"/>
            <ac:spMkLst>
              <pc:docMk/>
              <pc:sldMasterMk cId="0" sldId="2147483769"/>
              <pc:sldLayoutMk cId="3942003179" sldId="2147484574"/>
              <ac:spMk id="7" creationId="{00000000-0000-0000-0000-000000000000}"/>
            </ac:spMkLst>
          </pc:spChg>
          <pc:spChg chg="add">
            <ac:chgData name="Wong, Steven" userId="adef881a-c3c4-4e1a-aeb2-bb4de7c1e03f" providerId="ADAL" clId="{C0923819-67C4-C54E-9B4C-9C5239A2DA7F}" dt="2019-11-04T16:20:58.045" v="30"/>
            <ac:spMkLst>
              <pc:docMk/>
              <pc:sldMasterMk cId="0" sldId="2147483769"/>
              <pc:sldLayoutMk cId="3942003179" sldId="2147484574"/>
              <ac:spMk id="8" creationId="{55B34939-D16E-7241-8648-2BC928FA5F3F}"/>
            </ac:spMkLst>
          </pc:spChg>
          <pc:picChg chg="mod">
            <ac:chgData name="Wong, Steven" userId="adef881a-c3c4-4e1a-aeb2-bb4de7c1e03f" providerId="ADAL" clId="{C0923819-67C4-C54E-9B4C-9C5239A2DA7F}" dt="2019-11-04T16:13:08.316" v="15" actId="14826"/>
            <ac:picMkLst>
              <pc:docMk/>
              <pc:sldMasterMk cId="0" sldId="2147483769"/>
              <pc:sldLayoutMk cId="3942003179" sldId="2147484574"/>
              <ac:picMk id="4" creationId="{C411CE17-C75B-41F3-A571-C9945B8E496A}"/>
            </ac:picMkLst>
          </pc:picChg>
        </pc:sldLayoutChg>
        <pc:sldLayoutChg chg="modSp">
          <pc:chgData name="Wong, Steven" userId="adef881a-c3c4-4e1a-aeb2-bb4de7c1e03f" providerId="ADAL" clId="{C0923819-67C4-C54E-9B4C-9C5239A2DA7F}" dt="2019-11-04T16:14:13.460" v="23" actId="207"/>
          <pc:sldLayoutMkLst>
            <pc:docMk/>
            <pc:sldMasterMk cId="0" sldId="2147483769"/>
            <pc:sldLayoutMk cId="2645767054" sldId="2147484581"/>
          </pc:sldLayoutMkLst>
          <pc:spChg chg="mod">
            <ac:chgData name="Wong, Steven" userId="adef881a-c3c4-4e1a-aeb2-bb4de7c1e03f" providerId="ADAL" clId="{C0923819-67C4-C54E-9B4C-9C5239A2DA7F}" dt="2019-11-04T16:14:13.460" v="23" actId="207"/>
            <ac:spMkLst>
              <pc:docMk/>
              <pc:sldMasterMk cId="0" sldId="2147483769"/>
              <pc:sldLayoutMk cId="2645767054" sldId="2147484581"/>
              <ac:spMk id="5" creationId="{B4D06F2E-1418-4481-BA27-7E36F4C8E124}"/>
            </ac:spMkLst>
          </pc:spChg>
          <pc:picChg chg="mod">
            <ac:chgData name="Wong, Steven" userId="adef881a-c3c4-4e1a-aeb2-bb4de7c1e03f" providerId="ADAL" clId="{C0923819-67C4-C54E-9B4C-9C5239A2DA7F}" dt="2019-11-04T16:13:17.738" v="16" actId="14826"/>
            <ac:picMkLst>
              <pc:docMk/>
              <pc:sldMasterMk cId="0" sldId="2147483769"/>
              <pc:sldLayoutMk cId="2645767054" sldId="2147484581"/>
              <ac:picMk id="4" creationId="{F1D1804F-62D7-40D8-A044-1EE428B8A5EB}"/>
            </ac:picMkLst>
          </pc:picChg>
        </pc:sldLayoutChg>
      </pc:sldMasterChg>
    </pc:docChg>
  </pc:docChgLst>
  <pc:docChgLst>
    <pc:chgData name="Emmanuelle Dumarest" userId="99cc2bb4c642037e" providerId="LiveId" clId="{39A8C1CB-5AD4-4CC4-983E-B820DA8C0D38}"/>
    <pc:docChg chg="custSel modSld">
      <pc:chgData name="Emmanuelle Dumarest" userId="99cc2bb4c642037e" providerId="LiveId" clId="{39A8C1CB-5AD4-4CC4-983E-B820DA8C0D38}" dt="2020-10-12T13:06:15.298" v="18" actId="313"/>
      <pc:docMkLst>
        <pc:docMk/>
      </pc:docMkLst>
      <pc:sldChg chg="modSp mod">
        <pc:chgData name="Emmanuelle Dumarest" userId="99cc2bb4c642037e" providerId="LiveId" clId="{39A8C1CB-5AD4-4CC4-983E-B820DA8C0D38}" dt="2020-10-12T13:06:07.643" v="16" actId="2"/>
        <pc:sldMkLst>
          <pc:docMk/>
          <pc:sldMk cId="35786401" sldId="361"/>
        </pc:sldMkLst>
        <pc:spChg chg="mod">
          <ac:chgData name="Emmanuelle Dumarest" userId="99cc2bb4c642037e" providerId="LiveId" clId="{39A8C1CB-5AD4-4CC4-983E-B820DA8C0D38}" dt="2020-10-12T13:06:07.643" v="16" actId="2"/>
          <ac:spMkLst>
            <pc:docMk/>
            <pc:sldMk cId="35786401" sldId="361"/>
            <ac:spMk id="3" creationId="{00000000-0000-0000-0000-000000000000}"/>
          </ac:spMkLst>
        </pc:spChg>
      </pc:sldChg>
      <pc:sldChg chg="modCm">
        <pc:chgData name="Emmanuelle Dumarest" userId="99cc2bb4c642037e" providerId="LiveId" clId="{39A8C1CB-5AD4-4CC4-983E-B820DA8C0D38}" dt="2020-10-12T13:05:24.203" v="2" actId="5900"/>
        <pc:sldMkLst>
          <pc:docMk/>
          <pc:sldMk cId="494081478" sldId="362"/>
        </pc:sldMkLst>
      </pc:sldChg>
      <pc:sldChg chg="modCm">
        <pc:chgData name="Emmanuelle Dumarest" userId="99cc2bb4c642037e" providerId="LiveId" clId="{39A8C1CB-5AD4-4CC4-983E-B820DA8C0D38}" dt="2020-10-12T13:05:09.924" v="1"/>
        <pc:sldMkLst>
          <pc:docMk/>
          <pc:sldMk cId="2217943809" sldId="368"/>
        </pc:sldMkLst>
      </pc:sldChg>
      <pc:sldChg chg="modSp mod">
        <pc:chgData name="Emmanuelle Dumarest" userId="99cc2bb4c642037e" providerId="LiveId" clId="{39A8C1CB-5AD4-4CC4-983E-B820DA8C0D38}" dt="2020-10-12T13:05:56.792" v="8" actId="2"/>
        <pc:sldMkLst>
          <pc:docMk/>
          <pc:sldMk cId="4165802567" sldId="387"/>
        </pc:sldMkLst>
        <pc:spChg chg="mod">
          <ac:chgData name="Emmanuelle Dumarest" userId="99cc2bb4c642037e" providerId="LiveId" clId="{39A8C1CB-5AD4-4CC4-983E-B820DA8C0D38}" dt="2020-10-12T13:05:56.792" v="8" actId="2"/>
          <ac:spMkLst>
            <pc:docMk/>
            <pc:sldMk cId="4165802567" sldId="387"/>
            <ac:spMk id="3" creationId="{00000000-0000-0000-0000-000000000000}"/>
          </ac:spMkLst>
        </pc:spChg>
      </pc:sldChg>
      <pc:sldChg chg="modSp mod">
        <pc:chgData name="Emmanuelle Dumarest" userId="99cc2bb4c642037e" providerId="LiveId" clId="{39A8C1CB-5AD4-4CC4-983E-B820DA8C0D38}" dt="2020-10-12T13:05:59.939" v="12" actId="2"/>
        <pc:sldMkLst>
          <pc:docMk/>
          <pc:sldMk cId="1901850746" sldId="389"/>
        </pc:sldMkLst>
        <pc:spChg chg="mod">
          <ac:chgData name="Emmanuelle Dumarest" userId="99cc2bb4c642037e" providerId="LiveId" clId="{39A8C1CB-5AD4-4CC4-983E-B820DA8C0D38}" dt="2020-10-12T13:05:59.939" v="12" actId="2"/>
          <ac:spMkLst>
            <pc:docMk/>
            <pc:sldMk cId="1901850746" sldId="389"/>
            <ac:spMk id="3" creationId="{00000000-0000-0000-0000-000000000000}"/>
          </ac:spMkLst>
        </pc:spChg>
      </pc:sldChg>
      <pc:sldChg chg="modSp mod">
        <pc:chgData name="Emmanuelle Dumarest" userId="99cc2bb4c642037e" providerId="LiveId" clId="{39A8C1CB-5AD4-4CC4-983E-B820DA8C0D38}" dt="2020-10-12T13:06:02.414" v="13" actId="313"/>
        <pc:sldMkLst>
          <pc:docMk/>
          <pc:sldMk cId="3205349400" sldId="391"/>
        </pc:sldMkLst>
        <pc:spChg chg="mod">
          <ac:chgData name="Emmanuelle Dumarest" userId="99cc2bb4c642037e" providerId="LiveId" clId="{39A8C1CB-5AD4-4CC4-983E-B820DA8C0D38}" dt="2020-10-12T13:06:02.414" v="13" actId="313"/>
          <ac:spMkLst>
            <pc:docMk/>
            <pc:sldMk cId="3205349400" sldId="391"/>
            <ac:spMk id="3" creationId="{00000000-0000-0000-0000-000000000000}"/>
          </ac:spMkLst>
        </pc:spChg>
      </pc:sldChg>
      <pc:sldChg chg="modSp mod">
        <pc:chgData name="Emmanuelle Dumarest" userId="99cc2bb4c642037e" providerId="LiveId" clId="{39A8C1CB-5AD4-4CC4-983E-B820DA8C0D38}" dt="2020-10-12T13:06:05.217" v="14" actId="2"/>
        <pc:sldMkLst>
          <pc:docMk/>
          <pc:sldMk cId="92201770" sldId="393"/>
        </pc:sldMkLst>
        <pc:spChg chg="mod">
          <ac:chgData name="Emmanuelle Dumarest" userId="99cc2bb4c642037e" providerId="LiveId" clId="{39A8C1CB-5AD4-4CC4-983E-B820DA8C0D38}" dt="2020-10-12T13:06:05.217" v="14" actId="2"/>
          <ac:spMkLst>
            <pc:docMk/>
            <pc:sldMk cId="92201770" sldId="393"/>
            <ac:spMk id="3" creationId="{00000000-0000-0000-0000-000000000000}"/>
          </ac:spMkLst>
        </pc:spChg>
      </pc:sldChg>
      <pc:sldChg chg="modSp mod">
        <pc:chgData name="Emmanuelle Dumarest" userId="99cc2bb4c642037e" providerId="LiveId" clId="{39A8C1CB-5AD4-4CC4-983E-B820DA8C0D38}" dt="2020-10-12T13:06:09.880" v="17" actId="313"/>
        <pc:sldMkLst>
          <pc:docMk/>
          <pc:sldMk cId="2864319400" sldId="394"/>
        </pc:sldMkLst>
        <pc:spChg chg="mod">
          <ac:chgData name="Emmanuelle Dumarest" userId="99cc2bb4c642037e" providerId="LiveId" clId="{39A8C1CB-5AD4-4CC4-983E-B820DA8C0D38}" dt="2020-10-12T13:06:09.880" v="17" actId="313"/>
          <ac:spMkLst>
            <pc:docMk/>
            <pc:sldMk cId="2864319400" sldId="394"/>
            <ac:spMk id="3" creationId="{00000000-0000-0000-0000-000000000000}"/>
          </ac:spMkLst>
        </pc:spChg>
      </pc:sldChg>
      <pc:sldChg chg="modSp mod">
        <pc:chgData name="Emmanuelle Dumarest" userId="99cc2bb4c642037e" providerId="LiveId" clId="{39A8C1CB-5AD4-4CC4-983E-B820DA8C0D38}" dt="2020-10-12T13:06:15.298" v="18" actId="313"/>
        <pc:sldMkLst>
          <pc:docMk/>
          <pc:sldMk cId="3485722153" sldId="395"/>
        </pc:sldMkLst>
        <pc:graphicFrameChg chg="modGraphic">
          <ac:chgData name="Emmanuelle Dumarest" userId="99cc2bb4c642037e" providerId="LiveId" clId="{39A8C1CB-5AD4-4CC4-983E-B820DA8C0D38}" dt="2020-10-12T13:06:15.298" v="18" actId="313"/>
          <ac:graphicFrameMkLst>
            <pc:docMk/>
            <pc:sldMk cId="3485722153" sldId="395"/>
            <ac:graphicFrameMk id="4" creationId="{00000000-0000-0000-0000-000000000000}"/>
          </ac:graphicFrameMkLst>
        </pc:graphicFrameChg>
      </pc:sldChg>
      <pc:sldChg chg="modNotes">
        <pc:chgData name="Emmanuelle Dumarest" userId="99cc2bb4c642037e" providerId="LiveId" clId="{39A8C1CB-5AD4-4CC4-983E-B820DA8C0D38}" dt="2020-10-12T13:05:48.900" v="3"/>
        <pc:sldMkLst>
          <pc:docMk/>
          <pc:sldMk cId="3940346604" sldId="402"/>
        </pc:sldMkLst>
      </pc:sldChg>
      <pc:sldChg chg="modSp mod">
        <pc:chgData name="Emmanuelle Dumarest" userId="99cc2bb4c642037e" providerId="LiveId" clId="{39A8C1CB-5AD4-4CC4-983E-B820DA8C0D38}" dt="2020-10-12T13:05:55.226" v="7" actId="2"/>
        <pc:sldMkLst>
          <pc:docMk/>
          <pc:sldMk cId="3146171837" sldId="404"/>
        </pc:sldMkLst>
        <pc:graphicFrameChg chg="modGraphic">
          <ac:chgData name="Emmanuelle Dumarest" userId="99cc2bb4c642037e" providerId="LiveId" clId="{39A8C1CB-5AD4-4CC4-983E-B820DA8C0D38}" dt="2020-10-12T13:05:52.590" v="4" actId="2"/>
          <ac:graphicFrameMkLst>
            <pc:docMk/>
            <pc:sldMk cId="3146171837" sldId="404"/>
            <ac:graphicFrameMk id="5" creationId="{00000000-0000-0000-0000-000000000000}"/>
          </ac:graphicFrameMkLst>
        </pc:graphicFrameChg>
        <pc:graphicFrameChg chg="modGraphic">
          <ac:chgData name="Emmanuelle Dumarest" userId="99cc2bb4c642037e" providerId="LiveId" clId="{39A8C1CB-5AD4-4CC4-983E-B820DA8C0D38}" dt="2020-10-12T13:05:55.226" v="7" actId="2"/>
          <ac:graphicFrameMkLst>
            <pc:docMk/>
            <pc:sldMk cId="3146171837" sldId="404"/>
            <ac:graphicFrameMk id="8" creationId="{00000000-0000-0000-0000-000000000000}"/>
          </ac:graphicFrameMkLst>
        </pc:graphicFrameChg>
      </pc:sldChg>
      <pc:sldChg chg="modSp mod">
        <pc:chgData name="Emmanuelle Dumarest" userId="99cc2bb4c642037e" providerId="LiveId" clId="{39A8C1CB-5AD4-4CC4-983E-B820DA8C0D38}" dt="2020-10-12T13:06:06.495" v="15" actId="2"/>
        <pc:sldMkLst>
          <pc:docMk/>
          <pc:sldMk cId="516755024" sldId="408"/>
        </pc:sldMkLst>
        <pc:spChg chg="mod">
          <ac:chgData name="Emmanuelle Dumarest" userId="99cc2bb4c642037e" providerId="LiveId" clId="{39A8C1CB-5AD4-4CC4-983E-B820DA8C0D38}" dt="2020-10-12T13:06:06.495" v="15" actId="2"/>
          <ac:spMkLst>
            <pc:docMk/>
            <pc:sldMk cId="516755024" sldId="408"/>
            <ac:spMk id="7"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10-06%20-%20Copyforfrench.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10-06%20-%20Copyforfrench.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10-06%20-%20Copyforfrench.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10-06%20-%20Copyforfrench.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10-06%20-%20Copyforfrench.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1" Type="http://schemas.openxmlformats.org/officeDocument/2006/relationships/oleObject" Target="file:///\\ccods.cancercare.on.ca\shared\PopHealth%20Prevention\PSQI\2020%20PSQI\Data\PSQI2020-Figures-2020-10-06%20-%20Copyforfrench.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ccods.cancercare.on.ca\shared\PopHealth%20Prevention\PSQI\2020%20PSQI\Data\PSQI2020-Figures-2020-10-06%20-%20Copyforfrench.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641715458644591"/>
          <c:y val="6.5908716427747569E-3"/>
          <c:w val="0.48289370078740157"/>
          <c:h val="0.91210514775618445"/>
        </c:manualLayout>
      </c:layout>
      <c:barChart>
        <c:barDir val="bar"/>
        <c:grouping val="clustered"/>
        <c:varyColors val="0"/>
        <c:ser>
          <c:idx val="0"/>
          <c:order val="0"/>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729A-43D7-85FD-17FA9F9352D5}"/>
              </c:ext>
            </c:extLst>
          </c:dPt>
          <c:errBars>
            <c:errBarType val="both"/>
            <c:errValType val="cust"/>
            <c:noEndCap val="0"/>
            <c:plus>
              <c:numRef>
                <c:f>Fig1LTSmokingCess!$E$2:$E$38</c:f>
                <c:numCache>
                  <c:formatCode>General</c:formatCode>
                  <c:ptCount val="37"/>
                  <c:pt idx="0">
                    <c:v>5.8500000000000014</c:v>
                  </c:pt>
                  <c:pt idx="1">
                    <c:v>6.4499999999999993</c:v>
                  </c:pt>
                  <c:pt idx="2">
                    <c:v>4.1999999999999993</c:v>
                  </c:pt>
                  <c:pt idx="3">
                    <c:v>7.1500000000000021</c:v>
                  </c:pt>
                  <c:pt idx="4">
                    <c:v>5.6999999999999993</c:v>
                  </c:pt>
                  <c:pt idx="5">
                    <c:v>5.5</c:v>
                  </c:pt>
                  <c:pt idx="6">
                    <c:v>4.25</c:v>
                  </c:pt>
                  <c:pt idx="7">
                    <c:v>5.3000000000000007</c:v>
                  </c:pt>
                  <c:pt idx="8">
                    <c:v>5.1499999999999986</c:v>
                  </c:pt>
                  <c:pt idx="9">
                    <c:v>5.25</c:v>
                  </c:pt>
                  <c:pt idx="10">
                    <c:v>5.0500000000000007</c:v>
                  </c:pt>
                  <c:pt idx="11">
                    <c:v>5.0999999999999979</c:v>
                  </c:pt>
                  <c:pt idx="12">
                    <c:v>4.6000000000000014</c:v>
                  </c:pt>
                  <c:pt idx="13">
                    <c:v>4.9499999999999993</c:v>
                  </c:pt>
                  <c:pt idx="14">
                    <c:v>5.75</c:v>
                  </c:pt>
                  <c:pt idx="15">
                    <c:v>6.2000000000000028</c:v>
                  </c:pt>
                  <c:pt idx="16">
                    <c:v>5.75</c:v>
                  </c:pt>
                  <c:pt idx="17">
                    <c:v>5.9000000000000021</c:v>
                  </c:pt>
                  <c:pt idx="18">
                    <c:v>8.4499999999999993</c:v>
                  </c:pt>
                  <c:pt idx="19">
                    <c:v>5.8499999999999979</c:v>
                  </c:pt>
                  <c:pt idx="20">
                    <c:v>7.9499999999999993</c:v>
                  </c:pt>
                  <c:pt idx="21">
                    <c:v>7.3500000000000014</c:v>
                  </c:pt>
                  <c:pt idx="22">
                    <c:v>6.6500000000000021</c:v>
                  </c:pt>
                  <c:pt idx="23">
                    <c:v>4.7999999999999972</c:v>
                  </c:pt>
                  <c:pt idx="24">
                    <c:v>7.1999999999999993</c:v>
                  </c:pt>
                  <c:pt idx="25">
                    <c:v>6.3500000000000014</c:v>
                  </c:pt>
                  <c:pt idx="26">
                    <c:v>4.75</c:v>
                  </c:pt>
                  <c:pt idx="27">
                    <c:v>6.8499999999999979</c:v>
                  </c:pt>
                  <c:pt idx="28">
                    <c:v>5.9000000000000021</c:v>
                  </c:pt>
                  <c:pt idx="29">
                    <c:v>5.5500000000000007</c:v>
                  </c:pt>
                  <c:pt idx="30">
                    <c:v>7.8000000000000007</c:v>
                  </c:pt>
                  <c:pt idx="31">
                    <c:v>6.3999999999999986</c:v>
                  </c:pt>
                  <c:pt idx="32">
                    <c:v>6.25</c:v>
                  </c:pt>
                  <c:pt idx="33">
                    <c:v>6.0500000000000007</c:v>
                  </c:pt>
                  <c:pt idx="34">
                    <c:v>6.9499999999999993</c:v>
                  </c:pt>
                  <c:pt idx="35">
                    <c:v>5.4499999999999993</c:v>
                  </c:pt>
                  <c:pt idx="36">
                    <c:v>1.2000000000000028</c:v>
                  </c:pt>
                </c:numCache>
              </c:numRef>
            </c:plus>
            <c:minus>
              <c:numRef>
                <c:f>Fig1LTSmokingCess!$E$2:$E$38</c:f>
                <c:numCache>
                  <c:formatCode>General</c:formatCode>
                  <c:ptCount val="37"/>
                  <c:pt idx="0">
                    <c:v>5.8500000000000014</c:v>
                  </c:pt>
                  <c:pt idx="1">
                    <c:v>6.4499999999999993</c:v>
                  </c:pt>
                  <c:pt idx="2">
                    <c:v>4.1999999999999993</c:v>
                  </c:pt>
                  <c:pt idx="3">
                    <c:v>7.1500000000000021</c:v>
                  </c:pt>
                  <c:pt idx="4">
                    <c:v>5.6999999999999993</c:v>
                  </c:pt>
                  <c:pt idx="5">
                    <c:v>5.5</c:v>
                  </c:pt>
                  <c:pt idx="6">
                    <c:v>4.25</c:v>
                  </c:pt>
                  <c:pt idx="7">
                    <c:v>5.3000000000000007</c:v>
                  </c:pt>
                  <c:pt idx="8">
                    <c:v>5.1499999999999986</c:v>
                  </c:pt>
                  <c:pt idx="9">
                    <c:v>5.25</c:v>
                  </c:pt>
                  <c:pt idx="10">
                    <c:v>5.0500000000000007</c:v>
                  </c:pt>
                  <c:pt idx="11">
                    <c:v>5.0999999999999979</c:v>
                  </c:pt>
                  <c:pt idx="12">
                    <c:v>4.6000000000000014</c:v>
                  </c:pt>
                  <c:pt idx="13">
                    <c:v>4.9499999999999993</c:v>
                  </c:pt>
                  <c:pt idx="14">
                    <c:v>5.75</c:v>
                  </c:pt>
                  <c:pt idx="15">
                    <c:v>6.2000000000000028</c:v>
                  </c:pt>
                  <c:pt idx="16">
                    <c:v>5.75</c:v>
                  </c:pt>
                  <c:pt idx="17">
                    <c:v>5.9000000000000021</c:v>
                  </c:pt>
                  <c:pt idx="18">
                    <c:v>8.4499999999999993</c:v>
                  </c:pt>
                  <c:pt idx="19">
                    <c:v>5.8499999999999979</c:v>
                  </c:pt>
                  <c:pt idx="20">
                    <c:v>7.9499999999999993</c:v>
                  </c:pt>
                  <c:pt idx="21">
                    <c:v>7.3500000000000014</c:v>
                  </c:pt>
                  <c:pt idx="22">
                    <c:v>6.6500000000000021</c:v>
                  </c:pt>
                  <c:pt idx="23">
                    <c:v>4.7999999999999972</c:v>
                  </c:pt>
                  <c:pt idx="24">
                    <c:v>7.1999999999999993</c:v>
                  </c:pt>
                  <c:pt idx="25">
                    <c:v>6.3500000000000014</c:v>
                  </c:pt>
                  <c:pt idx="26">
                    <c:v>4.75</c:v>
                  </c:pt>
                  <c:pt idx="27">
                    <c:v>6.8499999999999979</c:v>
                  </c:pt>
                  <c:pt idx="28">
                    <c:v>5.9000000000000021</c:v>
                  </c:pt>
                  <c:pt idx="29">
                    <c:v>5.5500000000000007</c:v>
                  </c:pt>
                  <c:pt idx="30">
                    <c:v>7.8000000000000007</c:v>
                  </c:pt>
                  <c:pt idx="31">
                    <c:v>6.3999999999999986</c:v>
                  </c:pt>
                  <c:pt idx="32">
                    <c:v>6.25</c:v>
                  </c:pt>
                  <c:pt idx="33">
                    <c:v>6.0500000000000007</c:v>
                  </c:pt>
                  <c:pt idx="34">
                    <c:v>6.9499999999999993</c:v>
                  </c:pt>
                  <c:pt idx="35">
                    <c:v>5.4499999999999993</c:v>
                  </c:pt>
                  <c:pt idx="36">
                    <c:v>1.2000000000000028</c:v>
                  </c:pt>
                </c:numCache>
              </c:numRef>
            </c:minus>
            <c:spPr>
              <a:noFill/>
              <a:ln w="9525" cap="flat" cmpd="sng" algn="ctr">
                <a:solidFill>
                  <a:schemeClr val="tx1">
                    <a:lumMod val="65000"/>
                    <a:lumOff val="35000"/>
                  </a:schemeClr>
                </a:solidFill>
                <a:round/>
              </a:ln>
              <a:effectLst/>
            </c:spPr>
          </c:errBars>
          <c:cat>
            <c:strRef>
              <c:f>Fig1LTSmokingCess!$A$2:$A$38</c:f>
              <c:strCache>
                <c:ptCount val="37"/>
                <c:pt idx="0">
                  <c:v>Windsor-Comté d’Essex</c:v>
                </c:pt>
                <c:pt idx="1">
                  <c:v>Wellington-Dufferin-Guelph</c:v>
                </c:pt>
                <c:pt idx="2">
                  <c:v>Toronto</c:v>
                </c:pt>
                <c:pt idx="3">
                  <c:v>Timiskaming</c:v>
                </c:pt>
                <c:pt idx="4">
                  <c:v>Sudbury et district</c:v>
                </c:pt>
                <c:pt idx="5">
                  <c:v>Région de York</c:v>
                </c:pt>
                <c:pt idx="6">
                  <c:v>Région de Waterloo</c:v>
                </c:pt>
                <c:pt idx="7">
                  <c:v>Région de Niagara</c:v>
                </c:pt>
                <c:pt idx="8">
                  <c:v>Région de Halton</c:v>
                </c:pt>
                <c:pt idx="9">
                  <c:v>Région de Durham</c:v>
                </c:pt>
                <c:pt idx="10">
                  <c:v>Porcupine</c:v>
                </c:pt>
                <c:pt idx="11">
                  <c:v>Peel</c:v>
                </c:pt>
                <c:pt idx="12">
                  <c:v>Ottawa</c:v>
                </c:pt>
                <c:pt idx="13">
                  <c:v>Nord-Ouest</c:v>
                </c:pt>
                <c:pt idx="14">
                  <c:v>Middlesex-London</c:v>
                </c:pt>
                <c:pt idx="15">
                  <c:v>Lambton</c:v>
                </c:pt>
                <c:pt idx="16">
                  <c:v>Kingston-Frontenac-Lennox-Addington</c:v>
                </c:pt>
                <c:pt idx="17">
                  <c:v>Hamilton</c:v>
                </c:pt>
                <c:pt idx="18">
                  <c:v>Haldimand-Norfolk</c:v>
                </c:pt>
                <c:pt idx="19">
                  <c:v>Grey Bruce </c:v>
                </c:pt>
                <c:pt idx="20">
                  <c:v>Est de l’Ontario</c:v>
                </c:pt>
                <c:pt idx="21">
                  <c:v>Elgin-St. Thomas</c:v>
                </c:pt>
                <c:pt idx="22">
                  <c:v>District de Thunder Bay</c:v>
                </c:pt>
                <c:pt idx="23">
                  <c:v>District de Simcoe-Muskoka</c:v>
                </c:pt>
                <c:pt idx="24">
                  <c:v>District de Perth</c:v>
                </c:pt>
                <c:pt idx="25">
                  <c:v>District de North Bay-Parry Sound</c:v>
                </c:pt>
                <c:pt idx="26">
                  <c:v>District de Leeds, Grenville et Lanark</c:v>
                </c:pt>
                <c:pt idx="27">
                  <c:v>District d’Haliburton, de Kawartha et de Pine Ridge</c:v>
                </c:pt>
                <c:pt idx="28">
                  <c:v>Comtés de Hastings et de Prince Edward</c:v>
                </c:pt>
                <c:pt idx="29">
                  <c:v>Comté/Ville de Peterborough</c:v>
                </c:pt>
                <c:pt idx="30">
                  <c:v>Comté et district de Renfrew</c:v>
                </c:pt>
                <c:pt idx="31">
                  <c:v>Comté de Huron</c:v>
                </c:pt>
                <c:pt idx="32">
                  <c:v>Comté de Brant </c:v>
                </c:pt>
                <c:pt idx="33">
                  <c:v>Comté d’Oxford</c:v>
                </c:pt>
                <c:pt idx="34">
                  <c:v>Chatham-Kent</c:v>
                </c:pt>
                <c:pt idx="35">
                  <c:v>Algoma</c:v>
                </c:pt>
                <c:pt idx="36">
                  <c:v>Ontario</c:v>
                </c:pt>
              </c:strCache>
            </c:strRef>
          </c:cat>
          <c:val>
            <c:numRef>
              <c:f>Fig1LTSmokingCess!$B$2:$B$38</c:f>
              <c:numCache>
                <c:formatCode>0.0</c:formatCode>
                <c:ptCount val="37"/>
                <c:pt idx="0">
                  <c:v>50.257122663559691</c:v>
                </c:pt>
                <c:pt idx="1">
                  <c:v>56.637304591425504</c:v>
                </c:pt>
                <c:pt idx="2">
                  <c:v>49.890744528245044</c:v>
                </c:pt>
                <c:pt idx="3">
                  <c:v>46.445761208997311</c:v>
                </c:pt>
                <c:pt idx="4">
                  <c:v>42.580682248897283</c:v>
                </c:pt>
                <c:pt idx="5">
                  <c:v>55.559440700807428</c:v>
                </c:pt>
                <c:pt idx="6">
                  <c:v>52.395400738094253</c:v>
                </c:pt>
                <c:pt idx="7">
                  <c:v>51.412156913810072</c:v>
                </c:pt>
                <c:pt idx="8">
                  <c:v>56.363304991394195</c:v>
                </c:pt>
                <c:pt idx="9">
                  <c:v>52.666398287518781</c:v>
                </c:pt>
                <c:pt idx="10">
                  <c:v>43.972825109496803</c:v>
                </c:pt>
                <c:pt idx="11">
                  <c:v>50.193716093371997</c:v>
                </c:pt>
                <c:pt idx="12">
                  <c:v>57.603685287787712</c:v>
                </c:pt>
                <c:pt idx="13">
                  <c:v>45.030814724465259</c:v>
                </c:pt>
                <c:pt idx="14">
                  <c:v>48.961998658341948</c:v>
                </c:pt>
                <c:pt idx="15">
                  <c:v>48.011374272136862</c:v>
                </c:pt>
                <c:pt idx="16">
                  <c:v>50.757307485897442</c:v>
                </c:pt>
                <c:pt idx="17">
                  <c:v>52.807497044839302</c:v>
                </c:pt>
                <c:pt idx="18">
                  <c:v>53.68576358962008</c:v>
                </c:pt>
                <c:pt idx="19">
                  <c:v>49.566935951273408</c:v>
                </c:pt>
                <c:pt idx="20">
                  <c:v>50.174763278235126</c:v>
                </c:pt>
                <c:pt idx="21">
                  <c:v>53.234930524061433</c:v>
                </c:pt>
                <c:pt idx="22">
                  <c:v>47.94642614961775</c:v>
                </c:pt>
                <c:pt idx="23">
                  <c:v>53.49607133149641</c:v>
                </c:pt>
                <c:pt idx="24">
                  <c:v>51.181333777802273</c:v>
                </c:pt>
                <c:pt idx="25">
                  <c:v>49.160658768434885</c:v>
                </c:pt>
                <c:pt idx="26">
                  <c:v>50.468333936722317</c:v>
                </c:pt>
                <c:pt idx="27">
                  <c:v>50.460356289519325</c:v>
                </c:pt>
                <c:pt idx="28">
                  <c:v>43.691005514162519</c:v>
                </c:pt>
                <c:pt idx="29">
                  <c:v>53.447503037841095</c:v>
                </c:pt>
                <c:pt idx="30">
                  <c:v>51.898896137738646</c:v>
                </c:pt>
                <c:pt idx="31">
                  <c:v>48.893447840172399</c:v>
                </c:pt>
                <c:pt idx="32">
                  <c:v>47.260501439579869</c:v>
                </c:pt>
                <c:pt idx="33">
                  <c:v>55.070076399473052</c:v>
                </c:pt>
                <c:pt idx="34">
                  <c:v>48.564497578962474</c:v>
                </c:pt>
                <c:pt idx="35">
                  <c:v>42.028122243962009</c:v>
                </c:pt>
                <c:pt idx="36">
                  <c:v>51.479565155000429</c:v>
                </c:pt>
              </c:numCache>
            </c:numRef>
          </c:val>
          <c:extLst>
            <c:ext xmlns:c16="http://schemas.microsoft.com/office/drawing/2014/chart" uri="{C3380CC4-5D6E-409C-BE32-E72D297353CC}">
              <c16:uniqueId val="{00000002-729A-43D7-85FD-17FA9F9352D5}"/>
            </c:ext>
          </c:extLst>
        </c:ser>
        <c:dLbls>
          <c:showLegendKey val="0"/>
          <c:showVal val="0"/>
          <c:showCatName val="0"/>
          <c:showSerName val="0"/>
          <c:showPercent val="0"/>
          <c:showBubbleSize val="0"/>
        </c:dLbls>
        <c:gapWidth val="35"/>
        <c:axId val="651877832"/>
        <c:axId val="651876520"/>
      </c:barChart>
      <c:catAx>
        <c:axId val="651877832"/>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51876520"/>
        <c:crosses val="autoZero"/>
        <c:auto val="1"/>
        <c:lblAlgn val="ctr"/>
        <c:lblOffset val="0"/>
        <c:tickLblSkip val="1"/>
        <c:noMultiLvlLbl val="0"/>
      </c:catAx>
      <c:valAx>
        <c:axId val="651876520"/>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r>
                  <a:rPr lang="en-CA"/>
                  <a:t>Pourcentage (%)</a:t>
                </a:r>
              </a:p>
            </c:rich>
          </c:tx>
          <c:layout>
            <c:manualLayout>
              <c:xMode val="edge"/>
              <c:yMode val="edge"/>
              <c:x val="0.59148956225673033"/>
              <c:y val="0.9621800486618005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651877832"/>
        <c:crosses val="autoZero"/>
        <c:crossBetween val="between"/>
      </c:valAx>
      <c:spPr>
        <a:noFill/>
        <a:ln>
          <a:solidFill>
            <a:schemeClr val="bg1">
              <a:lumMod val="85000"/>
            </a:schemeClr>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766589272494787"/>
          <c:y val="1.731497713070269E-2"/>
          <c:w val="0.48463624739215289"/>
          <c:h val="0.90589747107918428"/>
        </c:manualLayout>
      </c:layout>
      <c:barChart>
        <c:barDir val="bar"/>
        <c:grouping val="clustered"/>
        <c:varyColors val="0"/>
        <c:ser>
          <c:idx val="0"/>
          <c:order val="0"/>
          <c:tx>
            <c:strRef>
              <c:f>Fig2AlcoholStores!$B$1</c:f>
              <c:strCache>
                <c:ptCount val="1"/>
                <c:pt idx="0">
                  <c:v>Nombre pour 10 000 habitants</c:v>
                </c:pt>
              </c:strCache>
            </c:strRef>
          </c:tx>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ED57-4273-8FEC-D8D13C93C3E2}"/>
              </c:ext>
            </c:extLst>
          </c:dPt>
          <c:cat>
            <c:strRef>
              <c:f>Fig2AlcoholStores!$A$2:$A$38</c:f>
              <c:strCache>
                <c:ptCount val="37"/>
                <c:pt idx="0">
                  <c:v>Windsor-Comté d’Essex</c:v>
                </c:pt>
                <c:pt idx="1">
                  <c:v>Wellington-Dufferin-Guelph</c:v>
                </c:pt>
                <c:pt idx="2">
                  <c:v>Toronto</c:v>
                </c:pt>
                <c:pt idx="3">
                  <c:v>Timiskaming</c:v>
                </c:pt>
                <c:pt idx="4">
                  <c:v>Sudbury et district</c:v>
                </c:pt>
                <c:pt idx="5">
                  <c:v>Région de York</c:v>
                </c:pt>
                <c:pt idx="6">
                  <c:v>Région de Waterloo</c:v>
                </c:pt>
                <c:pt idx="7">
                  <c:v>Région de Niagara</c:v>
                </c:pt>
                <c:pt idx="8">
                  <c:v>Région de Halton</c:v>
                </c:pt>
                <c:pt idx="9">
                  <c:v>Région de Durham</c:v>
                </c:pt>
                <c:pt idx="10">
                  <c:v>Porcupine</c:v>
                </c:pt>
                <c:pt idx="11">
                  <c:v>Peel</c:v>
                </c:pt>
                <c:pt idx="12">
                  <c:v>Ottawa</c:v>
                </c:pt>
                <c:pt idx="13">
                  <c:v>Nord-Ouest</c:v>
                </c:pt>
                <c:pt idx="14">
                  <c:v>Middlesex-London</c:v>
                </c:pt>
                <c:pt idx="15">
                  <c:v>Lambton</c:v>
                </c:pt>
                <c:pt idx="16">
                  <c:v>Kingston-Frontenac-Lennox-Addington</c:v>
                </c:pt>
                <c:pt idx="17">
                  <c:v>Hamilton</c:v>
                </c:pt>
                <c:pt idx="18">
                  <c:v>Haldimand-Norfolk</c:v>
                </c:pt>
                <c:pt idx="19">
                  <c:v>Grey Bruce </c:v>
                </c:pt>
                <c:pt idx="20">
                  <c:v>Est de l’Ontario</c:v>
                </c:pt>
                <c:pt idx="21">
                  <c:v>Elgin-St. Thomas</c:v>
                </c:pt>
                <c:pt idx="22">
                  <c:v>District de Thunder Bay</c:v>
                </c:pt>
                <c:pt idx="23">
                  <c:v>District de Simcoe-Muskoka</c:v>
                </c:pt>
                <c:pt idx="24">
                  <c:v>District de Perth</c:v>
                </c:pt>
                <c:pt idx="25">
                  <c:v>District de North Bay-Parry Sound</c:v>
                </c:pt>
                <c:pt idx="26">
                  <c:v>District de Leeds, Grenville et Lanark</c:v>
                </c:pt>
                <c:pt idx="27">
                  <c:v>District d’Haliburton, de Kawartha et de Pine Ridge</c:v>
                </c:pt>
                <c:pt idx="28">
                  <c:v>Comtés de Hastings et de Prince Edward</c:v>
                </c:pt>
                <c:pt idx="29">
                  <c:v>Comté/Ville de Peterborough</c:v>
                </c:pt>
                <c:pt idx="30">
                  <c:v>Comté et district de Renfrew</c:v>
                </c:pt>
                <c:pt idx="31">
                  <c:v>Comté de Huron</c:v>
                </c:pt>
                <c:pt idx="32">
                  <c:v>Comté de Brant </c:v>
                </c:pt>
                <c:pt idx="33">
                  <c:v>Comté d’Oxford</c:v>
                </c:pt>
                <c:pt idx="34">
                  <c:v>Chatham-Kent</c:v>
                </c:pt>
                <c:pt idx="35">
                  <c:v>Algoma</c:v>
                </c:pt>
                <c:pt idx="36">
                  <c:v>Ontario</c:v>
                </c:pt>
              </c:strCache>
            </c:strRef>
          </c:cat>
          <c:val>
            <c:numRef>
              <c:f>Fig2AlcoholStores!$B$2:$B$38</c:f>
              <c:numCache>
                <c:formatCode>0.0</c:formatCode>
                <c:ptCount val="37"/>
                <c:pt idx="0">
                  <c:v>3.0732533911518498</c:v>
                </c:pt>
                <c:pt idx="1">
                  <c:v>3.0134273627031618</c:v>
                </c:pt>
                <c:pt idx="2">
                  <c:v>1.3275686846593198</c:v>
                </c:pt>
                <c:pt idx="3">
                  <c:v>6.7824866647945301</c:v>
                </c:pt>
                <c:pt idx="4">
                  <c:v>4.7173983548073242</c:v>
                </c:pt>
                <c:pt idx="5">
                  <c:v>1.3710157338957809</c:v>
                </c:pt>
                <c:pt idx="6">
                  <c:v>2.4617387385883807</c:v>
                </c:pt>
                <c:pt idx="7">
                  <c:v>5.4464470015941426</c:v>
                </c:pt>
                <c:pt idx="8">
                  <c:v>2.2109441736596152</c:v>
                </c:pt>
                <c:pt idx="9">
                  <c:v>2.2113843437416967</c:v>
                </c:pt>
                <c:pt idx="10">
                  <c:v>5.2068995079947875</c:v>
                </c:pt>
                <c:pt idx="11">
                  <c:v>1.0122699386503067</c:v>
                </c:pt>
                <c:pt idx="12">
                  <c:v>2.1372307889238873</c:v>
                </c:pt>
                <c:pt idx="13">
                  <c:v>5.5241999357035851</c:v>
                </c:pt>
                <c:pt idx="14">
                  <c:v>2.4849835991082458</c:v>
                </c:pt>
                <c:pt idx="15">
                  <c:v>4.2232765437423625</c:v>
                </c:pt>
                <c:pt idx="16">
                  <c:v>3.4081664064733177</c:v>
                </c:pt>
                <c:pt idx="17">
                  <c:v>1.7378125789340741</c:v>
                </c:pt>
                <c:pt idx="18">
                  <c:v>4.7690388735321712</c:v>
                </c:pt>
                <c:pt idx="19">
                  <c:v>5.5878408582923553</c:v>
                </c:pt>
                <c:pt idx="20">
                  <c:v>3.8205373842434196</c:v>
                </c:pt>
                <c:pt idx="21">
                  <c:v>3.3914665484001412</c:v>
                </c:pt>
                <c:pt idx="22">
                  <c:v>4.4004860699035335</c:v>
                </c:pt>
                <c:pt idx="23">
                  <c:v>3.3077019640974856</c:v>
                </c:pt>
                <c:pt idx="24">
                  <c:v>4.6689559612024825</c:v>
                </c:pt>
                <c:pt idx="25">
                  <c:v>5.9841055301914281</c:v>
                </c:pt>
                <c:pt idx="26">
                  <c:v>5.04802353052035</c:v>
                </c:pt>
                <c:pt idx="27">
                  <c:v>4.8136683809013139</c:v>
                </c:pt>
                <c:pt idx="28">
                  <c:v>7.0178851846190193</c:v>
                </c:pt>
                <c:pt idx="29">
                  <c:v>3.9672464136092422</c:v>
                </c:pt>
                <c:pt idx="30">
                  <c:v>4.1601420924279005</c:v>
                </c:pt>
                <c:pt idx="31">
                  <c:v>6.5045938694202787</c:v>
                </c:pt>
                <c:pt idx="32">
                  <c:v>2.4342840272773896</c:v>
                </c:pt>
                <c:pt idx="33">
                  <c:v>2.798536469076172</c:v>
                </c:pt>
                <c:pt idx="34">
                  <c:v>4.137082797562476</c:v>
                </c:pt>
                <c:pt idx="35">
                  <c:v>4.7724837950441827</c:v>
                </c:pt>
                <c:pt idx="36">
                  <c:v>2.5032396766395699</c:v>
                </c:pt>
              </c:numCache>
            </c:numRef>
          </c:val>
          <c:extLst>
            <c:ext xmlns:c16="http://schemas.microsoft.com/office/drawing/2014/chart" uri="{C3380CC4-5D6E-409C-BE32-E72D297353CC}">
              <c16:uniqueId val="{00000002-ED57-4273-8FEC-D8D13C93C3E2}"/>
            </c:ext>
          </c:extLst>
        </c:ser>
        <c:dLbls>
          <c:showLegendKey val="0"/>
          <c:showVal val="0"/>
          <c:showCatName val="0"/>
          <c:showSerName val="0"/>
          <c:showPercent val="0"/>
          <c:showBubbleSize val="0"/>
        </c:dLbls>
        <c:gapWidth val="35"/>
        <c:axId val="533182792"/>
        <c:axId val="533185088"/>
      </c:barChart>
      <c:catAx>
        <c:axId val="533182792"/>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5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533185088"/>
        <c:crosses val="autoZero"/>
        <c:auto val="1"/>
        <c:lblAlgn val="ctr"/>
        <c:lblOffset val="0"/>
        <c:tickLblSkip val="1"/>
        <c:noMultiLvlLbl val="0"/>
      </c:catAx>
      <c:valAx>
        <c:axId val="53318508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r>
                  <a:rPr lang="en-CA">
                    <a:latin typeface="Calibri" panose="020F0502020204030204" pitchFamily="34" charset="0"/>
                    <a:cs typeface="Calibri" panose="020F0502020204030204" pitchFamily="34" charset="0"/>
                  </a:rPr>
                  <a:t>Nombre pour 10 000 habitants</a:t>
                </a:r>
              </a:p>
            </c:rich>
          </c:tx>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533182792"/>
        <c:crosses val="autoZero"/>
        <c:crossBetween val="between"/>
        <c:majorUnit val="1"/>
        <c:minorUnit val="0.5"/>
      </c:valAx>
      <c:spPr>
        <a:noFill/>
        <a:ln>
          <a:solidFill>
            <a:schemeClr val="bg1">
              <a:lumMod val="85000"/>
            </a:schemeClr>
          </a:solidFill>
        </a:ln>
        <a:effectLst/>
      </c:spPr>
    </c:plotArea>
    <c:plotVisOnly val="1"/>
    <c:dispBlanksAs val="gap"/>
    <c:showDLblsOverMax val="0"/>
  </c:chart>
  <c:spPr>
    <a:noFill/>
    <a:ln w="9525" cap="flat" cmpd="sng" algn="ctr">
      <a:noFill/>
      <a:round/>
    </a:ln>
    <a:effectLst/>
  </c:spPr>
  <c:txPr>
    <a:bodyPr/>
    <a:lstStyle/>
    <a:p>
      <a:pPr>
        <a:defRPr sz="1100">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7793604451129"/>
          <c:y val="2.3316108923884516E-2"/>
          <c:w val="0.85775497163978098"/>
          <c:h val="0.80863142509506569"/>
        </c:manualLayout>
      </c:layout>
      <c:barChart>
        <c:barDir val="col"/>
        <c:grouping val="clustered"/>
        <c:varyColors val="0"/>
        <c:ser>
          <c:idx val="0"/>
          <c:order val="0"/>
          <c:tx>
            <c:strRef>
              <c:f>Fig3HouseholdFI!$B$7</c:f>
              <c:strCache>
                <c:ptCount val="1"/>
                <c:pt idx="0">
                  <c:v>Ontario</c:v>
                </c:pt>
              </c:strCache>
            </c:strRef>
          </c:tx>
          <c:spPr>
            <a:solidFill>
              <a:srgbClr val="00B2E3"/>
            </a:solidFill>
            <a:ln>
              <a:noFill/>
            </a:ln>
            <a:effectLst/>
          </c:spPr>
          <c:invertIfNegative val="0"/>
          <c:errBars>
            <c:errBarType val="both"/>
            <c:errValType val="cust"/>
            <c:noEndCap val="0"/>
            <c:plus>
              <c:numRef>
                <c:f>Fig3HouseholdFI!$E$9:$E$12</c:f>
                <c:numCache>
                  <c:formatCode>General</c:formatCode>
                  <c:ptCount val="4"/>
                  <c:pt idx="0">
                    <c:v>0.99234048950137499</c:v>
                  </c:pt>
                  <c:pt idx="1">
                    <c:v>0.62316691107920796</c:v>
                  </c:pt>
                  <c:pt idx="2">
                    <c:v>0.65393752420432882</c:v>
                  </c:pt>
                  <c:pt idx="3">
                    <c:v>0.47088820601907022</c:v>
                  </c:pt>
                </c:numCache>
              </c:numRef>
            </c:plus>
            <c:minus>
              <c:numRef>
                <c:f>Fig3HouseholdFI!$E$9:$E$12</c:f>
                <c:numCache>
                  <c:formatCode>General</c:formatCode>
                  <c:ptCount val="4"/>
                  <c:pt idx="0">
                    <c:v>0.99234048950137499</c:v>
                  </c:pt>
                  <c:pt idx="1">
                    <c:v>0.62316691107920796</c:v>
                  </c:pt>
                  <c:pt idx="2">
                    <c:v>0.65393752420432882</c:v>
                  </c:pt>
                  <c:pt idx="3">
                    <c:v>0.47088820601907022</c:v>
                  </c:pt>
                </c:numCache>
              </c:numRef>
            </c:minus>
            <c:spPr>
              <a:noFill/>
              <a:ln w="9525" cap="flat" cmpd="sng" algn="ctr">
                <a:solidFill>
                  <a:schemeClr val="tx1">
                    <a:lumMod val="65000"/>
                    <a:lumOff val="35000"/>
                  </a:schemeClr>
                </a:solidFill>
                <a:round/>
              </a:ln>
              <a:effectLst/>
            </c:spPr>
          </c:errBars>
          <c:cat>
            <c:strRef>
              <c:f>Fig3HouseholdFI!$A$9:$A$12</c:f>
              <c:strCache>
                <c:ptCount val="4"/>
                <c:pt idx="0">
                  <c:v>Ensemble</c:v>
                </c:pt>
                <c:pt idx="1">
                  <c:v>Niveau d’insécurité minime</c:v>
                </c:pt>
                <c:pt idx="2">
                  <c:v>Niveau d’insécurité modérée </c:v>
                </c:pt>
                <c:pt idx="3">
                  <c:v>Niveau d’insécurité grave</c:v>
                </c:pt>
              </c:strCache>
            </c:strRef>
          </c:cat>
          <c:val>
            <c:numRef>
              <c:f>Fig3HouseholdFI!$B$9:$B$12</c:f>
              <c:numCache>
                <c:formatCode>0.0</c:formatCode>
                <c:ptCount val="4"/>
                <c:pt idx="0">
                  <c:v>15.043721506774887</c:v>
                </c:pt>
                <c:pt idx="1">
                  <c:v>5.0331530364869392</c:v>
                </c:pt>
                <c:pt idx="2">
                  <c:v>6.2719994633078606</c:v>
                </c:pt>
                <c:pt idx="3">
                  <c:v>3.738569006980085</c:v>
                </c:pt>
              </c:numCache>
            </c:numRef>
          </c:val>
          <c:extLst>
            <c:ext xmlns:c16="http://schemas.microsoft.com/office/drawing/2014/chart" uri="{C3380CC4-5D6E-409C-BE32-E72D297353CC}">
              <c16:uniqueId val="{00000000-010A-4F84-90C9-0AB1C688FF00}"/>
            </c:ext>
          </c:extLst>
        </c:ser>
        <c:ser>
          <c:idx val="1"/>
          <c:order val="1"/>
          <c:tx>
            <c:strRef>
              <c:f>Fig3HouseholdFI!$F$7</c:f>
              <c:strCache>
                <c:ptCount val="1"/>
                <c:pt idx="0">
                  <c:v>Hommes</c:v>
                </c:pt>
              </c:strCache>
            </c:strRef>
          </c:tx>
          <c:spPr>
            <a:solidFill>
              <a:srgbClr val="92278F"/>
            </a:solidFill>
            <a:ln>
              <a:noFill/>
            </a:ln>
            <a:effectLst/>
          </c:spPr>
          <c:invertIfNegative val="0"/>
          <c:errBars>
            <c:errBarType val="both"/>
            <c:errValType val="cust"/>
            <c:noEndCap val="0"/>
            <c:plus>
              <c:numRef>
                <c:f>Fig3HouseholdFI!$I$9:$I$12</c:f>
                <c:numCache>
                  <c:formatCode>General</c:formatCode>
                  <c:ptCount val="4"/>
                  <c:pt idx="0">
                    <c:v>1.2830889727770174</c:v>
                  </c:pt>
                  <c:pt idx="1">
                    <c:v>0.80440438519452506</c:v>
                  </c:pt>
                  <c:pt idx="2">
                    <c:v>0.7758068581342723</c:v>
                  </c:pt>
                  <c:pt idx="3">
                    <c:v>0.66071523319717196</c:v>
                  </c:pt>
                </c:numCache>
              </c:numRef>
            </c:plus>
            <c:minus>
              <c:numRef>
                <c:f>Fig3HouseholdFI!$I$9:$I$12</c:f>
                <c:numCache>
                  <c:formatCode>General</c:formatCode>
                  <c:ptCount val="4"/>
                  <c:pt idx="0">
                    <c:v>1.2830889727770174</c:v>
                  </c:pt>
                  <c:pt idx="1">
                    <c:v>0.80440438519452506</c:v>
                  </c:pt>
                  <c:pt idx="2">
                    <c:v>0.7758068581342723</c:v>
                  </c:pt>
                  <c:pt idx="3">
                    <c:v>0.66071523319717196</c:v>
                  </c:pt>
                </c:numCache>
              </c:numRef>
            </c:minus>
            <c:spPr>
              <a:noFill/>
              <a:ln w="9525" cap="flat" cmpd="sng" algn="ctr">
                <a:solidFill>
                  <a:schemeClr val="tx1">
                    <a:lumMod val="65000"/>
                    <a:lumOff val="35000"/>
                  </a:schemeClr>
                </a:solidFill>
                <a:round/>
              </a:ln>
              <a:effectLst/>
            </c:spPr>
          </c:errBars>
          <c:cat>
            <c:strRef>
              <c:f>Fig3HouseholdFI!$A$9:$A$12</c:f>
              <c:strCache>
                <c:ptCount val="4"/>
                <c:pt idx="0">
                  <c:v>Ensemble</c:v>
                </c:pt>
                <c:pt idx="1">
                  <c:v>Niveau d’insécurité minime</c:v>
                </c:pt>
                <c:pt idx="2">
                  <c:v>Niveau d’insécurité modérée </c:v>
                </c:pt>
                <c:pt idx="3">
                  <c:v>Niveau d’insécurité grave</c:v>
                </c:pt>
              </c:strCache>
            </c:strRef>
          </c:cat>
          <c:val>
            <c:numRef>
              <c:f>Fig3HouseholdFI!$F$9:$F$12</c:f>
              <c:numCache>
                <c:formatCode>0.0</c:formatCode>
                <c:ptCount val="4"/>
                <c:pt idx="0">
                  <c:v>12.865379329761195</c:v>
                </c:pt>
                <c:pt idx="1">
                  <c:v>4.7153129676847092</c:v>
                </c:pt>
                <c:pt idx="2">
                  <c:v>5.0070647150783021</c:v>
                </c:pt>
                <c:pt idx="3">
                  <c:v>3.1430016469981852</c:v>
                </c:pt>
              </c:numCache>
            </c:numRef>
          </c:val>
          <c:extLst>
            <c:ext xmlns:c16="http://schemas.microsoft.com/office/drawing/2014/chart" uri="{C3380CC4-5D6E-409C-BE32-E72D297353CC}">
              <c16:uniqueId val="{00000001-010A-4F84-90C9-0AB1C688FF00}"/>
            </c:ext>
          </c:extLst>
        </c:ser>
        <c:ser>
          <c:idx val="2"/>
          <c:order val="2"/>
          <c:tx>
            <c:strRef>
              <c:f>Fig3HouseholdFI!$J$7</c:f>
              <c:strCache>
                <c:ptCount val="1"/>
                <c:pt idx="0">
                  <c:v>Femmes</c:v>
                </c:pt>
              </c:strCache>
            </c:strRef>
          </c:tx>
          <c:spPr>
            <a:solidFill>
              <a:srgbClr val="326295"/>
            </a:solidFill>
            <a:ln>
              <a:noFill/>
            </a:ln>
            <a:effectLst/>
          </c:spPr>
          <c:invertIfNegative val="0"/>
          <c:errBars>
            <c:errBarType val="both"/>
            <c:errValType val="cust"/>
            <c:noEndCap val="0"/>
            <c:plus>
              <c:numRef>
                <c:f>Fig3HouseholdFI!$M$9:$M$12</c:f>
                <c:numCache>
                  <c:formatCode>General</c:formatCode>
                  <c:ptCount val="4"/>
                  <c:pt idx="0">
                    <c:v>1.4640434815298011</c:v>
                  </c:pt>
                  <c:pt idx="1">
                    <c:v>0.92212963979033002</c:v>
                  </c:pt>
                  <c:pt idx="2">
                    <c:v>0.98856537614843099</c:v>
                  </c:pt>
                  <c:pt idx="3">
                    <c:v>0.70061340474198408</c:v>
                  </c:pt>
                </c:numCache>
              </c:numRef>
            </c:plus>
            <c:minus>
              <c:numRef>
                <c:f>Fig3HouseholdFI!$M$9:$M$12</c:f>
                <c:numCache>
                  <c:formatCode>General</c:formatCode>
                  <c:ptCount val="4"/>
                  <c:pt idx="0">
                    <c:v>1.4640434815298011</c:v>
                  </c:pt>
                  <c:pt idx="1">
                    <c:v>0.92212963979033002</c:v>
                  </c:pt>
                  <c:pt idx="2">
                    <c:v>0.98856537614843099</c:v>
                  </c:pt>
                  <c:pt idx="3">
                    <c:v>0.70061340474198408</c:v>
                  </c:pt>
                </c:numCache>
              </c:numRef>
            </c:minus>
            <c:spPr>
              <a:noFill/>
              <a:ln w="9525" cap="flat" cmpd="sng" algn="ctr">
                <a:solidFill>
                  <a:schemeClr val="tx1">
                    <a:lumMod val="65000"/>
                    <a:lumOff val="35000"/>
                  </a:schemeClr>
                </a:solidFill>
                <a:round/>
              </a:ln>
              <a:effectLst/>
            </c:spPr>
          </c:errBars>
          <c:cat>
            <c:strRef>
              <c:f>Fig3HouseholdFI!$A$9:$A$12</c:f>
              <c:strCache>
                <c:ptCount val="4"/>
                <c:pt idx="0">
                  <c:v>Ensemble</c:v>
                </c:pt>
                <c:pt idx="1">
                  <c:v>Niveau d’insécurité minime</c:v>
                </c:pt>
                <c:pt idx="2">
                  <c:v>Niveau d’insécurité modérée </c:v>
                </c:pt>
                <c:pt idx="3">
                  <c:v>Niveau d’insécurité grave</c:v>
                </c:pt>
              </c:strCache>
            </c:strRef>
          </c:cat>
          <c:val>
            <c:numRef>
              <c:f>Fig3HouseholdFI!$J$9:$J$12</c:f>
              <c:numCache>
                <c:formatCode>0.0</c:formatCode>
                <c:ptCount val="4"/>
                <c:pt idx="0">
                  <c:v>16.833097564657141</c:v>
                </c:pt>
                <c:pt idx="1">
                  <c:v>5.2942393870850086</c:v>
                </c:pt>
                <c:pt idx="2">
                  <c:v>7.311066684770867</c:v>
                </c:pt>
                <c:pt idx="3">
                  <c:v>4.2277914928012637</c:v>
                </c:pt>
              </c:numCache>
            </c:numRef>
          </c:val>
          <c:extLst>
            <c:ext xmlns:c16="http://schemas.microsoft.com/office/drawing/2014/chart" uri="{C3380CC4-5D6E-409C-BE32-E72D297353CC}">
              <c16:uniqueId val="{00000002-010A-4F84-90C9-0AB1C688FF00}"/>
            </c:ext>
          </c:extLst>
        </c:ser>
        <c:dLbls>
          <c:showLegendKey val="0"/>
          <c:showVal val="0"/>
          <c:showCatName val="0"/>
          <c:showSerName val="0"/>
          <c:showPercent val="0"/>
          <c:showBubbleSize val="0"/>
        </c:dLbls>
        <c:gapWidth val="219"/>
        <c:overlap val="-27"/>
        <c:axId val="637929208"/>
        <c:axId val="637924616"/>
      </c:barChart>
      <c:catAx>
        <c:axId val="63792920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t" anchorCtr="0"/>
          <a:lstStyle/>
          <a:p>
            <a:pPr>
              <a:defRPr sz="13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crossAx val="637924616"/>
        <c:crosses val="autoZero"/>
        <c:auto val="1"/>
        <c:lblAlgn val="ctr"/>
        <c:lblOffset val="100"/>
        <c:noMultiLvlLbl val="0"/>
      </c:catAx>
      <c:valAx>
        <c:axId val="637924616"/>
        <c:scaling>
          <c:orientation val="minMax"/>
          <c:max val="3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r>
                  <a:rPr lang="en-US"/>
                  <a:t>Pourcentage (%)</a:t>
                </a:r>
              </a:p>
            </c:rich>
          </c:tx>
          <c:layout>
            <c:manualLayout>
              <c:xMode val="edge"/>
              <c:yMode val="edge"/>
              <c:x val="3.3499786378790648E-2"/>
              <c:y val="0.37931368981641972"/>
            </c:manualLayout>
          </c:layout>
          <c:overlay val="0"/>
          <c:spPr>
            <a:noFill/>
            <a:ln>
              <a:noFill/>
            </a:ln>
            <a:effectLst/>
          </c:spPr>
          <c:txPr>
            <a:bodyPr rot="-5400000" spcFirstLastPara="1" vertOverflow="ellipsis" vert="horz" wrap="square" anchor="ctr" anchorCtr="1"/>
            <a:lstStyle/>
            <a:p>
              <a:pPr>
                <a:defRPr sz="13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3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crossAx val="637929208"/>
        <c:crosses val="autoZero"/>
        <c:crossBetween val="between"/>
        <c:majorUnit val="5"/>
      </c:valAx>
      <c:spPr>
        <a:noFill/>
        <a:ln>
          <a:solidFill>
            <a:schemeClr val="bg2"/>
          </a:solidFill>
        </a:ln>
        <a:effectLst/>
      </c:spPr>
    </c:plotArea>
    <c:legend>
      <c:legendPos val="t"/>
      <c:layout>
        <c:manualLayout>
          <c:xMode val="edge"/>
          <c:yMode val="edge"/>
          <c:x val="0.3403871145320318"/>
          <c:y val="4.9166666666666664E-2"/>
          <c:w val="0.43657888269584277"/>
          <c:h val="5.6250393700787403E-2"/>
        </c:manualLayout>
      </c:layout>
      <c:overlay val="0"/>
      <c:spPr>
        <a:noFill/>
        <a:ln>
          <a:noFill/>
        </a:ln>
        <a:effectLst/>
      </c:spPr>
      <c:txPr>
        <a:bodyPr rot="0" spcFirstLastPara="1" vertOverflow="ellipsis" vert="horz" wrap="square" anchor="ctr" anchorCtr="1"/>
        <a:lstStyle/>
        <a:p>
          <a:pPr>
            <a:defRPr sz="1300" b="0" i="0" u="none" strike="noStrike" kern="1200" baseline="0">
              <a:solidFill>
                <a:sysClr val="windowText" lastClr="000000"/>
              </a:solidFill>
              <a:latin typeface="Calibri" panose="020F0502020204030204" pitchFamily="34" charset="0"/>
              <a:ea typeface="+mn-ea"/>
              <a:cs typeface="Calibri" panose="020F0502020204030204" pitchFamily="34" charset="0"/>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sz="1300">
          <a:solidFill>
            <a:sysClr val="windowText" lastClr="000000"/>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101944725788939"/>
          <c:y val="1.8937423216323392E-2"/>
          <c:w val="0.45587193198360576"/>
          <c:h val="0.91274241053016625"/>
        </c:manualLayout>
      </c:layout>
      <c:barChart>
        <c:barDir val="bar"/>
        <c:grouping val="clustered"/>
        <c:varyColors val="0"/>
        <c:ser>
          <c:idx val="0"/>
          <c:order val="0"/>
          <c:tx>
            <c:strRef>
              <c:f>Fig4ATPHUAdults!$B$1</c:f>
              <c:strCache>
                <c:ptCount val="1"/>
                <c:pt idx="0">
                  <c:v>Percent (%)</c:v>
                </c:pt>
              </c:strCache>
            </c:strRef>
          </c:tx>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D0B1-4E61-A754-A00792CB100B}"/>
              </c:ext>
            </c:extLst>
          </c:dPt>
          <c:errBars>
            <c:errBarType val="both"/>
            <c:errValType val="cust"/>
            <c:noEndCap val="0"/>
            <c:plus>
              <c:numRef>
                <c:f>Fig4ATPHUAdults!$E$2:$E$38</c:f>
                <c:numCache>
                  <c:formatCode>General</c:formatCode>
                  <c:ptCount val="37"/>
                  <c:pt idx="0">
                    <c:v>3.6344947894015647</c:v>
                  </c:pt>
                  <c:pt idx="1">
                    <c:v>4.2109843007902938</c:v>
                  </c:pt>
                  <c:pt idx="2">
                    <c:v>2.3545165718235168</c:v>
                  </c:pt>
                  <c:pt idx="3">
                    <c:v>6.2853335567594328</c:v>
                  </c:pt>
                  <c:pt idx="4">
                    <c:v>3.837100497220753</c:v>
                  </c:pt>
                  <c:pt idx="5">
                    <c:v>2.839770555159042</c:v>
                  </c:pt>
                  <c:pt idx="6">
                    <c:v>3.4946608591653856</c:v>
                  </c:pt>
                  <c:pt idx="7">
                    <c:v>3.7717215376202091</c:v>
                  </c:pt>
                  <c:pt idx="8">
                    <c:v>3.3512761564263869</c:v>
                  </c:pt>
                  <c:pt idx="9">
                    <c:v>3.7666815730321233</c:v>
                  </c:pt>
                  <c:pt idx="10">
                    <c:v>6.1026586872672155</c:v>
                  </c:pt>
                  <c:pt idx="11">
                    <c:v>3.2369852038383655</c:v>
                  </c:pt>
                  <c:pt idx="12">
                    <c:v>2.8938879372913036</c:v>
                  </c:pt>
                  <c:pt idx="13">
                    <c:v>6.4249345051651261</c:v>
                  </c:pt>
                  <c:pt idx="14">
                    <c:v>4.3258969778367771</c:v>
                  </c:pt>
                  <c:pt idx="15">
                    <c:v>4.4877502360040182</c:v>
                  </c:pt>
                  <c:pt idx="16">
                    <c:v>5.1563818192179198</c:v>
                  </c:pt>
                  <c:pt idx="17">
                    <c:v>3.6632311419414236</c:v>
                  </c:pt>
                  <c:pt idx="18">
                    <c:v>4.4330909364476767</c:v>
                  </c:pt>
                  <c:pt idx="19">
                    <c:v>4.5316506950490378</c:v>
                  </c:pt>
                  <c:pt idx="20">
                    <c:v>5.5812146179185191</c:v>
                  </c:pt>
                  <c:pt idx="21">
                    <c:v>6.5034354590430183</c:v>
                  </c:pt>
                  <c:pt idx="22">
                    <c:v>5.0735511564418374</c:v>
                  </c:pt>
                  <c:pt idx="23">
                    <c:v>3.467688152437745</c:v>
                  </c:pt>
                  <c:pt idx="24">
                    <c:v>6.4464394509832061</c:v>
                  </c:pt>
                  <c:pt idx="25">
                    <c:v>5.0801938711597074</c:v>
                  </c:pt>
                  <c:pt idx="26">
                    <c:v>5.1952565566188014</c:v>
                  </c:pt>
                  <c:pt idx="27">
                    <c:v>5.3888973190131182</c:v>
                  </c:pt>
                  <c:pt idx="28">
                    <c:v>5.1404640485505908</c:v>
                  </c:pt>
                  <c:pt idx="29">
                    <c:v>5.4810769984828269</c:v>
                  </c:pt>
                  <c:pt idx="30">
                    <c:v>5.406251898363756</c:v>
                  </c:pt>
                  <c:pt idx="31">
                    <c:v>5.902163858474168</c:v>
                  </c:pt>
                  <c:pt idx="32">
                    <c:v>4.0037107818716251</c:v>
                  </c:pt>
                  <c:pt idx="33">
                    <c:v>4.182038135355171</c:v>
                  </c:pt>
                  <c:pt idx="34">
                    <c:v>4.7884476694384333</c:v>
                  </c:pt>
                  <c:pt idx="35">
                    <c:v>5.0958907509051201</c:v>
                  </c:pt>
                  <c:pt idx="36">
                    <c:v>0.79147379456706091</c:v>
                  </c:pt>
                </c:numCache>
              </c:numRef>
            </c:plus>
            <c:minus>
              <c:numRef>
                <c:f>Fig4ATPHUAdults!$E$2:$E$38</c:f>
                <c:numCache>
                  <c:formatCode>General</c:formatCode>
                  <c:ptCount val="37"/>
                  <c:pt idx="0">
                    <c:v>3.6344947894015647</c:v>
                  </c:pt>
                  <c:pt idx="1">
                    <c:v>4.2109843007902938</c:v>
                  </c:pt>
                  <c:pt idx="2">
                    <c:v>2.3545165718235168</c:v>
                  </c:pt>
                  <c:pt idx="3">
                    <c:v>6.2853335567594328</c:v>
                  </c:pt>
                  <c:pt idx="4">
                    <c:v>3.837100497220753</c:v>
                  </c:pt>
                  <c:pt idx="5">
                    <c:v>2.839770555159042</c:v>
                  </c:pt>
                  <c:pt idx="6">
                    <c:v>3.4946608591653856</c:v>
                  </c:pt>
                  <c:pt idx="7">
                    <c:v>3.7717215376202091</c:v>
                  </c:pt>
                  <c:pt idx="8">
                    <c:v>3.3512761564263869</c:v>
                  </c:pt>
                  <c:pt idx="9">
                    <c:v>3.7666815730321233</c:v>
                  </c:pt>
                  <c:pt idx="10">
                    <c:v>6.1026586872672155</c:v>
                  </c:pt>
                  <c:pt idx="11">
                    <c:v>3.2369852038383655</c:v>
                  </c:pt>
                  <c:pt idx="12">
                    <c:v>2.8938879372913036</c:v>
                  </c:pt>
                  <c:pt idx="13">
                    <c:v>6.4249345051651261</c:v>
                  </c:pt>
                  <c:pt idx="14">
                    <c:v>4.3258969778367771</c:v>
                  </c:pt>
                  <c:pt idx="15">
                    <c:v>4.4877502360040182</c:v>
                  </c:pt>
                  <c:pt idx="16">
                    <c:v>5.1563818192179198</c:v>
                  </c:pt>
                  <c:pt idx="17">
                    <c:v>3.6632311419414236</c:v>
                  </c:pt>
                  <c:pt idx="18">
                    <c:v>4.4330909364476767</c:v>
                  </c:pt>
                  <c:pt idx="19">
                    <c:v>4.5316506950490378</c:v>
                  </c:pt>
                  <c:pt idx="20">
                    <c:v>5.5812146179185191</c:v>
                  </c:pt>
                  <c:pt idx="21">
                    <c:v>6.5034354590430183</c:v>
                  </c:pt>
                  <c:pt idx="22">
                    <c:v>5.0735511564418374</c:v>
                  </c:pt>
                  <c:pt idx="23">
                    <c:v>3.467688152437745</c:v>
                  </c:pt>
                  <c:pt idx="24">
                    <c:v>6.4464394509832061</c:v>
                  </c:pt>
                  <c:pt idx="25">
                    <c:v>5.0801938711597074</c:v>
                  </c:pt>
                  <c:pt idx="26">
                    <c:v>5.1952565566188014</c:v>
                  </c:pt>
                  <c:pt idx="27">
                    <c:v>5.3888973190131182</c:v>
                  </c:pt>
                  <c:pt idx="28">
                    <c:v>5.1404640485505908</c:v>
                  </c:pt>
                  <c:pt idx="29">
                    <c:v>5.4810769984828269</c:v>
                  </c:pt>
                  <c:pt idx="30">
                    <c:v>5.406251898363756</c:v>
                  </c:pt>
                  <c:pt idx="31">
                    <c:v>5.902163858474168</c:v>
                  </c:pt>
                  <c:pt idx="32">
                    <c:v>4.0037107818716251</c:v>
                  </c:pt>
                  <c:pt idx="33">
                    <c:v>4.182038135355171</c:v>
                  </c:pt>
                  <c:pt idx="34">
                    <c:v>4.7884476694384333</c:v>
                  </c:pt>
                  <c:pt idx="35">
                    <c:v>5.0958907509051201</c:v>
                  </c:pt>
                  <c:pt idx="36">
                    <c:v>0.79147379456706091</c:v>
                  </c:pt>
                </c:numCache>
              </c:numRef>
            </c:minus>
            <c:spPr>
              <a:noFill/>
              <a:ln w="9525" cap="flat" cmpd="sng" algn="ctr">
                <a:solidFill>
                  <a:schemeClr val="tx1">
                    <a:lumMod val="65000"/>
                    <a:lumOff val="35000"/>
                  </a:schemeClr>
                </a:solidFill>
                <a:round/>
              </a:ln>
              <a:effectLst/>
            </c:spPr>
          </c:errBars>
          <c:cat>
            <c:strRef>
              <c:f>Fig4ATPHUAdults!$A$2:$A$38</c:f>
              <c:strCache>
                <c:ptCount val="37"/>
                <c:pt idx="0">
                  <c:v>Windsor-Comté d’Essex</c:v>
                </c:pt>
                <c:pt idx="1">
                  <c:v>Wellington-Dufferin-Guelph</c:v>
                </c:pt>
                <c:pt idx="2">
                  <c:v>Toronto</c:v>
                </c:pt>
                <c:pt idx="3">
                  <c:v>Timiskaming</c:v>
                </c:pt>
                <c:pt idx="4">
                  <c:v>Sudbury et district</c:v>
                </c:pt>
                <c:pt idx="5">
                  <c:v>Région de York</c:v>
                </c:pt>
                <c:pt idx="6">
                  <c:v>Région de Waterloo</c:v>
                </c:pt>
                <c:pt idx="7">
                  <c:v>Région de Niagara</c:v>
                </c:pt>
                <c:pt idx="8">
                  <c:v>Région de Halton</c:v>
                </c:pt>
                <c:pt idx="9">
                  <c:v>Région de Durham</c:v>
                </c:pt>
                <c:pt idx="10">
                  <c:v>Porcupine</c:v>
                </c:pt>
                <c:pt idx="11">
                  <c:v>Peel</c:v>
                </c:pt>
                <c:pt idx="12">
                  <c:v>Ottawa</c:v>
                </c:pt>
                <c:pt idx="13">
                  <c:v>Nord-Ouest</c:v>
                </c:pt>
                <c:pt idx="14">
                  <c:v>Middlesex-London</c:v>
                </c:pt>
                <c:pt idx="15">
                  <c:v>Lambton</c:v>
                </c:pt>
                <c:pt idx="16">
                  <c:v>Kingston-Frontenac-Lennox-Addington</c:v>
                </c:pt>
                <c:pt idx="17">
                  <c:v>Hamilton</c:v>
                </c:pt>
                <c:pt idx="18">
                  <c:v>Haldimand-Norfolk</c:v>
                </c:pt>
                <c:pt idx="19">
                  <c:v>Grey Bruce </c:v>
                </c:pt>
                <c:pt idx="20">
                  <c:v>Est de l’Ontario</c:v>
                </c:pt>
                <c:pt idx="21">
                  <c:v>Elgin-St. Thomas</c:v>
                </c:pt>
                <c:pt idx="22">
                  <c:v>District de Thunder Bay</c:v>
                </c:pt>
                <c:pt idx="23">
                  <c:v>District de Simcoe-Muskoka</c:v>
                </c:pt>
                <c:pt idx="24">
                  <c:v>District de Perth</c:v>
                </c:pt>
                <c:pt idx="25">
                  <c:v>District de North Bay-Parry Sound</c:v>
                </c:pt>
                <c:pt idx="26">
                  <c:v>District de Leeds, Grenville et Lanark</c:v>
                </c:pt>
                <c:pt idx="27">
                  <c:v>District d’Haliburton, de Kawartha et de Pine Ridge</c:v>
                </c:pt>
                <c:pt idx="28">
                  <c:v>Comtés de Hastings et de Prince Edward</c:v>
                </c:pt>
                <c:pt idx="29">
                  <c:v>Comté/Ville de Peterborough</c:v>
                </c:pt>
                <c:pt idx="30">
                  <c:v>Comté et district de Renfrew</c:v>
                </c:pt>
                <c:pt idx="31">
                  <c:v>Comté de Huron</c:v>
                </c:pt>
                <c:pt idx="32">
                  <c:v>Comté de Brant </c:v>
                </c:pt>
                <c:pt idx="33">
                  <c:v>Comté d’Oxford</c:v>
                </c:pt>
                <c:pt idx="34">
                  <c:v>Chatham-Kent</c:v>
                </c:pt>
                <c:pt idx="35">
                  <c:v>Algoma</c:v>
                </c:pt>
                <c:pt idx="36">
                  <c:v>Ontario</c:v>
                </c:pt>
              </c:strCache>
            </c:strRef>
          </c:cat>
          <c:val>
            <c:numRef>
              <c:f>Fig4ATPHUAdults!$B$2:$B$38</c:f>
              <c:numCache>
                <c:formatCode>0.0</c:formatCode>
                <c:ptCount val="37"/>
                <c:pt idx="0">
                  <c:v>37.365505210598435</c:v>
                </c:pt>
                <c:pt idx="1">
                  <c:v>41.889015699209708</c:v>
                </c:pt>
                <c:pt idx="2">
                  <c:v>61.645483428176483</c:v>
                </c:pt>
                <c:pt idx="3">
                  <c:v>46.91466644324057</c:v>
                </c:pt>
                <c:pt idx="4">
                  <c:v>40.062899502779246</c:v>
                </c:pt>
                <c:pt idx="5">
                  <c:v>41.760229444840959</c:v>
                </c:pt>
                <c:pt idx="6">
                  <c:v>47.005339140834614</c:v>
                </c:pt>
                <c:pt idx="7">
                  <c:v>38.328278462379792</c:v>
                </c:pt>
                <c:pt idx="8">
                  <c:v>40.248723843573615</c:v>
                </c:pt>
                <c:pt idx="9">
                  <c:v>46.533318426967874</c:v>
                </c:pt>
                <c:pt idx="10">
                  <c:v>42.397341312732785</c:v>
                </c:pt>
                <c:pt idx="11">
                  <c:v>44.263014796161634</c:v>
                </c:pt>
                <c:pt idx="12">
                  <c:v>57.006112062708695</c:v>
                </c:pt>
                <c:pt idx="13">
                  <c:v>42.375065494834871</c:v>
                </c:pt>
                <c:pt idx="14">
                  <c:v>46.074103022163222</c:v>
                </c:pt>
                <c:pt idx="15">
                  <c:v>38.312249763995979</c:v>
                </c:pt>
                <c:pt idx="16">
                  <c:v>46.643618180782077</c:v>
                </c:pt>
                <c:pt idx="17">
                  <c:v>50.036768858058579</c:v>
                </c:pt>
                <c:pt idx="18">
                  <c:v>37.666909063552325</c:v>
                </c:pt>
                <c:pt idx="19">
                  <c:v>42.968349304950962</c:v>
                </c:pt>
                <c:pt idx="20">
                  <c:v>38.718785382081478</c:v>
                </c:pt>
                <c:pt idx="21">
                  <c:v>39.596564540956983</c:v>
                </c:pt>
                <c:pt idx="22">
                  <c:v>38.826448843558161</c:v>
                </c:pt>
                <c:pt idx="23">
                  <c:v>40.032311847562255</c:v>
                </c:pt>
                <c:pt idx="24">
                  <c:v>46.753560549016797</c:v>
                </c:pt>
                <c:pt idx="25">
                  <c:v>44.919806128840293</c:v>
                </c:pt>
                <c:pt idx="26">
                  <c:v>40.704743443381197</c:v>
                </c:pt>
                <c:pt idx="27">
                  <c:v>46.711102680986883</c:v>
                </c:pt>
                <c:pt idx="28">
                  <c:v>40.759535951449408</c:v>
                </c:pt>
                <c:pt idx="29">
                  <c:v>43.31892300151717</c:v>
                </c:pt>
                <c:pt idx="30">
                  <c:v>39.693748101636245</c:v>
                </c:pt>
                <c:pt idx="31">
                  <c:v>47.497836141525831</c:v>
                </c:pt>
                <c:pt idx="32">
                  <c:v>42.496289218128375</c:v>
                </c:pt>
                <c:pt idx="33">
                  <c:v>37.517961864644832</c:v>
                </c:pt>
                <c:pt idx="34">
                  <c:v>44.711552330561567</c:v>
                </c:pt>
                <c:pt idx="35">
                  <c:v>45.104109249094883</c:v>
                </c:pt>
                <c:pt idx="36">
                  <c:v>48.008526205432936</c:v>
                </c:pt>
              </c:numCache>
            </c:numRef>
          </c:val>
          <c:extLst>
            <c:ext xmlns:c16="http://schemas.microsoft.com/office/drawing/2014/chart" uri="{C3380CC4-5D6E-409C-BE32-E72D297353CC}">
              <c16:uniqueId val="{00000002-D0B1-4E61-A754-A00792CB100B}"/>
            </c:ext>
          </c:extLst>
        </c:ser>
        <c:dLbls>
          <c:showLegendKey val="0"/>
          <c:showVal val="0"/>
          <c:showCatName val="0"/>
          <c:showSerName val="0"/>
          <c:showPercent val="0"/>
          <c:showBubbleSize val="0"/>
        </c:dLbls>
        <c:gapWidth val="35"/>
        <c:axId val="592685832"/>
        <c:axId val="593425112"/>
      </c:barChart>
      <c:catAx>
        <c:axId val="592685832"/>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93425112"/>
        <c:crosses val="autoZero"/>
        <c:auto val="1"/>
        <c:lblAlgn val="ctr"/>
        <c:lblOffset val="0"/>
        <c:tickLblSkip val="1"/>
        <c:noMultiLvlLbl val="0"/>
      </c:catAx>
      <c:valAx>
        <c:axId val="593425112"/>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CA"/>
                  <a:t>Pourcentage (%)</a:t>
                </a:r>
              </a:p>
            </c:rich>
          </c:tx>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592685832"/>
        <c:crosses val="autoZero"/>
        <c:crossBetween val="between"/>
        <c:majorUnit val="10"/>
      </c:valAx>
      <c:spPr>
        <a:noFill/>
        <a:ln>
          <a:solidFill>
            <a:schemeClr val="bg2"/>
          </a:solidFill>
        </a:ln>
        <a:effectLst/>
      </c:spPr>
    </c:plotArea>
    <c:plotVisOnly val="1"/>
    <c:dispBlanksAs val="gap"/>
    <c:showDLblsOverMax val="0"/>
  </c:chart>
  <c:spPr>
    <a:solidFill>
      <a:schemeClr val="bg1"/>
    </a:solidFill>
    <a:ln w="9525" cap="flat" cmpd="sng" algn="ctr">
      <a:noFill/>
      <a:round/>
    </a:ln>
    <a:effectLst/>
  </c:spPr>
  <c:txPr>
    <a:bodyPr/>
    <a:lstStyle/>
    <a:p>
      <a:pPr>
        <a:defRPr sz="1100">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832923913758692"/>
          <c:y val="2.2164331448618672E-2"/>
          <c:w val="0.46833157867801345"/>
          <c:h val="0.90349738620980835"/>
        </c:manualLayout>
      </c:layout>
      <c:barChart>
        <c:barDir val="bar"/>
        <c:grouping val="clustered"/>
        <c:varyColors val="0"/>
        <c:ser>
          <c:idx val="0"/>
          <c:order val="0"/>
          <c:tx>
            <c:strRef>
              <c:f>Fig5ATPHUAdolescents!$B$1</c:f>
              <c:strCache>
                <c:ptCount val="1"/>
                <c:pt idx="0">
                  <c:v>Pourcentage</c:v>
                </c:pt>
              </c:strCache>
            </c:strRef>
          </c:tx>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8885-4E4B-A105-7E3DA308940C}"/>
              </c:ext>
            </c:extLst>
          </c:dPt>
          <c:errBars>
            <c:errBarType val="both"/>
            <c:errValType val="cust"/>
            <c:noEndCap val="0"/>
            <c:plus>
              <c:numRef>
                <c:f>Fig5ATPHUAdolescents!$E$2:$E$38</c:f>
                <c:numCache>
                  <c:formatCode>General</c:formatCode>
                  <c:ptCount val="37"/>
                  <c:pt idx="0">
                    <c:v>9.880758869888993</c:v>
                  </c:pt>
                  <c:pt idx="1">
                    <c:v>7.9790938512213359</c:v>
                  </c:pt>
                  <c:pt idx="2">
                    <c:v>6.6955785640396073</c:v>
                  </c:pt>
                  <c:pt idx="3">
                    <c:v>11.499692320252265</c:v>
                  </c:pt>
                  <c:pt idx="4">
                    <c:v>11.305036185461745</c:v>
                  </c:pt>
                  <c:pt idx="5">
                    <c:v>7.2416235067071142</c:v>
                  </c:pt>
                  <c:pt idx="6">
                    <c:v>6.3358598245232258</c:v>
                  </c:pt>
                  <c:pt idx="7">
                    <c:v>9.2705532898276743</c:v>
                  </c:pt>
                  <c:pt idx="8">
                    <c:v>7.3211741083578374</c:v>
                  </c:pt>
                  <c:pt idx="9">
                    <c:v>9.442783881801688</c:v>
                  </c:pt>
                  <c:pt idx="10">
                    <c:v>14.004170144484576</c:v>
                  </c:pt>
                  <c:pt idx="11">
                    <c:v>8.0091497487111951</c:v>
                  </c:pt>
                  <c:pt idx="12">
                    <c:v>8.4617540558883491</c:v>
                  </c:pt>
                  <c:pt idx="13">
                    <c:v>13.215750178176336</c:v>
                  </c:pt>
                  <c:pt idx="14">
                    <c:v>6.7203219817349407</c:v>
                  </c:pt>
                  <c:pt idx="15">
                    <c:v>11.479815122700671</c:v>
                  </c:pt>
                  <c:pt idx="16">
                    <c:v>11.529100453034104</c:v>
                  </c:pt>
                  <c:pt idx="17">
                    <c:v>8.4273558237922543</c:v>
                  </c:pt>
                  <c:pt idx="18">
                    <c:v>14.350510304276114</c:v>
                  </c:pt>
                  <c:pt idx="19">
                    <c:v>12.279622802692728</c:v>
                  </c:pt>
                  <c:pt idx="20">
                    <c:v>11.428255313253516</c:v>
                  </c:pt>
                  <c:pt idx="21">
                    <c:v>11.634140901540789</c:v>
                  </c:pt>
                  <c:pt idx="22">
                    <c:v>11.519537230131746</c:v>
                  </c:pt>
                  <c:pt idx="23">
                    <c:v>7.0396684859932463</c:v>
                  </c:pt>
                  <c:pt idx="24">
                    <c:v>10.388332555201671</c:v>
                  </c:pt>
                  <c:pt idx="25">
                    <c:v>12.121529028400388</c:v>
                  </c:pt>
                  <c:pt idx="26">
                    <c:v>11.210589091598735</c:v>
                  </c:pt>
                  <c:pt idx="27">
                    <c:v>12.23189063273594</c:v>
                  </c:pt>
                  <c:pt idx="28">
                    <c:v>14.084575531527491</c:v>
                  </c:pt>
                  <c:pt idx="29">
                    <c:v>10.051592153736237</c:v>
                  </c:pt>
                  <c:pt idx="30">
                    <c:v>11.559018443574459</c:v>
                  </c:pt>
                  <c:pt idx="31">
                    <c:v>14.390662248296621</c:v>
                  </c:pt>
                  <c:pt idx="32">
                    <c:v>9.9879579575469961</c:v>
                  </c:pt>
                  <c:pt idx="33">
                    <c:v>11.375881647225611</c:v>
                  </c:pt>
                  <c:pt idx="34">
                    <c:v>7.4155629679198825</c:v>
                  </c:pt>
                  <c:pt idx="35">
                    <c:v>11.543723086638636</c:v>
                  </c:pt>
                  <c:pt idx="36">
                    <c:v>2.1131127604894857</c:v>
                  </c:pt>
                </c:numCache>
              </c:numRef>
            </c:plus>
            <c:minus>
              <c:numRef>
                <c:f>Fig5ATPHUAdolescents!$E$2:$E$38</c:f>
                <c:numCache>
                  <c:formatCode>General</c:formatCode>
                  <c:ptCount val="37"/>
                  <c:pt idx="0">
                    <c:v>9.880758869888993</c:v>
                  </c:pt>
                  <c:pt idx="1">
                    <c:v>7.9790938512213359</c:v>
                  </c:pt>
                  <c:pt idx="2">
                    <c:v>6.6955785640396073</c:v>
                  </c:pt>
                  <c:pt idx="3">
                    <c:v>11.499692320252265</c:v>
                  </c:pt>
                  <c:pt idx="4">
                    <c:v>11.305036185461745</c:v>
                  </c:pt>
                  <c:pt idx="5">
                    <c:v>7.2416235067071142</c:v>
                  </c:pt>
                  <c:pt idx="6">
                    <c:v>6.3358598245232258</c:v>
                  </c:pt>
                  <c:pt idx="7">
                    <c:v>9.2705532898276743</c:v>
                  </c:pt>
                  <c:pt idx="8">
                    <c:v>7.3211741083578374</c:v>
                  </c:pt>
                  <c:pt idx="9">
                    <c:v>9.442783881801688</c:v>
                  </c:pt>
                  <c:pt idx="10">
                    <c:v>14.004170144484576</c:v>
                  </c:pt>
                  <c:pt idx="11">
                    <c:v>8.0091497487111951</c:v>
                  </c:pt>
                  <c:pt idx="12">
                    <c:v>8.4617540558883491</c:v>
                  </c:pt>
                  <c:pt idx="13">
                    <c:v>13.215750178176336</c:v>
                  </c:pt>
                  <c:pt idx="14">
                    <c:v>6.7203219817349407</c:v>
                  </c:pt>
                  <c:pt idx="15">
                    <c:v>11.479815122700671</c:v>
                  </c:pt>
                  <c:pt idx="16">
                    <c:v>11.529100453034104</c:v>
                  </c:pt>
                  <c:pt idx="17">
                    <c:v>8.4273558237922543</c:v>
                  </c:pt>
                  <c:pt idx="18">
                    <c:v>14.350510304276114</c:v>
                  </c:pt>
                  <c:pt idx="19">
                    <c:v>12.279622802692728</c:v>
                  </c:pt>
                  <c:pt idx="20">
                    <c:v>11.428255313253516</c:v>
                  </c:pt>
                  <c:pt idx="21">
                    <c:v>11.634140901540789</c:v>
                  </c:pt>
                  <c:pt idx="22">
                    <c:v>11.519537230131746</c:v>
                  </c:pt>
                  <c:pt idx="23">
                    <c:v>7.0396684859932463</c:v>
                  </c:pt>
                  <c:pt idx="24">
                    <c:v>10.388332555201671</c:v>
                  </c:pt>
                  <c:pt idx="25">
                    <c:v>12.121529028400388</c:v>
                  </c:pt>
                  <c:pt idx="26">
                    <c:v>11.210589091598735</c:v>
                  </c:pt>
                  <c:pt idx="27">
                    <c:v>12.23189063273594</c:v>
                  </c:pt>
                  <c:pt idx="28">
                    <c:v>14.084575531527491</c:v>
                  </c:pt>
                  <c:pt idx="29">
                    <c:v>10.051592153736237</c:v>
                  </c:pt>
                  <c:pt idx="30">
                    <c:v>11.559018443574459</c:v>
                  </c:pt>
                  <c:pt idx="31">
                    <c:v>14.390662248296621</c:v>
                  </c:pt>
                  <c:pt idx="32">
                    <c:v>9.9879579575469961</c:v>
                  </c:pt>
                  <c:pt idx="33">
                    <c:v>11.375881647225611</c:v>
                  </c:pt>
                  <c:pt idx="34">
                    <c:v>7.4155629679198825</c:v>
                  </c:pt>
                  <c:pt idx="35">
                    <c:v>11.543723086638636</c:v>
                  </c:pt>
                  <c:pt idx="36">
                    <c:v>2.1131127604894857</c:v>
                  </c:pt>
                </c:numCache>
              </c:numRef>
            </c:minus>
            <c:spPr>
              <a:noFill/>
              <a:ln w="9525" cap="flat" cmpd="sng" algn="ctr">
                <a:solidFill>
                  <a:schemeClr val="tx1">
                    <a:lumMod val="65000"/>
                    <a:lumOff val="35000"/>
                  </a:schemeClr>
                </a:solidFill>
                <a:round/>
              </a:ln>
              <a:effectLst/>
            </c:spPr>
          </c:errBars>
          <c:cat>
            <c:strRef>
              <c:f>Fig5ATPHUAdolescents!$A$2:$A$38</c:f>
              <c:strCache>
                <c:ptCount val="37"/>
                <c:pt idx="0">
                  <c:v>Windsor-Comté d’Essex</c:v>
                </c:pt>
                <c:pt idx="1">
                  <c:v>Wellington-Dufferin-Guelph</c:v>
                </c:pt>
                <c:pt idx="2">
                  <c:v>Toronto</c:v>
                </c:pt>
                <c:pt idx="3">
                  <c:v>Timiskaming</c:v>
                </c:pt>
                <c:pt idx="4">
                  <c:v>Sudbury et district</c:v>
                </c:pt>
                <c:pt idx="5">
                  <c:v>Région de York</c:v>
                </c:pt>
                <c:pt idx="6">
                  <c:v>Région de Waterloo</c:v>
                </c:pt>
                <c:pt idx="7">
                  <c:v>Région de Niagara</c:v>
                </c:pt>
                <c:pt idx="8">
                  <c:v>Région de Halton</c:v>
                </c:pt>
                <c:pt idx="9">
                  <c:v>Région de Durham</c:v>
                </c:pt>
                <c:pt idx="10">
                  <c:v>Porcupine</c:v>
                </c:pt>
                <c:pt idx="11">
                  <c:v>Peel</c:v>
                </c:pt>
                <c:pt idx="12">
                  <c:v>Ottawa</c:v>
                </c:pt>
                <c:pt idx="13">
                  <c:v>Nord-Ouest</c:v>
                </c:pt>
                <c:pt idx="14">
                  <c:v>Middlesex-London</c:v>
                </c:pt>
                <c:pt idx="15">
                  <c:v>Lambton</c:v>
                </c:pt>
                <c:pt idx="16">
                  <c:v>Kingston-Frontenac-Lennox-Addington</c:v>
                </c:pt>
                <c:pt idx="17">
                  <c:v>Hamilton</c:v>
                </c:pt>
                <c:pt idx="18">
                  <c:v>Haldimand-Norfolk</c:v>
                </c:pt>
                <c:pt idx="19">
                  <c:v>Grey Bruce </c:v>
                </c:pt>
                <c:pt idx="20">
                  <c:v>Est de l’Ontario</c:v>
                </c:pt>
                <c:pt idx="21">
                  <c:v>Elgin-St. Thomas</c:v>
                </c:pt>
                <c:pt idx="22">
                  <c:v>District de Thunder Bay</c:v>
                </c:pt>
                <c:pt idx="23">
                  <c:v>District de Simcoe-Muskoka</c:v>
                </c:pt>
                <c:pt idx="24">
                  <c:v>District de Perth</c:v>
                </c:pt>
                <c:pt idx="25">
                  <c:v>District de North Bay-Parry Sound</c:v>
                </c:pt>
                <c:pt idx="26">
                  <c:v>District de Leeds, Grenville et Lanark</c:v>
                </c:pt>
                <c:pt idx="27">
                  <c:v>District d’Haliburton, de Kawartha et de Pine Ridge</c:v>
                </c:pt>
                <c:pt idx="28">
                  <c:v>Comtés de Hastings et de Prince Edward</c:v>
                </c:pt>
                <c:pt idx="29">
                  <c:v>Comté/Ville de Peterborough</c:v>
                </c:pt>
                <c:pt idx="30">
                  <c:v>Comté et district de Renfrew</c:v>
                </c:pt>
                <c:pt idx="31">
                  <c:v>Comté de Huron</c:v>
                </c:pt>
                <c:pt idx="32">
                  <c:v>Comté de Brant </c:v>
                </c:pt>
                <c:pt idx="33">
                  <c:v>Comté d’Oxford</c:v>
                </c:pt>
                <c:pt idx="34">
                  <c:v>Chatham-Kent</c:v>
                </c:pt>
                <c:pt idx="35">
                  <c:v>Algoma</c:v>
                </c:pt>
                <c:pt idx="36">
                  <c:v>Ontario</c:v>
                </c:pt>
              </c:strCache>
            </c:strRef>
          </c:cat>
          <c:val>
            <c:numRef>
              <c:f>Fig5ATPHUAdolescents!$B$2:$B$38</c:f>
              <c:numCache>
                <c:formatCode>0.0</c:formatCode>
                <c:ptCount val="37"/>
                <c:pt idx="0">
                  <c:v>71.919241130111004</c:v>
                </c:pt>
                <c:pt idx="1">
                  <c:v>82.120906148778658</c:v>
                </c:pt>
                <c:pt idx="2">
                  <c:v>81.504421435960396</c:v>
                </c:pt>
                <c:pt idx="3">
                  <c:v>85.900307679747741</c:v>
                </c:pt>
                <c:pt idx="4">
                  <c:v>74.994963814538252</c:v>
                </c:pt>
                <c:pt idx="5">
                  <c:v>82.058376493292883</c:v>
                </c:pt>
                <c:pt idx="6">
                  <c:v>85.664140175476774</c:v>
                </c:pt>
                <c:pt idx="7">
                  <c:v>78.229446710172326</c:v>
                </c:pt>
                <c:pt idx="8">
                  <c:v>83.178825891642163</c:v>
                </c:pt>
                <c:pt idx="9">
                  <c:v>71.357216118198309</c:v>
                </c:pt>
                <c:pt idx="10">
                  <c:v>76.195829855515427</c:v>
                </c:pt>
                <c:pt idx="11">
                  <c:v>76.790850251288802</c:v>
                </c:pt>
                <c:pt idx="12">
                  <c:v>77.738245944111654</c:v>
                </c:pt>
                <c:pt idx="13">
                  <c:v>81.584249821823661</c:v>
                </c:pt>
                <c:pt idx="14">
                  <c:v>86.579678018265056</c:v>
                </c:pt>
                <c:pt idx="15">
                  <c:v>78.320184877299326</c:v>
                </c:pt>
                <c:pt idx="16">
                  <c:v>61.970899546965896</c:v>
                </c:pt>
                <c:pt idx="17">
                  <c:v>80.372644176207743</c:v>
                </c:pt>
                <c:pt idx="18">
                  <c:v>56.349489695723889</c:v>
                </c:pt>
                <c:pt idx="19">
                  <c:v>72.520377197307269</c:v>
                </c:pt>
                <c:pt idx="20">
                  <c:v>68.171744686746479</c:v>
                </c:pt>
                <c:pt idx="21">
                  <c:v>72.565859098459214</c:v>
                </c:pt>
                <c:pt idx="22">
                  <c:v>70.580462769868248</c:v>
                </c:pt>
                <c:pt idx="23">
                  <c:v>85.360331514006759</c:v>
                </c:pt>
                <c:pt idx="24">
                  <c:v>82.411667444798326</c:v>
                </c:pt>
                <c:pt idx="25">
                  <c:v>72.678470971599609</c:v>
                </c:pt>
                <c:pt idx="26">
                  <c:v>71.38941090840126</c:v>
                </c:pt>
                <c:pt idx="27">
                  <c:v>72.26810936726406</c:v>
                </c:pt>
                <c:pt idx="28">
                  <c:v>66.715424468472506</c:v>
                </c:pt>
                <c:pt idx="29">
                  <c:v>84.74840784626376</c:v>
                </c:pt>
                <c:pt idx="30">
                  <c:v>74.840981556425547</c:v>
                </c:pt>
                <c:pt idx="31">
                  <c:v>64.109337751703379</c:v>
                </c:pt>
                <c:pt idx="32">
                  <c:v>82.91204204245301</c:v>
                </c:pt>
                <c:pt idx="33">
                  <c:v>77.224118352774383</c:v>
                </c:pt>
                <c:pt idx="34">
                  <c:v>87.084437032080118</c:v>
                </c:pt>
                <c:pt idx="35">
                  <c:v>80.456276913361364</c:v>
                </c:pt>
                <c:pt idx="36">
                  <c:v>78.686887239510511</c:v>
                </c:pt>
              </c:numCache>
            </c:numRef>
          </c:val>
          <c:extLst>
            <c:ext xmlns:c16="http://schemas.microsoft.com/office/drawing/2014/chart" uri="{C3380CC4-5D6E-409C-BE32-E72D297353CC}">
              <c16:uniqueId val="{00000002-8885-4E4B-A105-7E3DA308940C}"/>
            </c:ext>
          </c:extLst>
        </c:ser>
        <c:dLbls>
          <c:showLegendKey val="0"/>
          <c:showVal val="0"/>
          <c:showCatName val="0"/>
          <c:showSerName val="0"/>
          <c:showPercent val="0"/>
          <c:showBubbleSize val="0"/>
        </c:dLbls>
        <c:gapWidth val="35"/>
        <c:axId val="471894304"/>
        <c:axId val="471889384"/>
      </c:barChart>
      <c:catAx>
        <c:axId val="471894304"/>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471889384"/>
        <c:crosses val="autoZero"/>
        <c:auto val="1"/>
        <c:lblAlgn val="ctr"/>
        <c:lblOffset val="0"/>
        <c:tickLblSkip val="1"/>
        <c:noMultiLvlLbl val="0"/>
      </c:catAx>
      <c:valAx>
        <c:axId val="471889384"/>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r>
                  <a:rPr lang="en-CA"/>
                  <a:t>Pourcentage (%)</a:t>
                </a:r>
              </a:p>
            </c:rich>
          </c:tx>
          <c:layout>
            <c:manualLayout>
              <c:xMode val="edge"/>
              <c:yMode val="edge"/>
              <c:x val="0.6377817501224603"/>
              <c:y val="0.9623548922056385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crossAx val="471894304"/>
        <c:crosses val="autoZero"/>
        <c:crossBetween val="between"/>
        <c:majorUnit val="10"/>
      </c:valAx>
      <c:spPr>
        <a:noFill/>
        <a:ln>
          <a:solidFill>
            <a:schemeClr val="bg2"/>
          </a:solidFill>
        </a:ln>
        <a:effectLst/>
      </c:spPr>
    </c:plotArea>
    <c:plotVisOnly val="1"/>
    <c:dispBlanksAs val="gap"/>
    <c:showDLblsOverMax val="0"/>
  </c:chart>
  <c:spPr>
    <a:solidFill>
      <a:schemeClr val="bg1"/>
    </a:solidFill>
    <a:ln w="9525" cap="flat" cmpd="sng" algn="ctr">
      <a:noFill/>
      <a:round/>
    </a:ln>
    <a:effectLst/>
  </c:spPr>
  <c:txPr>
    <a:bodyPr/>
    <a:lstStyle/>
    <a:p>
      <a:pPr>
        <a:defRPr sz="1100">
          <a:solidFill>
            <a:schemeClr val="tx1"/>
          </a:solidFill>
          <a:latin typeface="Calibri" panose="020F0502020204030204" pitchFamily="34" charset="0"/>
          <a:cs typeface="Calibri" panose="020F0502020204030204" pitchFamily="34"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7984465480591019E-2"/>
          <c:y val="1.8437145916581108E-2"/>
          <c:w val="0.90540291841628529"/>
          <c:h val="0.72616534821259227"/>
        </c:manualLayout>
      </c:layout>
      <c:barChart>
        <c:barDir val="col"/>
        <c:grouping val="stacked"/>
        <c:varyColors val="0"/>
        <c:ser>
          <c:idx val="0"/>
          <c:order val="0"/>
          <c:tx>
            <c:strRef>
              <c:f>Fig6SchSpecialists!$C$1</c:f>
              <c:strCache>
                <c:ptCount val="1"/>
                <c:pt idx="0">
                  <c:v>Élémentaire : Temps plein</c:v>
                </c:pt>
              </c:strCache>
            </c:strRef>
          </c:tx>
          <c:spPr>
            <a:solidFill>
              <a:schemeClr val="accent4"/>
            </a:solidFill>
          </c:spPr>
          <c:invertIfNegative val="0"/>
          <c:cat>
            <c:strRef>
              <c:f>Fig6SchSpecialists!$B$2:$B$34</c:f>
              <c:strCache>
                <c:ptCount val="32"/>
                <c:pt idx="1">
                  <c:v>2006-2007</c:v>
                </c:pt>
                <c:pt idx="4">
                  <c:v>2007-2008</c:v>
                </c:pt>
                <c:pt idx="7">
                  <c:v>2008-2009</c:v>
                </c:pt>
                <c:pt idx="10">
                  <c:v>2009-2010</c:v>
                </c:pt>
                <c:pt idx="13">
                  <c:v>2010-2011</c:v>
                </c:pt>
                <c:pt idx="16">
                  <c:v>2011-2012</c:v>
                </c:pt>
                <c:pt idx="19">
                  <c:v>2012-2013</c:v>
                </c:pt>
                <c:pt idx="22">
                  <c:v>2013-2014</c:v>
                </c:pt>
                <c:pt idx="25">
                  <c:v>2014-2015</c:v>
                </c:pt>
                <c:pt idx="28">
                  <c:v>2015-2016</c:v>
                </c:pt>
                <c:pt idx="31">
                  <c:v>2016-2017</c:v>
                </c:pt>
              </c:strCache>
            </c:strRef>
          </c:cat>
          <c:val>
            <c:numRef>
              <c:f>Fig6SchSpecialists!$C$2:$C$34</c:f>
              <c:numCache>
                <c:formatCode>0.0</c:formatCode>
                <c:ptCount val="33"/>
                <c:pt idx="1">
                  <c:v>8.6999999999999993</c:v>
                </c:pt>
                <c:pt idx="4">
                  <c:v>11.5</c:v>
                </c:pt>
                <c:pt idx="7">
                  <c:v>11.3</c:v>
                </c:pt>
                <c:pt idx="10">
                  <c:v>11</c:v>
                </c:pt>
                <c:pt idx="13">
                  <c:v>12.1</c:v>
                </c:pt>
                <c:pt idx="16">
                  <c:v>12.7</c:v>
                </c:pt>
                <c:pt idx="19">
                  <c:v>15.5</c:v>
                </c:pt>
                <c:pt idx="22">
                  <c:v>16.8</c:v>
                </c:pt>
                <c:pt idx="25">
                  <c:v>17.5</c:v>
                </c:pt>
                <c:pt idx="28">
                  <c:v>19.5</c:v>
                </c:pt>
                <c:pt idx="31" formatCode="General">
                  <c:v>18.2</c:v>
                </c:pt>
              </c:numCache>
            </c:numRef>
          </c:val>
          <c:extLst>
            <c:ext xmlns:c16="http://schemas.microsoft.com/office/drawing/2014/chart" uri="{C3380CC4-5D6E-409C-BE32-E72D297353CC}">
              <c16:uniqueId val="{00000000-8DF8-4DD1-8DFE-C50270302C06}"/>
            </c:ext>
          </c:extLst>
        </c:ser>
        <c:ser>
          <c:idx val="1"/>
          <c:order val="1"/>
          <c:tx>
            <c:strRef>
              <c:f>Fig6SchSpecialists!$D$1</c:f>
              <c:strCache>
                <c:ptCount val="1"/>
                <c:pt idx="0">
                  <c:v>Élémentaire : Temps partiel</c:v>
                </c:pt>
              </c:strCache>
            </c:strRef>
          </c:tx>
          <c:spPr>
            <a:solidFill>
              <a:schemeClr val="accent4">
                <a:lumMod val="60000"/>
                <a:lumOff val="40000"/>
              </a:schemeClr>
            </a:solidFill>
          </c:spPr>
          <c:invertIfNegative val="0"/>
          <c:cat>
            <c:strRef>
              <c:f>Fig6SchSpecialists!$B$2:$B$34</c:f>
              <c:strCache>
                <c:ptCount val="32"/>
                <c:pt idx="1">
                  <c:v>2006-2007</c:v>
                </c:pt>
                <c:pt idx="4">
                  <c:v>2007-2008</c:v>
                </c:pt>
                <c:pt idx="7">
                  <c:v>2008-2009</c:v>
                </c:pt>
                <c:pt idx="10">
                  <c:v>2009-2010</c:v>
                </c:pt>
                <c:pt idx="13">
                  <c:v>2010-2011</c:v>
                </c:pt>
                <c:pt idx="16">
                  <c:v>2011-2012</c:v>
                </c:pt>
                <c:pt idx="19">
                  <c:v>2012-2013</c:v>
                </c:pt>
                <c:pt idx="22">
                  <c:v>2013-2014</c:v>
                </c:pt>
                <c:pt idx="25">
                  <c:v>2014-2015</c:v>
                </c:pt>
                <c:pt idx="28">
                  <c:v>2015-2016</c:v>
                </c:pt>
                <c:pt idx="31">
                  <c:v>2016-2017</c:v>
                </c:pt>
              </c:strCache>
            </c:strRef>
          </c:cat>
          <c:val>
            <c:numRef>
              <c:f>Fig6SchSpecialists!$D$2:$D$34</c:f>
              <c:numCache>
                <c:formatCode>0.0</c:formatCode>
                <c:ptCount val="33"/>
                <c:pt idx="1">
                  <c:v>2.9</c:v>
                </c:pt>
                <c:pt idx="4">
                  <c:v>3.6</c:v>
                </c:pt>
                <c:pt idx="7">
                  <c:v>3.6</c:v>
                </c:pt>
                <c:pt idx="10">
                  <c:v>3.8</c:v>
                </c:pt>
                <c:pt idx="13">
                  <c:v>4</c:v>
                </c:pt>
                <c:pt idx="16">
                  <c:v>4.2</c:v>
                </c:pt>
                <c:pt idx="19">
                  <c:v>4.3</c:v>
                </c:pt>
                <c:pt idx="22">
                  <c:v>2.9</c:v>
                </c:pt>
                <c:pt idx="25">
                  <c:v>4.2</c:v>
                </c:pt>
                <c:pt idx="28" formatCode="General">
                  <c:v>4.2</c:v>
                </c:pt>
                <c:pt idx="31">
                  <c:v>3.5</c:v>
                </c:pt>
              </c:numCache>
            </c:numRef>
          </c:val>
          <c:extLst>
            <c:ext xmlns:c16="http://schemas.microsoft.com/office/drawing/2014/chart" uri="{C3380CC4-5D6E-409C-BE32-E72D297353CC}">
              <c16:uniqueId val="{00000001-8DF8-4DD1-8DFE-C50270302C06}"/>
            </c:ext>
          </c:extLst>
        </c:ser>
        <c:ser>
          <c:idx val="2"/>
          <c:order val="2"/>
          <c:tx>
            <c:strRef>
              <c:f>Fig6SchSpecialists!$E$1</c:f>
              <c:strCache>
                <c:ptCount val="1"/>
                <c:pt idx="0">
                  <c:v>Secondaire : Temps plein</c:v>
                </c:pt>
              </c:strCache>
            </c:strRef>
          </c:tx>
          <c:spPr>
            <a:solidFill>
              <a:schemeClr val="accent1"/>
            </a:solidFill>
          </c:spPr>
          <c:invertIfNegative val="0"/>
          <c:cat>
            <c:strRef>
              <c:f>Fig6SchSpecialists!$B$2:$B$34</c:f>
              <c:strCache>
                <c:ptCount val="32"/>
                <c:pt idx="1">
                  <c:v>2006-2007</c:v>
                </c:pt>
                <c:pt idx="4">
                  <c:v>2007-2008</c:v>
                </c:pt>
                <c:pt idx="7">
                  <c:v>2008-2009</c:v>
                </c:pt>
                <c:pt idx="10">
                  <c:v>2009-2010</c:v>
                </c:pt>
                <c:pt idx="13">
                  <c:v>2010-2011</c:v>
                </c:pt>
                <c:pt idx="16">
                  <c:v>2011-2012</c:v>
                </c:pt>
                <c:pt idx="19">
                  <c:v>2012-2013</c:v>
                </c:pt>
                <c:pt idx="22">
                  <c:v>2013-2014</c:v>
                </c:pt>
                <c:pt idx="25">
                  <c:v>2014-2015</c:v>
                </c:pt>
                <c:pt idx="28">
                  <c:v>2015-2016</c:v>
                </c:pt>
                <c:pt idx="31">
                  <c:v>2016-2017</c:v>
                </c:pt>
              </c:strCache>
            </c:strRef>
          </c:cat>
          <c:val>
            <c:numRef>
              <c:f>Fig6SchSpecialists!$E$2:$E$34</c:f>
              <c:numCache>
                <c:formatCode>General</c:formatCode>
                <c:ptCount val="33"/>
                <c:pt idx="2" formatCode="0.0">
                  <c:v>8.1999999999999993</c:v>
                </c:pt>
                <c:pt idx="5" formatCode="0.0">
                  <c:v>9</c:v>
                </c:pt>
                <c:pt idx="8" formatCode="0.0">
                  <c:v>11.7</c:v>
                </c:pt>
                <c:pt idx="11" formatCode="0.0">
                  <c:v>13.4</c:v>
                </c:pt>
                <c:pt idx="14" formatCode="0.0">
                  <c:v>13.4</c:v>
                </c:pt>
                <c:pt idx="17" formatCode="0.0">
                  <c:v>12.7</c:v>
                </c:pt>
                <c:pt idx="20" formatCode="0.0">
                  <c:v>13.4</c:v>
                </c:pt>
                <c:pt idx="23" formatCode="0.0">
                  <c:v>14.3</c:v>
                </c:pt>
                <c:pt idx="26" formatCode="0.0">
                  <c:v>14.7</c:v>
                </c:pt>
                <c:pt idx="29" formatCode="0.0">
                  <c:v>15</c:v>
                </c:pt>
                <c:pt idx="32">
                  <c:v>12.4</c:v>
                </c:pt>
              </c:numCache>
            </c:numRef>
          </c:val>
          <c:extLst>
            <c:ext xmlns:c16="http://schemas.microsoft.com/office/drawing/2014/chart" uri="{C3380CC4-5D6E-409C-BE32-E72D297353CC}">
              <c16:uniqueId val="{00000002-8DF8-4DD1-8DFE-C50270302C06}"/>
            </c:ext>
          </c:extLst>
        </c:ser>
        <c:ser>
          <c:idx val="3"/>
          <c:order val="3"/>
          <c:tx>
            <c:strRef>
              <c:f>Fig6SchSpecialists!$F$1</c:f>
              <c:strCache>
                <c:ptCount val="1"/>
                <c:pt idx="0">
                  <c:v>Secondaire : Temps partiel</c:v>
                </c:pt>
              </c:strCache>
            </c:strRef>
          </c:tx>
          <c:spPr>
            <a:solidFill>
              <a:schemeClr val="accent1">
                <a:lumMod val="60000"/>
                <a:lumOff val="40000"/>
              </a:schemeClr>
            </a:solidFill>
          </c:spPr>
          <c:invertIfNegative val="0"/>
          <c:cat>
            <c:strRef>
              <c:f>Fig6SchSpecialists!$B$2:$B$34</c:f>
              <c:strCache>
                <c:ptCount val="32"/>
                <c:pt idx="1">
                  <c:v>2006-2007</c:v>
                </c:pt>
                <c:pt idx="4">
                  <c:v>2007-2008</c:v>
                </c:pt>
                <c:pt idx="7">
                  <c:v>2008-2009</c:v>
                </c:pt>
                <c:pt idx="10">
                  <c:v>2009-2010</c:v>
                </c:pt>
                <c:pt idx="13">
                  <c:v>2010-2011</c:v>
                </c:pt>
                <c:pt idx="16">
                  <c:v>2011-2012</c:v>
                </c:pt>
                <c:pt idx="19">
                  <c:v>2012-2013</c:v>
                </c:pt>
                <c:pt idx="22">
                  <c:v>2013-2014</c:v>
                </c:pt>
                <c:pt idx="25">
                  <c:v>2014-2015</c:v>
                </c:pt>
                <c:pt idx="28">
                  <c:v>2015-2016</c:v>
                </c:pt>
                <c:pt idx="31">
                  <c:v>2016-2017</c:v>
                </c:pt>
              </c:strCache>
            </c:strRef>
          </c:cat>
          <c:val>
            <c:numRef>
              <c:f>Fig6SchSpecialists!$F$2:$F$34</c:f>
              <c:numCache>
                <c:formatCode>General</c:formatCode>
                <c:ptCount val="33"/>
                <c:pt idx="2" formatCode="0.0">
                  <c:v>4.5</c:v>
                </c:pt>
                <c:pt idx="5" formatCode="0.0">
                  <c:v>6.5</c:v>
                </c:pt>
                <c:pt idx="8" formatCode="0.0">
                  <c:v>8.1999999999999993</c:v>
                </c:pt>
                <c:pt idx="11" formatCode="0.0">
                  <c:v>8.8000000000000007</c:v>
                </c:pt>
                <c:pt idx="14" formatCode="0.0">
                  <c:v>9.1</c:v>
                </c:pt>
                <c:pt idx="17" formatCode="0.0">
                  <c:v>7.6</c:v>
                </c:pt>
                <c:pt idx="20" formatCode="0.0">
                  <c:v>7.9</c:v>
                </c:pt>
                <c:pt idx="23" formatCode="0.0">
                  <c:v>7.4</c:v>
                </c:pt>
                <c:pt idx="26" formatCode="0.0">
                  <c:v>7.9</c:v>
                </c:pt>
                <c:pt idx="29">
                  <c:v>7.2</c:v>
                </c:pt>
                <c:pt idx="32">
                  <c:v>7.9</c:v>
                </c:pt>
              </c:numCache>
            </c:numRef>
          </c:val>
          <c:extLst>
            <c:ext xmlns:c16="http://schemas.microsoft.com/office/drawing/2014/chart" uri="{C3380CC4-5D6E-409C-BE32-E72D297353CC}">
              <c16:uniqueId val="{00000003-8DF8-4DD1-8DFE-C50270302C06}"/>
            </c:ext>
          </c:extLst>
        </c:ser>
        <c:dLbls>
          <c:showLegendKey val="0"/>
          <c:showVal val="0"/>
          <c:showCatName val="0"/>
          <c:showSerName val="0"/>
          <c:showPercent val="0"/>
          <c:showBubbleSize val="0"/>
        </c:dLbls>
        <c:gapWidth val="10"/>
        <c:overlap val="100"/>
        <c:axId val="495730928"/>
        <c:axId val="495731320"/>
      </c:barChart>
      <c:catAx>
        <c:axId val="495730928"/>
        <c:scaling>
          <c:orientation val="minMax"/>
        </c:scaling>
        <c:delete val="0"/>
        <c:axPos val="b"/>
        <c:numFmt formatCode="General" sourceLinked="1"/>
        <c:majorTickMark val="out"/>
        <c:minorTickMark val="none"/>
        <c:tickLblPos val="low"/>
        <c:spPr>
          <a:ln>
            <a:solidFill>
              <a:schemeClr val="tx1"/>
            </a:solidFill>
          </a:ln>
        </c:spPr>
        <c:txPr>
          <a:bodyPr rot="-900000" vert="horz"/>
          <a:lstStyle/>
          <a:p>
            <a:pPr>
              <a:defRPr/>
            </a:pPr>
            <a:endParaRPr lang="en-US"/>
          </a:p>
        </c:txPr>
        <c:crossAx val="495731320"/>
        <c:crosses val="autoZero"/>
        <c:auto val="1"/>
        <c:lblAlgn val="ctr"/>
        <c:lblOffset val="100"/>
        <c:tickMarkSkip val="2"/>
        <c:noMultiLvlLbl val="0"/>
      </c:catAx>
      <c:valAx>
        <c:axId val="495731320"/>
        <c:scaling>
          <c:orientation val="minMax"/>
          <c:max val="50"/>
        </c:scaling>
        <c:delete val="0"/>
        <c:axPos val="l"/>
        <c:majorGridlines>
          <c:spPr>
            <a:ln>
              <a:solidFill>
                <a:schemeClr val="bg2"/>
              </a:solidFill>
            </a:ln>
          </c:spPr>
        </c:majorGridlines>
        <c:title>
          <c:tx>
            <c:rich>
              <a:bodyPr rot="-5400000" vert="horz"/>
              <a:lstStyle/>
              <a:p>
                <a:pPr>
                  <a:defRPr/>
                </a:pPr>
                <a:r>
                  <a:rPr lang="en-US"/>
                  <a:t>Pourcentage (%)</a:t>
                </a:r>
              </a:p>
            </c:rich>
          </c:tx>
          <c:layout>
            <c:manualLayout>
              <c:xMode val="edge"/>
              <c:yMode val="edge"/>
              <c:x val="1.1341979329193585E-3"/>
              <c:y val="0.29755621770914786"/>
            </c:manualLayout>
          </c:layout>
          <c:overlay val="0"/>
        </c:title>
        <c:numFmt formatCode="General" sourceLinked="0"/>
        <c:majorTickMark val="out"/>
        <c:minorTickMark val="none"/>
        <c:tickLblPos val="nextTo"/>
        <c:spPr>
          <a:ln>
            <a:solidFill>
              <a:sysClr val="windowText" lastClr="000000"/>
            </a:solidFill>
          </a:ln>
        </c:spPr>
        <c:crossAx val="495730928"/>
        <c:crosses val="autoZero"/>
        <c:crossBetween val="between"/>
        <c:majorUnit val="10"/>
      </c:valAx>
      <c:spPr>
        <a:ln>
          <a:solidFill>
            <a:schemeClr val="bg2"/>
          </a:solidFill>
        </a:ln>
      </c:spPr>
    </c:plotArea>
    <c:legend>
      <c:legendPos val="b"/>
      <c:layout>
        <c:manualLayout>
          <c:xMode val="edge"/>
          <c:yMode val="edge"/>
          <c:x val="7.3336155561200017E-2"/>
          <c:y val="0.86982606195204626"/>
          <c:w val="0.90657893569755399"/>
          <c:h val="0.11152591939993514"/>
        </c:manualLayout>
      </c:layout>
      <c:overlay val="0"/>
    </c:legend>
    <c:plotVisOnly val="1"/>
    <c:dispBlanksAs val="gap"/>
    <c:showDLblsOverMax val="0"/>
  </c:chart>
  <c:spPr>
    <a:noFill/>
    <a:ln>
      <a:noFill/>
    </a:ln>
  </c:spPr>
  <c:txPr>
    <a:bodyPr/>
    <a:lstStyle/>
    <a:p>
      <a:pPr>
        <a:defRPr sz="1200">
          <a:solidFill>
            <a:sysClr val="windowText" lastClr="000000"/>
          </a:solidFill>
          <a:latin typeface="Calibri" panose="020F0502020204030204" pitchFamily="34" charset="0"/>
          <a:cs typeface="Calibri" panose="020F0502020204030204"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27498485766203"/>
          <c:y val="2.0124405415294547E-2"/>
          <c:w val="0.46651928124369069"/>
          <c:h val="0.90452168617044415"/>
        </c:manualLayout>
      </c:layout>
      <c:barChart>
        <c:barDir val="bar"/>
        <c:grouping val="clustered"/>
        <c:varyColors val="0"/>
        <c:ser>
          <c:idx val="0"/>
          <c:order val="0"/>
          <c:tx>
            <c:strRef>
              <c:f>Fig7HPV!$B$1</c:f>
              <c:strCache>
                <c:ptCount val="1"/>
                <c:pt idx="0">
                  <c:v>Percent (%)</c:v>
                </c:pt>
              </c:strCache>
            </c:strRef>
          </c:tx>
          <c:spPr>
            <a:solidFill>
              <a:srgbClr val="00B2E3"/>
            </a:solidFill>
            <a:ln>
              <a:noFill/>
            </a:ln>
            <a:effectLst/>
          </c:spPr>
          <c:invertIfNegative val="0"/>
          <c:dPt>
            <c:idx val="36"/>
            <c:invertIfNegative val="0"/>
            <c:bubble3D val="0"/>
            <c:spPr>
              <a:solidFill>
                <a:srgbClr val="92278F"/>
              </a:solidFill>
              <a:ln>
                <a:noFill/>
              </a:ln>
              <a:effectLst/>
            </c:spPr>
            <c:extLst>
              <c:ext xmlns:c16="http://schemas.microsoft.com/office/drawing/2014/chart" uri="{C3380CC4-5D6E-409C-BE32-E72D297353CC}">
                <c16:uniqueId val="{00000001-3EFF-44B2-B6F6-F9300D8BAB6A}"/>
              </c:ext>
            </c:extLst>
          </c:dPt>
          <c:cat>
            <c:strRef>
              <c:f>Fig7HPV!$A$2:$A$38</c:f>
              <c:strCache>
                <c:ptCount val="37"/>
                <c:pt idx="0">
                  <c:v>Windsor-Comté d’Essex</c:v>
                </c:pt>
                <c:pt idx="1">
                  <c:v>Wellington-Dufferin-Guelph</c:v>
                </c:pt>
                <c:pt idx="2">
                  <c:v>Toronto</c:v>
                </c:pt>
                <c:pt idx="3">
                  <c:v>Timiskaming</c:v>
                </c:pt>
                <c:pt idx="4">
                  <c:v>Sudbury et district</c:v>
                </c:pt>
                <c:pt idx="5">
                  <c:v>Région de York</c:v>
                </c:pt>
                <c:pt idx="6">
                  <c:v>Région de Waterloo</c:v>
                </c:pt>
                <c:pt idx="7">
                  <c:v>Région de Niagara</c:v>
                </c:pt>
                <c:pt idx="8">
                  <c:v>Région de Halton</c:v>
                </c:pt>
                <c:pt idx="9">
                  <c:v>Région de Durham</c:v>
                </c:pt>
                <c:pt idx="10">
                  <c:v>Porcupine</c:v>
                </c:pt>
                <c:pt idx="11">
                  <c:v>Peel</c:v>
                </c:pt>
                <c:pt idx="12">
                  <c:v>Ottawa</c:v>
                </c:pt>
                <c:pt idx="13">
                  <c:v>Nord-Ouest</c:v>
                </c:pt>
                <c:pt idx="14">
                  <c:v>Middlesex-London</c:v>
                </c:pt>
                <c:pt idx="15">
                  <c:v>Lambton</c:v>
                </c:pt>
                <c:pt idx="16">
                  <c:v>Kingston-Frontenac-Lennox-Addington</c:v>
                </c:pt>
                <c:pt idx="17">
                  <c:v>Hamilton</c:v>
                </c:pt>
                <c:pt idx="18">
                  <c:v>Haldimand-Norfolk</c:v>
                </c:pt>
                <c:pt idx="19">
                  <c:v>Grey Bruce</c:v>
                </c:pt>
                <c:pt idx="20">
                  <c:v>Est de l’Ontario</c:v>
                </c:pt>
                <c:pt idx="21">
                  <c:v>Elgin-St. Thomas</c:v>
                </c:pt>
                <c:pt idx="22">
                  <c:v>District de Thunder Bay</c:v>
                </c:pt>
                <c:pt idx="23">
                  <c:v>District de Simcoe-Muskoka</c:v>
                </c:pt>
                <c:pt idx="24">
                  <c:v>District de Perth</c:v>
                </c:pt>
                <c:pt idx="25">
                  <c:v>District de North Bay-Parry Sound</c:v>
                </c:pt>
                <c:pt idx="26">
                  <c:v>District de Leeds, Grenville et Lanark</c:v>
                </c:pt>
                <c:pt idx="27">
                  <c:v>District d’Haliburton, de Kawartha et de Pine Ridge</c:v>
                </c:pt>
                <c:pt idx="28">
                  <c:v>Comtés de Hastings et de Prince Edward</c:v>
                </c:pt>
                <c:pt idx="29">
                  <c:v>Comté/Ville de Peterborough</c:v>
                </c:pt>
                <c:pt idx="30">
                  <c:v>Comté et district de Renfrew</c:v>
                </c:pt>
                <c:pt idx="31">
                  <c:v>Comté de Huron</c:v>
                </c:pt>
                <c:pt idx="32">
                  <c:v>Comté de Brant</c:v>
                </c:pt>
                <c:pt idx="33">
                  <c:v>Comté d’Oxford</c:v>
                </c:pt>
                <c:pt idx="34">
                  <c:v>Chatham-Kent</c:v>
                </c:pt>
                <c:pt idx="35">
                  <c:v>Algoma</c:v>
                </c:pt>
                <c:pt idx="36">
                  <c:v>Ontario</c:v>
                </c:pt>
              </c:strCache>
            </c:strRef>
          </c:cat>
          <c:val>
            <c:numRef>
              <c:f>Fig7HPV!$B$2:$B$38</c:f>
              <c:numCache>
                <c:formatCode>0.0</c:formatCode>
                <c:ptCount val="37"/>
                <c:pt idx="0">
                  <c:v>60.9</c:v>
                </c:pt>
                <c:pt idx="1">
                  <c:v>58.4</c:v>
                </c:pt>
                <c:pt idx="2">
                  <c:v>64.2</c:v>
                </c:pt>
                <c:pt idx="3">
                  <c:v>49.7</c:v>
                </c:pt>
                <c:pt idx="4">
                  <c:v>57.2</c:v>
                </c:pt>
                <c:pt idx="5">
                  <c:v>56.7</c:v>
                </c:pt>
                <c:pt idx="6">
                  <c:v>61.2</c:v>
                </c:pt>
                <c:pt idx="7">
                  <c:v>59.7</c:v>
                </c:pt>
                <c:pt idx="8">
                  <c:v>55.7</c:v>
                </c:pt>
                <c:pt idx="9">
                  <c:v>68.599999999999994</c:v>
                </c:pt>
                <c:pt idx="10">
                  <c:v>66.599999999999994</c:v>
                </c:pt>
                <c:pt idx="11">
                  <c:v>55.3</c:v>
                </c:pt>
                <c:pt idx="12">
                  <c:v>62.7</c:v>
                </c:pt>
                <c:pt idx="13">
                  <c:v>47.1</c:v>
                </c:pt>
                <c:pt idx="14">
                  <c:v>52.1</c:v>
                </c:pt>
                <c:pt idx="15">
                  <c:v>42.6</c:v>
                </c:pt>
                <c:pt idx="16">
                  <c:v>70.8</c:v>
                </c:pt>
                <c:pt idx="17">
                  <c:v>63.8</c:v>
                </c:pt>
                <c:pt idx="18">
                  <c:v>51.2</c:v>
                </c:pt>
                <c:pt idx="19">
                  <c:v>64.2</c:v>
                </c:pt>
                <c:pt idx="20">
                  <c:v>60.2</c:v>
                </c:pt>
                <c:pt idx="21">
                  <c:v>45.6</c:v>
                </c:pt>
                <c:pt idx="22">
                  <c:v>51.2</c:v>
                </c:pt>
                <c:pt idx="23">
                  <c:v>67.7</c:v>
                </c:pt>
                <c:pt idx="24">
                  <c:v>67</c:v>
                </c:pt>
                <c:pt idx="25">
                  <c:v>56.8</c:v>
                </c:pt>
                <c:pt idx="26">
                  <c:v>48.9</c:v>
                </c:pt>
                <c:pt idx="27">
                  <c:v>53.5</c:v>
                </c:pt>
                <c:pt idx="28">
                  <c:v>60.7</c:v>
                </c:pt>
                <c:pt idx="29">
                  <c:v>56.3</c:v>
                </c:pt>
                <c:pt idx="30">
                  <c:v>60.6</c:v>
                </c:pt>
                <c:pt idx="31">
                  <c:v>53.8</c:v>
                </c:pt>
                <c:pt idx="32">
                  <c:v>60.9</c:v>
                </c:pt>
                <c:pt idx="33">
                  <c:v>51.1</c:v>
                </c:pt>
                <c:pt idx="34">
                  <c:v>60.1</c:v>
                </c:pt>
                <c:pt idx="35">
                  <c:v>55.8</c:v>
                </c:pt>
                <c:pt idx="36">
                  <c:v>59.9</c:v>
                </c:pt>
              </c:numCache>
            </c:numRef>
          </c:val>
          <c:extLst>
            <c:ext xmlns:c16="http://schemas.microsoft.com/office/drawing/2014/chart" uri="{C3380CC4-5D6E-409C-BE32-E72D297353CC}">
              <c16:uniqueId val="{00000002-3EFF-44B2-B6F6-F9300D8BAB6A}"/>
            </c:ext>
          </c:extLst>
        </c:ser>
        <c:dLbls>
          <c:showLegendKey val="0"/>
          <c:showVal val="0"/>
          <c:showCatName val="0"/>
          <c:showSerName val="0"/>
          <c:showPercent val="0"/>
          <c:showBubbleSize val="0"/>
        </c:dLbls>
        <c:gapWidth val="35"/>
        <c:axId val="471897256"/>
        <c:axId val="471898896"/>
      </c:barChart>
      <c:catAx>
        <c:axId val="471897256"/>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71898896"/>
        <c:crosses val="autoZero"/>
        <c:auto val="1"/>
        <c:lblAlgn val="ctr"/>
        <c:lblOffset val="0"/>
        <c:tickLblSkip val="1"/>
        <c:noMultiLvlLbl val="0"/>
      </c:catAx>
      <c:valAx>
        <c:axId val="471898896"/>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r>
                  <a:rPr lang="en-CA"/>
                  <a:t>Pourcentage (%)</a:t>
                </a:r>
              </a:p>
            </c:rich>
          </c:tx>
          <c:layout>
            <c:manualLayout>
              <c:xMode val="edge"/>
              <c:yMode val="edge"/>
              <c:x val="0.62191780821917808"/>
              <c:y val="0.97218251121463806"/>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title>
        <c:numFmt formatCode="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Calibri" panose="020F0502020204030204" pitchFamily="34" charset="0"/>
                <a:ea typeface="+mn-ea"/>
                <a:cs typeface="Calibri" panose="020F0502020204030204" pitchFamily="34" charset="0"/>
              </a:defRPr>
            </a:pPr>
            <a:endParaRPr lang="en-US"/>
          </a:p>
        </c:txPr>
        <c:crossAx val="471897256"/>
        <c:crosses val="autoZero"/>
        <c:crossBetween val="between"/>
        <c:majorUnit val="10"/>
      </c:valAx>
      <c:spPr>
        <a:noFill/>
        <a:ln>
          <a:solidFill>
            <a:schemeClr val="bg2"/>
          </a:solidFill>
        </a:ln>
        <a:effectLst/>
      </c:spPr>
    </c:plotArea>
    <c:plotVisOnly val="1"/>
    <c:dispBlanksAs val="gap"/>
    <c:showDLblsOverMax val="0"/>
  </c:chart>
  <c:spPr>
    <a:solidFill>
      <a:schemeClr val="bg1"/>
    </a:solidFill>
    <a:ln w="9525" cap="flat" cmpd="sng" algn="ctr">
      <a:noFill/>
      <a:round/>
    </a:ln>
    <a:effectLst/>
  </c:spPr>
  <c:txPr>
    <a:bodyPr/>
    <a:lstStyle/>
    <a:p>
      <a:pPr>
        <a:defRPr sz="1100">
          <a:latin typeface="Calibri" panose="020F0502020204030204" pitchFamily="34" charset="0"/>
          <a:cs typeface="Calibri" panose="020F050202020403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4017963" cy="349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050" u="none">
                <a:latin typeface="Arial Narrow" pitchFamily="34" charset="0"/>
                <a:ea typeface="ＭＳ Ｐゴシック" pitchFamily="68" charset="-128"/>
                <a:cs typeface="+mn-cs"/>
              </a:defRPr>
            </a:lvl1pPr>
          </a:lstStyle>
          <a:p>
            <a:pPr>
              <a:defRPr/>
            </a:pPr>
            <a:endParaRPr lang="en-CA" dirty="0"/>
          </a:p>
        </p:txBody>
      </p:sp>
      <p:sp>
        <p:nvSpPr>
          <p:cNvPr id="234500" name="Rectangle 4"/>
          <p:cNvSpPr>
            <a:spLocks noGrp="1" noChangeArrowheads="1"/>
          </p:cNvSpPr>
          <p:nvPr>
            <p:ph type="ftr" sz="quarter" idx="2"/>
          </p:nvPr>
        </p:nvSpPr>
        <p:spPr bwMode="auto">
          <a:xfrm>
            <a:off x="0" y="6634163"/>
            <a:ext cx="5973763"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900" u="none">
                <a:latin typeface="Arial Narrow" pitchFamily="34" charset="0"/>
                <a:ea typeface="ＭＳ Ｐゴシック" pitchFamily="68" charset="-128"/>
                <a:cs typeface="+mn-cs"/>
              </a:defRPr>
            </a:lvl1pPr>
          </a:lstStyle>
          <a:p>
            <a:pPr>
              <a:defRPr/>
            </a:pPr>
            <a:endParaRPr lang="en-CA" dirty="0"/>
          </a:p>
        </p:txBody>
      </p:sp>
      <p:sp>
        <p:nvSpPr>
          <p:cNvPr id="234501" name="Rectangle 5"/>
          <p:cNvSpPr>
            <a:spLocks noGrp="1" noChangeArrowheads="1"/>
          </p:cNvSpPr>
          <p:nvPr>
            <p:ph type="sldNum" sz="quarter" idx="3"/>
          </p:nvPr>
        </p:nvSpPr>
        <p:spPr bwMode="auto">
          <a:xfrm>
            <a:off x="8267700" y="6634163"/>
            <a:ext cx="1001713" cy="349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u="none"/>
            </a:lvl1pPr>
          </a:lstStyle>
          <a:p>
            <a:fld id="{7E981981-9D94-4DEE-BB6F-8340CF993D55}" type="slidenum">
              <a:rPr lang="en-CA" altLang="en-US"/>
              <a:pPr/>
              <a:t>‹#›</a:t>
            </a:fld>
            <a:endParaRPr lang="en-CA" altLang="en-US" dirty="0"/>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4017963" cy="349250"/>
          </a:xfrm>
          <a:prstGeom prst="rect">
            <a:avLst/>
          </a:prstGeom>
          <a:noFill/>
          <a:ln w="9525">
            <a:noFill/>
            <a:miter lim="800000"/>
            <a:headEnd/>
            <a:tailEnd/>
          </a:ln>
        </p:spPr>
        <p:txBody>
          <a:bodyPr vert="horz" wrap="square" lIns="92879" tIns="46440" rIns="92879" bIns="46440" numCol="1" anchor="t" anchorCtr="0" compatLnSpc="1">
            <a:prstTxWarp prst="textNoShape">
              <a:avLst/>
            </a:prstTxWarp>
          </a:bodyPr>
          <a:lstStyle>
            <a:lvl1pPr defTabSz="463550" eaLnBrk="0" hangingPunct="0">
              <a:spcBef>
                <a:spcPct val="0"/>
              </a:spcBef>
              <a:defRPr sz="1200" u="none">
                <a:latin typeface="Arial" charset="0"/>
                <a:ea typeface="ＭＳ Ｐゴシック" pitchFamily="68" charset="-128"/>
                <a:cs typeface="+mn-cs"/>
              </a:defRPr>
            </a:lvl1pPr>
          </a:lstStyle>
          <a:p>
            <a:pPr>
              <a:defRPr/>
            </a:pPr>
            <a:endParaRPr lang="en-CA" dirty="0"/>
          </a:p>
        </p:txBody>
      </p:sp>
      <p:sp>
        <p:nvSpPr>
          <p:cNvPr id="58371" name="Rectangle 3"/>
          <p:cNvSpPr>
            <a:spLocks noGrp="1" noChangeArrowheads="1"/>
          </p:cNvSpPr>
          <p:nvPr>
            <p:ph type="dt" idx="1"/>
          </p:nvPr>
        </p:nvSpPr>
        <p:spPr bwMode="auto">
          <a:xfrm>
            <a:off x="5251450" y="0"/>
            <a:ext cx="4017963" cy="349250"/>
          </a:xfrm>
          <a:prstGeom prst="rect">
            <a:avLst/>
          </a:prstGeom>
          <a:noFill/>
          <a:ln w="9525">
            <a:noFill/>
            <a:miter lim="800000"/>
            <a:headEnd/>
            <a:tailEnd/>
          </a:ln>
        </p:spPr>
        <p:txBody>
          <a:bodyPr vert="horz" wrap="square" lIns="92879" tIns="46440" rIns="92879" bIns="46440" numCol="1" anchor="t" anchorCtr="0" compatLnSpc="1">
            <a:prstTxWarp prst="textNoShape">
              <a:avLst/>
            </a:prstTxWarp>
          </a:bodyPr>
          <a:lstStyle>
            <a:lvl1pPr algn="r" defTabSz="463550" eaLnBrk="0" hangingPunct="0">
              <a:defRPr sz="1200" u="none"/>
            </a:lvl1pPr>
          </a:lstStyle>
          <a:p>
            <a:fld id="{24F56CF2-DCFE-4A13-AF35-E1D99AC3E997}" type="datetime1">
              <a:rPr lang="en-CA" altLang="en-US"/>
              <a:pPr/>
              <a:t>2020-10-19</a:t>
            </a:fld>
            <a:endParaRPr lang="en-CA" altLang="en-US" dirty="0"/>
          </a:p>
        </p:txBody>
      </p:sp>
      <p:sp>
        <p:nvSpPr>
          <p:cNvPr id="32772" name="Rectangle 4"/>
          <p:cNvSpPr>
            <a:spLocks noGrp="1" noRot="1" noChangeAspect="1" noChangeArrowheads="1" noTextEdit="1"/>
          </p:cNvSpPr>
          <p:nvPr>
            <p:ph type="sldImg" idx="2"/>
          </p:nvPr>
        </p:nvSpPr>
        <p:spPr bwMode="auto">
          <a:xfrm>
            <a:off x="2889250" y="523875"/>
            <a:ext cx="3492500" cy="26193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3" name="Rectangle 5"/>
          <p:cNvSpPr>
            <a:spLocks noGrp="1" noChangeArrowheads="1"/>
          </p:cNvSpPr>
          <p:nvPr>
            <p:ph type="body" sz="quarter" idx="3"/>
          </p:nvPr>
        </p:nvSpPr>
        <p:spPr bwMode="auto">
          <a:xfrm>
            <a:off x="927100" y="3317875"/>
            <a:ext cx="7416800" cy="3143250"/>
          </a:xfrm>
          <a:prstGeom prst="rect">
            <a:avLst/>
          </a:prstGeom>
          <a:noFill/>
          <a:ln w="9525">
            <a:noFill/>
            <a:miter lim="800000"/>
            <a:headEnd/>
            <a:tailEnd/>
          </a:ln>
        </p:spPr>
        <p:txBody>
          <a:bodyPr vert="horz" wrap="square" lIns="92879" tIns="46440" rIns="92879" bIns="46440" numCol="1" anchor="t" anchorCtr="0" compatLnSpc="1">
            <a:prstTxWarp prst="textNoShape">
              <a:avLst/>
            </a:prstTxWarp>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p>
        </p:txBody>
      </p:sp>
      <p:sp>
        <p:nvSpPr>
          <p:cNvPr id="58374" name="Rectangle 6"/>
          <p:cNvSpPr>
            <a:spLocks noGrp="1" noChangeArrowheads="1"/>
          </p:cNvSpPr>
          <p:nvPr>
            <p:ph type="ftr" sz="quarter" idx="4"/>
          </p:nvPr>
        </p:nvSpPr>
        <p:spPr bwMode="auto">
          <a:xfrm>
            <a:off x="0" y="6634163"/>
            <a:ext cx="4017963" cy="349250"/>
          </a:xfrm>
          <a:prstGeom prst="rect">
            <a:avLst/>
          </a:prstGeom>
          <a:noFill/>
          <a:ln w="9525">
            <a:noFill/>
            <a:miter lim="800000"/>
            <a:headEnd/>
            <a:tailEnd/>
          </a:ln>
        </p:spPr>
        <p:txBody>
          <a:bodyPr vert="horz" wrap="square" lIns="92879" tIns="46440" rIns="92879" bIns="46440" numCol="1" anchor="b" anchorCtr="0" compatLnSpc="1">
            <a:prstTxWarp prst="textNoShape">
              <a:avLst/>
            </a:prstTxWarp>
          </a:bodyPr>
          <a:lstStyle>
            <a:lvl1pPr defTabSz="463550" eaLnBrk="0" hangingPunct="0">
              <a:spcBef>
                <a:spcPct val="0"/>
              </a:spcBef>
              <a:defRPr sz="1200" u="none">
                <a:latin typeface="Arial" charset="0"/>
                <a:ea typeface="ＭＳ Ｐゴシック" pitchFamily="68" charset="-128"/>
                <a:cs typeface="+mn-cs"/>
              </a:defRPr>
            </a:lvl1pPr>
          </a:lstStyle>
          <a:p>
            <a:pPr>
              <a:defRPr/>
            </a:pPr>
            <a:endParaRPr lang="en-CA" dirty="0"/>
          </a:p>
        </p:txBody>
      </p:sp>
      <p:sp>
        <p:nvSpPr>
          <p:cNvPr id="58375" name="Rectangle 7"/>
          <p:cNvSpPr>
            <a:spLocks noGrp="1" noChangeArrowheads="1"/>
          </p:cNvSpPr>
          <p:nvPr>
            <p:ph type="sldNum" sz="quarter" idx="5"/>
          </p:nvPr>
        </p:nvSpPr>
        <p:spPr bwMode="auto">
          <a:xfrm>
            <a:off x="5251450" y="6634163"/>
            <a:ext cx="4017963" cy="349250"/>
          </a:xfrm>
          <a:prstGeom prst="rect">
            <a:avLst/>
          </a:prstGeom>
          <a:noFill/>
          <a:ln w="9525">
            <a:noFill/>
            <a:miter lim="800000"/>
            <a:headEnd/>
            <a:tailEnd/>
          </a:ln>
        </p:spPr>
        <p:txBody>
          <a:bodyPr vert="horz" wrap="square" lIns="92879" tIns="46440" rIns="92879" bIns="46440" numCol="1" anchor="b" anchorCtr="0" compatLnSpc="1">
            <a:prstTxWarp prst="textNoShape">
              <a:avLst/>
            </a:prstTxWarp>
          </a:bodyPr>
          <a:lstStyle>
            <a:lvl1pPr algn="r" defTabSz="463550" eaLnBrk="0" hangingPunct="0">
              <a:defRPr sz="1200" u="none"/>
            </a:lvl1pPr>
          </a:lstStyle>
          <a:p>
            <a:fld id="{0597D704-995A-451A-AAA2-B9462F0B3A37}" type="slidenum">
              <a:rPr lang="en-CA" altLang="en-US"/>
              <a:pPr/>
              <a:t>‹#›</a:t>
            </a:fld>
            <a:endParaRPr lang="en-CA"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ＭＳ Ｐゴシック" pitchFamily="68" charset="-128"/>
      </a:defRPr>
    </a:lvl1pPr>
    <a:lvl2pPr marL="4572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68"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a:pPr/>
              <a:t>0</a:t>
            </a:fld>
            <a:endParaRPr lang="en-CA" altLang="en-US" dirty="0"/>
          </a:p>
        </p:txBody>
      </p:sp>
    </p:spTree>
    <p:extLst>
      <p:ext uri="{BB962C8B-B14F-4D97-AF65-F5344CB8AC3E}">
        <p14:creationId xmlns:p14="http://schemas.microsoft.com/office/powerpoint/2010/main" val="3921542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11</a:t>
            </a:fld>
            <a:endParaRPr lang="en-CA" altLang="en-US" dirty="0"/>
          </a:p>
        </p:txBody>
      </p:sp>
    </p:spTree>
    <p:extLst>
      <p:ext uri="{BB962C8B-B14F-4D97-AF65-F5344CB8AC3E}">
        <p14:creationId xmlns:p14="http://schemas.microsoft.com/office/powerpoint/2010/main" val="152890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12</a:t>
            </a:fld>
            <a:endParaRPr lang="en-CA" altLang="en-US" dirty="0"/>
          </a:p>
        </p:txBody>
      </p:sp>
    </p:spTree>
    <p:extLst>
      <p:ext uri="{BB962C8B-B14F-4D97-AF65-F5344CB8AC3E}">
        <p14:creationId xmlns:p14="http://schemas.microsoft.com/office/powerpoint/2010/main" val="22146782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The Beer Store, Commission des alcools et des jeux de l’Ontario, Régie des alcools de l’Ontario. Estimations de la population, ministère des Finances, 2019 (Statistique Canada)</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 Les données sont présentées dans le tableau supplémentaire S12. Les magasins de vente d’alcool au détail sont également appelés points de vente d’alcool à emporter et sont des lieux où les personnes peuvent acheter de l’alcool pour le boire ailleurs. Les magasins de vente d’alcool au détail peuvent être privés ou appartenir à l’État.</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13</a:t>
            </a:fld>
            <a:endParaRPr lang="en-CA" altLang="en-US" dirty="0"/>
          </a:p>
        </p:txBody>
      </p:sp>
    </p:spTree>
    <p:extLst>
      <p:ext uri="{BB962C8B-B14F-4D97-AF65-F5344CB8AC3E}">
        <p14:creationId xmlns:p14="http://schemas.microsoft.com/office/powerpoint/2010/main" val="3335678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14</a:t>
            </a:fld>
            <a:endParaRPr lang="en-CA" altLang="en-US" dirty="0"/>
          </a:p>
        </p:txBody>
      </p:sp>
    </p:spTree>
    <p:extLst>
      <p:ext uri="{BB962C8B-B14F-4D97-AF65-F5344CB8AC3E}">
        <p14:creationId xmlns:p14="http://schemas.microsoft.com/office/powerpoint/2010/main" val="22673214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 : Enquête sur la santé dans les collectivités canadiennes, 2017 (Statistique Canada)</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Les données sont présentées dans le tableau supplémentaire S15. Les estimations sont ajustées en fonction de la répartition par âge de la population canadienne de 2011. </a:t>
            </a:r>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15</a:t>
            </a:fld>
            <a:endParaRPr lang="en-CA" altLang="en-US" dirty="0"/>
          </a:p>
        </p:txBody>
      </p:sp>
    </p:spTree>
    <p:extLst>
      <p:ext uri="{BB962C8B-B14F-4D97-AF65-F5344CB8AC3E}">
        <p14:creationId xmlns:p14="http://schemas.microsoft.com/office/powerpoint/2010/main" val="1017340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16</a:t>
            </a:fld>
            <a:endParaRPr lang="en-CA" altLang="en-US" dirty="0"/>
          </a:p>
        </p:txBody>
      </p:sp>
    </p:spTree>
    <p:extLst>
      <p:ext uri="{BB962C8B-B14F-4D97-AF65-F5344CB8AC3E}">
        <p14:creationId xmlns:p14="http://schemas.microsoft.com/office/powerpoint/2010/main" val="38545682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17</a:t>
            </a:fld>
            <a:endParaRPr lang="en-CA" altLang="en-US" dirty="0"/>
          </a:p>
        </p:txBody>
      </p:sp>
    </p:spTree>
    <p:extLst>
      <p:ext uri="{BB962C8B-B14F-4D97-AF65-F5344CB8AC3E}">
        <p14:creationId xmlns:p14="http://schemas.microsoft.com/office/powerpoint/2010/main" val="20910360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 : Enquête sur la santé dans les collectivités canadiennes, 2015-2017 (Statistique Canada)</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Les données sont présentées dans le tableau supplémentaire S19. Les estimations sont ajustées en fonction de la répartition par âge de la population canadienne de 2011. Transports actifs : modes de déplacement actifs, comme la marche ou la bicyclette, pour se rendre à l’école, à l’arrêt de bus, au centre commercial, au travail ou chez des amis.</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18</a:t>
            </a:fld>
            <a:endParaRPr lang="en-CA" altLang="en-US" dirty="0"/>
          </a:p>
        </p:txBody>
      </p:sp>
    </p:spTree>
    <p:extLst>
      <p:ext uri="{BB962C8B-B14F-4D97-AF65-F5344CB8AC3E}">
        <p14:creationId xmlns:p14="http://schemas.microsoft.com/office/powerpoint/2010/main" val="15919874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 : Enquête sur la santé dans les collectivités canadiennes, 2015-2017 (Statistique Canada)</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Les données sont présentées dans le tableau supplémentaire S22. Les estimations sont ajustées en fonction de la répartition par âge de la population canadienne de 2011. Transports actifs : modes de déplacement actifs, comme la marche ou la bicyclette, pour se rendre à l’école, à l’arrêt de bus, au centre commercial, au travail ou chez des amis.</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19</a:t>
            </a:fld>
            <a:endParaRPr lang="en-CA" altLang="en-US" dirty="0"/>
          </a:p>
        </p:txBody>
      </p:sp>
    </p:spTree>
    <p:extLst>
      <p:ext uri="{BB962C8B-B14F-4D97-AF65-F5344CB8AC3E}">
        <p14:creationId xmlns:p14="http://schemas.microsoft.com/office/powerpoint/2010/main" val="864924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20</a:t>
            </a:fld>
            <a:endParaRPr lang="en-CA" altLang="en-US" dirty="0"/>
          </a:p>
        </p:txBody>
      </p:sp>
    </p:spTree>
    <p:extLst>
      <p:ext uri="{BB962C8B-B14F-4D97-AF65-F5344CB8AC3E}">
        <p14:creationId xmlns:p14="http://schemas.microsoft.com/office/powerpoint/2010/main" val="1086276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a:t>
            </a:fld>
            <a:endParaRPr lang="en-CA" altLang="en-US" dirty="0"/>
          </a:p>
        </p:txBody>
      </p:sp>
    </p:spTree>
    <p:extLst>
      <p:ext uri="{BB962C8B-B14F-4D97-AF65-F5344CB8AC3E}">
        <p14:creationId xmlns:p14="http://schemas.microsoft.com/office/powerpoint/2010/main" val="21838244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 : Système d’information scolaire de l'Ontario, 2006-2007 à 2016-2017 (ministère de l’Éducation)</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Les données sont présentées dans le tableau supplémentaire S24. Plein temps signifie un équivalent temps plein (ETP) ≥1. Veuillez noter qu’un ETP ≥1 ne signifie pas nécessairement qu’il y a un ou plusieurs enseignants spécialisés à temps plein, car il suffit de minimum deux enseignants spécialisés à temps partiel pour compter comme un ETP ≥1. Temps partiel signifie un ETP &gt;0 et &lt;1.</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21</a:t>
            </a:fld>
            <a:endParaRPr lang="en-CA" altLang="en-US" dirty="0"/>
          </a:p>
        </p:txBody>
      </p:sp>
    </p:spTree>
    <p:extLst>
      <p:ext uri="{BB962C8B-B14F-4D97-AF65-F5344CB8AC3E}">
        <p14:creationId xmlns:p14="http://schemas.microsoft.com/office/powerpoint/2010/main" val="24408114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22</a:t>
            </a:fld>
            <a:endParaRPr lang="en-CA" altLang="en-US" dirty="0"/>
          </a:p>
        </p:txBody>
      </p:sp>
    </p:spTree>
    <p:extLst>
      <p:ext uri="{BB962C8B-B14F-4D97-AF65-F5344CB8AC3E}">
        <p14:creationId xmlns:p14="http://schemas.microsoft.com/office/powerpoint/2010/main" val="41325164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23</a:t>
            </a:fld>
            <a:endParaRPr lang="en-CA" altLang="en-US" dirty="0"/>
          </a:p>
        </p:txBody>
      </p:sp>
    </p:spTree>
    <p:extLst>
      <p:ext uri="{BB962C8B-B14F-4D97-AF65-F5344CB8AC3E}">
        <p14:creationId xmlns:p14="http://schemas.microsoft.com/office/powerpoint/2010/main" val="487780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Documents politiques d’aménagement municipaux (p. ex., plans officiels, lignes directrices sur l’urbanisation, règlements relatifs aux plans de situation) publiés en ligne ou documents complémentaires envoyés par courriel par la municipalité pour chacune des 26 municipalités locales de l’Ontario ayant 100 000 habitants ou plus.</a:t>
            </a:r>
          </a:p>
          <a:p>
            <a:r>
              <a:rPr lang="fr-CA" sz="1200" dirty="0">
                <a:solidFill>
                  <a:schemeClr val="tx1"/>
                </a:solidFill>
                <a:latin typeface="Calibri" pitchFamily="68" charset="0"/>
                <a:ea typeface="MS PGothic" panose="020B0600070205080204" pitchFamily="34" charset="-128"/>
                <a:cs typeface="ＭＳ Ｐゴシック" pitchFamily="68" charset="-128"/>
              </a:rPr>
              <a:t>Remarque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Le tableau supplémentaire S30 présente les politiques d’aménagement de zones ombragées évaluées et indique si les renseignements ont été vérifiés par la municipalité.</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24</a:t>
            </a:fld>
            <a:endParaRPr lang="en-CA" altLang="en-US" dirty="0"/>
          </a:p>
        </p:txBody>
      </p:sp>
    </p:spTree>
    <p:extLst>
      <p:ext uri="{BB962C8B-B14F-4D97-AF65-F5344CB8AC3E}">
        <p14:creationId xmlns:p14="http://schemas.microsoft.com/office/powerpoint/2010/main" val="16170778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25</a:t>
            </a:fld>
            <a:endParaRPr lang="en-CA" altLang="en-US" dirty="0"/>
          </a:p>
        </p:txBody>
      </p:sp>
    </p:spTree>
    <p:extLst>
      <p:ext uri="{BB962C8B-B14F-4D97-AF65-F5344CB8AC3E}">
        <p14:creationId xmlns:p14="http://schemas.microsoft.com/office/powerpoint/2010/main" val="8244590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26</a:t>
            </a:fld>
            <a:endParaRPr lang="en-CA" altLang="en-US" dirty="0"/>
          </a:p>
        </p:txBody>
      </p:sp>
    </p:spTree>
    <p:extLst>
      <p:ext uri="{BB962C8B-B14F-4D97-AF65-F5344CB8AC3E}">
        <p14:creationId xmlns:p14="http://schemas.microsoft.com/office/powerpoint/2010/main" val="29700560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 : Qualité de l’air en Ontario, 2013 à 2017 (ministère de l’Environnement, de la Protection de la nature et des Parcs)</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Les données sont présentées dans le tableau supplémentaire S32. Les valeurs en caractère gras dépassent 8,8 μg/m</a:t>
            </a:r>
            <a:r>
              <a:rPr lang="fr-CA" sz="1200" baseline="30000" dirty="0">
                <a:solidFill>
                  <a:schemeClr val="tx1"/>
                </a:solidFill>
                <a:latin typeface="Calibri" pitchFamily="68" charset="0"/>
                <a:ea typeface="MS PGothic" panose="020B0600070205080204" pitchFamily="34" charset="-128"/>
                <a:cs typeface="ＭＳ Ｐゴシック" pitchFamily="68" charset="-128"/>
              </a:rPr>
              <a:t>3</a:t>
            </a:r>
            <a:r>
              <a:rPr lang="fr-CA" sz="1200" dirty="0">
                <a:solidFill>
                  <a:schemeClr val="tx1"/>
                </a:solidFill>
                <a:latin typeface="Calibri" pitchFamily="68" charset="0"/>
                <a:ea typeface="MS PGothic" panose="020B0600070205080204" pitchFamily="34" charset="-128"/>
                <a:cs typeface="ＭＳ Ｐゴシック" pitchFamily="68" charset="-128"/>
              </a:rPr>
              <a:t>, le niveau de référence pour les particules PM</a:t>
            </a:r>
            <a:r>
              <a:rPr lang="fr-CA" sz="1200" baseline="-25000" dirty="0">
                <a:solidFill>
                  <a:schemeClr val="tx1"/>
                </a:solidFill>
                <a:latin typeface="Calibri" pitchFamily="68" charset="0"/>
                <a:ea typeface="MS PGothic" panose="020B0600070205080204" pitchFamily="34" charset="-128"/>
                <a:cs typeface="ＭＳ Ｐゴシック" pitchFamily="68" charset="-128"/>
              </a:rPr>
              <a:t>2,5</a:t>
            </a:r>
            <a:r>
              <a:rPr lang="fr-CA" sz="1200" dirty="0">
                <a:solidFill>
                  <a:schemeClr val="tx1"/>
                </a:solidFill>
                <a:latin typeface="Calibri" pitchFamily="68" charset="0"/>
                <a:ea typeface="MS PGothic" panose="020B0600070205080204" pitchFamily="34" charset="-128"/>
                <a:cs typeface="ＭＳ Ｐゴシック" pitchFamily="68" charset="-128"/>
              </a:rPr>
              <a:t> établi par la norme canadienne de qualité de l’air ambiant, entrée en vigueur en 2020. INS : données insuffisantes pour l’un des trimestres, ce qui ne permet pas de calculer une concentration moyenne valable dans l’air ambiant. S.O. : Les concentrations de PM</a:t>
            </a:r>
            <a:r>
              <a:rPr lang="fr-CA" sz="1200" baseline="-25000" dirty="0">
                <a:solidFill>
                  <a:schemeClr val="tx1"/>
                </a:solidFill>
                <a:latin typeface="Calibri" pitchFamily="68" charset="0"/>
                <a:ea typeface="MS PGothic" panose="020B0600070205080204" pitchFamily="34" charset="-128"/>
                <a:cs typeface="ＭＳ Ｐゴシック" pitchFamily="68" charset="-128"/>
              </a:rPr>
              <a:t>2,5</a:t>
            </a:r>
            <a:r>
              <a:rPr lang="fr-CA" sz="1200" dirty="0">
                <a:solidFill>
                  <a:schemeClr val="tx1"/>
                </a:solidFill>
                <a:latin typeface="Calibri" pitchFamily="68" charset="0"/>
                <a:ea typeface="MS PGothic" panose="020B0600070205080204" pitchFamily="34" charset="-128"/>
                <a:cs typeface="ＭＳ Ｐゴシック" pitchFamily="68" charset="-128"/>
              </a:rPr>
              <a:t> n’ont pas fait l’objet d’une surveillance au cours de cette année. </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27</a:t>
            </a:fld>
            <a:endParaRPr lang="en-CA" altLang="en-US" dirty="0"/>
          </a:p>
        </p:txBody>
      </p:sp>
    </p:spTree>
    <p:extLst>
      <p:ext uri="{BB962C8B-B14F-4D97-AF65-F5344CB8AC3E}">
        <p14:creationId xmlns:p14="http://schemas.microsoft.com/office/powerpoint/2010/main" val="35340313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28</a:t>
            </a:fld>
            <a:endParaRPr lang="en-CA" altLang="en-US" dirty="0"/>
          </a:p>
        </p:txBody>
      </p:sp>
    </p:spTree>
    <p:extLst>
      <p:ext uri="{BB962C8B-B14F-4D97-AF65-F5344CB8AC3E}">
        <p14:creationId xmlns:p14="http://schemas.microsoft.com/office/powerpoint/2010/main" val="17777837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 : Programme de réduction des substances toxiques de l’Ontario, 2013 à 2016 (ministère de l’Environnement, de la Protection de la nature et des Parcs)</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Les données sont présentées dans le tableau supplémentaire S33. Cela ne tient pas compte des installations exemptes de</a:t>
            </a:r>
            <a:r>
              <a:rPr lang="fr-CA" sz="1200" baseline="0" dirty="0">
                <a:solidFill>
                  <a:schemeClr val="tx1"/>
                </a:solidFill>
                <a:latin typeface="Calibri" pitchFamily="68" charset="0"/>
                <a:ea typeface="MS PGothic" panose="020B0600070205080204" pitchFamily="34" charset="-128"/>
                <a:cs typeface="ＭＳ Ｐゴシック" pitchFamily="68" charset="-128"/>
              </a:rPr>
              <a:t> déclaration auprès du</a:t>
            </a:r>
            <a:r>
              <a:rPr lang="fr-CA" sz="1200" dirty="0">
                <a:solidFill>
                  <a:schemeClr val="tx1"/>
                </a:solidFill>
                <a:latin typeface="Calibri" pitchFamily="68" charset="0"/>
                <a:ea typeface="MS PGothic" panose="020B0600070205080204" pitchFamily="34" charset="-128"/>
                <a:cs typeface="ＭＳ Ｐゴシック" pitchFamily="68" charset="-128"/>
              </a:rPr>
              <a:t> Programme de réduction des substances toxiques de l’Ontario (soit celles qui utilisent ou rejettent du nickel en quantités inférieures aux seuils prescrits par la loi). L’utilisation du nickel (en tonnes) est estimée en sélectionnant la valeur médiane pour chaque fourchette d’utilisation déclarée par les installations et en additionnant ces valeurs pour toutes les installations dans chaque secteur.</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29</a:t>
            </a:fld>
            <a:endParaRPr lang="en-CA" altLang="en-US" dirty="0"/>
          </a:p>
        </p:txBody>
      </p:sp>
    </p:spTree>
    <p:extLst>
      <p:ext uri="{BB962C8B-B14F-4D97-AF65-F5344CB8AC3E}">
        <p14:creationId xmlns:p14="http://schemas.microsoft.com/office/powerpoint/2010/main" val="1108680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30</a:t>
            </a:fld>
            <a:endParaRPr lang="en-CA" altLang="en-US" dirty="0"/>
          </a:p>
        </p:txBody>
      </p:sp>
    </p:spTree>
    <p:extLst>
      <p:ext uri="{BB962C8B-B14F-4D97-AF65-F5344CB8AC3E}">
        <p14:creationId xmlns:p14="http://schemas.microsoft.com/office/powerpoint/2010/main" val="4101043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4</a:t>
            </a:fld>
            <a:endParaRPr lang="en-CA" altLang="en-US" dirty="0"/>
          </a:p>
        </p:txBody>
      </p:sp>
    </p:spTree>
    <p:extLst>
      <p:ext uri="{BB962C8B-B14F-4D97-AF65-F5344CB8AC3E}">
        <p14:creationId xmlns:p14="http://schemas.microsoft.com/office/powerpoint/2010/main" val="18199007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 : Programme de réduction des substances toxiques de l’Ontario, 2013 à 2016 (ministère de l’Environnement, de la Protection de la nature et des Parcs)</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 Les données sont présentées dans le tableau supplémentaire S34. Cela ne tient pas compte des installations exemptes de</a:t>
            </a:r>
            <a:r>
              <a:rPr lang="fr-CA" sz="1200" baseline="0" dirty="0">
                <a:solidFill>
                  <a:schemeClr val="tx1"/>
                </a:solidFill>
                <a:latin typeface="Calibri" pitchFamily="68" charset="0"/>
                <a:ea typeface="MS PGothic" panose="020B0600070205080204" pitchFamily="34" charset="-128"/>
                <a:cs typeface="ＭＳ Ｐゴシック" pitchFamily="68" charset="-128"/>
              </a:rPr>
              <a:t> déclaration auprès du</a:t>
            </a:r>
            <a:r>
              <a:rPr lang="fr-CA" sz="1200" dirty="0">
                <a:solidFill>
                  <a:schemeClr val="tx1"/>
                </a:solidFill>
                <a:latin typeface="Calibri" pitchFamily="68" charset="0"/>
                <a:ea typeface="MS PGothic" panose="020B0600070205080204" pitchFamily="34" charset="-128"/>
                <a:cs typeface="ＭＳ Ｐゴシック" pitchFamily="68" charset="-128"/>
              </a:rPr>
              <a:t> Programme de réduction des substances toxiques de l’Ontario (soit celles qui utilisent ou rejettent du formaldéhyde en quantités inférieures aux seuils prescrits par la loi). L’utilisation du formaldéhyde (en tonnes) est estimée en sélectionnant la valeur médiane pour chaque fourchette d’utilisation déclarée par les installations et en additionnant ces valeurs pour toutes les installations dans chaque secteur. </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31</a:t>
            </a:fld>
            <a:endParaRPr lang="en-CA" altLang="en-US" dirty="0"/>
          </a:p>
        </p:txBody>
      </p:sp>
    </p:spTree>
    <p:extLst>
      <p:ext uri="{BB962C8B-B14F-4D97-AF65-F5344CB8AC3E}">
        <p14:creationId xmlns:p14="http://schemas.microsoft.com/office/powerpoint/2010/main" val="324315611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32</a:t>
            </a:fld>
            <a:endParaRPr lang="en-CA" altLang="en-US" dirty="0"/>
          </a:p>
        </p:txBody>
      </p:sp>
    </p:spTree>
    <p:extLst>
      <p:ext uri="{BB962C8B-B14F-4D97-AF65-F5344CB8AC3E}">
        <p14:creationId xmlns:p14="http://schemas.microsoft.com/office/powerpoint/2010/main" val="42642877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 : Répertoire numérique des immunisations, 2017-2018 (ministère de la Santé et des Soins de longue durée) : Agence ontarienne de protection et de promotion de la santé (Santé publique Ontario). Rapport sur la couverture vaccinale des élèves des écoles de l’Ontario : année scolaire 2016–2017. Toronto, ON : Imprimeur de la Reine pour l'Ontario; 2018.</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 Les données sont présentées dans le tableau supplémentaire S35.</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33</a:t>
            </a:fld>
            <a:endParaRPr lang="en-CA" altLang="en-US" dirty="0"/>
          </a:p>
        </p:txBody>
      </p:sp>
    </p:spTree>
    <p:extLst>
      <p:ext uri="{BB962C8B-B14F-4D97-AF65-F5344CB8AC3E}">
        <p14:creationId xmlns:p14="http://schemas.microsoft.com/office/powerpoint/2010/main" val="28454587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34</a:t>
            </a:fld>
            <a:endParaRPr lang="en-CA" altLang="en-US" dirty="0"/>
          </a:p>
        </p:txBody>
      </p:sp>
    </p:spTree>
    <p:extLst>
      <p:ext uri="{BB962C8B-B14F-4D97-AF65-F5344CB8AC3E}">
        <p14:creationId xmlns:p14="http://schemas.microsoft.com/office/powerpoint/2010/main" val="182792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Sources :</a:t>
            </a:r>
            <a:r>
              <a:rPr lang="fr-CA" sz="1200" baseline="0" dirty="0">
                <a:solidFill>
                  <a:schemeClr val="tx1"/>
                </a:solidFill>
                <a:latin typeface="Calibri" pitchFamily="68" charset="0"/>
                <a:ea typeface="MS PGothic" panose="020B0600070205080204" pitchFamily="34" charset="-128"/>
                <a:cs typeface="ＭＳ Ｐゴシック" pitchFamily="68" charset="-128"/>
              </a:rPr>
              <a:t> Données sur les t</a:t>
            </a:r>
            <a:r>
              <a:rPr lang="fr-CA" sz="1200" dirty="0">
                <a:solidFill>
                  <a:schemeClr val="tx1"/>
                </a:solidFill>
                <a:latin typeface="Calibri" pitchFamily="68" charset="0"/>
                <a:ea typeface="MS PGothic" panose="020B0600070205080204" pitchFamily="34" charset="-128"/>
                <a:cs typeface="ＭＳ Ｐゴシック" pitchFamily="68" charset="-128"/>
              </a:rPr>
              <a:t>axes totales trouvées sur les sites Web des gouvernements des provinces et territoires pour les taxes sur le tabac en vigueur ou annoncées en 2018.</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Prix de détail annuel moyen (après taxe) des cartouches de cigarettes, déclarations aux douanes (Statistique Canada).</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Les données sont présentées dans le tableau supplémentaire S2. Les données sur le prix de détail total représentent un simple prix unitaire réglementaire des cartouches de cigarettes dans les diverses zones géographiques, consigné dans l’indice des prix à la consommation. Il est recommandé aux utilisateurs de faire preuve de prudence lorsqu’ils comparent ces chiffres au tableau des prix moyens (pondérés) officiels publiés par Statistique Canada, car les méthodes de calcul sont différentes. Les prix moyens ne doivent pas être utilisés comme mesure des fluctuations des prix purs au fil du temps, car l’échantillon de produits et de points de vente peut varier d'un mois à l’autre.</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5</a:t>
            </a:fld>
            <a:endParaRPr lang="en-CA" altLang="en-US" dirty="0"/>
          </a:p>
        </p:txBody>
      </p:sp>
    </p:spTree>
    <p:extLst>
      <p:ext uri="{BB962C8B-B14F-4D97-AF65-F5344CB8AC3E}">
        <p14:creationId xmlns:p14="http://schemas.microsoft.com/office/powerpoint/2010/main" val="10522432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kern="1200" dirty="0">
              <a:solidFill>
                <a:schemeClr val="tx1"/>
              </a:solidFill>
              <a:effectLst/>
              <a:latin typeface="Calibri" pitchFamily="68" charset="0"/>
              <a:ea typeface="MS PGothic" panose="020B0600070205080204" pitchFamily="34" charset="-128"/>
              <a:cs typeface="ＭＳ Ｐゴシック" pitchFamily="68" charset="-128"/>
            </a:endParaRP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6</a:t>
            </a:fld>
            <a:endParaRPr lang="en-CA" altLang="en-US" dirty="0"/>
          </a:p>
        </p:txBody>
      </p:sp>
    </p:spTree>
    <p:extLst>
      <p:ext uri="{BB962C8B-B14F-4D97-AF65-F5344CB8AC3E}">
        <p14:creationId xmlns:p14="http://schemas.microsoft.com/office/powerpoint/2010/main" val="3761544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7</a:t>
            </a:fld>
            <a:endParaRPr lang="en-CA" altLang="en-US" dirty="0"/>
          </a:p>
        </p:txBody>
      </p:sp>
    </p:spTree>
    <p:extLst>
      <p:ext uri="{BB962C8B-B14F-4D97-AF65-F5344CB8AC3E}">
        <p14:creationId xmlns:p14="http://schemas.microsoft.com/office/powerpoint/2010/main" val="993629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Sources :</a:t>
            </a:r>
            <a:r>
              <a:rPr lang="fr-CA" sz="1200" baseline="0" dirty="0">
                <a:solidFill>
                  <a:schemeClr val="tx1"/>
                </a:solidFill>
                <a:latin typeface="Calibri" pitchFamily="68" charset="0"/>
                <a:ea typeface="MS PGothic" panose="020B0600070205080204" pitchFamily="34" charset="-128"/>
                <a:cs typeface="ＭＳ Ｐゴシック" pitchFamily="68" charset="-128"/>
              </a:rPr>
              <a:t> </a:t>
            </a:r>
            <a:r>
              <a:rPr lang="fr-CA" sz="1200" dirty="0">
                <a:solidFill>
                  <a:schemeClr val="tx1"/>
                </a:solidFill>
                <a:latin typeface="Calibri" pitchFamily="68" charset="0"/>
                <a:ea typeface="MS PGothic" panose="020B0600070205080204" pitchFamily="34" charset="-128"/>
                <a:cs typeface="ＭＳ Ｐゴシック" pitchFamily="68" charset="-128"/>
              </a:rPr>
              <a:t>Sociétés de logement locales : </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 Des renseignements détaillés sur les politiques sans fumée sont présentés au tableau supplémentaire S5. L’existence d’une politique sans fumée pour chaque société de logement locale a été établie par l’étude de leurs sites Web et en communiquant avec chaque société pour vérifier l’information trouvée. </a:t>
            </a:r>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8</a:t>
            </a:fld>
            <a:endParaRPr lang="en-CA" altLang="en-US" dirty="0"/>
          </a:p>
        </p:txBody>
      </p:sp>
    </p:spTree>
    <p:extLst>
      <p:ext uri="{BB962C8B-B14F-4D97-AF65-F5344CB8AC3E}">
        <p14:creationId xmlns:p14="http://schemas.microsoft.com/office/powerpoint/2010/main" val="75774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9</a:t>
            </a:fld>
            <a:endParaRPr lang="en-CA" altLang="en-US" dirty="0"/>
          </a:p>
        </p:txBody>
      </p:sp>
    </p:spTree>
    <p:extLst>
      <p:ext uri="{BB962C8B-B14F-4D97-AF65-F5344CB8AC3E}">
        <p14:creationId xmlns:p14="http://schemas.microsoft.com/office/powerpoint/2010/main" val="963685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dirty="0">
                <a:solidFill>
                  <a:schemeClr val="tx1"/>
                </a:solidFill>
                <a:latin typeface="Calibri" pitchFamily="68" charset="0"/>
                <a:ea typeface="MS PGothic" panose="020B0600070205080204" pitchFamily="34" charset="-128"/>
                <a:cs typeface="ＭＳ Ｐゴシック" pitchFamily="68" charset="-128"/>
              </a:rPr>
              <a:t>Source : Enquête sur la santé dans les collectivités canadiennes, 2015-2017 (Statistique Canada)</a:t>
            </a:r>
          </a:p>
          <a:p>
            <a:r>
              <a:rPr lang="fr-CA" sz="1200" dirty="0">
                <a:solidFill>
                  <a:schemeClr val="tx1"/>
                </a:solidFill>
                <a:latin typeface="Calibri" pitchFamily="68" charset="0"/>
                <a:ea typeface="MS PGothic" panose="020B0600070205080204" pitchFamily="34" charset="-128"/>
                <a:cs typeface="ＭＳ Ｐゴシック" pitchFamily="68" charset="-128"/>
              </a:rPr>
              <a:t>Remarques : Les données sont présentées dans le tableau supplémentaire S7. Les estimations sont ajustées en fonction de la répartition par âge de la population canadienne de 2011. </a:t>
            </a:r>
          </a:p>
          <a:p>
            <a:endParaRPr lang="en-CA" dirty="0"/>
          </a:p>
        </p:txBody>
      </p:sp>
      <p:sp>
        <p:nvSpPr>
          <p:cNvPr id="4" name="Slide Number Placeholder 3"/>
          <p:cNvSpPr>
            <a:spLocks noGrp="1"/>
          </p:cNvSpPr>
          <p:nvPr>
            <p:ph type="sldNum" sz="quarter" idx="10"/>
          </p:nvPr>
        </p:nvSpPr>
        <p:spPr/>
        <p:txBody>
          <a:bodyPr/>
          <a:lstStyle/>
          <a:p>
            <a:fld id="{0597D704-995A-451A-AAA2-B9462F0B3A37}" type="slidenum">
              <a:rPr lang="en-CA" altLang="en-US" smtClean="0"/>
              <a:pPr/>
              <a:t>10</a:t>
            </a:fld>
            <a:endParaRPr lang="en-CA" altLang="en-US" dirty="0"/>
          </a:p>
        </p:txBody>
      </p:sp>
    </p:spTree>
    <p:extLst>
      <p:ext uri="{BB962C8B-B14F-4D97-AF65-F5344CB8AC3E}">
        <p14:creationId xmlns:p14="http://schemas.microsoft.com/office/powerpoint/2010/main" val="25995708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lai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39B220-3ACD-417A-A277-ED0BABC3D348}"/>
              </a:ext>
            </a:extLst>
          </p:cNvPr>
          <p:cNvSpPr/>
          <p:nvPr userDrawn="1"/>
        </p:nvSpPr>
        <p:spPr bwMode="auto">
          <a:xfrm>
            <a:off x="0" y="0"/>
            <a:ext cx="423949" cy="1809296"/>
          </a:xfrm>
          <a:prstGeom prst="rect">
            <a:avLst/>
          </a:prstGeom>
          <a:gradFill>
            <a:gsLst>
              <a:gs pos="100000">
                <a:schemeClr val="bg1"/>
              </a:gs>
              <a:gs pos="0">
                <a:srgbClr val="92278F"/>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pic>
        <p:nvPicPr>
          <p:cNvPr id="4" name="Picture 3" descr="Logo de Santé Ontario (Action Cancer Ontario)">
            <a:extLst>
              <a:ext uri="{FF2B5EF4-FFF2-40B4-BE49-F238E27FC236}">
                <a16:creationId xmlns:a16="http://schemas.microsoft.com/office/drawing/2014/main" id="{F1D1804F-62D7-40D8-A044-1EE428B8A5EB}"/>
              </a:ext>
            </a:extLst>
          </p:cNvPr>
          <p:cNvPicPr>
            <a:picLocks noChangeAspect="1"/>
          </p:cNvPicPr>
          <p:nvPr userDrawn="1"/>
        </p:nvPicPr>
        <p:blipFill>
          <a:blip r:embed="rId2"/>
          <a:srcRect/>
          <a:stretch/>
        </p:blipFill>
        <p:spPr>
          <a:xfrm>
            <a:off x="5800410" y="5647113"/>
            <a:ext cx="3049907" cy="1081678"/>
          </a:xfrm>
          <a:prstGeom prst="rect">
            <a:avLst/>
          </a:prstGeom>
        </p:spPr>
      </p:pic>
      <p:sp>
        <p:nvSpPr>
          <p:cNvPr id="5" name="Rectangle 4">
            <a:extLst>
              <a:ext uri="{FF2B5EF4-FFF2-40B4-BE49-F238E27FC236}">
                <a16:creationId xmlns:a16="http://schemas.microsoft.com/office/drawing/2014/main" id="{B4D06F2E-1418-4481-BA27-7E36F4C8E124}"/>
              </a:ext>
            </a:extLst>
          </p:cNvPr>
          <p:cNvSpPr/>
          <p:nvPr userDrawn="1"/>
        </p:nvSpPr>
        <p:spPr bwMode="auto">
          <a:xfrm>
            <a:off x="0" y="0"/>
            <a:ext cx="423949" cy="3101650"/>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Tree>
    <p:extLst>
      <p:ext uri="{BB962C8B-B14F-4D97-AF65-F5344CB8AC3E}">
        <p14:creationId xmlns:p14="http://schemas.microsoft.com/office/powerpoint/2010/main" val="2645767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ullets">
    <p:spTree>
      <p:nvGrpSpPr>
        <p:cNvPr id="1" name=""/>
        <p:cNvGrpSpPr/>
        <p:nvPr/>
      </p:nvGrpSpPr>
      <p:grpSpPr>
        <a:xfrm>
          <a:off x="0" y="0"/>
          <a:ext cx="0" cy="0"/>
          <a:chOff x="0" y="0"/>
          <a:chExt cx="0" cy="0"/>
        </a:xfrm>
      </p:grpSpPr>
      <p:pic>
        <p:nvPicPr>
          <p:cNvPr id="7" name="Picture 6" descr="Logo de Santé Ontario (Action Cancer Ontario)">
            <a:extLst>
              <a:ext uri="{FF2B5EF4-FFF2-40B4-BE49-F238E27FC236}">
                <a16:creationId xmlns:a16="http://schemas.microsoft.com/office/drawing/2014/main" id="{4A5A30AC-3B6B-1B4E-A041-89131049344B}"/>
              </a:ext>
            </a:extLst>
          </p:cNvPr>
          <p:cNvPicPr>
            <a:picLocks noChangeAspect="1"/>
          </p:cNvPicPr>
          <p:nvPr userDrawn="1"/>
        </p:nvPicPr>
        <p:blipFill>
          <a:blip r:embed="rId2"/>
          <a:srcRect/>
          <a:stretch/>
        </p:blipFill>
        <p:spPr>
          <a:xfrm>
            <a:off x="36941" y="6133377"/>
            <a:ext cx="2043152" cy="724623"/>
          </a:xfrm>
          <a:prstGeom prst="rect">
            <a:avLst/>
          </a:prstGeom>
        </p:spPr>
      </p:pic>
      <p:sp>
        <p:nvSpPr>
          <p:cNvPr id="4" name="TextBox 3"/>
          <p:cNvSpPr txBox="1"/>
          <p:nvPr userDrawn="1"/>
        </p:nvSpPr>
        <p:spPr>
          <a:xfrm>
            <a:off x="7724259" y="6332833"/>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sp>
        <p:nvSpPr>
          <p:cNvPr id="2" name="Title 1"/>
          <p:cNvSpPr>
            <a:spLocks noGrp="1"/>
          </p:cNvSpPr>
          <p:nvPr>
            <p:ph type="title"/>
          </p:nvPr>
        </p:nvSpPr>
        <p:spPr>
          <a:xfrm>
            <a:off x="457200" y="180851"/>
            <a:ext cx="7139136" cy="1165909"/>
          </a:xfrm>
        </p:spPr>
        <p:txBody>
          <a:bodyPr anchor="t"/>
          <a:lstStyle>
            <a:lvl1pPr>
              <a:defRPr>
                <a:solidFill>
                  <a:schemeClr val="tx1"/>
                </a:solidFill>
              </a:defRPr>
            </a:lvl1pPr>
          </a:lstStyle>
          <a:p>
            <a:r>
              <a:rPr lang="en-US" dirty="0"/>
              <a:t>Click to edit Master title style</a:t>
            </a:r>
            <a:endParaRPr lang="en-CA" dirty="0"/>
          </a:p>
        </p:txBody>
      </p:sp>
      <p:sp>
        <p:nvSpPr>
          <p:cNvPr id="3" name="Content Placeholder 2"/>
          <p:cNvSpPr>
            <a:spLocks noGrp="1"/>
          </p:cNvSpPr>
          <p:nvPr>
            <p:ph idx="1"/>
          </p:nvPr>
        </p:nvSpPr>
        <p:spPr>
          <a:xfrm>
            <a:off x="457200" y="1700808"/>
            <a:ext cx="8229600" cy="4248472"/>
          </a:xfrm>
        </p:spPr>
        <p:txBody>
          <a:bodyPr/>
          <a:lstStyle>
            <a:lvl1pPr>
              <a:buClr>
                <a:srgbClr val="00B2E3"/>
              </a:buClr>
              <a:defRPr>
                <a:solidFill>
                  <a:schemeClr val="tx1"/>
                </a:solidFill>
              </a:defRPr>
            </a:lvl1pPr>
            <a:lvl2pPr>
              <a:buClr>
                <a:srgbClr val="00B2E3"/>
              </a:buClr>
              <a:defRPr/>
            </a:lvl2pPr>
            <a:lvl3pPr>
              <a:buClr>
                <a:srgbClr val="00B2E3"/>
              </a:buClr>
              <a:defRPr/>
            </a:lvl3pPr>
            <a:lvl4pPr>
              <a:buClr>
                <a:srgbClr val="00B2E3"/>
              </a:buClr>
              <a:defRPr/>
            </a:lvl4pPr>
            <a:lvl5pPr>
              <a:buClr>
                <a:srgbClr val="00B2E3"/>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Rectangle 5">
            <a:extLst>
              <a:ext uri="{FF2B5EF4-FFF2-40B4-BE49-F238E27FC236}">
                <a16:creationId xmlns:a16="http://schemas.microsoft.com/office/drawing/2014/main" id="{5E9F1A82-9D54-4801-8572-9152A6C6BCF8}"/>
              </a:ext>
            </a:extLst>
          </p:cNvPr>
          <p:cNvSpPr/>
          <p:nvPr userDrawn="1"/>
        </p:nvSpPr>
        <p:spPr bwMode="auto">
          <a:xfrm>
            <a:off x="0" y="0"/>
            <a:ext cx="423949" cy="1809296"/>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Tree>
    <p:extLst>
      <p:ext uri="{BB962C8B-B14F-4D97-AF65-F5344CB8AC3E}">
        <p14:creationId xmlns:p14="http://schemas.microsoft.com/office/powerpoint/2010/main" val="195560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D389F46-2B3C-4752-8A83-BDBFDA4A3B71}"/>
              </a:ext>
            </a:extLst>
          </p:cNvPr>
          <p:cNvSpPr/>
          <p:nvPr userDrawn="1"/>
        </p:nvSpPr>
        <p:spPr bwMode="auto">
          <a:xfrm>
            <a:off x="0" y="0"/>
            <a:ext cx="423949" cy="1809296"/>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
        <p:nvSpPr>
          <p:cNvPr id="6" name="Title 1">
            <a:extLst>
              <a:ext uri="{FF2B5EF4-FFF2-40B4-BE49-F238E27FC236}">
                <a16:creationId xmlns:a16="http://schemas.microsoft.com/office/drawing/2014/main" id="{5C614D70-6F9B-B845-9818-088654AFE70B}"/>
              </a:ext>
            </a:extLst>
          </p:cNvPr>
          <p:cNvSpPr>
            <a:spLocks noGrp="1"/>
          </p:cNvSpPr>
          <p:nvPr>
            <p:ph type="title"/>
          </p:nvPr>
        </p:nvSpPr>
        <p:spPr>
          <a:xfrm>
            <a:off x="457200" y="180854"/>
            <a:ext cx="7139136" cy="1165909"/>
          </a:xfrm>
        </p:spPr>
        <p:txBody>
          <a:bodyPr anchor="t"/>
          <a:lstStyle>
            <a:lvl1pPr>
              <a:defRPr>
                <a:solidFill>
                  <a:schemeClr val="tx1"/>
                </a:solidFill>
              </a:defRPr>
            </a:lvl1pPr>
          </a:lstStyle>
          <a:p>
            <a:r>
              <a:rPr lang="en-US" dirty="0"/>
              <a:t>Click to edit Master title style</a:t>
            </a:r>
            <a:endParaRPr lang="en-CA" dirty="0"/>
          </a:p>
        </p:txBody>
      </p:sp>
      <p:sp>
        <p:nvSpPr>
          <p:cNvPr id="8" name="TextBox 7">
            <a:extLst>
              <a:ext uri="{FF2B5EF4-FFF2-40B4-BE49-F238E27FC236}">
                <a16:creationId xmlns:a16="http://schemas.microsoft.com/office/drawing/2014/main" id="{55B34939-D16E-7241-8648-2BC928FA5F3F}"/>
              </a:ext>
            </a:extLst>
          </p:cNvPr>
          <p:cNvSpPr txBox="1"/>
          <p:nvPr userDrawn="1"/>
        </p:nvSpPr>
        <p:spPr>
          <a:xfrm>
            <a:off x="7724259" y="6332833"/>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sp>
        <p:nvSpPr>
          <p:cNvPr id="7" name="Content Placeholder 2">
            <a:extLst>
              <a:ext uri="{FF2B5EF4-FFF2-40B4-BE49-F238E27FC236}">
                <a16:creationId xmlns:a16="http://schemas.microsoft.com/office/drawing/2014/main" id="{A9612BE2-2A24-CC42-A1CE-5453B004BF3B}"/>
              </a:ext>
            </a:extLst>
          </p:cNvPr>
          <p:cNvSpPr>
            <a:spLocks noGrp="1"/>
          </p:cNvSpPr>
          <p:nvPr>
            <p:ph idx="1"/>
          </p:nvPr>
        </p:nvSpPr>
        <p:spPr>
          <a:xfrm>
            <a:off x="457200" y="1700808"/>
            <a:ext cx="8229600" cy="4248472"/>
          </a:xfrm>
        </p:spPr>
        <p:txBody>
          <a:bodyPr/>
          <a:lstStyle>
            <a:lvl1pPr marL="0" indent="0">
              <a:buClr>
                <a:srgbClr val="00B2E3"/>
              </a:buClr>
              <a:buFontTx/>
              <a:buNone/>
              <a:defRPr>
                <a:solidFill>
                  <a:schemeClr val="tx1"/>
                </a:solidFill>
              </a:defRPr>
            </a:lvl1pPr>
            <a:lvl2pPr marL="457200" indent="0">
              <a:buClr>
                <a:srgbClr val="00B2E3"/>
              </a:buClr>
              <a:buFontTx/>
              <a:buNone/>
              <a:defRPr/>
            </a:lvl2pPr>
            <a:lvl3pPr marL="914400" indent="0">
              <a:buClr>
                <a:srgbClr val="00B2E3"/>
              </a:buClr>
              <a:buFontTx/>
              <a:buNone/>
              <a:defRPr/>
            </a:lvl3pPr>
            <a:lvl4pPr marL="1371600" indent="0">
              <a:buClr>
                <a:srgbClr val="00B2E3"/>
              </a:buClr>
              <a:buFontTx/>
              <a:buNone/>
              <a:defRPr/>
            </a:lvl4pPr>
            <a:lvl5pPr marL="1828800" indent="0">
              <a:buClr>
                <a:srgbClr val="00B2E3"/>
              </a:buClr>
              <a:buFontTx/>
              <a:buNone/>
              <a:defRPr/>
            </a:lvl5pPr>
          </a:lstStyle>
          <a:p>
            <a:pPr lvl="0"/>
            <a:r>
              <a:rPr lang="en-US" dirty="0"/>
              <a:t>Click to edit Master text styles</a:t>
            </a:r>
            <a:endParaRPr lang="en-CA" dirty="0"/>
          </a:p>
        </p:txBody>
      </p:sp>
      <p:pic>
        <p:nvPicPr>
          <p:cNvPr id="9" name="Picture 8" descr="Logo de Santé Ontario (Action Cancer Ontario)">
            <a:extLst>
              <a:ext uri="{FF2B5EF4-FFF2-40B4-BE49-F238E27FC236}">
                <a16:creationId xmlns:a16="http://schemas.microsoft.com/office/drawing/2014/main" id="{DC2A92AF-634B-DF43-9C83-581444859BA5}"/>
              </a:ext>
            </a:extLst>
          </p:cNvPr>
          <p:cNvPicPr>
            <a:picLocks noChangeAspect="1"/>
          </p:cNvPicPr>
          <p:nvPr userDrawn="1"/>
        </p:nvPicPr>
        <p:blipFill>
          <a:blip r:embed="rId2"/>
          <a:srcRect/>
          <a:stretch/>
        </p:blipFill>
        <p:spPr>
          <a:xfrm>
            <a:off x="36941" y="6133377"/>
            <a:ext cx="2043152" cy="724623"/>
          </a:xfrm>
          <a:prstGeom prst="rect">
            <a:avLst/>
          </a:prstGeom>
        </p:spPr>
      </p:pic>
    </p:spTree>
    <p:extLst>
      <p:ext uri="{BB962C8B-B14F-4D97-AF65-F5344CB8AC3E}">
        <p14:creationId xmlns:p14="http://schemas.microsoft.com/office/powerpoint/2010/main" val="3942003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 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D389F46-2B3C-4752-8A83-BDBFDA4A3B71}"/>
              </a:ext>
            </a:extLst>
          </p:cNvPr>
          <p:cNvSpPr/>
          <p:nvPr userDrawn="1"/>
        </p:nvSpPr>
        <p:spPr bwMode="auto">
          <a:xfrm>
            <a:off x="0" y="0"/>
            <a:ext cx="423949" cy="1809296"/>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
        <p:nvSpPr>
          <p:cNvPr id="6" name="Title 1">
            <a:extLst>
              <a:ext uri="{FF2B5EF4-FFF2-40B4-BE49-F238E27FC236}">
                <a16:creationId xmlns:a16="http://schemas.microsoft.com/office/drawing/2014/main" id="{5C614D70-6F9B-B845-9818-088654AFE70B}"/>
              </a:ext>
            </a:extLst>
          </p:cNvPr>
          <p:cNvSpPr>
            <a:spLocks noGrp="1"/>
          </p:cNvSpPr>
          <p:nvPr>
            <p:ph type="title"/>
          </p:nvPr>
        </p:nvSpPr>
        <p:spPr>
          <a:xfrm>
            <a:off x="457200" y="180854"/>
            <a:ext cx="7139136" cy="1165909"/>
          </a:xfrm>
        </p:spPr>
        <p:txBody>
          <a:bodyPr anchor="t"/>
          <a:lstStyle>
            <a:lvl1pPr>
              <a:defRPr>
                <a:solidFill>
                  <a:schemeClr val="tx1"/>
                </a:solidFill>
              </a:defRPr>
            </a:lvl1pPr>
          </a:lstStyle>
          <a:p>
            <a:r>
              <a:rPr lang="en-US" dirty="0"/>
              <a:t>Click to edit Master title style</a:t>
            </a:r>
            <a:endParaRPr lang="en-CA" dirty="0"/>
          </a:p>
        </p:txBody>
      </p:sp>
      <p:sp>
        <p:nvSpPr>
          <p:cNvPr id="8" name="TextBox 7">
            <a:extLst>
              <a:ext uri="{FF2B5EF4-FFF2-40B4-BE49-F238E27FC236}">
                <a16:creationId xmlns:a16="http://schemas.microsoft.com/office/drawing/2014/main" id="{55B34939-D16E-7241-8648-2BC928FA5F3F}"/>
              </a:ext>
            </a:extLst>
          </p:cNvPr>
          <p:cNvSpPr txBox="1"/>
          <p:nvPr userDrawn="1"/>
        </p:nvSpPr>
        <p:spPr>
          <a:xfrm>
            <a:off x="7724259" y="6332833"/>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tx1"/>
                </a:solidFill>
                <a:latin typeface="Arial"/>
                <a:cs typeface="Arial"/>
              </a:rPr>
              <a:pPr algn="r" eaLnBrk="1" hangingPunct="1">
                <a:spcBef>
                  <a:spcPct val="50000"/>
                </a:spcBef>
              </a:pPr>
              <a:t>‹#›</a:t>
            </a:fld>
            <a:endParaRPr lang="en-US" altLang="en-US" sz="1100" b="0" u="none" dirty="0">
              <a:solidFill>
                <a:schemeClr val="tx1"/>
              </a:solidFill>
              <a:latin typeface="Arial"/>
              <a:cs typeface="Arial"/>
            </a:endParaRPr>
          </a:p>
        </p:txBody>
      </p:sp>
      <p:graphicFrame>
        <p:nvGraphicFramePr>
          <p:cNvPr id="9" name="Table 8">
            <a:extLst>
              <a:ext uri="{FF2B5EF4-FFF2-40B4-BE49-F238E27FC236}">
                <a16:creationId xmlns:a16="http://schemas.microsoft.com/office/drawing/2014/main" id="{A0AA7DBD-EF3C-004C-BD76-9E1972AB5A19}"/>
              </a:ext>
            </a:extLst>
          </p:cNvPr>
          <p:cNvGraphicFramePr>
            <a:graphicFrameLocks noGrp="1"/>
          </p:cNvGraphicFramePr>
          <p:nvPr userDrawn="1">
            <p:extLst>
              <p:ext uri="{D42A27DB-BD31-4B8C-83A1-F6EECF244321}">
                <p14:modId xmlns:p14="http://schemas.microsoft.com/office/powerpoint/2010/main" val="2201604894"/>
              </p:ext>
            </p:extLst>
          </p:nvPr>
        </p:nvGraphicFramePr>
        <p:xfrm>
          <a:off x="571477" y="1965193"/>
          <a:ext cx="8109839" cy="370840"/>
        </p:xfrm>
        <a:graphic>
          <a:graphicData uri="http://schemas.openxmlformats.org/drawingml/2006/table">
            <a:tbl>
              <a:tblPr firstRow="1" bandRow="1">
                <a:tableStyleId>{5C22544A-7EE6-4342-B048-85BDC9FD1C3A}</a:tableStyleId>
              </a:tblPr>
              <a:tblGrid>
                <a:gridCol w="8109839">
                  <a:extLst>
                    <a:ext uri="{9D8B030D-6E8A-4147-A177-3AD203B41FA5}">
                      <a16:colId xmlns:a16="http://schemas.microsoft.com/office/drawing/2014/main" val="20000"/>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200" b="1" i="0" u="none" dirty="0">
                          <a:solidFill>
                            <a:srgbClr val="000000"/>
                          </a:solidFill>
                          <a:latin typeface="Calibri" panose="020F0502020204030204" pitchFamily="34" charset="0"/>
                          <a:cs typeface="Calibri" panose="020F0502020204030204" pitchFamily="34" charset="0"/>
                        </a:rPr>
                        <a:t>Graph title can go here. Recommended length: 15 words. Calibri 12 pt.</a:t>
                      </a:r>
                    </a:p>
                  </a:txBody>
                  <a:tcPr anchor="ct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pic>
        <p:nvPicPr>
          <p:cNvPr id="7" name="Picture 6" descr="Logo de Santé Ontario (Action Cancer Ontario)">
            <a:extLst>
              <a:ext uri="{FF2B5EF4-FFF2-40B4-BE49-F238E27FC236}">
                <a16:creationId xmlns:a16="http://schemas.microsoft.com/office/drawing/2014/main" id="{2D1DD7B0-AEE5-2E48-805D-CBD8F0A9CA3E}"/>
              </a:ext>
            </a:extLst>
          </p:cNvPr>
          <p:cNvPicPr>
            <a:picLocks noChangeAspect="1"/>
          </p:cNvPicPr>
          <p:nvPr userDrawn="1"/>
        </p:nvPicPr>
        <p:blipFill>
          <a:blip r:embed="rId2"/>
          <a:srcRect/>
          <a:stretch/>
        </p:blipFill>
        <p:spPr>
          <a:xfrm>
            <a:off x="36941" y="6133377"/>
            <a:ext cx="2043152" cy="724623"/>
          </a:xfrm>
          <a:prstGeom prst="rect">
            <a:avLst/>
          </a:prstGeom>
        </p:spPr>
      </p:pic>
    </p:spTree>
    <p:extLst>
      <p:ext uri="{BB962C8B-B14F-4D97-AF65-F5344CB8AC3E}">
        <p14:creationId xmlns:p14="http://schemas.microsoft.com/office/powerpoint/2010/main" val="2737025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rgbClr val="00B2E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1813203"/>
            <a:ext cx="6081935" cy="1969761"/>
          </a:xfrm>
        </p:spPr>
        <p:txBody>
          <a:bodyPr anchor="t"/>
          <a:lstStyle>
            <a:lvl1pPr algn="l">
              <a:defRPr sz="4000" b="1" cap="none">
                <a:solidFill>
                  <a:srgbClr val="FFFFFF"/>
                </a:solidFill>
              </a:defRPr>
            </a:lvl1pPr>
          </a:lstStyle>
          <a:p>
            <a:r>
              <a:rPr lang="en-US" dirty="0"/>
              <a:t>Click to edit Master title style</a:t>
            </a:r>
            <a:endParaRPr lang="en-CA" dirty="0"/>
          </a:p>
        </p:txBody>
      </p:sp>
      <p:sp>
        <p:nvSpPr>
          <p:cNvPr id="4" name="Rectangle 3">
            <a:extLst>
              <a:ext uri="{FF2B5EF4-FFF2-40B4-BE49-F238E27FC236}">
                <a16:creationId xmlns:a16="http://schemas.microsoft.com/office/drawing/2014/main" id="{FC22E14C-C515-44CF-A19F-E393ABBBD456}"/>
              </a:ext>
            </a:extLst>
          </p:cNvPr>
          <p:cNvSpPr/>
          <p:nvPr userDrawn="1"/>
        </p:nvSpPr>
        <p:spPr bwMode="auto">
          <a:xfrm rot="5400000">
            <a:off x="2802831" y="-804892"/>
            <a:ext cx="423949" cy="4394004"/>
          </a:xfrm>
          <a:prstGeom prst="rect">
            <a:avLst/>
          </a:prstGeom>
          <a:gradFill>
            <a:gsLst>
              <a:gs pos="100000">
                <a:schemeClr val="bg1"/>
              </a:gs>
              <a:gs pos="0">
                <a:srgbClr val="00B2E3"/>
              </a:gs>
            </a:gsLst>
            <a:lin ang="5400000" scaled="1"/>
          </a:gra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457200" rtl="0" eaLnBrk="1" fontAlgn="base" latinLnBrk="0" hangingPunct="1">
              <a:lnSpc>
                <a:spcPct val="100000"/>
              </a:lnSpc>
              <a:spcBef>
                <a:spcPct val="50000"/>
              </a:spcBef>
              <a:spcAft>
                <a:spcPct val="0"/>
              </a:spcAft>
              <a:buClrTx/>
              <a:buSzTx/>
              <a:buFontTx/>
              <a:buNone/>
              <a:tabLst/>
            </a:pPr>
            <a:endParaRPr kumimoji="0" lang="en-US" sz="1400" b="0" i="0" u="sng" strike="noStrike" cap="none" normalizeH="0" baseline="0" dirty="0">
              <a:ln>
                <a:noFill/>
              </a:ln>
              <a:solidFill>
                <a:schemeClr val="tx1"/>
              </a:solidFill>
              <a:effectLst/>
              <a:latin typeface="Arial" charset="0"/>
              <a:ea typeface="ＭＳ Ｐゴシック" pitchFamily="68" charset="-128"/>
            </a:endParaRPr>
          </a:p>
        </p:txBody>
      </p:sp>
      <p:sp>
        <p:nvSpPr>
          <p:cNvPr id="5" name="TextBox 4">
            <a:extLst>
              <a:ext uri="{FF2B5EF4-FFF2-40B4-BE49-F238E27FC236}">
                <a16:creationId xmlns:a16="http://schemas.microsoft.com/office/drawing/2014/main" id="{5C1F5EF3-5E57-264A-A511-A63DF848DC61}"/>
              </a:ext>
            </a:extLst>
          </p:cNvPr>
          <p:cNvSpPr txBox="1"/>
          <p:nvPr userDrawn="1"/>
        </p:nvSpPr>
        <p:spPr>
          <a:xfrm>
            <a:off x="7724259" y="6332833"/>
            <a:ext cx="1066800" cy="261610"/>
          </a:xfrm>
          <a:prstGeom prst="rect">
            <a:avLst/>
          </a:prstGeom>
          <a:noFill/>
        </p:spPr>
        <p:txBody>
          <a:bodyPr>
            <a:spAutoFit/>
          </a:bodyPr>
          <a:lstStyle>
            <a:lvl1pPr eaLnBrk="0" hangingPunct="0">
              <a:defRPr sz="1400" u="sng">
                <a:solidFill>
                  <a:schemeClr val="tx1"/>
                </a:solidFill>
                <a:latin typeface="Arial" panose="020B0604020202020204" pitchFamily="34" charset="0"/>
                <a:ea typeface="MS PGothic" panose="020B0600070205080204" pitchFamily="34" charset="-128"/>
              </a:defRPr>
            </a:lvl1pPr>
            <a:lvl2pPr marL="742950" indent="-285750" eaLnBrk="0" hangingPunct="0">
              <a:defRPr sz="1400" u="sng">
                <a:solidFill>
                  <a:schemeClr val="tx1"/>
                </a:solidFill>
                <a:latin typeface="Arial" panose="020B0604020202020204" pitchFamily="34" charset="0"/>
                <a:ea typeface="MS PGothic" panose="020B0600070205080204" pitchFamily="34" charset="-128"/>
              </a:defRPr>
            </a:lvl2pPr>
            <a:lvl3pPr marL="1143000" indent="-228600" eaLnBrk="0" hangingPunct="0">
              <a:defRPr sz="1400" u="sng">
                <a:solidFill>
                  <a:schemeClr val="tx1"/>
                </a:solidFill>
                <a:latin typeface="Arial" panose="020B0604020202020204" pitchFamily="34" charset="0"/>
                <a:ea typeface="MS PGothic" panose="020B0600070205080204" pitchFamily="34" charset="-128"/>
              </a:defRPr>
            </a:lvl3pPr>
            <a:lvl4pPr marL="1600200" indent="-228600" eaLnBrk="0" hangingPunct="0">
              <a:defRPr sz="1400" u="sng">
                <a:solidFill>
                  <a:schemeClr val="tx1"/>
                </a:solidFill>
                <a:latin typeface="Arial" panose="020B0604020202020204" pitchFamily="34" charset="0"/>
                <a:ea typeface="MS PGothic" panose="020B0600070205080204" pitchFamily="34" charset="-128"/>
              </a:defRPr>
            </a:lvl4pPr>
            <a:lvl5pPr marL="2057400" indent="-228600" eaLnBrk="0" hangingPunct="0">
              <a:defRPr sz="1400" u="sng">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1400" u="sng">
                <a:solidFill>
                  <a:schemeClr val="tx1"/>
                </a:solidFill>
                <a:latin typeface="Arial" panose="020B0604020202020204" pitchFamily="34" charset="0"/>
                <a:ea typeface="MS PGothic" panose="020B0600070205080204" pitchFamily="34" charset="-128"/>
              </a:defRPr>
            </a:lvl9pPr>
          </a:lstStyle>
          <a:p>
            <a:pPr algn="r" eaLnBrk="1" hangingPunct="1">
              <a:spcBef>
                <a:spcPct val="50000"/>
              </a:spcBef>
            </a:pPr>
            <a:fld id="{150CB991-94F8-4AE6-BDC9-2D81A3868D43}" type="slidenum">
              <a:rPr lang="en-US" altLang="en-US" sz="1100" b="0" u="none">
                <a:solidFill>
                  <a:schemeClr val="bg1"/>
                </a:solidFill>
                <a:latin typeface="Arial"/>
                <a:cs typeface="Arial"/>
              </a:rPr>
              <a:pPr algn="r" eaLnBrk="1" hangingPunct="1">
                <a:spcBef>
                  <a:spcPct val="50000"/>
                </a:spcBef>
              </a:pPr>
              <a:t>‹#›</a:t>
            </a:fld>
            <a:endParaRPr lang="en-US" altLang="en-US" sz="1100" b="0" u="none" dirty="0">
              <a:solidFill>
                <a:schemeClr val="bg1"/>
              </a:solidFill>
              <a:latin typeface="Arial"/>
              <a:cs typeface="Arial"/>
            </a:endParaRPr>
          </a:p>
        </p:txBody>
      </p:sp>
    </p:spTree>
    <p:extLst>
      <p:ext uri="{BB962C8B-B14F-4D97-AF65-F5344CB8AC3E}">
        <p14:creationId xmlns:p14="http://schemas.microsoft.com/office/powerpoint/2010/main" val="38623294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bwMode="auto">
          <a:xfrm>
            <a:off x="457200" y="180854"/>
            <a:ext cx="7139136" cy="1118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title style</a:t>
            </a:r>
            <a:endParaRPr lang="en-CA" altLang="en-US" dirty="0"/>
          </a:p>
        </p:txBody>
      </p:sp>
      <p:sp>
        <p:nvSpPr>
          <p:cNvPr id="2052" name="Rectangle 3"/>
          <p:cNvSpPr>
            <a:spLocks noGrp="1" noChangeArrowheads="1"/>
          </p:cNvSpPr>
          <p:nvPr>
            <p:ph type="body" idx="1"/>
          </p:nvPr>
        </p:nvSpPr>
        <p:spPr bwMode="auto">
          <a:xfrm>
            <a:off x="457200" y="1628800"/>
            <a:ext cx="8229600" cy="4320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800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CA" altLang="en-US" dirty="0"/>
          </a:p>
        </p:txBody>
      </p:sp>
      <p:sp>
        <p:nvSpPr>
          <p:cNvPr id="7" name="Slide Number Placeholder 6"/>
          <p:cNvSpPr>
            <a:spLocks noGrp="1"/>
          </p:cNvSpPr>
          <p:nvPr>
            <p:ph type="sldNum" sz="quarter" idx="4"/>
          </p:nvPr>
        </p:nvSpPr>
        <p:spPr>
          <a:xfrm>
            <a:off x="4343400" y="6422002"/>
            <a:ext cx="457200" cy="300038"/>
          </a:xfrm>
          <a:prstGeom prst="rect">
            <a:avLst/>
          </a:prstGeom>
        </p:spPr>
        <p:txBody>
          <a:bodyPr vert="horz" wrap="square" lIns="91440" tIns="45720" rIns="91440" bIns="45720" numCol="1" anchor="ctr" anchorCtr="0" compatLnSpc="1">
            <a:prstTxWarp prst="textNoShape">
              <a:avLst/>
            </a:prstTxWarp>
          </a:bodyPr>
          <a:lstStyle>
            <a:lvl1pPr algn="ctr">
              <a:spcBef>
                <a:spcPct val="50000"/>
              </a:spcBef>
              <a:defRPr sz="1200" b="1" u="none">
                <a:solidFill>
                  <a:schemeClr val="tx1"/>
                </a:solidFill>
                <a:latin typeface="Helvetica Neue Light"/>
                <a:cs typeface="Helvetica Neue Light"/>
              </a:defRPr>
            </a:lvl1pPr>
          </a:lstStyle>
          <a:p>
            <a:fld id="{55891DED-E6B3-49D7-8D3B-5D621779D901}"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sldLayoutIdLst>
    <p:sldLayoutId id="2147484581" r:id="rId1"/>
    <p:sldLayoutId id="2147484557" r:id="rId2"/>
    <p:sldLayoutId id="2147484574" r:id="rId3"/>
    <p:sldLayoutId id="2147484582" r:id="rId4"/>
    <p:sldLayoutId id="2147484572" r:id="rId5"/>
  </p:sldLayoutIdLst>
  <p:hf sldNum="0" hdr="0" ftr="0" dt="0"/>
  <p:txStyles>
    <p:titleStyle>
      <a:lvl1pPr algn="l" rtl="0" eaLnBrk="0" fontAlgn="base" hangingPunct="0">
        <a:spcBef>
          <a:spcPct val="0"/>
        </a:spcBef>
        <a:spcAft>
          <a:spcPct val="0"/>
        </a:spcAft>
        <a:defRPr sz="3600" b="1" i="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2pPr>
      <a:lvl3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3pPr>
      <a:lvl4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4pPr>
      <a:lvl5pPr algn="ctr" rtl="0" eaLnBrk="0" fontAlgn="base" hangingPunct="0">
        <a:spcBef>
          <a:spcPct val="0"/>
        </a:spcBef>
        <a:spcAft>
          <a:spcPct val="0"/>
        </a:spcAft>
        <a:defRPr sz="3600" b="1">
          <a:solidFill>
            <a:srgbClr val="00788A"/>
          </a:solidFill>
          <a:latin typeface="Arial" charset="0"/>
          <a:ea typeface="MS PGothic" panose="020B0600070205080204" pitchFamily="34" charset="-128"/>
          <a:cs typeface="ＭＳ Ｐゴシック" charset="-128"/>
        </a:defRPr>
      </a:lvl5pPr>
      <a:lvl6pPr marL="457200" algn="ctr" rtl="0" eaLnBrk="1" fontAlgn="base" hangingPunct="1">
        <a:spcBef>
          <a:spcPct val="0"/>
        </a:spcBef>
        <a:spcAft>
          <a:spcPct val="0"/>
        </a:spcAft>
        <a:defRPr sz="3600" b="1">
          <a:solidFill>
            <a:srgbClr val="008E8F"/>
          </a:solidFill>
          <a:latin typeface="Arial" charset="0"/>
        </a:defRPr>
      </a:lvl6pPr>
      <a:lvl7pPr marL="914400" algn="ctr" rtl="0" eaLnBrk="1" fontAlgn="base" hangingPunct="1">
        <a:spcBef>
          <a:spcPct val="0"/>
        </a:spcBef>
        <a:spcAft>
          <a:spcPct val="0"/>
        </a:spcAft>
        <a:defRPr sz="3600" b="1">
          <a:solidFill>
            <a:srgbClr val="008E8F"/>
          </a:solidFill>
          <a:latin typeface="Arial" charset="0"/>
        </a:defRPr>
      </a:lvl7pPr>
      <a:lvl8pPr marL="1371600" algn="ctr" rtl="0" eaLnBrk="1" fontAlgn="base" hangingPunct="1">
        <a:spcBef>
          <a:spcPct val="0"/>
        </a:spcBef>
        <a:spcAft>
          <a:spcPct val="0"/>
        </a:spcAft>
        <a:defRPr sz="3600" b="1">
          <a:solidFill>
            <a:srgbClr val="008E8F"/>
          </a:solidFill>
          <a:latin typeface="Arial" charset="0"/>
        </a:defRPr>
      </a:lvl8pPr>
      <a:lvl9pPr marL="1828800" algn="ctr" rtl="0" eaLnBrk="1" fontAlgn="base" hangingPunct="1">
        <a:spcBef>
          <a:spcPct val="0"/>
        </a:spcBef>
        <a:spcAft>
          <a:spcPct val="0"/>
        </a:spcAft>
        <a:defRPr sz="3600" b="1">
          <a:solidFill>
            <a:srgbClr val="008E8F"/>
          </a:solidFill>
          <a:latin typeface="Arial" charset="0"/>
        </a:defRPr>
      </a:lvl9pPr>
    </p:titleStyle>
    <p:bodyStyle>
      <a:lvl1pPr marL="342900" indent="-342900" algn="l" rtl="0" eaLnBrk="0" fontAlgn="base" hangingPunct="0">
        <a:spcBef>
          <a:spcPts val="1176"/>
        </a:spcBef>
        <a:spcAft>
          <a:spcPct val="0"/>
        </a:spcAft>
        <a:buClr>
          <a:srgbClr val="00B2E3"/>
        </a:buClr>
        <a:buChar char="•"/>
        <a:defRPr sz="2400" b="0" i="0">
          <a:solidFill>
            <a:schemeClr val="tx1"/>
          </a:solidFill>
          <a:latin typeface="Calibri" panose="020F0502020204030204" pitchFamily="34" charset="0"/>
          <a:ea typeface="MS PGothic" panose="020B0600070205080204" pitchFamily="34" charset="-128"/>
          <a:cs typeface="Calibri" panose="020F0502020204030204" pitchFamily="34" charset="0"/>
        </a:defRPr>
      </a:lvl1pPr>
      <a:lvl2pPr marL="742950" indent="-28575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1143000" indent="-228600" algn="l" rtl="0" eaLnBrk="0" fontAlgn="base" hangingPunct="0">
        <a:spcBef>
          <a:spcPts val="1176"/>
        </a:spcBef>
        <a:spcAft>
          <a:spcPct val="0"/>
        </a:spcAft>
        <a:buClr>
          <a:srgbClr val="00B2E3"/>
        </a:buClr>
        <a:buFont typeface="Arial" panose="020B0604020202020204" pitchFamily="34" charset="0"/>
        <a:buChar char="•"/>
        <a:defRPr sz="2000" b="0" i="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16002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2057400" indent="-228600" algn="l" rtl="0" eaLnBrk="0" fontAlgn="base" hangingPunct="0">
        <a:spcBef>
          <a:spcPts val="1176"/>
        </a:spcBef>
        <a:spcAft>
          <a:spcPct val="0"/>
        </a:spcAft>
        <a:buClr>
          <a:srgbClr val="00B2E3"/>
        </a:buClr>
        <a:buChar char="»"/>
        <a:defRPr b="0" i="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chart" Target="../charts/chart5.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chart" Target="../charts/chart6.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2.xml"/><Relationship Id="rId1" Type="http://schemas.openxmlformats.org/officeDocument/2006/relationships/slideLayout" Target="../slideLayouts/slideLayout3.xml"/><Relationship Id="rId4" Type="http://schemas.openxmlformats.org/officeDocument/2006/relationships/chart" Target="../charts/char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4294967295"/>
          </p:nvPr>
        </p:nvSpPr>
        <p:spPr>
          <a:xfrm>
            <a:off x="627960" y="3600450"/>
            <a:ext cx="6511027" cy="1541463"/>
          </a:xfrm>
        </p:spPr>
        <p:txBody>
          <a:bodyPr/>
          <a:lstStyle/>
          <a:p>
            <a:pPr marL="0" indent="0">
              <a:buNone/>
            </a:pPr>
            <a:r>
              <a:rPr lang="fr-CA" sz="3200" dirty="0"/>
              <a:t>Octobre 2020</a:t>
            </a:r>
          </a:p>
          <a:p>
            <a:pPr marL="0" indent="0">
              <a:buNone/>
            </a:pPr>
            <a:r>
              <a:rPr lang="fr-CA" sz="3200" dirty="0"/>
              <a:t>cancercareontario.ca/fr/IQSP</a:t>
            </a:r>
          </a:p>
        </p:txBody>
      </p:sp>
      <p:sp>
        <p:nvSpPr>
          <p:cNvPr id="6" name="Title 5"/>
          <p:cNvSpPr>
            <a:spLocks noGrp="1"/>
          </p:cNvSpPr>
          <p:nvPr>
            <p:ph type="title" idx="4294967295"/>
          </p:nvPr>
        </p:nvSpPr>
        <p:spPr>
          <a:xfrm>
            <a:off x="627960" y="900113"/>
            <a:ext cx="6511027" cy="2114550"/>
          </a:xfrm>
        </p:spPr>
        <p:txBody>
          <a:bodyPr/>
          <a:lstStyle/>
          <a:p>
            <a:r>
              <a:rPr lang="fr-CA" sz="6000" dirty="0"/>
              <a:t>Indice de qualité du système de prévention 2020</a:t>
            </a:r>
          </a:p>
        </p:txBody>
      </p:sp>
    </p:spTree>
    <p:extLst>
      <p:ext uri="{BB962C8B-B14F-4D97-AF65-F5344CB8AC3E}">
        <p14:creationId xmlns:p14="http://schemas.microsoft.com/office/powerpoint/2010/main" val="5167550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7" y="359999"/>
            <a:ext cx="4481493" cy="721669"/>
          </a:xfrm>
        </p:spPr>
        <p:txBody>
          <a:bodyPr anchor="t"/>
          <a:lstStyle/>
          <a:p>
            <a:r>
              <a:rPr lang="fr-CA" dirty="0"/>
              <a:t>Tabagisme (4)</a:t>
            </a:r>
          </a:p>
        </p:txBody>
      </p:sp>
      <p:sp>
        <p:nvSpPr>
          <p:cNvPr id="3" name="Content Placeholder 2"/>
          <p:cNvSpPr>
            <a:spLocks noGrp="1"/>
          </p:cNvSpPr>
          <p:nvPr>
            <p:ph idx="1"/>
          </p:nvPr>
        </p:nvSpPr>
        <p:spPr>
          <a:xfrm>
            <a:off x="457200" y="936000"/>
            <a:ext cx="8229600" cy="5342137"/>
          </a:xfrm>
        </p:spPr>
        <p:txBody>
          <a:bodyPr/>
          <a:lstStyle/>
          <a:p>
            <a:pPr marL="0" indent="0">
              <a:buNone/>
            </a:pPr>
            <a:r>
              <a:rPr lang="fr-CA" sz="2200" b="1" dirty="0"/>
              <a:t>Renoncement au tabac </a:t>
            </a:r>
          </a:p>
          <a:p>
            <a:pPr marL="0" indent="0">
              <a:buNone/>
            </a:pPr>
            <a:r>
              <a:rPr lang="fr-FR" sz="2200" dirty="0"/>
              <a:t>En axant les efforts de la province sur l’augmentation du nombre de fumeurs qui tentent de renoncer au tabac et du nombre de tentatives, le taux de renoncement au tabac pourrait augmenter</a:t>
            </a:r>
            <a:r>
              <a:rPr lang="fr-CA" sz="2200" dirty="0"/>
              <a:t>.</a:t>
            </a:r>
          </a:p>
          <a:p>
            <a:r>
              <a:rPr lang="fr-CA" sz="2200" dirty="0"/>
              <a:t>En 2017, 48,1 % des adultes fumeurs ont fait une ou plusieurs tentatives de renoncement au tabac au cours des 12 mois précédant l’enquête.</a:t>
            </a:r>
          </a:p>
          <a:p>
            <a:r>
              <a:rPr lang="fr-CA" sz="2200" dirty="0"/>
              <a:t>Sur la période 2015-2017, 51,5 % des adultes ayant déclaré avoir fumé quotidiennement ou occasionnellement ont arrêté de fumer complètement depuis au moins un an.</a:t>
            </a:r>
          </a:p>
          <a:p>
            <a:r>
              <a:rPr lang="fr-CA" sz="2200" dirty="0"/>
              <a:t>Possibilité : Renforcer les campagnes médiatiques pour soutenir les tentatives de renoncement au tabac et augmenter les fonds des programmes de renoncement au tabac pour offrir des services de counseling et de pharmacothérapie gratuits.</a:t>
            </a:r>
          </a:p>
          <a:p>
            <a:pPr marL="0" indent="0">
              <a:buNone/>
            </a:pPr>
            <a:endParaRPr lang="en-US" dirty="0"/>
          </a:p>
        </p:txBody>
      </p:sp>
    </p:spTree>
    <p:extLst>
      <p:ext uri="{BB962C8B-B14F-4D97-AF65-F5344CB8AC3E}">
        <p14:creationId xmlns:p14="http://schemas.microsoft.com/office/powerpoint/2010/main" val="2217943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80000"/>
            <a:ext cx="576000" cy="576000"/>
          </a:xfrm>
          <a:prstGeom prst="rect">
            <a:avLst/>
          </a:prstGeom>
        </p:spPr>
      </p:pic>
      <p:sp>
        <p:nvSpPr>
          <p:cNvPr id="3" name="Title 2"/>
          <p:cNvSpPr>
            <a:spLocks noGrp="1"/>
          </p:cNvSpPr>
          <p:nvPr>
            <p:ph type="title"/>
          </p:nvPr>
        </p:nvSpPr>
        <p:spPr>
          <a:xfrm>
            <a:off x="1244905" y="0"/>
            <a:ext cx="7799943" cy="1165909"/>
          </a:xfrm>
        </p:spPr>
        <p:txBody>
          <a:bodyPr/>
          <a:lstStyle/>
          <a:p>
            <a:r>
              <a:rPr lang="fr-CA" sz="1800" dirty="0"/>
              <a:t>Pourcentage d’adultes (20 ans et plus) ayant déclaré avoir fumé quotidiennement ou occasionnellement et arrêté complètement au moins 1 an auparavant, par bureau de santé publique, en Ontario, données combinées pour 2015-2017 </a:t>
            </a:r>
          </a:p>
        </p:txBody>
      </p:sp>
      <p:graphicFrame>
        <p:nvGraphicFramePr>
          <p:cNvPr id="6" name="Chart 5" descr="Disponible à la section Renoncement au tabac à long terme, rapport IQSP 2020, cancercareontario.ca/fr/IQSP.">
            <a:extLst>
              <a:ext uri="{FF2B5EF4-FFF2-40B4-BE49-F238E27FC236}">
                <a16:creationId xmlns:a16="http://schemas.microsoft.com/office/drawing/2014/main" id="{00000000-0008-0000-0000-000002000000}"/>
              </a:ext>
            </a:extLst>
          </p:cNvPr>
          <p:cNvGraphicFramePr/>
          <p:nvPr>
            <p:extLst>
              <p:ext uri="{D42A27DB-BD31-4B8C-83A1-F6EECF244321}">
                <p14:modId xmlns:p14="http://schemas.microsoft.com/office/powerpoint/2010/main" val="2823524477"/>
              </p:ext>
            </p:extLst>
          </p:nvPr>
        </p:nvGraphicFramePr>
        <p:xfrm>
          <a:off x="1600199" y="1052187"/>
          <a:ext cx="6028152" cy="563912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618374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76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6" y="360000"/>
            <a:ext cx="6347398" cy="780648"/>
          </a:xfrm>
        </p:spPr>
        <p:txBody>
          <a:bodyPr anchor="t"/>
          <a:lstStyle/>
          <a:p>
            <a:r>
              <a:rPr lang="fr-CA" dirty="0"/>
              <a:t>Consommation d’alcool (1)</a:t>
            </a:r>
          </a:p>
        </p:txBody>
      </p:sp>
      <p:sp>
        <p:nvSpPr>
          <p:cNvPr id="3" name="Content Placeholder 2"/>
          <p:cNvSpPr>
            <a:spLocks noGrp="1"/>
          </p:cNvSpPr>
          <p:nvPr>
            <p:ph idx="1"/>
          </p:nvPr>
        </p:nvSpPr>
        <p:spPr>
          <a:xfrm>
            <a:off x="457200" y="1345296"/>
            <a:ext cx="8229600" cy="4603983"/>
          </a:xfrm>
        </p:spPr>
        <p:txBody>
          <a:bodyPr/>
          <a:lstStyle/>
          <a:p>
            <a:pPr marL="0" indent="0">
              <a:buNone/>
            </a:pPr>
            <a:r>
              <a:rPr lang="fr-CA" b="1" dirty="0"/>
              <a:t>Prix minimum de l’alcool </a:t>
            </a:r>
          </a:p>
          <a:p>
            <a:pPr marL="0" indent="0">
              <a:buNone/>
            </a:pPr>
            <a:r>
              <a:rPr lang="fr-CA" dirty="0"/>
              <a:t>Pour réduire considérablement la consommation d’alcool en Ontario, on estime que le prix minimum de l’alcool vendu en magasins de détail devrait être de 1,75 $ par boisson standard (dollars de 2019).</a:t>
            </a:r>
          </a:p>
          <a:p>
            <a:r>
              <a:rPr lang="fr-CA" dirty="0"/>
              <a:t>Depuis mars 2019, le prix minimum par boisson standard pour l’alcool vendu en magasin de détail allait de 1,06 $ pour la bière à 1,55 $ pour les spiritueux.</a:t>
            </a:r>
          </a:p>
          <a:p>
            <a:r>
              <a:rPr lang="fr-CA" dirty="0"/>
              <a:t>Possibilité : Augmenter le prix minimum de l’alcool vendu dans les magasins de détail pour le fixer à 1,75 $ par boisson standard (dollars de 2019).</a:t>
            </a:r>
          </a:p>
        </p:txBody>
      </p:sp>
    </p:spTree>
    <p:extLst>
      <p:ext uri="{BB962C8B-B14F-4D97-AF65-F5344CB8AC3E}">
        <p14:creationId xmlns:p14="http://schemas.microsoft.com/office/powerpoint/2010/main" val="852594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76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6358551" cy="732820"/>
          </a:xfrm>
        </p:spPr>
        <p:txBody>
          <a:bodyPr anchor="t"/>
          <a:lstStyle/>
          <a:p>
            <a:r>
              <a:rPr lang="fr-CA" dirty="0"/>
              <a:t>Consommation d’alcool (2)</a:t>
            </a:r>
          </a:p>
        </p:txBody>
      </p:sp>
      <p:sp>
        <p:nvSpPr>
          <p:cNvPr id="3" name="Content Placeholder 2"/>
          <p:cNvSpPr>
            <a:spLocks noGrp="1"/>
          </p:cNvSpPr>
          <p:nvPr>
            <p:ph idx="1"/>
          </p:nvPr>
        </p:nvSpPr>
        <p:spPr>
          <a:xfrm>
            <a:off x="457200" y="936000"/>
            <a:ext cx="8229600" cy="5013279"/>
          </a:xfrm>
        </p:spPr>
        <p:txBody>
          <a:bodyPr/>
          <a:lstStyle/>
          <a:p>
            <a:pPr marL="0" indent="0">
              <a:buNone/>
            </a:pPr>
            <a:r>
              <a:rPr lang="fr-CA" b="1" dirty="0"/>
              <a:t>Disponibilité de l’alcool </a:t>
            </a:r>
          </a:p>
          <a:p>
            <a:pPr marL="0" indent="0">
              <a:buNone/>
            </a:pPr>
            <a:r>
              <a:rPr lang="fr-CA" sz="2200" dirty="0"/>
              <a:t>La privatisation des magasins de vente d’alcool au détail et l’augmentation plus rapide de leur nombre par rapport à la croissance de la population dans une zone donnée pourraient entraîner une hausse de la consommation d’alcool.</a:t>
            </a:r>
          </a:p>
          <a:p>
            <a:r>
              <a:rPr lang="fr-CA" sz="2200" dirty="0"/>
              <a:t>En 2019, 79,3 % des magasins de vente d’alcool au détail étaient privatisés, ce qui représente une hausse par rapport aux chiffres de 2015 (75,9 %). </a:t>
            </a:r>
          </a:p>
          <a:p>
            <a:r>
              <a:rPr lang="fr-CA" sz="2200" dirty="0"/>
              <a:t>En 2019, il y avait 2,5 magasins de vente d’alcool au détail pour 10 000 habitants de 15 ans ou plus, alors qu’il n’y avait que 2,3 magasins en 2015.</a:t>
            </a:r>
          </a:p>
          <a:p>
            <a:r>
              <a:rPr lang="fr-CA" sz="2200" dirty="0"/>
              <a:t>Possibilité : Définir une limite appropriée pour les magasins de vente d’alcool au détail privatisés et fixer le nombre de ces magasins en fonction de la taille de la population.</a:t>
            </a:r>
          </a:p>
        </p:txBody>
      </p:sp>
    </p:spTree>
    <p:extLst>
      <p:ext uri="{BB962C8B-B14F-4D97-AF65-F5344CB8AC3E}">
        <p14:creationId xmlns:p14="http://schemas.microsoft.com/office/powerpoint/2010/main" val="151142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80000"/>
            <a:ext cx="577600" cy="576000"/>
          </a:xfrm>
          <a:prstGeom prst="rect">
            <a:avLst/>
          </a:prstGeom>
        </p:spPr>
      </p:pic>
      <p:sp>
        <p:nvSpPr>
          <p:cNvPr id="2" name="Title 1"/>
          <p:cNvSpPr>
            <a:spLocks noGrp="1"/>
          </p:cNvSpPr>
          <p:nvPr>
            <p:ph type="title"/>
          </p:nvPr>
        </p:nvSpPr>
        <p:spPr>
          <a:xfrm>
            <a:off x="1153600" y="180855"/>
            <a:ext cx="7990400" cy="575146"/>
          </a:xfrm>
        </p:spPr>
        <p:txBody>
          <a:bodyPr/>
          <a:lstStyle/>
          <a:p>
            <a:r>
              <a:rPr lang="fr-CA" sz="1800" dirty="0"/>
              <a:t>Nombre de magasins de vente d’alcool pour 10 000 habitants (15 ans ou plus), par bureau de santé publique, en Ontario, janvier 2019</a:t>
            </a:r>
          </a:p>
        </p:txBody>
      </p:sp>
      <p:graphicFrame>
        <p:nvGraphicFramePr>
          <p:cNvPr id="6" name="Chart 5" descr="Disponible à la section Densité des magasins de vente d’alcool, rapport IQSP 2020, cancercareontario.ca/fr/IQSP.">
            <a:extLst>
              <a:ext uri="{FF2B5EF4-FFF2-40B4-BE49-F238E27FC236}">
                <a16:creationId xmlns:a16="http://schemas.microsoft.com/office/drawing/2014/main" id="{00000000-0008-0000-0100-000002000000}"/>
              </a:ext>
            </a:extLst>
          </p:cNvPr>
          <p:cNvGraphicFramePr/>
          <p:nvPr>
            <p:extLst>
              <p:ext uri="{D42A27DB-BD31-4B8C-83A1-F6EECF244321}">
                <p14:modId xmlns:p14="http://schemas.microsoft.com/office/powerpoint/2010/main" val="190199157"/>
              </p:ext>
            </p:extLst>
          </p:nvPr>
        </p:nvGraphicFramePr>
        <p:xfrm>
          <a:off x="1600199" y="756000"/>
          <a:ext cx="6065729" cy="585466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50493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48938" y="360000"/>
            <a:ext cx="6347398" cy="576000"/>
          </a:xfrm>
        </p:spPr>
        <p:txBody>
          <a:bodyPr anchor="t"/>
          <a:lstStyle/>
          <a:p>
            <a:r>
              <a:rPr lang="fr-CA" dirty="0"/>
              <a:t>Alimentation saine (1)</a:t>
            </a:r>
          </a:p>
        </p:txBody>
      </p:sp>
      <p:sp>
        <p:nvSpPr>
          <p:cNvPr id="3" name="Content Placeholder 2"/>
          <p:cNvSpPr>
            <a:spLocks noGrp="1"/>
          </p:cNvSpPr>
          <p:nvPr>
            <p:ph idx="1"/>
          </p:nvPr>
        </p:nvSpPr>
        <p:spPr>
          <a:xfrm>
            <a:off x="457200" y="1345296"/>
            <a:ext cx="8229600" cy="4603983"/>
          </a:xfrm>
        </p:spPr>
        <p:txBody>
          <a:bodyPr/>
          <a:lstStyle/>
          <a:p>
            <a:pPr marL="0" indent="0">
              <a:buNone/>
            </a:pPr>
            <a:r>
              <a:rPr lang="fr-CA" b="1" dirty="0"/>
              <a:t>Ménages en situation d’insécurité alimentaire </a:t>
            </a:r>
          </a:p>
          <a:p>
            <a:pPr marL="0" indent="0">
              <a:buNone/>
            </a:pPr>
            <a:r>
              <a:rPr lang="fr-CA" dirty="0"/>
              <a:t>L’insécurité alimentaire diminue la capacité d’un ménage d’acheter des aliments sains. Les ménages ayant les plus faibles revenus sont beaucoup plus susceptibles d’être en situation d’insécurité alimentaire que les ménages aux revenus les plus élevés.</a:t>
            </a:r>
          </a:p>
          <a:p>
            <a:r>
              <a:rPr lang="fr-CA" dirty="0"/>
              <a:t>En 2017, 15 % des ménages vivaient une certaine forme d’insécurité alimentaire. </a:t>
            </a:r>
          </a:p>
          <a:p>
            <a:r>
              <a:rPr lang="fr-CA" dirty="0"/>
              <a:t>Possibilité : Mettre en œuvre des politiques provinciales de réduction de la pauvreté, notamment en augmentant le salaire minimum et les mesures de soutien du revenu pour réduire l’insécurité alimentaire des ménages.</a:t>
            </a:r>
          </a:p>
        </p:txBody>
      </p:sp>
    </p:spTree>
    <p:extLst>
      <p:ext uri="{BB962C8B-B14F-4D97-AF65-F5344CB8AC3E}">
        <p14:creationId xmlns:p14="http://schemas.microsoft.com/office/powerpoint/2010/main" val="4170487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288000"/>
            <a:ext cx="576000" cy="576000"/>
          </a:xfrm>
          <a:prstGeom prst="rect">
            <a:avLst/>
          </a:prstGeom>
        </p:spPr>
      </p:pic>
      <p:sp>
        <p:nvSpPr>
          <p:cNvPr id="2" name="Title 1"/>
          <p:cNvSpPr>
            <a:spLocks noGrp="1"/>
          </p:cNvSpPr>
          <p:nvPr>
            <p:ph type="title"/>
          </p:nvPr>
        </p:nvSpPr>
        <p:spPr>
          <a:xfrm>
            <a:off x="1233888" y="187287"/>
            <a:ext cx="7288249" cy="1003406"/>
          </a:xfrm>
        </p:spPr>
        <p:txBody>
          <a:bodyPr/>
          <a:lstStyle/>
          <a:p>
            <a:r>
              <a:rPr lang="fr-CA" sz="1800" dirty="0"/>
              <a:t>Pourcentage global (insécurité minime, modérée et grave combinées)  de ménages en situation d'insécurité alimentaire au cours de l’année passée, par niveau d’insécurité alimentaire et par sexe, en Ontario, 2017</a:t>
            </a:r>
          </a:p>
        </p:txBody>
      </p:sp>
      <p:graphicFrame>
        <p:nvGraphicFramePr>
          <p:cNvPr id="6" name="Chart 5" descr="Disponible à la section Ménages en situation d’insécurité alimentaire, rapport IQSP 2020, cancercareontario.ca/fr/IQSP.">
            <a:extLst>
              <a:ext uri="{FF2B5EF4-FFF2-40B4-BE49-F238E27FC236}">
                <a16:creationId xmlns:a16="http://schemas.microsoft.com/office/drawing/2014/main" id="{1AE8E253-6D70-4448-AAB2-B3C73B666B01}"/>
              </a:ext>
            </a:extLst>
          </p:cNvPr>
          <p:cNvGraphicFramePr/>
          <p:nvPr>
            <p:extLst>
              <p:ext uri="{D42A27DB-BD31-4B8C-83A1-F6EECF244321}">
                <p14:modId xmlns:p14="http://schemas.microsoft.com/office/powerpoint/2010/main" val="4181235807"/>
              </p:ext>
            </p:extLst>
          </p:nvPr>
        </p:nvGraphicFramePr>
        <p:xfrm>
          <a:off x="288099" y="1403635"/>
          <a:ext cx="8567802" cy="499716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45835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7" cy="743971"/>
          </a:xfrm>
        </p:spPr>
        <p:txBody>
          <a:bodyPr anchor="t"/>
          <a:lstStyle/>
          <a:p>
            <a:r>
              <a:rPr lang="fr-CA" dirty="0"/>
              <a:t>Alimentation saine (2)</a:t>
            </a:r>
          </a:p>
        </p:txBody>
      </p:sp>
      <p:sp>
        <p:nvSpPr>
          <p:cNvPr id="3" name="Content Placeholder 2"/>
          <p:cNvSpPr>
            <a:spLocks noGrp="1"/>
          </p:cNvSpPr>
          <p:nvPr>
            <p:ph idx="1"/>
          </p:nvPr>
        </p:nvSpPr>
        <p:spPr>
          <a:xfrm>
            <a:off x="457200" y="1345296"/>
            <a:ext cx="8229600" cy="4603983"/>
          </a:xfrm>
        </p:spPr>
        <p:txBody>
          <a:bodyPr/>
          <a:lstStyle/>
          <a:p>
            <a:pPr marL="0" indent="0">
              <a:buNone/>
            </a:pPr>
            <a:r>
              <a:rPr lang="fr-CA" sz="2200" b="1" dirty="0"/>
              <a:t>Mise en place de l’éducation alimentaire dans les écoles secondaires </a:t>
            </a:r>
          </a:p>
          <a:p>
            <a:pPr marL="0" indent="0">
              <a:buNone/>
            </a:pPr>
            <a:r>
              <a:rPr lang="fr-CA" sz="2200" dirty="0"/>
              <a:t>La mise en place de l’éducation alimentaire dans les écoles (notamment apprendre à choisir et préparer des aliments sains) peut permettre de renforcer l’alimentation saine parmi les enfants et les jeunes, leur offrant ainsi de meilleures perspectives en matière de santé à long terme.</a:t>
            </a:r>
          </a:p>
          <a:p>
            <a:r>
              <a:rPr lang="fr-CA" sz="2200" dirty="0"/>
              <a:t>De 2005-2006 à 2012-2013, seulement environ un tiers des élèves de 9</a:t>
            </a:r>
            <a:r>
              <a:rPr lang="fr-CA" sz="2200" baseline="30000" dirty="0"/>
              <a:t>e</a:t>
            </a:r>
            <a:r>
              <a:rPr lang="fr-CA" sz="2200" dirty="0"/>
              <a:t> année au cours de chacune de ces années scolaires ont obtenu un ou plusieurs crédits portant notamment sur l’éducation alimentaire au cours de leurs études secondaires .</a:t>
            </a:r>
          </a:p>
          <a:p>
            <a:r>
              <a:rPr lang="fr-CA" sz="2200" dirty="0"/>
              <a:t>Possibilité : Intégrer au moins un crédit obligatoire ayant un volet sur l’éducation alimentaire au programme d’études secondaires de l’Ontario.</a:t>
            </a:r>
          </a:p>
        </p:txBody>
      </p:sp>
    </p:spTree>
    <p:extLst>
      <p:ext uri="{BB962C8B-B14F-4D97-AF65-F5344CB8AC3E}">
        <p14:creationId xmlns:p14="http://schemas.microsoft.com/office/powerpoint/2010/main" val="3492972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7" cy="721668"/>
          </a:xfrm>
        </p:spPr>
        <p:txBody>
          <a:bodyPr anchor="t"/>
          <a:lstStyle/>
          <a:p>
            <a:r>
              <a:rPr lang="fr-CA" dirty="0"/>
              <a:t>Activité physique (1)</a:t>
            </a:r>
          </a:p>
        </p:txBody>
      </p:sp>
      <p:sp>
        <p:nvSpPr>
          <p:cNvPr id="3" name="Content Placeholder 2"/>
          <p:cNvSpPr>
            <a:spLocks noGrp="1"/>
          </p:cNvSpPr>
          <p:nvPr>
            <p:ph idx="1"/>
          </p:nvPr>
        </p:nvSpPr>
        <p:spPr>
          <a:xfrm>
            <a:off x="457200" y="1345296"/>
            <a:ext cx="8229600" cy="4603983"/>
          </a:xfrm>
        </p:spPr>
        <p:txBody>
          <a:bodyPr/>
          <a:lstStyle/>
          <a:p>
            <a:pPr marL="0" indent="0">
              <a:buNone/>
            </a:pPr>
            <a:r>
              <a:rPr lang="fr-CA" b="1" dirty="0"/>
              <a:t>Transport actif chez les adultes et les adolescents </a:t>
            </a:r>
          </a:p>
          <a:p>
            <a:pPr marL="0" indent="0">
              <a:buNone/>
            </a:pPr>
            <a:r>
              <a:rPr lang="fr-CA" dirty="0"/>
              <a:t>Les personnes qui pratiquent régulièrement la marche, la bicyclette ou d’autres formes de transport actif présentent des niveaux accrus d’activité physique globale.</a:t>
            </a:r>
          </a:p>
          <a:p>
            <a:r>
              <a:rPr lang="fr-CA" dirty="0"/>
              <a:t>Sur la période 2015-2017, 48 % des adultes et 78,7 % des adolescents de 12 à 17 ans déclaraient avoir eu recours à des modes de transport actif au cours de la semaine précédant l’enquête.</a:t>
            </a:r>
          </a:p>
          <a:p>
            <a:r>
              <a:rPr lang="fr-CA" dirty="0"/>
              <a:t>Possibilité : Continuer de développer l’infrastructure provinciale et municipale, et élaborer des politiques et des plans pour encourager les transports actifs.</a:t>
            </a:r>
          </a:p>
        </p:txBody>
      </p:sp>
    </p:spTree>
    <p:extLst>
      <p:ext uri="{BB962C8B-B14F-4D97-AF65-F5344CB8AC3E}">
        <p14:creationId xmlns:p14="http://schemas.microsoft.com/office/powerpoint/2010/main" val="917758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44000"/>
            <a:ext cx="576000" cy="576000"/>
          </a:xfrm>
          <a:prstGeom prst="rect">
            <a:avLst/>
          </a:prstGeom>
        </p:spPr>
      </p:pic>
      <p:sp>
        <p:nvSpPr>
          <p:cNvPr id="2" name="Title 1"/>
          <p:cNvSpPr>
            <a:spLocks noGrp="1"/>
          </p:cNvSpPr>
          <p:nvPr>
            <p:ph type="title"/>
          </p:nvPr>
        </p:nvSpPr>
        <p:spPr>
          <a:xfrm>
            <a:off x="1152000" y="144001"/>
            <a:ext cx="7540308" cy="576000"/>
          </a:xfrm>
        </p:spPr>
        <p:txBody>
          <a:bodyPr/>
          <a:lstStyle/>
          <a:p>
            <a:r>
              <a:rPr lang="fr-CA" sz="1800" dirty="0"/>
              <a:t>Pourcentage d’adultes (18 ans ou plus) ayant déclaré avoir utilisé un mode de transport actif au cours de la semaine précédant l’enquête, par bureau de santé publique, données combinées pour 2015-2017 </a:t>
            </a:r>
          </a:p>
        </p:txBody>
      </p:sp>
      <p:graphicFrame>
        <p:nvGraphicFramePr>
          <p:cNvPr id="6" name="Chart 5" descr="Disponible à la section Utilisation des transports actifs chez les adultes, rapport IQSP 2020, cancercareontario.ca/fr/IQSP.">
            <a:extLst>
              <a:ext uri="{FF2B5EF4-FFF2-40B4-BE49-F238E27FC236}">
                <a16:creationId xmlns:a16="http://schemas.microsoft.com/office/drawing/2014/main" id="{00000000-0008-0000-0300-000003000000}"/>
              </a:ext>
            </a:extLst>
          </p:cNvPr>
          <p:cNvGraphicFramePr/>
          <p:nvPr>
            <p:extLst>
              <p:ext uri="{D42A27DB-BD31-4B8C-83A1-F6EECF244321}">
                <p14:modId xmlns:p14="http://schemas.microsoft.com/office/powerpoint/2010/main" val="56878689"/>
              </p:ext>
            </p:extLst>
          </p:nvPr>
        </p:nvGraphicFramePr>
        <p:xfrm>
          <a:off x="806116" y="1019402"/>
          <a:ext cx="7561073" cy="529717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02651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9E5A59-1684-434E-BD4F-69FE1E8A2CD4}"/>
              </a:ext>
            </a:extLst>
          </p:cNvPr>
          <p:cNvSpPr>
            <a:spLocks noGrp="1"/>
          </p:cNvSpPr>
          <p:nvPr>
            <p:ph idx="1"/>
          </p:nvPr>
        </p:nvSpPr>
        <p:spPr>
          <a:xfrm>
            <a:off x="470848" y="2066408"/>
            <a:ext cx="8229600" cy="4367368"/>
          </a:xfrm>
        </p:spPr>
        <p:txBody>
          <a:bodyPr/>
          <a:lstStyle/>
          <a:p>
            <a:r>
              <a:rPr lang="fr-CA" dirty="0"/>
              <a:t>Rapport sur les indicateurs des politiques et programmes à l’échelle du système visant à éliminer les facteurs de risque du cancer </a:t>
            </a:r>
          </a:p>
          <a:p>
            <a:r>
              <a:rPr lang="fr-CA" dirty="0"/>
              <a:t>Fournit des données probantes et des données pouvant aider les gouvernements, les organismes non gouvernementaux et les bureaux de santé publique locaux à mettre en œuvre des politiques et programmes de prévention du cancer en Ontario</a:t>
            </a:r>
          </a:p>
        </p:txBody>
      </p:sp>
      <p:sp>
        <p:nvSpPr>
          <p:cNvPr id="2" name="Title 1">
            <a:extLst>
              <a:ext uri="{FF2B5EF4-FFF2-40B4-BE49-F238E27FC236}">
                <a16:creationId xmlns:a16="http://schemas.microsoft.com/office/drawing/2014/main" id="{DC3D6EC7-C3B0-4424-A95C-47E9F19A8F84}"/>
              </a:ext>
            </a:extLst>
          </p:cNvPr>
          <p:cNvSpPr>
            <a:spLocks noGrp="1"/>
          </p:cNvSpPr>
          <p:nvPr>
            <p:ph type="title"/>
          </p:nvPr>
        </p:nvSpPr>
        <p:spPr>
          <a:xfrm>
            <a:off x="470848" y="180851"/>
            <a:ext cx="8673152" cy="1335128"/>
          </a:xfrm>
        </p:spPr>
        <p:txBody>
          <a:bodyPr/>
          <a:lstStyle/>
          <a:p>
            <a:r>
              <a:rPr lang="fr-CA" sz="3300" dirty="0"/>
              <a:t>Indice de qualité du système de prévention 2020</a:t>
            </a:r>
            <a:r>
              <a:rPr lang="fr-CA" dirty="0"/>
              <a:t/>
            </a:r>
            <a:br>
              <a:rPr lang="fr-CA" dirty="0"/>
            </a:br>
            <a:r>
              <a:rPr lang="fr-CA" sz="3300" dirty="0"/>
              <a:t>Contexte</a:t>
            </a:r>
          </a:p>
        </p:txBody>
      </p:sp>
    </p:spTree>
    <p:extLst>
      <p:ext uri="{BB962C8B-B14F-4D97-AF65-F5344CB8AC3E}">
        <p14:creationId xmlns:p14="http://schemas.microsoft.com/office/powerpoint/2010/main" val="6145387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000" y="144000"/>
            <a:ext cx="576000" cy="576000"/>
          </a:xfrm>
          <a:prstGeom prst="rect">
            <a:avLst/>
          </a:prstGeom>
        </p:spPr>
      </p:pic>
      <p:sp>
        <p:nvSpPr>
          <p:cNvPr id="2" name="Title 1"/>
          <p:cNvSpPr>
            <a:spLocks noGrp="1"/>
          </p:cNvSpPr>
          <p:nvPr>
            <p:ph type="title"/>
          </p:nvPr>
        </p:nvSpPr>
        <p:spPr>
          <a:xfrm>
            <a:off x="1044000" y="144000"/>
            <a:ext cx="7846612" cy="715317"/>
          </a:xfrm>
        </p:spPr>
        <p:txBody>
          <a:bodyPr/>
          <a:lstStyle/>
          <a:p>
            <a:r>
              <a:rPr lang="fr-CA" sz="1700" dirty="0"/>
              <a:t>Pourcentage d’adolescents (12 à 17 ans) ayant déclaré avoir utilisé un mode de transport actif au cours de la semaine précédant l’enquête, par bureau de santé publique, données combinées pour 2015-2017</a:t>
            </a:r>
          </a:p>
        </p:txBody>
      </p:sp>
      <p:graphicFrame>
        <p:nvGraphicFramePr>
          <p:cNvPr id="6" name="Chart 5" descr="Disponible à la section Utilisation des transports actifs chez les adolescents, rapport IQSP 2020, cancercareontario.ca/fr/IQSP.">
            <a:extLst>
              <a:ext uri="{FF2B5EF4-FFF2-40B4-BE49-F238E27FC236}">
                <a16:creationId xmlns:a16="http://schemas.microsoft.com/office/drawing/2014/main" id="{00000000-0008-0000-0400-000002000000}"/>
              </a:ext>
            </a:extLst>
          </p:cNvPr>
          <p:cNvGraphicFramePr/>
          <p:nvPr>
            <p:extLst>
              <p:ext uri="{D42A27DB-BD31-4B8C-83A1-F6EECF244321}">
                <p14:modId xmlns:p14="http://schemas.microsoft.com/office/powerpoint/2010/main" val="1021121000"/>
              </p:ext>
            </p:extLst>
          </p:nvPr>
        </p:nvGraphicFramePr>
        <p:xfrm>
          <a:off x="938462" y="1009630"/>
          <a:ext cx="7391345" cy="525882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27683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6" y="360000"/>
            <a:ext cx="6358550" cy="721668"/>
          </a:xfrm>
        </p:spPr>
        <p:txBody>
          <a:bodyPr anchor="t"/>
          <a:lstStyle/>
          <a:p>
            <a:r>
              <a:rPr lang="fr-CA" dirty="0"/>
              <a:t>Activité physique (2)</a:t>
            </a:r>
          </a:p>
        </p:txBody>
      </p:sp>
      <p:sp>
        <p:nvSpPr>
          <p:cNvPr id="3" name="Content Placeholder 2"/>
          <p:cNvSpPr>
            <a:spLocks noGrp="1"/>
          </p:cNvSpPr>
          <p:nvPr>
            <p:ph idx="1"/>
          </p:nvPr>
        </p:nvSpPr>
        <p:spPr>
          <a:xfrm>
            <a:off x="576000" y="1161051"/>
            <a:ext cx="8110800" cy="5119433"/>
          </a:xfrm>
        </p:spPr>
        <p:txBody>
          <a:bodyPr/>
          <a:lstStyle/>
          <a:p>
            <a:pPr marL="0" indent="0">
              <a:buNone/>
            </a:pPr>
            <a:r>
              <a:rPr lang="fr-CA" b="1" dirty="0"/>
              <a:t>Enseignants spécialisés en éducation physique et en santé dans les écoles </a:t>
            </a:r>
          </a:p>
          <a:p>
            <a:pPr marL="0" indent="0">
              <a:buNone/>
            </a:pPr>
            <a:r>
              <a:rPr lang="fr-CA" dirty="0"/>
              <a:t>Les spécialistes en éducation physique peuvent permettre d’améliorer la qualité des cours d’éducation physique et augmenter le temps passé par les élèves à pratiquer une activité physique pendant le cours.</a:t>
            </a:r>
          </a:p>
          <a:p>
            <a:r>
              <a:rPr lang="fr-CA" dirty="0"/>
              <a:t>Lors de l’année scolaire 2016-2017, 21,7 % des écoles élémentaires et 20,3 % des écoles secondaires ont déclaré avoir embauché au moins un enseignant spécialisé en éducation physique et en santé.</a:t>
            </a:r>
          </a:p>
          <a:p>
            <a:r>
              <a:rPr lang="fr-CA" dirty="0"/>
              <a:t>Possibilité : Augmenter le pourcentage d’écoles ayant embauché un enseignant spécialisé en éducation physique et en santé.</a:t>
            </a:r>
          </a:p>
        </p:txBody>
      </p:sp>
    </p:spTree>
    <p:extLst>
      <p:ext uri="{BB962C8B-B14F-4D97-AF65-F5344CB8AC3E}">
        <p14:creationId xmlns:p14="http://schemas.microsoft.com/office/powerpoint/2010/main" val="1735389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252000"/>
            <a:ext cx="576000" cy="576000"/>
          </a:xfrm>
          <a:prstGeom prst="rect">
            <a:avLst/>
          </a:prstGeom>
        </p:spPr>
      </p:pic>
      <p:sp>
        <p:nvSpPr>
          <p:cNvPr id="2" name="Title 1"/>
          <p:cNvSpPr>
            <a:spLocks noGrp="1"/>
          </p:cNvSpPr>
          <p:nvPr>
            <p:ph type="title"/>
          </p:nvPr>
        </p:nvSpPr>
        <p:spPr>
          <a:xfrm>
            <a:off x="1152000" y="180854"/>
            <a:ext cx="7760772" cy="1165909"/>
          </a:xfrm>
        </p:spPr>
        <p:txBody>
          <a:bodyPr/>
          <a:lstStyle/>
          <a:p>
            <a:r>
              <a:rPr lang="fr-CA" sz="1800" dirty="0"/>
              <a:t>Pourcentage d’écoles élémentaires et secondaires financées par l’État en Ontario ayant au moins un enseignant </a:t>
            </a:r>
            <a:r>
              <a:rPr lang="fr-CA" sz="1800"/>
              <a:t>spécialisé en éducation physique et en santé </a:t>
            </a:r>
            <a:r>
              <a:rPr lang="fr-CA" sz="1800" dirty="0"/>
              <a:t>à temps plein ou partiel, années scolaires 2006-2007 à 2016-2017</a:t>
            </a:r>
          </a:p>
        </p:txBody>
      </p:sp>
      <p:graphicFrame>
        <p:nvGraphicFramePr>
          <p:cNvPr id="5" name="Chart 4" descr="Disponible à la section Activité physique dans les écoles de l’Ontario, rapport IQSP 2020, cancercareontario.ca/fr/IQSP.">
            <a:extLst>
              <a:ext uri="{FF2B5EF4-FFF2-40B4-BE49-F238E27FC236}">
                <a16:creationId xmlns:a16="http://schemas.microsoft.com/office/drawing/2014/main" id="{0DB144E2-1102-445F-85F5-C70EC8B2CA4B}"/>
              </a:ext>
            </a:extLst>
          </p:cNvPr>
          <p:cNvGraphicFramePr/>
          <p:nvPr>
            <p:extLst>
              <p:ext uri="{D42A27DB-BD31-4B8C-83A1-F6EECF244321}">
                <p14:modId xmlns:p14="http://schemas.microsoft.com/office/powerpoint/2010/main" val="113560402"/>
              </p:ext>
            </p:extLst>
          </p:nvPr>
        </p:nvGraphicFramePr>
        <p:xfrm>
          <a:off x="438412" y="1177447"/>
          <a:ext cx="8474360" cy="506051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40346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7" cy="743971"/>
          </a:xfrm>
        </p:spPr>
        <p:txBody>
          <a:bodyPr anchor="t"/>
          <a:lstStyle/>
          <a:p>
            <a:r>
              <a:rPr lang="fr-CA" dirty="0"/>
              <a:t>Activité physique (3)</a:t>
            </a:r>
          </a:p>
        </p:txBody>
      </p:sp>
      <p:sp>
        <p:nvSpPr>
          <p:cNvPr id="3" name="Content Placeholder 2"/>
          <p:cNvSpPr>
            <a:spLocks noGrp="1"/>
          </p:cNvSpPr>
          <p:nvPr>
            <p:ph idx="1"/>
          </p:nvPr>
        </p:nvSpPr>
        <p:spPr>
          <a:xfrm>
            <a:off x="457200" y="1345296"/>
            <a:ext cx="8229600" cy="4603983"/>
          </a:xfrm>
        </p:spPr>
        <p:txBody>
          <a:bodyPr/>
          <a:lstStyle/>
          <a:p>
            <a:pPr marL="0" indent="0">
              <a:buNone/>
            </a:pPr>
            <a:r>
              <a:rPr lang="fr-CA" b="1" dirty="0"/>
              <a:t>Inscription à des cours d’éducation physique et de santé </a:t>
            </a:r>
          </a:p>
          <a:p>
            <a:pPr marL="0" indent="0">
              <a:buNone/>
            </a:pPr>
            <a:r>
              <a:rPr lang="fr-CA" dirty="0"/>
              <a:t>Les cours d’éducation physique peuvent augmenter l’activité physique globale des enfants et adolescents, et lutter contre la diminution de l’activité physique que l’on constate à l’adolescence.</a:t>
            </a:r>
          </a:p>
          <a:p>
            <a:r>
              <a:rPr lang="fr-CA" dirty="0"/>
              <a:t>Au cours de l’année scolaire 2016-2017, 86,3 % des élèves de 9</a:t>
            </a:r>
            <a:r>
              <a:rPr lang="fr-CA" baseline="30000" dirty="0"/>
              <a:t>e</a:t>
            </a:r>
            <a:r>
              <a:rPr lang="fr-CA" dirty="0"/>
              <a:t> année ont obtenu un crédit en éducation physique et santé, comparé à 28,2 % des élèves de 12</a:t>
            </a:r>
            <a:r>
              <a:rPr lang="fr-CA" baseline="30000" dirty="0"/>
              <a:t>e</a:t>
            </a:r>
            <a:r>
              <a:rPr lang="fr-CA" dirty="0"/>
              <a:t> année.</a:t>
            </a:r>
          </a:p>
          <a:p>
            <a:r>
              <a:rPr lang="fr-CA" dirty="0"/>
              <a:t>Possibilité : Rendre obligatoire l’obtention de crédits en éducation physique et en santé pour chaque année d’études secondaires.</a:t>
            </a:r>
          </a:p>
        </p:txBody>
      </p:sp>
    </p:spTree>
    <p:extLst>
      <p:ext uri="{BB962C8B-B14F-4D97-AF65-F5344CB8AC3E}">
        <p14:creationId xmlns:p14="http://schemas.microsoft.com/office/powerpoint/2010/main" val="4042607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71239" y="360001"/>
            <a:ext cx="6325097" cy="699366"/>
          </a:xfrm>
        </p:spPr>
        <p:txBody>
          <a:bodyPr anchor="t"/>
          <a:lstStyle/>
          <a:p>
            <a:r>
              <a:rPr lang="fr-CA" dirty="0"/>
              <a:t>Rayons ultraviolets (1)</a:t>
            </a:r>
          </a:p>
        </p:txBody>
      </p:sp>
      <p:sp>
        <p:nvSpPr>
          <p:cNvPr id="3" name="Content Placeholder 2"/>
          <p:cNvSpPr>
            <a:spLocks noGrp="1"/>
          </p:cNvSpPr>
          <p:nvPr>
            <p:ph idx="1"/>
          </p:nvPr>
        </p:nvSpPr>
        <p:spPr>
          <a:xfrm>
            <a:off x="457200" y="985103"/>
            <a:ext cx="8229600" cy="4793579"/>
          </a:xfrm>
        </p:spPr>
        <p:txBody>
          <a:bodyPr/>
          <a:lstStyle/>
          <a:p>
            <a:pPr marL="0" indent="0">
              <a:buNone/>
            </a:pPr>
            <a:r>
              <a:rPr lang="fr-CA" sz="1800" b="1" dirty="0"/>
              <a:t>Politiques d’aménagement de zones ombragées </a:t>
            </a:r>
          </a:p>
          <a:p>
            <a:pPr marL="0" indent="0">
              <a:buNone/>
            </a:pPr>
            <a:r>
              <a:rPr lang="fr-CA" sz="1800" dirty="0"/>
              <a:t>La construction de structures et l’aménagement de couverts forestiers denses peuvent apporter de l’ombre et protéger les personnes d’une exposition aux rayons ultraviolets plus sûrement que l’écran solaire. </a:t>
            </a:r>
          </a:p>
          <a:p>
            <a:r>
              <a:rPr lang="fr-CA" sz="1800" dirty="0"/>
              <a:t>Depuis 2019, 3 municipalités locales ayant une population de 100 000 habitants ou plus ont mis en place des politiques d’aménagement de zones ombragées strictes dans leurs documents politiques d’aménagement. Celles-ci indiquent que des zones ombragées doivent être apportées pour un large éventail de sites en construction ou reconstruction. Le nombre de municipalités ayant mis en place des politiques d’aménagement de zones ombragées strictes demeure inchangé depuis 2016. </a:t>
            </a:r>
          </a:p>
          <a:p>
            <a:r>
              <a:rPr lang="fr-CA" sz="1800" dirty="0"/>
              <a:t>De 2016 à 2019, 5 municipalités ont ajouté des politiques d’aménagement de zones ombragées modérées à leurs documents politiques d’aménagement. Celles-ci indiquent que des zones ombragées doivent être apportées pour seulement quelques types de sites.</a:t>
            </a:r>
          </a:p>
          <a:p>
            <a:r>
              <a:rPr lang="fr-CA" sz="1800" dirty="0"/>
              <a:t>Possibilité : Renforcer les politiques municipales d’aménagement de zones ombragées et surveiller la mise en œuvre et les répercussions de ces politiques.</a:t>
            </a:r>
          </a:p>
        </p:txBody>
      </p:sp>
    </p:spTree>
    <p:extLst>
      <p:ext uri="{BB962C8B-B14F-4D97-AF65-F5344CB8AC3E}">
        <p14:creationId xmlns:p14="http://schemas.microsoft.com/office/powerpoint/2010/main" val="1670034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44000"/>
            <a:ext cx="576000" cy="576000"/>
          </a:xfrm>
          <a:prstGeom prst="rect">
            <a:avLst/>
          </a:prstGeom>
        </p:spPr>
      </p:pic>
      <p:sp>
        <p:nvSpPr>
          <p:cNvPr id="2" name="Title 1"/>
          <p:cNvSpPr>
            <a:spLocks noGrp="1"/>
          </p:cNvSpPr>
          <p:nvPr>
            <p:ph type="title"/>
          </p:nvPr>
        </p:nvSpPr>
        <p:spPr>
          <a:xfrm>
            <a:off x="1244905" y="180855"/>
            <a:ext cx="7579605" cy="622034"/>
          </a:xfrm>
        </p:spPr>
        <p:txBody>
          <a:bodyPr/>
          <a:lstStyle/>
          <a:p>
            <a:r>
              <a:rPr lang="fr-CA" sz="1800" dirty="0"/>
              <a:t>Rigueur des politiques d’aménagement de zones ombragées dans les documents politiques d’aménagement des municipalités locales de l’Ontario ayant 100 000 habitants ou plus, 2016 et 2019</a:t>
            </a:r>
          </a:p>
        </p:txBody>
      </p:sp>
      <p:pic>
        <p:nvPicPr>
          <p:cNvPr id="5" name="Picture 4" descr="Disponible à la section Politiques d’aménagement de zones ombragées en Ontario, rapport IQSP 2020, cancercareontario.ca/fr/IQSP.">
            <a:extLst>
              <a:ext uri="{FF2B5EF4-FFF2-40B4-BE49-F238E27FC236}">
                <a16:creationId xmlns:a16="http://schemas.microsoft.com/office/drawing/2014/main" id="{6E026406-4DB0-4A93-B193-2424D657CEC7}"/>
              </a:ext>
            </a:extLst>
          </p:cNvPr>
          <p:cNvPicPr>
            <a:picLocks noChangeAspect="1"/>
          </p:cNvPicPr>
          <p:nvPr/>
        </p:nvPicPr>
        <p:blipFill>
          <a:blip r:embed="rId4"/>
          <a:stretch>
            <a:fillRect/>
          </a:stretch>
        </p:blipFill>
        <p:spPr>
          <a:xfrm>
            <a:off x="782197" y="1147226"/>
            <a:ext cx="7579605" cy="4858568"/>
          </a:xfrm>
          <a:prstGeom prst="rect">
            <a:avLst/>
          </a:prstGeom>
        </p:spPr>
      </p:pic>
      <p:sp>
        <p:nvSpPr>
          <p:cNvPr id="7" name="Rectangle 6"/>
          <p:cNvSpPr/>
          <p:nvPr/>
        </p:nvSpPr>
        <p:spPr>
          <a:xfrm>
            <a:off x="2102065" y="6088683"/>
            <a:ext cx="5990901" cy="830997"/>
          </a:xfrm>
          <a:prstGeom prst="rect">
            <a:avLst/>
          </a:prstGeom>
        </p:spPr>
        <p:txBody>
          <a:bodyPr wrap="square">
            <a:spAutoFit/>
          </a:bodyPr>
          <a:lstStyle/>
          <a:p>
            <a:pPr>
              <a:spcAft>
                <a:spcPts val="0"/>
              </a:spcAft>
              <a:tabLst>
                <a:tab pos="914400" algn="l"/>
              </a:tabLst>
            </a:pPr>
            <a:r>
              <a:rPr lang="fr-CA" sz="1150" u="none" dirty="0">
                <a:solidFill>
                  <a:srgbClr val="000000"/>
                </a:solidFill>
                <a:latin typeface="Calibri" panose="020F0502020204030204" pitchFamily="34" charset="0"/>
                <a:ea typeface="Yu Mincho"/>
              </a:rPr>
              <a:t>*La politique d’aménagement de zones ombragées de la municipalité a été renforcée, passant de limitée à modérée depuis l’examen de 2016.</a:t>
            </a:r>
          </a:p>
          <a:p>
            <a:pPr>
              <a:spcAft>
                <a:spcPts val="0"/>
              </a:spcAft>
              <a:tabLst>
                <a:tab pos="914400" algn="l"/>
              </a:tabLst>
            </a:pPr>
            <a:r>
              <a:rPr lang="fr-CA" sz="1150" u="none" dirty="0">
                <a:solidFill>
                  <a:srgbClr val="000000"/>
                </a:solidFill>
                <a:latin typeface="Calibri" panose="020F0502020204030204" pitchFamily="34" charset="0"/>
                <a:ea typeface="Yu Mincho"/>
              </a:rPr>
              <a:t>**La politique d’aménagement de zones ombragées de la municipalité n’était pas prise en compte auparavant. Elle a été renforcée et est devenue modérée depuis l’examen de 2016.</a:t>
            </a:r>
          </a:p>
        </p:txBody>
      </p:sp>
    </p:spTree>
    <p:extLst>
      <p:ext uri="{BB962C8B-B14F-4D97-AF65-F5344CB8AC3E}">
        <p14:creationId xmlns:p14="http://schemas.microsoft.com/office/powerpoint/2010/main" val="1793365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0"/>
            <a:ext cx="6336248" cy="576001"/>
          </a:xfrm>
        </p:spPr>
        <p:txBody>
          <a:bodyPr anchor="t"/>
          <a:lstStyle/>
          <a:p>
            <a:r>
              <a:rPr lang="fr-CA" dirty="0"/>
              <a:t>Rayons ultraviolets (2)</a:t>
            </a:r>
          </a:p>
        </p:txBody>
      </p:sp>
      <p:sp>
        <p:nvSpPr>
          <p:cNvPr id="3" name="Content Placeholder 2"/>
          <p:cNvSpPr>
            <a:spLocks noGrp="1"/>
          </p:cNvSpPr>
          <p:nvPr>
            <p:ph idx="1"/>
          </p:nvPr>
        </p:nvSpPr>
        <p:spPr>
          <a:xfrm>
            <a:off x="443552" y="936001"/>
            <a:ext cx="8229600" cy="4767620"/>
          </a:xfrm>
        </p:spPr>
        <p:txBody>
          <a:bodyPr/>
          <a:lstStyle/>
          <a:p>
            <a:pPr marL="0" indent="0">
              <a:buNone/>
            </a:pPr>
            <a:r>
              <a:rPr lang="fr-CA" sz="2200" b="1" dirty="0"/>
              <a:t>Utilisation des lits de bronzage par les élèves de la 7</a:t>
            </a:r>
            <a:r>
              <a:rPr lang="fr-CA" sz="2200" b="1" baseline="30000" dirty="0"/>
              <a:t>e</a:t>
            </a:r>
            <a:r>
              <a:rPr lang="fr-CA" sz="2200" b="1" dirty="0"/>
              <a:t> à la 12</a:t>
            </a:r>
            <a:r>
              <a:rPr lang="fr-CA" sz="2200" b="1" baseline="30000" dirty="0"/>
              <a:t>e</a:t>
            </a:r>
            <a:r>
              <a:rPr lang="fr-CA" sz="2200" b="1" dirty="0"/>
              <a:t> année en Ontario </a:t>
            </a:r>
          </a:p>
          <a:p>
            <a:pPr marL="0" indent="0">
              <a:buNone/>
            </a:pPr>
            <a:r>
              <a:rPr lang="fr-CA" sz="2100" dirty="0"/>
              <a:t>En 2014, le gouvernement de l’Ontario a adopté la </a:t>
            </a:r>
            <a:r>
              <a:rPr lang="fr-CA" sz="2100" i="1" dirty="0"/>
              <a:t>Loi sur la prévention du cancer de la peau (lits de bronzage)</a:t>
            </a:r>
            <a:r>
              <a:rPr lang="fr-CA" sz="2100" dirty="0"/>
              <a:t> pour interdire la vente et la commercialisation de services de bronzage aux jeunes de moins de 18 ans.</a:t>
            </a:r>
          </a:p>
          <a:p>
            <a:r>
              <a:rPr lang="fr-CA" sz="2100" dirty="0"/>
              <a:t>Les résultats d’une enquête réalisée un an après l’entrée en vigueur la </a:t>
            </a:r>
            <a:r>
              <a:rPr lang="fr-CA" sz="2100" i="1" dirty="0"/>
              <a:t>Loi sur la prévention du cancer de la peau (lits de bronzage)</a:t>
            </a:r>
            <a:r>
              <a:rPr lang="fr-CA" sz="2100" dirty="0"/>
              <a:t> n’ont montré aucun changement quant à l’utilisation des lits de bronzage par les élèves de la 7</a:t>
            </a:r>
            <a:r>
              <a:rPr lang="fr-CA" sz="2100" baseline="30000" dirty="0"/>
              <a:t>e</a:t>
            </a:r>
            <a:r>
              <a:rPr lang="fr-CA" sz="2100" dirty="0"/>
              <a:t> à la 12</a:t>
            </a:r>
            <a:r>
              <a:rPr lang="fr-CA" sz="2100" baseline="30000" dirty="0"/>
              <a:t>e</a:t>
            </a:r>
            <a:r>
              <a:rPr lang="fr-CA" sz="2100" dirty="0"/>
              <a:t> année, par rapport aux résultats d’une enquête similaire réalisée avant que la Loi entre en vigueur (7,9 % en 2015 contre 6,9 % en 2014).</a:t>
            </a:r>
          </a:p>
          <a:p>
            <a:r>
              <a:rPr lang="fr-CA" sz="2100" dirty="0"/>
              <a:t>Possibilité : Surveiller l’utilisation des lits de bronzage par les jeunes et faire appliquer plus rigoureusement la </a:t>
            </a:r>
            <a:r>
              <a:rPr lang="fr-CA" sz="2100" i="1" dirty="0"/>
              <a:t>Loi sur la prévention du cancer de la peau (lits de bronzage)</a:t>
            </a:r>
            <a:r>
              <a:rPr lang="fr-CA" sz="2100" dirty="0"/>
              <a:t>.</a:t>
            </a:r>
          </a:p>
        </p:txBody>
      </p:sp>
    </p:spTree>
    <p:extLst>
      <p:ext uri="{BB962C8B-B14F-4D97-AF65-F5344CB8AC3E}">
        <p14:creationId xmlns:p14="http://schemas.microsoft.com/office/powerpoint/2010/main" val="20467602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1"/>
            <a:ext cx="7883912" cy="732820"/>
          </a:xfrm>
        </p:spPr>
        <p:txBody>
          <a:bodyPr anchor="t"/>
          <a:lstStyle/>
          <a:p>
            <a:r>
              <a:rPr lang="fr-CA" sz="3300" dirty="0"/>
              <a:t>Agents cancérogènes dans l’environnement</a:t>
            </a:r>
          </a:p>
        </p:txBody>
      </p:sp>
      <p:sp>
        <p:nvSpPr>
          <p:cNvPr id="3" name="Content Placeholder 2"/>
          <p:cNvSpPr>
            <a:spLocks noGrp="1"/>
          </p:cNvSpPr>
          <p:nvPr>
            <p:ph idx="1"/>
          </p:nvPr>
        </p:nvSpPr>
        <p:spPr>
          <a:xfrm>
            <a:off x="457200" y="1179096"/>
            <a:ext cx="8229600" cy="4770184"/>
          </a:xfrm>
        </p:spPr>
        <p:txBody>
          <a:bodyPr/>
          <a:lstStyle/>
          <a:p>
            <a:pPr marL="0" indent="0">
              <a:buNone/>
            </a:pPr>
            <a:r>
              <a:rPr lang="fr-CA" sz="2200" b="1" dirty="0"/>
              <a:t>Concentrations de particules fines (PM</a:t>
            </a:r>
            <a:r>
              <a:rPr lang="fr-CA" sz="2200" b="1" baseline="-25000" dirty="0"/>
              <a:t>2,5</a:t>
            </a:r>
            <a:r>
              <a:rPr lang="fr-CA" sz="2200" b="1" dirty="0"/>
              <a:t>) dans l’air ambiant</a:t>
            </a:r>
          </a:p>
          <a:p>
            <a:pPr marL="0" indent="0">
              <a:buNone/>
            </a:pPr>
            <a:r>
              <a:rPr lang="fr-CA" sz="2200" dirty="0"/>
              <a:t>Les particules fines (PM</a:t>
            </a:r>
            <a:r>
              <a:rPr lang="fr-CA" sz="2200" baseline="-25000" dirty="0"/>
              <a:t>2,5</a:t>
            </a:r>
            <a:r>
              <a:rPr lang="fr-CA" sz="2200" dirty="0"/>
              <a:t>) dans la pollution de l’air ambiant augmentent le risque de développer un cancer du poumon. Il n’existe pas de niveau d'exposition aux particules fines (PM</a:t>
            </a:r>
            <a:r>
              <a:rPr lang="fr-CA" sz="2200" baseline="-25000" dirty="0"/>
              <a:t>2,5</a:t>
            </a:r>
            <a:r>
              <a:rPr lang="fr-CA" sz="2200" dirty="0"/>
              <a:t>) exempt de danger.</a:t>
            </a:r>
          </a:p>
          <a:p>
            <a:pPr lvl="0"/>
            <a:r>
              <a:rPr lang="fr-CA" sz="2200" dirty="0"/>
              <a:t>En 2017, les concentrations moyennes annuelles de particules fines observées par les stations de surveillance de la pollution atmosphérique allaient de 4,1 à 8,5 </a:t>
            </a:r>
            <a:r>
              <a:rPr lang="fr-CA" sz="2200" dirty="0" err="1"/>
              <a:t>μg</a:t>
            </a:r>
            <a:r>
              <a:rPr lang="fr-CA" sz="2200" dirty="0"/>
              <a:t>/m</a:t>
            </a:r>
            <a:r>
              <a:rPr lang="fr-CA" sz="2200" baseline="30000" dirty="0"/>
              <a:t>3</a:t>
            </a:r>
            <a:r>
              <a:rPr lang="fr-CA" sz="2200" dirty="0"/>
              <a:t>. Toutes les concentrations moyennes de particules fines (PM</a:t>
            </a:r>
            <a:r>
              <a:rPr lang="fr-CA" sz="2200" baseline="-25000" dirty="0"/>
              <a:t>2,5</a:t>
            </a:r>
            <a:r>
              <a:rPr lang="fr-CA" sz="2200" dirty="0"/>
              <a:t>) étaient en dessous de la norme canadienne de qualité de l'air ambiant actuelle, qui est de 8,8 μg/m</a:t>
            </a:r>
            <a:r>
              <a:rPr lang="fr-CA" sz="2200" baseline="30000" dirty="0"/>
              <a:t>3</a:t>
            </a:r>
            <a:r>
              <a:rPr lang="fr-CA" sz="2200" dirty="0"/>
              <a:t>.</a:t>
            </a:r>
          </a:p>
          <a:p>
            <a:pPr lvl="0"/>
            <a:r>
              <a:rPr lang="fr-CA" sz="2200" dirty="0"/>
              <a:t>Possibilité : Continuer de réduire les émissions produites par les foyers, le secteur des transports et les installations industrielles.</a:t>
            </a:r>
          </a:p>
        </p:txBody>
      </p:sp>
    </p:spTree>
    <p:extLst>
      <p:ext uri="{BB962C8B-B14F-4D97-AF65-F5344CB8AC3E}">
        <p14:creationId xmlns:p14="http://schemas.microsoft.com/office/powerpoint/2010/main" val="37053981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80000"/>
            <a:ext cx="576000" cy="576000"/>
          </a:xfrm>
          <a:prstGeom prst="rect">
            <a:avLst/>
          </a:prstGeom>
        </p:spPr>
      </p:pic>
      <p:sp>
        <p:nvSpPr>
          <p:cNvPr id="2" name="Title 1"/>
          <p:cNvSpPr>
            <a:spLocks noGrp="1"/>
          </p:cNvSpPr>
          <p:nvPr>
            <p:ph type="title"/>
          </p:nvPr>
        </p:nvSpPr>
        <p:spPr>
          <a:xfrm>
            <a:off x="1299144" y="180855"/>
            <a:ext cx="7569433" cy="694528"/>
          </a:xfrm>
        </p:spPr>
        <p:txBody>
          <a:bodyPr/>
          <a:lstStyle/>
          <a:p>
            <a:r>
              <a:rPr lang="fr-CA" sz="1800" dirty="0"/>
              <a:t>Concentrations (μg/m</a:t>
            </a:r>
            <a:r>
              <a:rPr lang="fr-CA" sz="1800" baseline="30000" dirty="0"/>
              <a:t>3</a:t>
            </a:r>
            <a:r>
              <a:rPr lang="fr-CA" sz="1800" dirty="0"/>
              <a:t>) annuelles moyennes de particules fines (PM</a:t>
            </a:r>
            <a:r>
              <a:rPr lang="fr-CA" sz="1800" baseline="-25000" dirty="0"/>
              <a:t>2,5</a:t>
            </a:r>
            <a:r>
              <a:rPr lang="fr-CA" sz="1800" dirty="0"/>
              <a:t>) en Ontario, par station de surveillance, de 2013 à 2017</a:t>
            </a:r>
          </a:p>
        </p:txBody>
      </p:sp>
      <p:graphicFrame>
        <p:nvGraphicFramePr>
          <p:cNvPr id="5" name="Table 4" descr="Disponible à la section Concentrations de particules fines (PM2,5) dans l’air ambiant, rapport IQSP 2020, cancercareontario.ca/fr/IQSP."/>
          <p:cNvGraphicFramePr>
            <a:graphicFrameLocks noGrp="1"/>
          </p:cNvGraphicFramePr>
          <p:nvPr>
            <p:extLst>
              <p:ext uri="{D42A27DB-BD31-4B8C-83A1-F6EECF244321}">
                <p14:modId xmlns:p14="http://schemas.microsoft.com/office/powerpoint/2010/main" val="3462443822"/>
              </p:ext>
            </p:extLst>
          </p:nvPr>
        </p:nvGraphicFramePr>
        <p:xfrm>
          <a:off x="421106" y="875382"/>
          <a:ext cx="4042609" cy="5419994"/>
        </p:xfrm>
        <a:graphic>
          <a:graphicData uri="http://schemas.openxmlformats.org/drawingml/2006/table">
            <a:tbl>
              <a:tblPr firstRow="1" firstCol="1" bandRow="1"/>
              <a:tblGrid>
                <a:gridCol w="1636294">
                  <a:extLst>
                    <a:ext uri="{9D8B030D-6E8A-4147-A177-3AD203B41FA5}">
                      <a16:colId xmlns:a16="http://schemas.microsoft.com/office/drawing/2014/main" val="1838125873"/>
                    </a:ext>
                  </a:extLst>
                </a:gridCol>
                <a:gridCol w="517358">
                  <a:extLst>
                    <a:ext uri="{9D8B030D-6E8A-4147-A177-3AD203B41FA5}">
                      <a16:colId xmlns:a16="http://schemas.microsoft.com/office/drawing/2014/main" val="2540064302"/>
                    </a:ext>
                  </a:extLst>
                </a:gridCol>
                <a:gridCol w="457200">
                  <a:extLst>
                    <a:ext uri="{9D8B030D-6E8A-4147-A177-3AD203B41FA5}">
                      <a16:colId xmlns:a16="http://schemas.microsoft.com/office/drawing/2014/main" val="3347790770"/>
                    </a:ext>
                  </a:extLst>
                </a:gridCol>
                <a:gridCol w="469231">
                  <a:extLst>
                    <a:ext uri="{9D8B030D-6E8A-4147-A177-3AD203B41FA5}">
                      <a16:colId xmlns:a16="http://schemas.microsoft.com/office/drawing/2014/main" val="3801850672"/>
                    </a:ext>
                  </a:extLst>
                </a:gridCol>
                <a:gridCol w="481264">
                  <a:extLst>
                    <a:ext uri="{9D8B030D-6E8A-4147-A177-3AD203B41FA5}">
                      <a16:colId xmlns:a16="http://schemas.microsoft.com/office/drawing/2014/main" val="1787283192"/>
                    </a:ext>
                  </a:extLst>
                </a:gridCol>
                <a:gridCol w="481262">
                  <a:extLst>
                    <a:ext uri="{9D8B030D-6E8A-4147-A177-3AD203B41FA5}">
                      <a16:colId xmlns:a16="http://schemas.microsoft.com/office/drawing/2014/main" val="801217847"/>
                    </a:ext>
                  </a:extLst>
                </a:gridCol>
              </a:tblGrid>
              <a:tr h="324000">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Station de</a:t>
                      </a:r>
                      <a:r>
                        <a:rPr lang="fr-CA" sz="1200" b="1" baseline="0" dirty="0">
                          <a:solidFill>
                            <a:srgbClr val="000000"/>
                          </a:solidFill>
                          <a:latin typeface="Calibri" panose="020F0502020204030204" pitchFamily="34" charset="0"/>
                          <a:ea typeface="Yu Mincho"/>
                          <a:cs typeface="Times New Roman" panose="02020603050405020304" pitchFamily="18" charset="0"/>
                        </a:rPr>
                        <a:t> s</a:t>
                      </a:r>
                      <a:r>
                        <a:rPr lang="fr-CA" sz="1200" b="1" dirty="0">
                          <a:solidFill>
                            <a:srgbClr val="000000"/>
                          </a:solidFill>
                          <a:latin typeface="Calibri" panose="020F0502020204030204" pitchFamily="34" charset="0"/>
                          <a:ea typeface="Yu Mincho"/>
                          <a:cs typeface="Times New Roman" panose="02020603050405020304" pitchFamily="18" charset="0"/>
                        </a:rPr>
                        <a:t>urveillance</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2014</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2017</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3160667923"/>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Barrie</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4102948541"/>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Belleville</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00333163"/>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Brampton</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8,9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8,4</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120124942"/>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Brantford</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9,2</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8,7</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7,2</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643960731"/>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Burlington</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8,7</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9,4</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477565621"/>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Chatham</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8,1</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8,1</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6,4</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95121575"/>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Cornwall</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7,7</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6,4</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132933207"/>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Dorset</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5,4</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833958036"/>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Grand Bend</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8,1</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7,7</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5,1</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708093802"/>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Guelph</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8,1</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8,9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8,4</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7921647"/>
                  </a:ext>
                </a:extLst>
              </a:tr>
              <a:tr h="422382">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Centre-ville de Hamilton</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10,1</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10,8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10,2</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8,2</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107093824"/>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Hamilton </a:t>
                      </a:r>
                      <a:r>
                        <a:rPr lang="fr-CA" sz="1200" b="1" dirty="0" err="1">
                          <a:solidFill>
                            <a:srgbClr val="000000"/>
                          </a:solidFill>
                          <a:latin typeface="Calibri" panose="020F0502020204030204" pitchFamily="34" charset="0"/>
                          <a:ea typeface="Yu Mincho"/>
                          <a:cs typeface="Times New Roman" panose="02020603050405020304" pitchFamily="18" charset="0"/>
                        </a:rPr>
                        <a:t>Mountain</a:t>
                      </a:r>
                      <a:endParaRPr lang="fr-CA" sz="1200" b="1" dirty="0">
                        <a:solidFill>
                          <a:srgbClr val="000000"/>
                        </a:solidFill>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9,2</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9,4</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7,2</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7,4</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764310440"/>
                  </a:ext>
                </a:extLst>
              </a:tr>
              <a:tr h="242207">
                <a:tc>
                  <a:txBody>
                    <a:bodyPr/>
                    <a:lstStyle/>
                    <a:p>
                      <a:pPr>
                        <a:spcAft>
                          <a:spcPts val="0"/>
                        </a:spcAft>
                      </a:pPr>
                      <a:r>
                        <a:rPr lang="fr-CA" sz="1200" b="1">
                          <a:solidFill>
                            <a:srgbClr val="000000"/>
                          </a:solidFill>
                          <a:latin typeface="Calibri" panose="020F0502020204030204" pitchFamily="34" charset="0"/>
                          <a:ea typeface="Yu Mincho"/>
                          <a:cs typeface="Times New Roman" panose="02020603050405020304" pitchFamily="18" charset="0"/>
                        </a:rPr>
                        <a:t>Hamilton Ouest</a:t>
                      </a:r>
                      <a:endParaRPr lang="fr-CA" sz="1200" b="1" dirty="0">
                        <a:solidFill>
                          <a:srgbClr val="000000"/>
                        </a:solidFill>
                        <a:latin typeface="Calibri" panose="020F0502020204030204" pitchFamily="34" charset="0"/>
                        <a:ea typeface="Yu Mincho"/>
                        <a:cs typeface="Times New Roman" panose="02020603050405020304" pitchFamily="18" charset="0"/>
                      </a:endParaRP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9,6</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813222064"/>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Kingston</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4108444149"/>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Kitchener</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8,7</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216010215"/>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London</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9,1</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7,1</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754969506"/>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Mississauga</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8,7</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7,2</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6,8</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592727204"/>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Morrisburg</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6,7</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0" dirty="0">
                          <a:solidFill>
                            <a:srgbClr val="000000"/>
                          </a:solidFill>
                          <a:latin typeface="Calibri" panose="020F0502020204030204" pitchFamily="34" charset="0"/>
                          <a:ea typeface="Yu Mincho"/>
                          <a:cs typeface="Times New Roman" panose="02020603050405020304" pitchFamily="18" charset="0"/>
                        </a:rPr>
                        <a:t>S.O.</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0" dirty="0">
                          <a:solidFill>
                            <a:srgbClr val="000000"/>
                          </a:solidFill>
                          <a:latin typeface="Calibri" panose="020F0502020204030204" pitchFamily="34" charset="0"/>
                          <a:ea typeface="Yu Mincho"/>
                          <a:cs typeface="Times New Roman" panose="02020603050405020304" pitchFamily="18" charset="0"/>
                        </a:rPr>
                        <a:t>S.O.</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0" dirty="0">
                          <a:solidFill>
                            <a:srgbClr val="000000"/>
                          </a:solidFill>
                          <a:latin typeface="Calibri" panose="020F0502020204030204" pitchFamily="34" charset="0"/>
                          <a:ea typeface="Yu Mincho"/>
                          <a:cs typeface="Times New Roman" panose="02020603050405020304" pitchFamily="18" charset="0"/>
                        </a:rPr>
                        <a:t>S.O.</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73852236"/>
                  </a:ext>
                </a:extLst>
              </a:tr>
              <a:tr h="24220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Newmarket</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7,3</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7,1</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6,0</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5,9</a:t>
                      </a:r>
                    </a:p>
                  </a:txBody>
                  <a:tcPr marL="66276" marR="66276" marT="31481" marB="31481"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236416211"/>
                  </a:ext>
                </a:extLst>
              </a:tr>
              <a:tr h="238536">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North Bay</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5,2</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4,6</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4,6</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500618161"/>
                  </a:ext>
                </a:extLst>
              </a:tr>
            </a:tbl>
          </a:graphicData>
        </a:graphic>
      </p:graphicFrame>
      <p:graphicFrame>
        <p:nvGraphicFramePr>
          <p:cNvPr id="8" name="Table 7" descr="Disponible à la section Concentrations de particules fines (PM2,5) dans l’air ambiant, rapport IQSP 2020, cancercareontario.ca/fr/IQSP."/>
          <p:cNvGraphicFramePr>
            <a:graphicFrameLocks noGrp="1"/>
          </p:cNvGraphicFramePr>
          <p:nvPr>
            <p:extLst>
              <p:ext uri="{D42A27DB-BD31-4B8C-83A1-F6EECF244321}">
                <p14:modId xmlns:p14="http://schemas.microsoft.com/office/powerpoint/2010/main" val="3976879467"/>
              </p:ext>
            </p:extLst>
          </p:nvPr>
        </p:nvGraphicFramePr>
        <p:xfrm>
          <a:off x="4539561" y="875382"/>
          <a:ext cx="4476161" cy="5368968"/>
        </p:xfrm>
        <a:graphic>
          <a:graphicData uri="http://schemas.openxmlformats.org/drawingml/2006/table">
            <a:tbl>
              <a:tblPr firstRow="1" firstCol="1" bandRow="1"/>
              <a:tblGrid>
                <a:gridCol w="1651251">
                  <a:extLst>
                    <a:ext uri="{9D8B030D-6E8A-4147-A177-3AD203B41FA5}">
                      <a16:colId xmlns:a16="http://schemas.microsoft.com/office/drawing/2014/main" val="609685630"/>
                    </a:ext>
                  </a:extLst>
                </a:gridCol>
                <a:gridCol w="564982">
                  <a:extLst>
                    <a:ext uri="{9D8B030D-6E8A-4147-A177-3AD203B41FA5}">
                      <a16:colId xmlns:a16="http://schemas.microsoft.com/office/drawing/2014/main" val="3065176884"/>
                    </a:ext>
                  </a:extLst>
                </a:gridCol>
                <a:gridCol w="564982">
                  <a:extLst>
                    <a:ext uri="{9D8B030D-6E8A-4147-A177-3AD203B41FA5}">
                      <a16:colId xmlns:a16="http://schemas.microsoft.com/office/drawing/2014/main" val="825944786"/>
                    </a:ext>
                  </a:extLst>
                </a:gridCol>
                <a:gridCol w="564982">
                  <a:extLst>
                    <a:ext uri="{9D8B030D-6E8A-4147-A177-3AD203B41FA5}">
                      <a16:colId xmlns:a16="http://schemas.microsoft.com/office/drawing/2014/main" val="385927551"/>
                    </a:ext>
                  </a:extLst>
                </a:gridCol>
                <a:gridCol w="564982">
                  <a:extLst>
                    <a:ext uri="{9D8B030D-6E8A-4147-A177-3AD203B41FA5}">
                      <a16:colId xmlns:a16="http://schemas.microsoft.com/office/drawing/2014/main" val="899894634"/>
                    </a:ext>
                  </a:extLst>
                </a:gridCol>
                <a:gridCol w="564982">
                  <a:extLst>
                    <a:ext uri="{9D8B030D-6E8A-4147-A177-3AD203B41FA5}">
                      <a16:colId xmlns:a16="http://schemas.microsoft.com/office/drawing/2014/main" val="1567598955"/>
                    </a:ext>
                  </a:extLst>
                </a:gridCol>
              </a:tblGrid>
              <a:tr h="324000">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Station de surveillance</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2016</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2017</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3157076699"/>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Oakville</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42304981"/>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Oshawa</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7,7</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427063679"/>
                  </a:ext>
                </a:extLst>
              </a:tr>
              <a:tr h="398053">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Station centrale d’Ottawa</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7,1</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5,6</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291942313"/>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Centre-ville d’Ottawa</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8512663"/>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Parry Sound</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5,7</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4,6</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733103046"/>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Petawawa</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4,7</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4,1</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865527461"/>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Peterborough</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383706622"/>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Port Stanley</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8,2</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983148767"/>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Sarnia</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0" dirty="0">
                          <a:solidFill>
                            <a:srgbClr val="000000"/>
                          </a:solidFill>
                          <a:latin typeface="Calibri" panose="020F0502020204030204" pitchFamily="34" charset="0"/>
                          <a:ea typeface="Yu Mincho"/>
                          <a:cs typeface="Times New Roman" panose="02020603050405020304" pitchFamily="18" charset="0"/>
                        </a:rPr>
                        <a:t>INS</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181622428"/>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Sault Ste. Marie </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5,6</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4,9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01876558"/>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St. Catharines</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864772132"/>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Sudbury</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5,7</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02115752"/>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Thunder Bay</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6,6</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5,1</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584786001"/>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Tiverton</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6,4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5,1</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5,1</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790299216"/>
                  </a:ext>
                </a:extLst>
              </a:tr>
              <a:tr h="252000">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Centre-ville de Toronto</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8,7</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082782042"/>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Toronto Est</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8,2</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8,9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595211138"/>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Toronto Nord</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9,2</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981189085"/>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Toronto(Ouest</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9,1</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7,4</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1003105897"/>
                  </a:ext>
                </a:extLst>
              </a:tr>
              <a:tr h="252000">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Centre-ville de Windsor</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9,2</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10,1</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9,3</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8,1</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7,8</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2687734429"/>
                  </a:ext>
                </a:extLst>
              </a:tr>
              <a:tr h="226767">
                <a:tc>
                  <a:txBody>
                    <a:bodyPr/>
                    <a:lstStyle/>
                    <a:p>
                      <a:pP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Windsor (Ouest)</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10,0</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10,7</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b="1" dirty="0">
                          <a:solidFill>
                            <a:srgbClr val="000000"/>
                          </a:solidFill>
                          <a:latin typeface="Calibri" panose="020F0502020204030204" pitchFamily="34" charset="0"/>
                          <a:ea typeface="Yu Mincho"/>
                          <a:cs typeface="Times New Roman" panose="02020603050405020304" pitchFamily="18" charset="0"/>
                        </a:rPr>
                        <a:t>9,9</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tc>
                  <a:txBody>
                    <a:bodyPr/>
                    <a:lstStyle/>
                    <a:p>
                      <a:pPr algn="r">
                        <a:spcAft>
                          <a:spcPts val="0"/>
                        </a:spcAft>
                      </a:pPr>
                      <a:r>
                        <a:rPr lang="fr-CA" sz="1200" dirty="0">
                          <a:solidFill>
                            <a:srgbClr val="000000"/>
                          </a:solidFill>
                          <a:latin typeface="Calibri" panose="020F0502020204030204" pitchFamily="34" charset="0"/>
                          <a:ea typeface="Yu Mincho"/>
                          <a:cs typeface="Times New Roman" panose="02020603050405020304" pitchFamily="18" charset="0"/>
                        </a:rPr>
                        <a:t>8,5</a:t>
                      </a:r>
                    </a:p>
                  </a:txBody>
                  <a:tcPr marL="62355" marR="62355" marT="29618" marB="29618" anchor="ctr">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FFFFFF"/>
                    </a:solidFill>
                  </a:tcPr>
                </a:tc>
                <a:extLst>
                  <a:ext uri="{0D108BD9-81ED-4DB2-BD59-A6C34878D82A}">
                    <a16:rowId xmlns:a16="http://schemas.microsoft.com/office/drawing/2014/main" val="3300928075"/>
                  </a:ext>
                </a:extLst>
              </a:tr>
            </a:tbl>
          </a:graphicData>
        </a:graphic>
      </p:graphicFrame>
      <p:sp>
        <p:nvSpPr>
          <p:cNvPr id="9" name="Rectangle 8"/>
          <p:cNvSpPr/>
          <p:nvPr/>
        </p:nvSpPr>
        <p:spPr>
          <a:xfrm>
            <a:off x="1966594" y="6356527"/>
            <a:ext cx="6234532" cy="461665"/>
          </a:xfrm>
          <a:prstGeom prst="rect">
            <a:avLst/>
          </a:prstGeom>
        </p:spPr>
        <p:txBody>
          <a:bodyPr wrap="square">
            <a:spAutoFit/>
          </a:bodyPr>
          <a:lstStyle/>
          <a:p>
            <a:r>
              <a:rPr lang="fr-CA" sz="1200" u="none" dirty="0">
                <a:solidFill>
                  <a:srgbClr val="000000"/>
                </a:solidFill>
                <a:latin typeface="Calibri" panose="020F0502020204030204" pitchFamily="34" charset="0"/>
                <a:ea typeface="Yu Mincho"/>
              </a:rPr>
              <a:t>Les valeurs en caractère gras dépassent 8,8 μg/m</a:t>
            </a:r>
            <a:r>
              <a:rPr lang="fr-CA" sz="1200" u="none" baseline="30000" dirty="0">
                <a:solidFill>
                  <a:srgbClr val="000000"/>
                </a:solidFill>
                <a:latin typeface="Calibri" panose="020F0502020204030204" pitchFamily="34" charset="0"/>
                <a:ea typeface="Yu Mincho"/>
              </a:rPr>
              <a:t>3</a:t>
            </a:r>
            <a:r>
              <a:rPr lang="fr-CA" sz="1200" u="none" dirty="0">
                <a:solidFill>
                  <a:srgbClr val="000000"/>
                </a:solidFill>
                <a:latin typeface="Calibri" panose="020F0502020204030204" pitchFamily="34" charset="0"/>
                <a:ea typeface="Yu Mincho"/>
              </a:rPr>
              <a:t>, le niveau de référence pour les particules PM</a:t>
            </a:r>
            <a:r>
              <a:rPr lang="fr-CA" sz="1200" u="none" baseline="-25000" dirty="0">
                <a:solidFill>
                  <a:srgbClr val="000000"/>
                </a:solidFill>
                <a:latin typeface="Calibri" panose="020F0502020204030204" pitchFamily="34" charset="0"/>
                <a:ea typeface="Yu Mincho"/>
              </a:rPr>
              <a:t>2,5</a:t>
            </a:r>
            <a:r>
              <a:rPr lang="fr-CA" sz="1200" u="none" dirty="0">
                <a:solidFill>
                  <a:srgbClr val="000000"/>
                </a:solidFill>
                <a:latin typeface="Calibri" panose="020F0502020204030204" pitchFamily="34" charset="0"/>
                <a:ea typeface="Yu Mincho"/>
              </a:rPr>
              <a:t> établi par la norme canadienne de qualité de l’air ambiant, entrée en vigueur en 2020. </a:t>
            </a:r>
          </a:p>
        </p:txBody>
      </p:sp>
    </p:spTree>
    <p:extLst>
      <p:ext uri="{BB962C8B-B14F-4D97-AF65-F5344CB8AC3E}">
        <p14:creationId xmlns:p14="http://schemas.microsoft.com/office/powerpoint/2010/main" val="31461718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48937" y="359999"/>
            <a:ext cx="7895063" cy="677064"/>
          </a:xfrm>
        </p:spPr>
        <p:txBody>
          <a:bodyPr anchor="t"/>
          <a:lstStyle/>
          <a:p>
            <a:r>
              <a:rPr lang="fr-CA" sz="3200" dirty="0"/>
              <a:t>Agents cancérogènes sur le lieu de travail (1)</a:t>
            </a:r>
          </a:p>
        </p:txBody>
      </p:sp>
      <p:sp>
        <p:nvSpPr>
          <p:cNvPr id="3" name="Content Placeholder 2"/>
          <p:cNvSpPr>
            <a:spLocks noGrp="1"/>
          </p:cNvSpPr>
          <p:nvPr>
            <p:ph idx="1"/>
          </p:nvPr>
        </p:nvSpPr>
        <p:spPr>
          <a:xfrm>
            <a:off x="457200" y="1143000"/>
            <a:ext cx="8229600" cy="4806279"/>
          </a:xfrm>
        </p:spPr>
        <p:txBody>
          <a:bodyPr/>
          <a:lstStyle/>
          <a:p>
            <a:pPr marL="0" indent="0">
              <a:buNone/>
            </a:pPr>
            <a:r>
              <a:rPr lang="fr-CA" b="1" dirty="0"/>
              <a:t>Utilisation industrielle du nickel</a:t>
            </a:r>
          </a:p>
          <a:p>
            <a:pPr marL="0" indent="0">
              <a:buNone/>
            </a:pPr>
            <a:r>
              <a:rPr lang="fr-CA" sz="2300" dirty="0"/>
              <a:t>Les composés du nickel sont une cause connue des cancers du poumon et des sinus. On les retrouve souvent dans les émanations de soudage. </a:t>
            </a:r>
          </a:p>
          <a:p>
            <a:r>
              <a:rPr lang="fr-CA" sz="2300" dirty="0"/>
              <a:t>Le nombre d’installations ayant déclaré utiliser du nickel au Programme de réduction des substances toxiques en Ontario et la quantité totale de nickel utilisé ont diminué entre 2013 et 2016. Cependant, le nombre total d’employés travaillant dans des installations industrielles ayant déclaré utiliser du nickel a augmenté au cours de cette même période.</a:t>
            </a:r>
          </a:p>
          <a:p>
            <a:r>
              <a:rPr lang="fr-CA" sz="2300" dirty="0"/>
              <a:t>Possibilité : Mettre en place des exigences en matière de ventilation dans la </a:t>
            </a:r>
            <a:r>
              <a:rPr lang="fr-CA" sz="2300" i="1" dirty="0"/>
              <a:t>Loi sur la santé et la sécurité au travail de l’Ontari</a:t>
            </a:r>
            <a:r>
              <a:rPr lang="fr-CA" sz="2300" dirty="0"/>
              <a:t>o pour les activités de soudage.</a:t>
            </a:r>
          </a:p>
        </p:txBody>
      </p:sp>
    </p:spTree>
    <p:extLst>
      <p:ext uri="{BB962C8B-B14F-4D97-AF65-F5344CB8AC3E}">
        <p14:creationId xmlns:p14="http://schemas.microsoft.com/office/powerpoint/2010/main" val="4165802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457199" y="180851"/>
            <a:ext cx="8686801" cy="1092137"/>
          </a:xfrm>
        </p:spPr>
        <p:txBody>
          <a:bodyPr/>
          <a:lstStyle/>
          <a:p>
            <a:r>
              <a:rPr lang="fr-CA" sz="3300" dirty="0"/>
              <a:t>Indice de qualité du système de prévention 2020 </a:t>
            </a:r>
          </a:p>
        </p:txBody>
      </p:sp>
      <p:sp>
        <p:nvSpPr>
          <p:cNvPr id="3" name="Content Placeholder 2" descr="Tobacco; Alcohol; Healthy eating; Physical activity; Ultraviolet radiation; Environmental carcinogens; Occupational carcinogens; and Infectious agents"/>
          <p:cNvSpPr>
            <a:spLocks noGrp="1"/>
          </p:cNvSpPr>
          <p:nvPr>
            <p:ph idx="1"/>
          </p:nvPr>
        </p:nvSpPr>
        <p:spPr>
          <a:xfrm>
            <a:off x="457200" y="1272988"/>
            <a:ext cx="8229600" cy="5217022"/>
          </a:xfrm>
        </p:spPr>
        <p:txBody>
          <a:bodyPr/>
          <a:lstStyle/>
          <a:p>
            <a:r>
              <a:rPr lang="fr-CA" sz="2300" dirty="0"/>
              <a:t>Facteurs de risque du cancer et domaines d’exposition évoqués dans le rapport 2020 :</a:t>
            </a:r>
          </a:p>
          <a:p>
            <a:endParaRPr lang="en-US" sz="2300" dirty="0"/>
          </a:p>
          <a:p>
            <a:endParaRPr lang="en-US" sz="2300" dirty="0"/>
          </a:p>
          <a:p>
            <a:endParaRPr lang="en-US" sz="2300" dirty="0"/>
          </a:p>
          <a:p>
            <a:endParaRPr lang="en-US" sz="2300" dirty="0"/>
          </a:p>
          <a:p>
            <a:pPr>
              <a:spcBef>
                <a:spcPts val="1800"/>
              </a:spcBef>
            </a:pPr>
            <a:r>
              <a:rPr lang="fr-CA" sz="2300" dirty="0"/>
              <a:t>Mis au point avec l’aide d’un comité consultatif et d’un groupe d’experts</a:t>
            </a:r>
          </a:p>
          <a:p>
            <a:pPr>
              <a:spcBef>
                <a:spcPts val="1800"/>
              </a:spcBef>
            </a:pPr>
            <a:r>
              <a:rPr lang="fr-CA" sz="2300" dirty="0"/>
              <a:t>Le rapports, les faits saillants, les tableaux supplémentaires, les annexes techniques et le diaporama sont disponibles à la page cancercareontario.ca/fr/IQSP</a:t>
            </a:r>
          </a:p>
        </p:txBody>
      </p:sp>
      <p:pic>
        <p:nvPicPr>
          <p:cNvPr id="4" name="Picture 3" descr="Tabagisme, Consommation d’alcool, Alimentation saine, Activité physique, Rayons ultraviolets, Agents cancérogènes dans l’environnement, Agents cancérogènes sur le lieu de travail, Agents infectieux&#10;&#10;"/>
          <p:cNvPicPr>
            <a:picLocks noChangeAspect="1"/>
          </p:cNvPicPr>
          <p:nvPr/>
        </p:nvPicPr>
        <p:blipFill>
          <a:blip r:embed="rId3"/>
          <a:stretch>
            <a:fillRect/>
          </a:stretch>
        </p:blipFill>
        <p:spPr>
          <a:xfrm>
            <a:off x="1306680" y="2232108"/>
            <a:ext cx="6144933" cy="1810501"/>
          </a:xfrm>
          <a:prstGeom prst="rect">
            <a:avLst/>
          </a:prstGeom>
        </p:spPr>
      </p:pic>
    </p:spTree>
    <p:extLst>
      <p:ext uri="{BB962C8B-B14F-4D97-AF65-F5344CB8AC3E}">
        <p14:creationId xmlns:p14="http://schemas.microsoft.com/office/powerpoint/2010/main" val="357864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2" name="Title 1"/>
          <p:cNvSpPr>
            <a:spLocks noGrp="1"/>
          </p:cNvSpPr>
          <p:nvPr>
            <p:ph type="title"/>
          </p:nvPr>
        </p:nvSpPr>
        <p:spPr>
          <a:xfrm>
            <a:off x="1244906" y="360000"/>
            <a:ext cx="7441894" cy="697619"/>
          </a:xfrm>
        </p:spPr>
        <p:txBody>
          <a:bodyPr/>
          <a:lstStyle/>
          <a:p>
            <a:r>
              <a:rPr lang="fr-CA" sz="1800" dirty="0"/>
              <a:t>Quantité de nickel utilisé (en tonnes) et nombre d’employés travaillant dans des installations utilisant du nickel en Ontario, de 2013 à 2016</a:t>
            </a:r>
          </a:p>
        </p:txBody>
      </p:sp>
      <p:graphicFrame>
        <p:nvGraphicFramePr>
          <p:cNvPr id="3" name="Table 2" descr="Disponible à la section Utilisation industrielle du nickel et emplois, rapport IQSP 2020, cancercareontario.ca/fr/IQSP."/>
          <p:cNvGraphicFramePr>
            <a:graphicFrameLocks noGrp="1"/>
          </p:cNvGraphicFramePr>
          <p:nvPr>
            <p:extLst>
              <p:ext uri="{D42A27DB-BD31-4B8C-83A1-F6EECF244321}">
                <p14:modId xmlns:p14="http://schemas.microsoft.com/office/powerpoint/2010/main" val="471889708"/>
              </p:ext>
            </p:extLst>
          </p:nvPr>
        </p:nvGraphicFramePr>
        <p:xfrm>
          <a:off x="778914" y="1864983"/>
          <a:ext cx="7897067" cy="2007870"/>
        </p:xfrm>
        <a:graphic>
          <a:graphicData uri="http://schemas.openxmlformats.org/drawingml/2006/table">
            <a:tbl>
              <a:tblPr firstRow="1" firstCol="1" bandRow="1"/>
              <a:tblGrid>
                <a:gridCol w="877067">
                  <a:extLst>
                    <a:ext uri="{9D8B030D-6E8A-4147-A177-3AD203B41FA5}">
                      <a16:colId xmlns:a16="http://schemas.microsoft.com/office/drawing/2014/main" val="2563638803"/>
                    </a:ext>
                  </a:extLst>
                </a:gridCol>
                <a:gridCol w="2340000">
                  <a:extLst>
                    <a:ext uri="{9D8B030D-6E8A-4147-A177-3AD203B41FA5}">
                      <a16:colId xmlns:a16="http://schemas.microsoft.com/office/drawing/2014/main" val="3029638505"/>
                    </a:ext>
                  </a:extLst>
                </a:gridCol>
                <a:gridCol w="2340000">
                  <a:extLst>
                    <a:ext uri="{9D8B030D-6E8A-4147-A177-3AD203B41FA5}">
                      <a16:colId xmlns:a16="http://schemas.microsoft.com/office/drawing/2014/main" val="672397962"/>
                    </a:ext>
                  </a:extLst>
                </a:gridCol>
                <a:gridCol w="2340000">
                  <a:extLst>
                    <a:ext uri="{9D8B030D-6E8A-4147-A177-3AD203B41FA5}">
                      <a16:colId xmlns:a16="http://schemas.microsoft.com/office/drawing/2014/main" val="1517369510"/>
                    </a:ext>
                  </a:extLst>
                </a:gridCol>
              </a:tblGrid>
              <a:tr h="0">
                <a:tc>
                  <a:txBody>
                    <a:bodyPr/>
                    <a:lstStyle/>
                    <a:p>
                      <a:pPr>
                        <a:spcAft>
                          <a:spcPts val="0"/>
                        </a:spcAft>
                      </a:pPr>
                      <a:r>
                        <a:rPr lang="fr-CA" sz="1800" b="1" dirty="0">
                          <a:solidFill>
                            <a:srgbClr val="000000"/>
                          </a:solidFill>
                          <a:latin typeface="Calibri" panose="020F0502020204030204" pitchFamily="34" charset="0"/>
                          <a:ea typeface="Yu Mincho"/>
                          <a:cs typeface="Times New Roman" panose="02020603050405020304" pitchFamily="18" charset="0"/>
                        </a:rPr>
                        <a:t>Année</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800" b="1" dirty="0">
                          <a:solidFill>
                            <a:srgbClr val="000000"/>
                          </a:solidFill>
                          <a:latin typeface="Calibri" panose="020F0502020204030204" pitchFamily="34" charset="0"/>
                          <a:ea typeface="Yu Mincho"/>
                          <a:cs typeface="Times New Roman" panose="02020603050405020304" pitchFamily="18" charset="0"/>
                        </a:rPr>
                        <a:t>Utilisation (tonnes)</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800" b="1" dirty="0">
                          <a:solidFill>
                            <a:srgbClr val="000000"/>
                          </a:solidFill>
                          <a:latin typeface="Calibri" panose="020F0502020204030204" pitchFamily="34" charset="0"/>
                          <a:ea typeface="Yu Mincho"/>
                          <a:cs typeface="Times New Roman" panose="02020603050405020304" pitchFamily="18" charset="0"/>
                        </a:rPr>
                        <a:t>Nombre d’employés</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800" b="1" dirty="0">
                          <a:solidFill>
                            <a:srgbClr val="000000"/>
                          </a:solidFill>
                          <a:latin typeface="Calibri" panose="020F0502020204030204" pitchFamily="34" charset="0"/>
                          <a:ea typeface="Yu Mincho"/>
                          <a:cs typeface="Times New Roman" panose="02020603050405020304" pitchFamily="18" charset="0"/>
                        </a:rPr>
                        <a:t>Nombres d’installations</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1142445443"/>
                  </a:ext>
                </a:extLst>
              </a:tr>
              <a:tr h="0">
                <a:tc>
                  <a:txBody>
                    <a:bodyPr/>
                    <a:lstStyle/>
                    <a:p>
                      <a:pPr>
                        <a:spcAft>
                          <a:spcPts val="0"/>
                        </a:spcAft>
                      </a:pPr>
                      <a:r>
                        <a:rPr lang="fr-CA"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2013</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869 915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40 890</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131</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897232538"/>
                  </a:ext>
                </a:extLst>
              </a:tr>
              <a:tr h="0">
                <a:tc>
                  <a:txBody>
                    <a:bodyPr/>
                    <a:lstStyle/>
                    <a:p>
                      <a:pPr>
                        <a:spcAft>
                          <a:spcPts val="0"/>
                        </a:spcAft>
                      </a:pPr>
                      <a:r>
                        <a:rPr lang="fr-CA"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2014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870 027</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40 889</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125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273986278"/>
                  </a:ext>
                </a:extLst>
              </a:tr>
              <a:tr h="0">
                <a:tc>
                  <a:txBody>
                    <a:bodyPr/>
                    <a:lstStyle/>
                    <a:p>
                      <a:pPr>
                        <a:spcAft>
                          <a:spcPts val="0"/>
                        </a:spcAft>
                      </a:pPr>
                      <a:r>
                        <a:rPr lang="fr-CA"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2015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869 235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43 358</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125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3331381021"/>
                  </a:ext>
                </a:extLst>
              </a:tr>
              <a:tr h="0">
                <a:tc>
                  <a:txBody>
                    <a:bodyPr/>
                    <a:lstStyle/>
                    <a:p>
                      <a:pPr>
                        <a:spcAft>
                          <a:spcPts val="0"/>
                        </a:spcAft>
                      </a:pPr>
                      <a:r>
                        <a:rPr lang="fr-CA"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2016</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864 027</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44 147</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dirty="0">
                          <a:solidFill>
                            <a:srgbClr val="000000"/>
                          </a:solidFill>
                          <a:latin typeface="Calibri" panose="020F0502020204030204" pitchFamily="34" charset="0"/>
                          <a:ea typeface="Yu Mincho"/>
                          <a:cs typeface="Times New Roman" panose="02020603050405020304" pitchFamily="18" charset="0"/>
                        </a:rPr>
                        <a:t>123</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864939156"/>
                  </a:ext>
                </a:extLst>
              </a:tr>
            </a:tbl>
          </a:graphicData>
        </a:graphic>
      </p:graphicFrame>
    </p:spTree>
    <p:extLst>
      <p:ext uri="{BB962C8B-B14F-4D97-AF65-F5344CB8AC3E}">
        <p14:creationId xmlns:p14="http://schemas.microsoft.com/office/powerpoint/2010/main" val="1653552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48937" y="360000"/>
            <a:ext cx="7798810" cy="710517"/>
          </a:xfrm>
        </p:spPr>
        <p:txBody>
          <a:bodyPr anchor="t"/>
          <a:lstStyle/>
          <a:p>
            <a:r>
              <a:rPr lang="fr-CA" sz="3200" dirty="0"/>
              <a:t>Agents cancérogènes sur le lieu de travail (2)</a:t>
            </a:r>
          </a:p>
        </p:txBody>
      </p:sp>
      <p:sp>
        <p:nvSpPr>
          <p:cNvPr id="3" name="Content Placeholder 2"/>
          <p:cNvSpPr>
            <a:spLocks noGrp="1"/>
          </p:cNvSpPr>
          <p:nvPr>
            <p:ph idx="1"/>
          </p:nvPr>
        </p:nvSpPr>
        <p:spPr>
          <a:xfrm>
            <a:off x="457200" y="1070517"/>
            <a:ext cx="8229600" cy="5173871"/>
          </a:xfrm>
        </p:spPr>
        <p:txBody>
          <a:bodyPr/>
          <a:lstStyle/>
          <a:p>
            <a:pPr marL="0" indent="0">
              <a:buNone/>
            </a:pPr>
            <a:r>
              <a:rPr lang="fr-CA" sz="2300" b="1" dirty="0"/>
              <a:t>Utilisation industrielle du formaldéhyde</a:t>
            </a:r>
          </a:p>
          <a:p>
            <a:pPr marL="0" indent="0">
              <a:buNone/>
            </a:pPr>
            <a:r>
              <a:rPr lang="fr-CA" sz="2300" dirty="0"/>
              <a:t>L’exposition au formaldéhyde peut causer un cancer du nasopharynx et une leucémie, et peut être une cause du cancer des sinus. </a:t>
            </a:r>
          </a:p>
          <a:p>
            <a:r>
              <a:rPr lang="fr-CA" sz="2300" dirty="0"/>
              <a:t>En 2016, la quantité de formaldéhyde utilisé déclarée en Ontario était inférieure à celle des 3 années précédentes.</a:t>
            </a:r>
          </a:p>
          <a:p>
            <a:r>
              <a:rPr lang="fr-FR" sz="2300" dirty="0"/>
              <a:t>Le nombre d’employés et le nombre d’installations ayant déclaré utiliser du formaldéhyde </a:t>
            </a:r>
            <a:r>
              <a:rPr lang="fr-CA" sz="2300" dirty="0"/>
              <a:t>étaient à peu près les mêmes entre 2013 et 2016. </a:t>
            </a:r>
          </a:p>
          <a:p>
            <a:r>
              <a:rPr lang="fr-CA" sz="2300" dirty="0"/>
              <a:t>Possibilité : Réduire la limite d’exposition professionnelle au formaldéhyde pour la fixer à 0,3 partie par million, comme recommandé par le Code canadien du travail et l’American Conference of Governmental Industrial Hygienists. </a:t>
            </a:r>
          </a:p>
        </p:txBody>
      </p:sp>
    </p:spTree>
    <p:extLst>
      <p:ext uri="{BB962C8B-B14F-4D97-AF65-F5344CB8AC3E}">
        <p14:creationId xmlns:p14="http://schemas.microsoft.com/office/powerpoint/2010/main" val="19018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2" name="Title 1"/>
          <p:cNvSpPr>
            <a:spLocks noGrp="1"/>
          </p:cNvSpPr>
          <p:nvPr>
            <p:ph type="title"/>
          </p:nvPr>
        </p:nvSpPr>
        <p:spPr>
          <a:xfrm>
            <a:off x="1299990" y="360000"/>
            <a:ext cx="7375990" cy="986763"/>
          </a:xfrm>
        </p:spPr>
        <p:txBody>
          <a:bodyPr/>
          <a:lstStyle/>
          <a:p>
            <a:r>
              <a:rPr lang="fr-CA" sz="1800" dirty="0"/>
              <a:t>Quantité de formaldéhyde utilisé (en tonnes) et nombre d’employés travaillant dans des installations utilisant du formaldéhyde en Ontario, de 2013 à 2016</a:t>
            </a:r>
          </a:p>
        </p:txBody>
      </p:sp>
      <p:graphicFrame>
        <p:nvGraphicFramePr>
          <p:cNvPr id="3" name="Table 2" descr="Disponible à la section Utilisation industrielle du formaldéhyde et emplois, rapport IQSP 2020, cancercareontario.ca/fr/IQSP."/>
          <p:cNvGraphicFramePr>
            <a:graphicFrameLocks noGrp="1"/>
          </p:cNvGraphicFramePr>
          <p:nvPr>
            <p:extLst>
              <p:ext uri="{D42A27DB-BD31-4B8C-83A1-F6EECF244321}">
                <p14:modId xmlns:p14="http://schemas.microsoft.com/office/powerpoint/2010/main" val="1961798670"/>
              </p:ext>
            </p:extLst>
          </p:nvPr>
        </p:nvGraphicFramePr>
        <p:xfrm>
          <a:off x="778914" y="1864983"/>
          <a:ext cx="7897067" cy="2007870"/>
        </p:xfrm>
        <a:graphic>
          <a:graphicData uri="http://schemas.openxmlformats.org/drawingml/2006/table">
            <a:tbl>
              <a:tblPr firstRow="1" firstCol="1" bandRow="1"/>
              <a:tblGrid>
                <a:gridCol w="877067">
                  <a:extLst>
                    <a:ext uri="{9D8B030D-6E8A-4147-A177-3AD203B41FA5}">
                      <a16:colId xmlns:a16="http://schemas.microsoft.com/office/drawing/2014/main" val="2563638803"/>
                    </a:ext>
                  </a:extLst>
                </a:gridCol>
                <a:gridCol w="2340000">
                  <a:extLst>
                    <a:ext uri="{9D8B030D-6E8A-4147-A177-3AD203B41FA5}">
                      <a16:colId xmlns:a16="http://schemas.microsoft.com/office/drawing/2014/main" val="3029638505"/>
                    </a:ext>
                  </a:extLst>
                </a:gridCol>
                <a:gridCol w="2340000">
                  <a:extLst>
                    <a:ext uri="{9D8B030D-6E8A-4147-A177-3AD203B41FA5}">
                      <a16:colId xmlns:a16="http://schemas.microsoft.com/office/drawing/2014/main" val="672397962"/>
                    </a:ext>
                  </a:extLst>
                </a:gridCol>
                <a:gridCol w="2340000">
                  <a:extLst>
                    <a:ext uri="{9D8B030D-6E8A-4147-A177-3AD203B41FA5}">
                      <a16:colId xmlns:a16="http://schemas.microsoft.com/office/drawing/2014/main" val="1517369510"/>
                    </a:ext>
                  </a:extLst>
                </a:gridCol>
              </a:tblGrid>
              <a:tr h="0">
                <a:tc>
                  <a:txBody>
                    <a:bodyPr/>
                    <a:lstStyle/>
                    <a:p>
                      <a:pPr>
                        <a:spcAft>
                          <a:spcPts val="0"/>
                        </a:spcAft>
                      </a:pPr>
                      <a:r>
                        <a:rPr lang="fr-CA" sz="1800" b="1" dirty="0">
                          <a:solidFill>
                            <a:srgbClr val="000000"/>
                          </a:solidFill>
                          <a:latin typeface="Calibri" panose="020F0502020204030204" pitchFamily="34" charset="0"/>
                          <a:ea typeface="Yu Mincho"/>
                          <a:cs typeface="Times New Roman" panose="02020603050405020304" pitchFamily="18" charset="0"/>
                        </a:rPr>
                        <a:t>Année</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800" b="1" dirty="0">
                          <a:solidFill>
                            <a:srgbClr val="000000"/>
                          </a:solidFill>
                          <a:latin typeface="Calibri" panose="020F0502020204030204" pitchFamily="34" charset="0"/>
                          <a:ea typeface="Yu Mincho"/>
                          <a:cs typeface="Times New Roman" panose="02020603050405020304" pitchFamily="18" charset="0"/>
                        </a:rPr>
                        <a:t>Utilisation (tonnes)</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800" b="1" dirty="0">
                          <a:solidFill>
                            <a:srgbClr val="000000"/>
                          </a:solidFill>
                          <a:latin typeface="Calibri" panose="020F0502020204030204" pitchFamily="34" charset="0"/>
                          <a:ea typeface="Yu Mincho"/>
                          <a:cs typeface="Times New Roman" panose="02020603050405020304" pitchFamily="18" charset="0"/>
                        </a:rPr>
                        <a:t>Nombre d’employés</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tc>
                  <a:txBody>
                    <a:bodyPr/>
                    <a:lstStyle/>
                    <a:p>
                      <a:pPr>
                        <a:spcAft>
                          <a:spcPts val="0"/>
                        </a:spcAft>
                      </a:pPr>
                      <a:r>
                        <a:rPr lang="fr-CA" sz="1800" b="1" dirty="0">
                          <a:solidFill>
                            <a:srgbClr val="000000"/>
                          </a:solidFill>
                          <a:latin typeface="Calibri" panose="020F0502020204030204" pitchFamily="34" charset="0"/>
                          <a:ea typeface="Yu Mincho"/>
                          <a:cs typeface="Times New Roman" panose="02020603050405020304" pitchFamily="18" charset="0"/>
                        </a:rPr>
                        <a:t>Nombres d’installations</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solidFill>
                      <a:srgbClr val="E7F4FB"/>
                    </a:solidFill>
                  </a:tcPr>
                </a:tc>
                <a:extLst>
                  <a:ext uri="{0D108BD9-81ED-4DB2-BD59-A6C34878D82A}">
                    <a16:rowId xmlns:a16="http://schemas.microsoft.com/office/drawing/2014/main" val="1142445443"/>
                  </a:ext>
                </a:extLst>
              </a:tr>
              <a:tr h="0">
                <a:tc>
                  <a:txBody>
                    <a:bodyPr/>
                    <a:lstStyle/>
                    <a:p>
                      <a:pPr>
                        <a:spcAft>
                          <a:spcPts val="0"/>
                        </a:spcAft>
                      </a:pPr>
                      <a:r>
                        <a:rPr lang="fr-CA"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2013</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10 330</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28 544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32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897232538"/>
                  </a:ext>
                </a:extLst>
              </a:tr>
              <a:tr h="0">
                <a:tc>
                  <a:txBody>
                    <a:bodyPr/>
                    <a:lstStyle/>
                    <a:p>
                      <a:pPr>
                        <a:spcAft>
                          <a:spcPts val="0"/>
                        </a:spcAft>
                      </a:pPr>
                      <a:r>
                        <a:rPr lang="fr-CA"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2014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20 246</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30 382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29</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1273986278"/>
                  </a:ext>
                </a:extLst>
              </a:tr>
              <a:tr h="0">
                <a:tc>
                  <a:txBody>
                    <a:bodyPr/>
                    <a:lstStyle/>
                    <a:p>
                      <a:pPr>
                        <a:spcAft>
                          <a:spcPts val="0"/>
                        </a:spcAft>
                      </a:pPr>
                      <a:r>
                        <a:rPr lang="fr-CA"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2015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18 897</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29 242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31</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3331381021"/>
                  </a:ext>
                </a:extLst>
              </a:tr>
              <a:tr h="0">
                <a:tc>
                  <a:txBody>
                    <a:bodyPr/>
                    <a:lstStyle/>
                    <a:p>
                      <a:pPr>
                        <a:spcAft>
                          <a:spcPts val="0"/>
                        </a:spcAft>
                      </a:pPr>
                      <a:r>
                        <a:rPr lang="fr-CA" sz="18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2016</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9 054</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30 925</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tc>
                  <a:txBody>
                    <a:bodyPr/>
                    <a:lstStyle/>
                    <a:p>
                      <a:pPr algn="r">
                        <a:spcAft>
                          <a:spcPts val="0"/>
                        </a:spcAft>
                      </a:pPr>
                      <a:r>
                        <a:rPr lang="fr-CA" sz="1800" b="0" dirty="0">
                          <a:solidFill>
                            <a:srgbClr val="000000"/>
                          </a:solidFill>
                          <a:latin typeface="Calibri" panose="020F0502020204030204" pitchFamily="34" charset="0"/>
                          <a:ea typeface="Yu Mincho"/>
                          <a:cs typeface="Times New Roman" panose="02020603050405020304" pitchFamily="18" charset="0"/>
                        </a:rPr>
                        <a:t>32</a:t>
                      </a:r>
                    </a:p>
                  </a:txBody>
                  <a:tcPr marL="76200" marR="76200" marT="36195" marB="36195">
                    <a:lnL w="12700" cap="flat" cmpd="sng" algn="ctr">
                      <a:solidFill>
                        <a:srgbClr val="99999E"/>
                      </a:solidFill>
                      <a:prstDash val="solid"/>
                      <a:round/>
                      <a:headEnd type="none" w="med" len="med"/>
                      <a:tailEnd type="none" w="med" len="med"/>
                    </a:lnL>
                    <a:lnR w="12700" cap="flat" cmpd="sng" algn="ctr">
                      <a:solidFill>
                        <a:srgbClr val="99999E"/>
                      </a:solidFill>
                      <a:prstDash val="solid"/>
                      <a:round/>
                      <a:headEnd type="none" w="med" len="med"/>
                      <a:tailEnd type="none" w="med" len="med"/>
                    </a:lnR>
                    <a:lnT w="12700" cap="flat" cmpd="sng" algn="ctr">
                      <a:solidFill>
                        <a:srgbClr val="99999E"/>
                      </a:solidFill>
                      <a:prstDash val="solid"/>
                      <a:round/>
                      <a:headEnd type="none" w="med" len="med"/>
                      <a:tailEnd type="none" w="med" len="med"/>
                    </a:lnT>
                    <a:lnB w="12700" cap="flat" cmpd="sng" algn="ctr">
                      <a:solidFill>
                        <a:srgbClr val="99999E"/>
                      </a:solidFill>
                      <a:prstDash val="solid"/>
                      <a:round/>
                      <a:headEnd type="none" w="med" len="med"/>
                      <a:tailEnd type="none" w="med" len="med"/>
                    </a:lnB>
                  </a:tcPr>
                </a:tc>
                <a:extLst>
                  <a:ext uri="{0D108BD9-81ED-4DB2-BD59-A6C34878D82A}">
                    <a16:rowId xmlns:a16="http://schemas.microsoft.com/office/drawing/2014/main" val="864939156"/>
                  </a:ext>
                </a:extLst>
              </a:tr>
            </a:tbl>
          </a:graphicData>
        </a:graphic>
      </p:graphicFrame>
    </p:spTree>
    <p:extLst>
      <p:ext uri="{BB962C8B-B14F-4D97-AF65-F5344CB8AC3E}">
        <p14:creationId xmlns:p14="http://schemas.microsoft.com/office/powerpoint/2010/main" val="17773113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60088" y="360001"/>
            <a:ext cx="6336248" cy="576000"/>
          </a:xfrm>
        </p:spPr>
        <p:txBody>
          <a:bodyPr anchor="t"/>
          <a:lstStyle/>
          <a:p>
            <a:r>
              <a:rPr lang="fr-CA" dirty="0"/>
              <a:t>Agents infectieux</a:t>
            </a:r>
          </a:p>
        </p:txBody>
      </p:sp>
      <p:sp>
        <p:nvSpPr>
          <p:cNvPr id="3" name="Content Placeholder 2"/>
          <p:cNvSpPr>
            <a:spLocks noGrp="1"/>
          </p:cNvSpPr>
          <p:nvPr>
            <p:ph idx="1"/>
          </p:nvPr>
        </p:nvSpPr>
        <p:spPr>
          <a:xfrm>
            <a:off x="457200" y="1253856"/>
            <a:ext cx="8229600" cy="4603983"/>
          </a:xfrm>
        </p:spPr>
        <p:txBody>
          <a:bodyPr/>
          <a:lstStyle/>
          <a:p>
            <a:pPr marL="0" indent="0">
              <a:buNone/>
            </a:pPr>
            <a:r>
              <a:rPr lang="fr-CA" sz="2000" b="1" dirty="0"/>
              <a:t>Couverture vaccinale contre le virus du papillome humain (VPH) et l’hépatite B en milieu scolaire </a:t>
            </a:r>
          </a:p>
          <a:p>
            <a:pPr marL="0" indent="0">
              <a:buNone/>
            </a:pPr>
            <a:r>
              <a:rPr lang="fr-CA" sz="2000" dirty="0"/>
              <a:t>Des programmes de vaccination en milieu scolaire contre le VPH et l’hépatite B financés par l’État sont offerts aux élèves de 7</a:t>
            </a:r>
            <a:r>
              <a:rPr lang="fr-CA" sz="2000" baseline="30000" dirty="0"/>
              <a:t>e</a:t>
            </a:r>
            <a:r>
              <a:rPr lang="fr-CA" sz="2000" dirty="0"/>
              <a:t> année en Ontario.</a:t>
            </a:r>
          </a:p>
          <a:p>
            <a:r>
              <a:rPr lang="fr-CA" sz="2000" dirty="0"/>
              <a:t>À la fin de l’année scolaire 2017-2018 :</a:t>
            </a:r>
          </a:p>
          <a:p>
            <a:pPr lvl="1">
              <a:buFont typeface="Courier New" panose="02070309020205020404" pitchFamily="49" charset="0"/>
              <a:buChar char="o"/>
            </a:pPr>
            <a:r>
              <a:rPr lang="fr-CA" dirty="0"/>
              <a:t>59,9 % des élèves de 12 ans avaient reçu deux doses du vaccin contre le VPH grâce au programme de vaccination en milieu scolaire;</a:t>
            </a:r>
          </a:p>
          <a:p>
            <a:pPr lvl="1">
              <a:buFont typeface="Courier New" panose="02070309020205020404" pitchFamily="49" charset="0"/>
              <a:buChar char="o"/>
            </a:pPr>
            <a:r>
              <a:rPr lang="fr-CA" dirty="0"/>
              <a:t>69,2 % des élèves de 12 ans avaient reçu deux doses du vaccin contre l’hépatite B grâce au programme de vaccination en milieu scolaire.</a:t>
            </a:r>
          </a:p>
          <a:p>
            <a:r>
              <a:rPr lang="fr-CA" sz="2000" dirty="0"/>
              <a:t>Possibilité : Aider les organismes de santé publique locaux à renforcer l’éducation des parents et élèves sur les bénéfices et l'innocuité des vaccins.</a:t>
            </a:r>
          </a:p>
        </p:txBody>
      </p:sp>
    </p:spTree>
    <p:extLst>
      <p:ext uri="{BB962C8B-B14F-4D97-AF65-F5344CB8AC3E}">
        <p14:creationId xmlns:p14="http://schemas.microsoft.com/office/powerpoint/2010/main" val="3205349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216000"/>
            <a:ext cx="576000" cy="576000"/>
          </a:xfrm>
          <a:prstGeom prst="rect">
            <a:avLst/>
          </a:prstGeom>
        </p:spPr>
      </p:pic>
      <p:sp>
        <p:nvSpPr>
          <p:cNvPr id="2" name="Title 1"/>
          <p:cNvSpPr>
            <a:spLocks noGrp="1"/>
          </p:cNvSpPr>
          <p:nvPr>
            <p:ph type="title"/>
          </p:nvPr>
        </p:nvSpPr>
        <p:spPr>
          <a:xfrm>
            <a:off x="1322024" y="180855"/>
            <a:ext cx="7364776" cy="809234"/>
          </a:xfrm>
        </p:spPr>
        <p:txBody>
          <a:bodyPr/>
          <a:lstStyle/>
          <a:p>
            <a:r>
              <a:rPr lang="fr-CA" sz="1800" dirty="0"/>
              <a:t>Couverture vaccinale contre le virus du papillome humain à jour (%) chez les élèves de 12 ans en Ontario, par bureau de santé publique, année scolaire 2017-2018</a:t>
            </a:r>
          </a:p>
        </p:txBody>
      </p:sp>
      <p:graphicFrame>
        <p:nvGraphicFramePr>
          <p:cNvPr id="6" name="Chart 5" descr="Disponible à la section Couverture vaccinale contre le VPH en milieu scolaire, rapport IQSP 2020, cancercareontario.ca/fr/IQSP.">
            <a:extLst>
              <a:ext uri="{FF2B5EF4-FFF2-40B4-BE49-F238E27FC236}">
                <a16:creationId xmlns:a16="http://schemas.microsoft.com/office/drawing/2014/main" id="{00000000-0008-0000-0600-000002000000}"/>
              </a:ext>
            </a:extLst>
          </p:cNvPr>
          <p:cNvGraphicFramePr/>
          <p:nvPr>
            <p:extLst>
              <p:ext uri="{D42A27DB-BD31-4B8C-83A1-F6EECF244321}">
                <p14:modId xmlns:p14="http://schemas.microsoft.com/office/powerpoint/2010/main" val="1670367493"/>
              </p:ext>
            </p:extLst>
          </p:nvPr>
        </p:nvGraphicFramePr>
        <p:xfrm>
          <a:off x="782053" y="1164922"/>
          <a:ext cx="7685542" cy="510353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276531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457200" y="179388"/>
            <a:ext cx="8686800" cy="1165909"/>
          </a:xfrm>
        </p:spPr>
        <p:txBody>
          <a:bodyPr anchor="t"/>
          <a:lstStyle/>
          <a:p>
            <a:r>
              <a:rPr lang="fr-CA" sz="3300" dirty="0"/>
              <a:t>Indice de qualité du système de prévention 2020</a:t>
            </a:r>
            <a:r>
              <a:rPr lang="fr-CA" dirty="0"/>
              <a:t/>
            </a:r>
            <a:br>
              <a:rPr lang="fr-CA" dirty="0"/>
            </a:br>
            <a:r>
              <a:rPr lang="fr-CA" dirty="0"/>
              <a:t>Site Web et personne-ressource</a:t>
            </a:r>
          </a:p>
        </p:txBody>
      </p:sp>
      <p:sp>
        <p:nvSpPr>
          <p:cNvPr id="3" name="Content Placeholder 2"/>
          <p:cNvSpPr>
            <a:spLocks noGrp="1"/>
          </p:cNvSpPr>
          <p:nvPr>
            <p:ph idx="1"/>
          </p:nvPr>
        </p:nvSpPr>
        <p:spPr>
          <a:xfrm>
            <a:off x="457200" y="2018371"/>
            <a:ext cx="8229600" cy="3930908"/>
          </a:xfrm>
        </p:spPr>
        <p:txBody>
          <a:bodyPr/>
          <a:lstStyle/>
          <a:p>
            <a:r>
              <a:rPr lang="fr-CA" b="1" dirty="0"/>
              <a:t>cancercareontario.ca/fr/IQSP</a:t>
            </a:r>
          </a:p>
          <a:p>
            <a:endParaRPr lang="en-CA" b="1" dirty="0"/>
          </a:p>
          <a:p>
            <a:r>
              <a:rPr lang="fr-CA" b="1" dirty="0"/>
              <a:t>Personne-ressource : </a:t>
            </a:r>
          </a:p>
          <a:p>
            <a:pPr marL="0" indent="0">
              <a:buNone/>
            </a:pPr>
            <a:r>
              <a:rPr lang="fr-CA" b="1" dirty="0"/>
              <a:t>	Maria Chu, responsable de l’Indice de qualité du 	système de prévention</a:t>
            </a:r>
          </a:p>
          <a:p>
            <a:pPr marL="0" indent="0">
              <a:buNone/>
            </a:pPr>
            <a:r>
              <a:rPr lang="fr-CA" b="1" dirty="0"/>
              <a:t>	cancerprevention@ontariohealth.ca</a:t>
            </a:r>
          </a:p>
        </p:txBody>
      </p:sp>
    </p:spTree>
    <p:extLst>
      <p:ext uri="{BB962C8B-B14F-4D97-AF65-F5344CB8AC3E}">
        <p14:creationId xmlns:p14="http://schemas.microsoft.com/office/powerpoint/2010/main" val="92201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947" y="180851"/>
            <a:ext cx="8698831" cy="1165909"/>
          </a:xfrm>
        </p:spPr>
        <p:txBody>
          <a:bodyPr/>
          <a:lstStyle/>
          <a:p>
            <a:r>
              <a:rPr lang="fr-CA" sz="3300" dirty="0"/>
              <a:t>Indice de qualité du système de prévention 2020</a:t>
            </a:r>
            <a:br>
              <a:rPr lang="fr-CA" sz="3300" dirty="0"/>
            </a:br>
            <a:r>
              <a:rPr lang="fr-CA" sz="3300" dirty="0"/>
              <a:t>Structure des chapitres</a:t>
            </a:r>
          </a:p>
        </p:txBody>
      </p:sp>
      <p:sp>
        <p:nvSpPr>
          <p:cNvPr id="3" name="Content Placeholder 2"/>
          <p:cNvSpPr>
            <a:spLocks noGrp="1"/>
          </p:cNvSpPr>
          <p:nvPr>
            <p:ph idx="1"/>
          </p:nvPr>
        </p:nvSpPr>
        <p:spPr>
          <a:xfrm>
            <a:off x="457200" y="1346760"/>
            <a:ext cx="8229600" cy="4765080"/>
          </a:xfrm>
        </p:spPr>
        <p:txBody>
          <a:bodyPr/>
          <a:lstStyle/>
          <a:p>
            <a:r>
              <a:rPr lang="fr-CA" dirty="0"/>
              <a:t>Lien entre facteur de risque ou domaine d’exposition et cancers</a:t>
            </a:r>
          </a:p>
          <a:p>
            <a:r>
              <a:rPr lang="fr-CA" dirty="0"/>
              <a:t>Fardeau du facteur de risque (prévalence, causes du cancer, coût économique)</a:t>
            </a:r>
          </a:p>
          <a:p>
            <a:r>
              <a:rPr lang="fr-CA" dirty="0"/>
              <a:t>Examen des politiques et programmes efficaces, avec les indicateurs de mise en œuvre si des données sont disponibles pour l’Ontario</a:t>
            </a:r>
          </a:p>
          <a:p>
            <a:r>
              <a:rPr lang="fr-CA" dirty="0"/>
              <a:t>Possibilités de réduire les facteurs de risque ou l’exposition en Ontario</a:t>
            </a:r>
          </a:p>
          <a:p>
            <a:r>
              <a:rPr lang="fr-CA" dirty="0"/>
              <a:t>Nouvelle section :</a:t>
            </a:r>
          </a:p>
          <a:p>
            <a:pPr lvl="1"/>
            <a:r>
              <a:rPr lang="fr-CA" dirty="0"/>
              <a:t>Bref aperçu de la prévention du cancer chez les peuples autochtones</a:t>
            </a:r>
          </a:p>
          <a:p>
            <a:endParaRPr lang="en-CA" dirty="0"/>
          </a:p>
        </p:txBody>
      </p:sp>
    </p:spTree>
    <p:extLst>
      <p:ext uri="{BB962C8B-B14F-4D97-AF65-F5344CB8AC3E}">
        <p14:creationId xmlns:p14="http://schemas.microsoft.com/office/powerpoint/2010/main" val="494081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4503796" cy="777424"/>
          </a:xfrm>
        </p:spPr>
        <p:txBody>
          <a:bodyPr anchor="t"/>
          <a:lstStyle/>
          <a:p>
            <a:r>
              <a:rPr lang="fr-CA" dirty="0"/>
              <a:t>Tabagisme (1)</a:t>
            </a:r>
          </a:p>
        </p:txBody>
      </p:sp>
      <p:sp>
        <p:nvSpPr>
          <p:cNvPr id="3" name="Content Placeholder 2"/>
          <p:cNvSpPr>
            <a:spLocks noGrp="1"/>
          </p:cNvSpPr>
          <p:nvPr>
            <p:ph idx="1"/>
          </p:nvPr>
        </p:nvSpPr>
        <p:spPr>
          <a:xfrm>
            <a:off x="457200" y="1345296"/>
            <a:ext cx="8229600" cy="4603983"/>
          </a:xfrm>
        </p:spPr>
        <p:txBody>
          <a:bodyPr/>
          <a:lstStyle/>
          <a:p>
            <a:pPr marL="0" indent="0">
              <a:buNone/>
            </a:pPr>
            <a:r>
              <a:rPr lang="fr-CA" b="1" dirty="0"/>
              <a:t>Taxe sur le tabac </a:t>
            </a:r>
          </a:p>
          <a:p>
            <a:pPr marL="0" indent="0">
              <a:buNone/>
            </a:pPr>
            <a:r>
              <a:rPr lang="fr-CA" dirty="0"/>
              <a:t>L’Organisation mondiale de la Santé recommande que les taxes sur le tabac représentent au moins 75 % du prix de détail total du tabac.</a:t>
            </a:r>
          </a:p>
          <a:p>
            <a:pPr lvl="0"/>
            <a:r>
              <a:rPr lang="fr-CA" dirty="0"/>
              <a:t>En 2018, les taxes représentaient 65,3 % du prix de détail moyen total des cigarettes en Ontario.</a:t>
            </a:r>
          </a:p>
          <a:p>
            <a:pPr lvl="0"/>
            <a:r>
              <a:rPr lang="fr-CA" dirty="0"/>
              <a:t>Possibilité : Augmenter les taxes sur le tabac jusqu’à ce qu’elles représentent au moins 75 % du prix de détail.</a:t>
            </a:r>
          </a:p>
          <a:p>
            <a:pPr marL="0" indent="0">
              <a:buNone/>
            </a:pPr>
            <a:endParaRPr lang="en-US" dirty="0"/>
          </a:p>
        </p:txBody>
      </p:sp>
    </p:spTree>
    <p:extLst>
      <p:ext uri="{BB962C8B-B14F-4D97-AF65-F5344CB8AC3E}">
        <p14:creationId xmlns:p14="http://schemas.microsoft.com/office/powerpoint/2010/main" val="2808936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3" name="Title 2"/>
          <p:cNvSpPr>
            <a:spLocks noGrp="1"/>
          </p:cNvSpPr>
          <p:nvPr>
            <p:ph type="title"/>
          </p:nvPr>
        </p:nvSpPr>
        <p:spPr>
          <a:xfrm>
            <a:off x="1288971" y="360000"/>
            <a:ext cx="7381303" cy="986763"/>
          </a:xfrm>
        </p:spPr>
        <p:txBody>
          <a:bodyPr/>
          <a:lstStyle/>
          <a:p>
            <a:r>
              <a:rPr lang="fr-CA" sz="1800" dirty="0"/>
              <a:t>Taxes sur le tabac en tant que pourcentage du prix de détail moyen total du tabac par cartouche de 200 cigarettes, par province ou territoire, 2018</a:t>
            </a:r>
          </a:p>
        </p:txBody>
      </p:sp>
      <p:graphicFrame>
        <p:nvGraphicFramePr>
          <p:cNvPr id="4" name="Table 3" descr="Disponible à la section Taxe en tant que pourcentage du prix de détail moyen du tabac, rapport IQSP 2020, cancercareontario.ca/fr/IQSP."/>
          <p:cNvGraphicFramePr>
            <a:graphicFrameLocks noGrp="1"/>
          </p:cNvGraphicFramePr>
          <p:nvPr>
            <p:extLst>
              <p:ext uri="{D42A27DB-BD31-4B8C-83A1-F6EECF244321}">
                <p14:modId xmlns:p14="http://schemas.microsoft.com/office/powerpoint/2010/main" val="2686185421"/>
              </p:ext>
            </p:extLst>
          </p:nvPr>
        </p:nvGraphicFramePr>
        <p:xfrm>
          <a:off x="720000" y="1080000"/>
          <a:ext cx="7865702" cy="5158740"/>
        </p:xfrm>
        <a:graphic>
          <a:graphicData uri="http://schemas.openxmlformats.org/drawingml/2006/table">
            <a:tbl>
              <a:tblPr firstRow="1" firstCol="1" bandRow="1">
                <a:tableStyleId>{5C22544A-7EE6-4342-B048-85BDC9FD1C3A}</a:tableStyleId>
              </a:tblPr>
              <a:tblGrid>
                <a:gridCol w="2244063">
                  <a:extLst>
                    <a:ext uri="{9D8B030D-6E8A-4147-A177-3AD203B41FA5}">
                      <a16:colId xmlns:a16="http://schemas.microsoft.com/office/drawing/2014/main" val="3510165119"/>
                    </a:ext>
                  </a:extLst>
                </a:gridCol>
                <a:gridCol w="1066065">
                  <a:extLst>
                    <a:ext uri="{9D8B030D-6E8A-4147-A177-3AD203B41FA5}">
                      <a16:colId xmlns:a16="http://schemas.microsoft.com/office/drawing/2014/main" val="1013389433"/>
                    </a:ext>
                  </a:extLst>
                </a:gridCol>
                <a:gridCol w="1005840">
                  <a:extLst>
                    <a:ext uri="{9D8B030D-6E8A-4147-A177-3AD203B41FA5}">
                      <a16:colId xmlns:a16="http://schemas.microsoft.com/office/drawing/2014/main" val="917011993"/>
                    </a:ext>
                  </a:extLst>
                </a:gridCol>
                <a:gridCol w="1481328">
                  <a:extLst>
                    <a:ext uri="{9D8B030D-6E8A-4147-A177-3AD203B41FA5}">
                      <a16:colId xmlns:a16="http://schemas.microsoft.com/office/drawing/2014/main" val="3600528999"/>
                    </a:ext>
                  </a:extLst>
                </a:gridCol>
                <a:gridCol w="2068406">
                  <a:extLst>
                    <a:ext uri="{9D8B030D-6E8A-4147-A177-3AD203B41FA5}">
                      <a16:colId xmlns:a16="http://schemas.microsoft.com/office/drawing/2014/main" val="2806936344"/>
                    </a:ext>
                  </a:extLst>
                </a:gridCol>
              </a:tblGrid>
              <a:tr h="403860">
                <a:tc>
                  <a:txBody>
                    <a:bodyPr/>
                    <a:lstStyle/>
                    <a:p>
                      <a:pPr>
                        <a:spcAft>
                          <a:spcPts val="0"/>
                        </a:spcAft>
                      </a:pPr>
                      <a:r>
                        <a:rPr lang="fr-CA" sz="1600" dirty="0">
                          <a:solidFill>
                            <a:schemeClr val="tx1"/>
                          </a:solidFill>
                          <a:latin typeface="Calibri" panose="020F0502020204030204" pitchFamily="34" charset="0"/>
                          <a:cs typeface="Calibri" panose="020F0502020204030204" pitchFamily="34" charset="0"/>
                        </a:rPr>
                        <a:t>Province ou territoire</a:t>
                      </a: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fr-CA" sz="1600" dirty="0">
                          <a:solidFill>
                            <a:schemeClr val="tx1"/>
                          </a:solidFill>
                          <a:latin typeface="Calibri" panose="020F0502020204030204" pitchFamily="34" charset="0"/>
                          <a:cs typeface="Calibri" panose="020F0502020204030204" pitchFamily="34" charset="0"/>
                        </a:rPr>
                        <a:t>Prix avant taxe ($)</a:t>
                      </a: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fr-CA" sz="1600" dirty="0">
                          <a:solidFill>
                            <a:schemeClr val="tx1"/>
                          </a:solidFill>
                          <a:latin typeface="Calibri" panose="020F0502020204030204" pitchFamily="34" charset="0"/>
                          <a:cs typeface="Calibri" panose="020F0502020204030204" pitchFamily="34" charset="0"/>
                        </a:rPr>
                        <a:t>Taxes totales ($)</a:t>
                      </a: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fr-CA" sz="1600" dirty="0">
                          <a:solidFill>
                            <a:schemeClr val="tx1"/>
                          </a:solidFill>
                          <a:latin typeface="Calibri" panose="020F0502020204030204" pitchFamily="34" charset="0"/>
                          <a:cs typeface="Calibri" panose="020F0502020204030204" pitchFamily="34" charset="0"/>
                        </a:rPr>
                        <a:t>Prix de détail moyen total ($)</a:t>
                      </a: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tc>
                  <a:txBody>
                    <a:bodyPr/>
                    <a:lstStyle/>
                    <a:p>
                      <a:pPr>
                        <a:spcAft>
                          <a:spcPts val="0"/>
                        </a:spcAft>
                      </a:pPr>
                      <a:r>
                        <a:rPr lang="fr-CA" sz="1600" dirty="0">
                          <a:solidFill>
                            <a:schemeClr val="tx1"/>
                          </a:solidFill>
                          <a:latin typeface="Calibri" panose="020F0502020204030204" pitchFamily="34" charset="0"/>
                          <a:cs typeface="Calibri" panose="020F0502020204030204" pitchFamily="34" charset="0"/>
                        </a:rPr>
                        <a:t>Taxe en tant que pourcentage du prix de détail total (%)</a:t>
                      </a: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E7F4FB"/>
                    </a:solidFill>
                  </a:tcPr>
                </a:tc>
                <a:extLst>
                  <a:ext uri="{0D108BD9-81ED-4DB2-BD59-A6C34878D82A}">
                    <a16:rowId xmlns:a16="http://schemas.microsoft.com/office/drawing/2014/main" val="4243674245"/>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Colombie-Britannique</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36,31</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92,67</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128,97</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71,9</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9061017"/>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Manitoba</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40,74</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98,92</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139,66</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70,8</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4460420"/>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Nouvelle-Écosse</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41,66</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96,97</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138,64</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69,9</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12306411"/>
                  </a:ext>
                </a:extLst>
              </a:tr>
              <a:tr h="183515">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Saskatchewan</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39,79</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90,79</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130,58</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69,5</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86034"/>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Québec</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29,28</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66,07</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95,35</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69,3</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1049937"/>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Terre-Neuve-et-Labrador</a:t>
                      </a:r>
                    </a:p>
                  </a:txBody>
                  <a:tcPr marL="76200" marR="76200" marT="36195" marB="36195">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39,79</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89,75</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129,53</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69,3</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7479300"/>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Île du Prince-Édouard</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42,08</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91,24</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133,32</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68,4</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5339712"/>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Nouveau-Brunswick</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45,60</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92,96</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138,56</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67,1</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6892886"/>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Ontario</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39,20</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73,80</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113,01</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65,3</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785164818"/>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Alberta</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43,52</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79,72</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123,24</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64,7</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3063424"/>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Yukon</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49,68</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90,53</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140,21</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64,6</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42315761"/>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Nunavut</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54,42</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90,76</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145,18</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62,5</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6338704"/>
                  </a:ext>
                </a:extLst>
              </a:tr>
              <a:tr h="182880">
                <a:tc>
                  <a:txBody>
                    <a:bodyPr/>
                    <a:lstStyle/>
                    <a:p>
                      <a:pPr>
                        <a:spcAft>
                          <a:spcPts val="0"/>
                        </a:spcAft>
                      </a:pPr>
                      <a:r>
                        <a:rPr lang="fr-CA" sz="1600" b="0" dirty="0">
                          <a:solidFill>
                            <a:schemeClr val="tx1"/>
                          </a:solidFill>
                          <a:latin typeface="Calibri" panose="020F0502020204030204" pitchFamily="34" charset="0"/>
                          <a:cs typeface="Calibri" panose="020F0502020204030204" pitchFamily="34" charset="0"/>
                        </a:rPr>
                        <a:t>Territoires du Nord-Ouest</a:t>
                      </a:r>
                    </a:p>
                  </a:txBody>
                  <a:tcPr marL="76200" marR="76200" marT="36195" marB="36195" anchor="b">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57,73</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91,77</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149,50</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fr-CA" sz="1600" dirty="0">
                          <a:solidFill>
                            <a:schemeClr val="tx1"/>
                          </a:solidFill>
                          <a:latin typeface="Calibri" panose="020F0502020204030204" pitchFamily="34" charset="0"/>
                          <a:cs typeface="Calibri" panose="020F0502020204030204" pitchFamily="34" charset="0"/>
                        </a:rPr>
                        <a:t>61,4</a:t>
                      </a:r>
                    </a:p>
                  </a:txBody>
                  <a:tcPr marL="76200" marR="76200" marT="36195" marB="36195"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4815909"/>
                  </a:ext>
                </a:extLst>
              </a:tr>
            </a:tbl>
          </a:graphicData>
        </a:graphic>
      </p:graphicFrame>
    </p:spTree>
    <p:extLst>
      <p:ext uri="{BB962C8B-B14F-4D97-AF65-F5344CB8AC3E}">
        <p14:creationId xmlns:p14="http://schemas.microsoft.com/office/powerpoint/2010/main" val="2864319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4503796" cy="654761"/>
          </a:xfrm>
        </p:spPr>
        <p:txBody>
          <a:bodyPr anchor="t"/>
          <a:lstStyle/>
          <a:p>
            <a:r>
              <a:rPr lang="fr-CA" dirty="0"/>
              <a:t>Tabagisme (2)</a:t>
            </a:r>
          </a:p>
        </p:txBody>
      </p:sp>
      <p:sp>
        <p:nvSpPr>
          <p:cNvPr id="3" name="Content Placeholder 2"/>
          <p:cNvSpPr>
            <a:spLocks noGrp="1"/>
          </p:cNvSpPr>
          <p:nvPr>
            <p:ph idx="1"/>
          </p:nvPr>
        </p:nvSpPr>
        <p:spPr>
          <a:xfrm>
            <a:off x="457200" y="1345296"/>
            <a:ext cx="8229600" cy="4603983"/>
          </a:xfrm>
        </p:spPr>
        <p:txBody>
          <a:bodyPr/>
          <a:lstStyle/>
          <a:p>
            <a:pPr marL="0" indent="0">
              <a:buNone/>
            </a:pPr>
            <a:r>
              <a:rPr lang="fr-CA" b="1" dirty="0"/>
              <a:t>Exposition à la fumée secondaire </a:t>
            </a:r>
          </a:p>
          <a:p>
            <a:pPr marL="0" indent="0">
              <a:buNone/>
            </a:pPr>
            <a:r>
              <a:rPr lang="fr-CA" dirty="0"/>
              <a:t>Il n’y a pas de niveau d’exposition à la fumée secondaire exempt de danger. Il existe des lois et des politiques sans fumée pour vous protéger contre la fumée secondaire.</a:t>
            </a:r>
          </a:p>
          <a:p>
            <a:r>
              <a:rPr lang="fr-CA" dirty="0"/>
              <a:t>Les déclarations recueillies pour 2015-2016 indiquent qu’au cours du mois précédant l’enquête, 14,6 p. cent des adultes et 29,7 p. cent des adolescents ont été exposés à la fumée secondaire chaque jour ou presque dans les lieux publics. </a:t>
            </a:r>
          </a:p>
          <a:p>
            <a:r>
              <a:rPr lang="fr-CA" dirty="0"/>
              <a:t>Possibilité : Renforcer la sensibilisation et la mise en application de la </a:t>
            </a:r>
            <a:r>
              <a:rPr lang="fr-CA" i="1" dirty="0"/>
              <a:t>Loi favorisant un Ontario sans fumée</a:t>
            </a:r>
            <a:r>
              <a:rPr lang="fr-CA" dirty="0"/>
              <a:t> et promouvoir une mise en œuvre plus générale des politiques sans fumée.</a:t>
            </a:r>
          </a:p>
        </p:txBody>
      </p:sp>
    </p:spTree>
    <p:extLst>
      <p:ext uri="{BB962C8B-B14F-4D97-AF65-F5344CB8AC3E}">
        <p14:creationId xmlns:p14="http://schemas.microsoft.com/office/powerpoint/2010/main" val="3582183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360000"/>
            <a:ext cx="576000" cy="576000"/>
          </a:xfrm>
          <a:prstGeom prst="rect">
            <a:avLst/>
          </a:prstGeom>
        </p:spPr>
      </p:pic>
      <p:sp>
        <p:nvSpPr>
          <p:cNvPr id="7" name="Title 6">
            <a:extLst>
              <a:ext uri="{FF2B5EF4-FFF2-40B4-BE49-F238E27FC236}">
                <a16:creationId xmlns:a16="http://schemas.microsoft.com/office/drawing/2014/main" id="{C5030748-E7E4-7343-BF62-9FA7EBFAD6DE}"/>
              </a:ext>
            </a:extLst>
          </p:cNvPr>
          <p:cNvSpPr>
            <a:spLocks noGrp="1"/>
          </p:cNvSpPr>
          <p:nvPr>
            <p:ph type="title"/>
          </p:nvPr>
        </p:nvSpPr>
        <p:spPr>
          <a:xfrm>
            <a:off x="1237785" y="360000"/>
            <a:ext cx="4503796" cy="654761"/>
          </a:xfrm>
        </p:spPr>
        <p:txBody>
          <a:bodyPr anchor="t"/>
          <a:lstStyle/>
          <a:p>
            <a:r>
              <a:rPr lang="fr-CA" dirty="0"/>
              <a:t>Tabagisme (3)</a:t>
            </a:r>
          </a:p>
        </p:txBody>
      </p:sp>
      <p:sp>
        <p:nvSpPr>
          <p:cNvPr id="3" name="Content Placeholder 2"/>
          <p:cNvSpPr>
            <a:spLocks noGrp="1"/>
          </p:cNvSpPr>
          <p:nvPr>
            <p:ph idx="1"/>
          </p:nvPr>
        </p:nvSpPr>
        <p:spPr>
          <a:xfrm>
            <a:off x="457200" y="1345296"/>
            <a:ext cx="8229600" cy="4603983"/>
          </a:xfrm>
        </p:spPr>
        <p:txBody>
          <a:bodyPr/>
          <a:lstStyle/>
          <a:p>
            <a:pPr marL="0" indent="0">
              <a:buNone/>
            </a:pPr>
            <a:r>
              <a:rPr lang="fr-CA" b="1" dirty="0"/>
              <a:t>Politiques sans fumée dans les logements sociaux </a:t>
            </a:r>
          </a:p>
          <a:p>
            <a:pPr marL="0" indent="0">
              <a:buNone/>
            </a:pPr>
            <a:r>
              <a:rPr lang="fr-CA" dirty="0"/>
              <a:t>Les résidents de complexes d’habitation (p. ex., logements sociaux) sont plus susceptibles d’être exposés à la fumée secondaire que les personnes vivant dans des maisons individuelles. </a:t>
            </a:r>
          </a:p>
          <a:p>
            <a:pPr lvl="0"/>
            <a:r>
              <a:rPr lang="fr-CA" dirty="0"/>
              <a:t>Depuis janvier 2020, 8 des 13 fournisseurs de logements sociaux ayant 1 500 logements ou plus ont mis en place une politique sans fumée, offrant une protection à environ 96 600 des 225 200 résidents.</a:t>
            </a:r>
          </a:p>
          <a:p>
            <a:pPr lvl="0"/>
            <a:r>
              <a:rPr lang="fr-CA" dirty="0"/>
              <a:t>Possibilité : Renforcer les politiques sans fumée dans les logements sociaux et les complexes d’habitation.</a:t>
            </a:r>
          </a:p>
          <a:p>
            <a:pPr marL="0" indent="0">
              <a:buNone/>
            </a:pPr>
            <a:endParaRPr lang="en-US" dirty="0"/>
          </a:p>
        </p:txBody>
      </p:sp>
    </p:spTree>
    <p:extLst>
      <p:ext uri="{BB962C8B-B14F-4D97-AF65-F5344CB8AC3E}">
        <p14:creationId xmlns:p14="http://schemas.microsoft.com/office/powerpoint/2010/main" val="1063832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quot;&quo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000" y="144000"/>
            <a:ext cx="576000" cy="576000"/>
          </a:xfrm>
          <a:prstGeom prst="rect">
            <a:avLst/>
          </a:prstGeom>
        </p:spPr>
      </p:pic>
      <p:sp>
        <p:nvSpPr>
          <p:cNvPr id="2" name="Title 1"/>
          <p:cNvSpPr>
            <a:spLocks noGrp="1"/>
          </p:cNvSpPr>
          <p:nvPr>
            <p:ph type="title"/>
          </p:nvPr>
        </p:nvSpPr>
        <p:spPr>
          <a:xfrm>
            <a:off x="1152000" y="180855"/>
            <a:ext cx="7609444" cy="668232"/>
          </a:xfrm>
        </p:spPr>
        <p:txBody>
          <a:bodyPr/>
          <a:lstStyle/>
          <a:p>
            <a:r>
              <a:rPr lang="fr-CA" sz="1800" dirty="0"/>
              <a:t>Politiques sans fumée mises en place par des sociétés de logement locales ayant 1 500 logements ou plus, Ontario, 2020</a:t>
            </a:r>
          </a:p>
        </p:txBody>
      </p:sp>
      <p:graphicFrame>
        <p:nvGraphicFramePr>
          <p:cNvPr id="4" name="Table 3" descr="Disponible à la section Politiques sans fumée dans les logements sociaux, rapport IQSP 2020, cancercareontario.ca/fr/IQSP."/>
          <p:cNvGraphicFramePr>
            <a:graphicFrameLocks noGrp="1"/>
          </p:cNvGraphicFramePr>
          <p:nvPr>
            <p:extLst>
              <p:ext uri="{D42A27DB-BD31-4B8C-83A1-F6EECF244321}">
                <p14:modId xmlns:p14="http://schemas.microsoft.com/office/powerpoint/2010/main" val="4272812832"/>
              </p:ext>
            </p:extLst>
          </p:nvPr>
        </p:nvGraphicFramePr>
        <p:xfrm>
          <a:off x="561861" y="849086"/>
          <a:ext cx="8199583" cy="5608476"/>
        </p:xfrm>
        <a:graphic>
          <a:graphicData uri="http://schemas.openxmlformats.org/drawingml/2006/table">
            <a:tbl>
              <a:tblPr firstRow="1" firstCol="1" bandRow="1"/>
              <a:tblGrid>
                <a:gridCol w="3626264">
                  <a:extLst>
                    <a:ext uri="{9D8B030D-6E8A-4147-A177-3AD203B41FA5}">
                      <a16:colId xmlns:a16="http://schemas.microsoft.com/office/drawing/2014/main" val="3692839154"/>
                    </a:ext>
                  </a:extLst>
                </a:gridCol>
                <a:gridCol w="1366740">
                  <a:extLst>
                    <a:ext uri="{9D8B030D-6E8A-4147-A177-3AD203B41FA5}">
                      <a16:colId xmlns:a16="http://schemas.microsoft.com/office/drawing/2014/main" val="1386417615"/>
                    </a:ext>
                  </a:extLst>
                </a:gridCol>
                <a:gridCol w="3206579">
                  <a:extLst>
                    <a:ext uri="{9D8B030D-6E8A-4147-A177-3AD203B41FA5}">
                      <a16:colId xmlns:a16="http://schemas.microsoft.com/office/drawing/2014/main" val="3519436964"/>
                    </a:ext>
                  </a:extLst>
                </a:gridCol>
              </a:tblGrid>
              <a:tr h="364003">
                <a:tc>
                  <a:txBody>
                    <a:bodyPr/>
                    <a:lstStyle/>
                    <a:p>
                      <a:pPr>
                        <a:spcAft>
                          <a:spcPts val="0"/>
                        </a:spcAft>
                      </a:pPr>
                      <a:r>
                        <a:rPr lang="fr-CA" sz="11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Sociétés de logement locales (nombre </a:t>
                      </a:r>
                      <a:br>
                        <a:rPr lang="fr-CA" sz="11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br>
                      <a:r>
                        <a:rPr lang="fr-CA" sz="11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approximatif de logements)</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E7F4FB"/>
                    </a:solidFill>
                  </a:tcPr>
                </a:tc>
                <a:tc>
                  <a:txBody>
                    <a:bodyPr/>
                    <a:lstStyle/>
                    <a:p>
                      <a:pPr>
                        <a:spcAft>
                          <a:spcPts val="0"/>
                        </a:spcAft>
                      </a:pPr>
                      <a:r>
                        <a:rPr lang="fr-CA" sz="11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Nombre approximatif de résidents </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E7F4FB"/>
                    </a:solidFill>
                  </a:tcPr>
                </a:tc>
                <a:tc>
                  <a:txBody>
                    <a:bodyPr/>
                    <a:lstStyle/>
                    <a:p>
                      <a:pPr>
                        <a:spcAft>
                          <a:spcPts val="0"/>
                        </a:spcAft>
                      </a:pPr>
                      <a:r>
                        <a:rPr lang="fr-CA" sz="11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La société de logement locale a-t-elle mis en œuvre une politique sans fumée dans toutes ses propriétés?</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rgbClr val="E7F4FB"/>
                    </a:solidFill>
                  </a:tcPr>
                </a:tc>
                <a:extLst>
                  <a:ext uri="{0D108BD9-81ED-4DB2-BD59-A6C34878D82A}">
                    <a16:rowId xmlns:a16="http://schemas.microsoft.com/office/drawing/2014/main" val="1548753441"/>
                  </a:ext>
                </a:extLst>
              </a:tr>
              <a:tr h="266864">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Toronto Community Housing Corporation (60 000)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110 000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Non</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36631806"/>
                  </a:ext>
                </a:extLst>
              </a:tr>
              <a:tr h="521662">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Société de logement communautaire d’Ottawa (15 000)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32 000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b="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Oui, la Politique sans fumée de la Société de logement communautaire d’Ottawa. En vigueur depuis le 31 mai 2014.</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347734536"/>
                  </a:ext>
                </a:extLst>
              </a:tr>
              <a:tr h="382202">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Peel Living (6 900)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15 600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b="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Oui,  la Politique sans fumée de Peel Living. </a:t>
                      </a:r>
                      <a:r>
                        <a:rPr lang="fr-CA" sz="1100" b="0" dirty="0"/>
                        <a:t>En vigueur depuis le 1</a:t>
                      </a:r>
                      <a:r>
                        <a:rPr lang="fr-CA" sz="1100" b="0" baseline="30000" dirty="0"/>
                        <a:t>er</a:t>
                      </a:r>
                      <a:r>
                        <a:rPr lang="fr-CA" sz="1100" b="0" dirty="0"/>
                        <a:t> novembre 2018.</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020995989"/>
                  </a:ext>
                </a:extLst>
              </a:tr>
              <a:tr h="382202">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CityHousing Hamilton (7 100)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14 000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b="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Oui, la Politique sans fumée de CityHousing Hamilton Corporation. En vigueur depuis le 1</a:t>
                      </a:r>
                      <a:r>
                        <a:rPr lang="fr-CA" sz="1100" b="0" baseline="30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a:t>
                      </a:r>
                      <a:r>
                        <a:rPr lang="fr-CA" sz="1100" b="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janvier 2020.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416292732"/>
                  </a:ext>
                </a:extLst>
              </a:tr>
              <a:tr h="521662">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Windsor Essex Community Housing Corporation (4 700)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12 000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b="0" dirty="0">
                          <a:solidFill>
                            <a:srgbClr val="222222"/>
                          </a:solidFill>
                          <a:latin typeface="Calibri" panose="020F0502020204030204" pitchFamily="34" charset="0"/>
                          <a:ea typeface="Times New Roman" panose="02020603050405020304" pitchFamily="18" charset="0"/>
                          <a:cs typeface="Times New Roman" panose="02020603050405020304" pitchFamily="18" charset="0"/>
                        </a:rPr>
                        <a:t>Oui, la Politique sans fumée de Windsor Essex Community Housing Corporation. </a:t>
                      </a:r>
                      <a:r>
                        <a:rPr lang="fr-CA" sz="1100" b="0" dirty="0">
                          <a:latin typeface="Calibri" panose="020F0502020204030204" pitchFamily="34" charset="0"/>
                          <a:ea typeface="Times New Roman" panose="02020603050405020304" pitchFamily="18" charset="0"/>
                          <a:cs typeface="Times New Roman" panose="02020603050405020304" pitchFamily="18" charset="0"/>
                        </a:rPr>
                        <a:t>En vigueur depuis le 1</a:t>
                      </a:r>
                      <a:r>
                        <a:rPr lang="fr-CA" sz="1100" b="0" baseline="30000" dirty="0">
                          <a:latin typeface="Calibri" panose="020F0502020204030204" pitchFamily="34" charset="0"/>
                          <a:ea typeface="Times New Roman" panose="02020603050405020304" pitchFamily="18" charset="0"/>
                          <a:cs typeface="Times New Roman" panose="02020603050405020304" pitchFamily="18" charset="0"/>
                        </a:rPr>
                        <a:t>er</a:t>
                      </a:r>
                      <a:r>
                        <a:rPr lang="fr-CA" sz="1100" b="0" dirty="0">
                          <a:latin typeface="Calibri" panose="020F0502020204030204" pitchFamily="34" charset="0"/>
                          <a:ea typeface="Times New Roman" panose="02020603050405020304" pitchFamily="18" charset="0"/>
                          <a:cs typeface="Times New Roman" panose="02020603050405020304" pitchFamily="18" charset="0"/>
                        </a:rPr>
                        <a:t> janvier 2018.</a:t>
                      </a:r>
                      <a:r>
                        <a:rPr lang="fr-CA" sz="1100" b="0" dirty="0">
                          <a:solidFill>
                            <a:srgbClr val="222222"/>
                          </a:solidFill>
                          <a:latin typeface="Calibri" panose="020F0502020204030204" pitchFamily="34" charset="0"/>
                          <a:ea typeface="Times New Roman" panose="02020603050405020304" pitchFamily="18" charset="0"/>
                          <a:cs typeface="Times New Roman" panose="02020603050405020304" pitchFamily="18" charset="0"/>
                        </a:rPr>
                        <a:t> </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699677584"/>
                  </a:ext>
                </a:extLst>
              </a:tr>
              <a:tr h="382202">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Waterloo Region Housing (2 720)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11 800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b="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Oui, la Politique sans fumée de Waterloo Region Housing. En vigueur depuis le 1</a:t>
                      </a:r>
                      <a:r>
                        <a:rPr lang="fr-CA" sz="1100" b="0" baseline="30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a:t>
                      </a:r>
                      <a:r>
                        <a:rPr lang="fr-CA" sz="1100" b="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avril 2010.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569912569"/>
                  </a:ext>
                </a:extLst>
              </a:tr>
              <a:tr h="266864">
                <a:tc>
                  <a:txBody>
                    <a:bodyPr/>
                    <a:lstStyle/>
                    <a:p>
                      <a:pPr>
                        <a:spcAft>
                          <a:spcPts val="0"/>
                        </a:spcAft>
                      </a:pPr>
                      <a:r>
                        <a:rPr lang="fr-FR"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Logements communautaires de London et Middlesex</a:t>
                      </a: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(3 280)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5 000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b="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Non</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764798827"/>
                  </a:ext>
                </a:extLst>
              </a:tr>
              <a:tr h="214794">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Niagara Regional Housing (2 840)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5 000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b="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Non</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160131090"/>
                  </a:ext>
                </a:extLst>
              </a:tr>
              <a:tr h="679321">
                <a:tc>
                  <a:txBody>
                    <a:bodyPr/>
                    <a:lstStyle/>
                    <a:p>
                      <a:pPr>
                        <a:spcAft>
                          <a:spcPts val="0"/>
                        </a:spcAft>
                      </a:pPr>
                      <a:r>
                        <a:rPr lang="fr-FR"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Conseil d'administration des services sociaux du district de </a:t>
                      </a:r>
                      <a:r>
                        <a:rPr lang="fr-FR" sz="11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Thunder</a:t>
                      </a:r>
                      <a:r>
                        <a:rPr lang="fr-FR"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fr-FR" sz="1100"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Bay</a:t>
                      </a:r>
                      <a:r>
                        <a:rPr lang="fr-FR"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(2 480)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5 000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Oui, la Politique sans fumée des services de logement du conseil d’administration des services sociaux du district de Thunder Bay. En vigueur depuis le 1</a:t>
                      </a:r>
                      <a:r>
                        <a:rPr lang="fr-CA" sz="1100" baseline="30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a:t>
                      </a: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septembre 2015.</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988343805"/>
                  </a:ext>
                </a:extLst>
              </a:tr>
              <a:tr h="266864">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Société de logement du Grand Sudbury (1 850)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4 500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Non</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176101873"/>
                  </a:ext>
                </a:extLst>
              </a:tr>
              <a:tr h="266864">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Halton Community Housing Corporation (2 190)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4 100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Non</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957230419"/>
                  </a:ext>
                </a:extLst>
              </a:tr>
              <a:tr h="382202">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Housing York Inc. (2 600)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4 000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Oui, la Politique sans fumée de Housing York Inc. En vigueur depuis le 1</a:t>
                      </a:r>
                      <a:r>
                        <a:rPr lang="fr-CA" sz="1100" baseline="300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a:t>
                      </a: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novembre 2014</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16601358"/>
                  </a:ext>
                </a:extLst>
              </a:tr>
              <a:tr h="521662">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Société de logement du comté de Simcoe (1 600)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lgn="ctr">
                        <a:spcAft>
                          <a:spcPts val="0"/>
                        </a:spcAft>
                      </a:pPr>
                      <a:r>
                        <a:rPr lang="fr-CA" sz="1100" b="1" dirty="0">
                          <a:solidFill>
                            <a:srgbClr val="000000"/>
                          </a:solidFill>
                          <a:latin typeface="Calibri" panose="020F0502020204030204" pitchFamily="34" charset="0"/>
                          <a:ea typeface="Yu Mincho"/>
                          <a:cs typeface="Calibri" panose="020F0502020204030204" pitchFamily="34" charset="0"/>
                        </a:rPr>
                        <a:t>2 200</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tc>
                  <a:txBody>
                    <a:bodyPr/>
                    <a:lstStyle/>
                    <a:p>
                      <a:pPr>
                        <a:spcAft>
                          <a:spcPts val="0"/>
                        </a:spcAft>
                      </a:pPr>
                      <a:r>
                        <a:rPr lang="fr-CA" sz="11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Oui, la Politique sans fumée de la Société de logement du comté de Simcoe. En vigueur depuis le 13 novembre 2018.</a:t>
                      </a:r>
                    </a:p>
                  </a:txBody>
                  <a:tcPr marL="54491" marR="54491" marT="25883" marB="25883"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986696563"/>
                  </a:ext>
                </a:extLst>
              </a:tr>
            </a:tbl>
          </a:graphicData>
        </a:graphic>
      </p:graphicFrame>
    </p:spTree>
    <p:extLst>
      <p:ext uri="{BB962C8B-B14F-4D97-AF65-F5344CB8AC3E}">
        <p14:creationId xmlns:p14="http://schemas.microsoft.com/office/powerpoint/2010/main" val="3485722153"/>
      </p:ext>
    </p:extLst>
  </p:cSld>
  <p:clrMapOvr>
    <a:masterClrMapping/>
  </p:clrMapOvr>
</p:sld>
</file>

<file path=ppt/theme/theme1.xml><?xml version="1.0" encoding="utf-8"?>
<a:theme xmlns:a="http://schemas.openxmlformats.org/drawingml/2006/main" name="Ontario Health">
  <a:themeElements>
    <a:clrScheme name="Ontario Health">
      <a:dk1>
        <a:srgbClr val="000000"/>
      </a:dk1>
      <a:lt1>
        <a:srgbClr val="FFFFFF"/>
      </a:lt1>
      <a:dk2>
        <a:srgbClr val="000000"/>
      </a:dk2>
      <a:lt2>
        <a:srgbClr val="808080"/>
      </a:lt2>
      <a:accent1>
        <a:srgbClr val="00B2E3"/>
      </a:accent1>
      <a:accent2>
        <a:srgbClr val="C1B28F"/>
      </a:accent2>
      <a:accent3>
        <a:srgbClr val="49A7A2"/>
      </a:accent3>
      <a:accent4>
        <a:srgbClr val="92278F"/>
      </a:accent4>
      <a:accent5>
        <a:srgbClr val="047BC1"/>
      </a:accent5>
      <a:accent6>
        <a:srgbClr val="F15922"/>
      </a:accent6>
      <a:hlink>
        <a:srgbClr val="047BC1"/>
      </a:hlink>
      <a:folHlink>
        <a:srgbClr val="047BC1"/>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B2E3"/>
        </a:solidFill>
        <a:ln w="9525" cap="flat" cmpd="sng" algn="ctr">
          <a:no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marL="0" marR="0" indent="0" algn="l" defTabSz="457200" rtl="0" eaLnBrk="1" fontAlgn="base" latinLnBrk="0" hangingPunct="1">
          <a:lnSpc>
            <a:spcPct val="100000"/>
          </a:lnSpc>
          <a:spcBef>
            <a:spcPct val="50000"/>
          </a:spcBef>
          <a:spcAft>
            <a:spcPct val="0"/>
          </a:spcAft>
          <a:buClrTx/>
          <a:buSzTx/>
          <a:buFontTx/>
          <a:buNone/>
          <a:tabLst/>
          <a:defRPr kumimoji="0" sz="1400" b="0" i="0" u="sng" strike="noStrike" cap="none" normalizeH="0" baseline="0" smtClean="0">
            <a:ln>
              <a:noFill/>
            </a:ln>
            <a:solidFill>
              <a:schemeClr val="tx1"/>
            </a:solidFill>
            <a:effectLst/>
            <a:latin typeface="Arial" charset="0"/>
            <a:ea typeface="ＭＳ Ｐゴシック" pitchFamily="68" charset="-128"/>
          </a:defRPr>
        </a:defPPr>
      </a:lstStyle>
    </a:spDef>
    <a:lnDef>
      <a:spPr bwMode="auto">
        <a:solidFill>
          <a:srgbClr val="FFFF00"/>
        </a:solidFill>
        <a:ln w="12700" cap="flat" cmpd="sng" algn="ctr">
          <a:solidFill>
            <a:schemeClr val="tx1"/>
          </a:solidFill>
          <a:prstDash val="solid"/>
          <a:round/>
          <a:headEnd type="none" w="med" len="med"/>
          <a:tailEnd type="none" w="med" len="med"/>
        </a:ln>
        <a:effectLst/>
      </a:spPr>
      <a:bodyPr/>
      <a:lstStyle/>
    </a:lnDef>
    <a:txDef>
      <a:spPr>
        <a:noFill/>
      </a:spPr>
      <a:bodyPr wrap="square" rtlCol="0">
        <a:spAutoFit/>
      </a:bodyPr>
      <a:lstStyle>
        <a:defPPr algn="l">
          <a:defRPr sz="2400" u="none" kern="0" dirty="0" err="1">
            <a:solidFill>
              <a:srgbClr val="000000"/>
            </a:solidFill>
            <a:latin typeface="Calibri" panose="020F0502020204030204" pitchFamily="34" charset="0"/>
            <a:cs typeface="Calibri" panose="020F0502020204030204" pitchFamily="34" charset="0"/>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EF2C07783C9F438BDA1A3425FA3042" ma:contentTypeVersion="8" ma:contentTypeDescription="Create a new document." ma:contentTypeScope="" ma:versionID="44324d933d914dd28f1fe9c735bc68b7">
  <xsd:schema xmlns:xsd="http://www.w3.org/2001/XMLSchema" xmlns:xs="http://www.w3.org/2001/XMLSchema" xmlns:p="http://schemas.microsoft.com/office/2006/metadata/properties" xmlns:ns2="35f37202-14a2-4f5c-9a56-e961d77be081" targetNamespace="http://schemas.microsoft.com/office/2006/metadata/properties" ma:root="true" ma:fieldsID="072e53c2dba0e1ede25a273fee8fccc2" ns2:_="">
    <xsd:import namespace="35f37202-14a2-4f5c-9a56-e961d77be081"/>
    <xsd:element name="properties">
      <xsd:complexType>
        <xsd:sequence>
          <xsd:element name="documentManagement">
            <xsd:complexType>
              <xsd:all>
                <xsd:element ref="ns2:Category" minOccurs="0"/>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f37202-14a2-4f5c-9a56-e961d77be081"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Logos"/>
          <xsd:enumeration value="Email Signatures"/>
          <xsd:enumeration value="Templates"/>
          <xsd:enumeration value="Image Library"/>
          <xsd:enumeration value="Guidelines"/>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hidden="true" ma:internalName="MediaServiceDateTake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ategory xmlns="35f37202-14a2-4f5c-9a56-e961d77be081">Templates</Category>
  </documentManagement>
</p:properties>
</file>

<file path=customXml/itemProps1.xml><?xml version="1.0" encoding="utf-8"?>
<ds:datastoreItem xmlns:ds="http://schemas.openxmlformats.org/officeDocument/2006/customXml" ds:itemID="{15C9D3DC-4322-4220-B399-92F93D4C33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f37202-14a2-4f5c-9a56-e961d77be0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49A68B3-4EDB-43A9-80F7-657163E4435D}">
  <ds:schemaRefs>
    <ds:schemaRef ds:uri="http://schemas.microsoft.com/sharepoint/v3/contenttype/forms"/>
  </ds:schemaRefs>
</ds:datastoreItem>
</file>

<file path=customXml/itemProps3.xml><?xml version="1.0" encoding="utf-8"?>
<ds:datastoreItem xmlns:ds="http://schemas.openxmlformats.org/officeDocument/2006/customXml" ds:itemID="{077211F7-2DF1-4B68-8B60-CC913EB92E33}">
  <ds:schemaRefs>
    <ds:schemaRef ds:uri="http://purl.org/dc/terms/"/>
    <ds:schemaRef ds:uri="http://schemas.openxmlformats.org/package/2006/metadata/core-properties"/>
    <ds:schemaRef ds:uri="35f37202-14a2-4f5c-9a56-e961d77be081"/>
    <ds:schemaRef ds:uri="http://purl.org/dc/dcmitype/"/>
    <ds:schemaRef ds:uri="http://schemas.microsoft.com/office/infopath/2007/PartnerControls"/>
    <ds:schemaRef ds:uri="http://schemas.microsoft.com/office/2006/documentManagement/types"/>
    <ds:schemaRef ds:uri="http://schemas.microsoft.com/office/2006/metadata/properties"/>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2148</TotalTime>
  <Words>4924</Words>
  <Application>Microsoft Office PowerPoint</Application>
  <PresentationFormat>On-screen Show (4:3)</PresentationFormat>
  <Paragraphs>604</Paragraphs>
  <Slides>35</Slides>
  <Notes>33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ＭＳ Ｐゴシック</vt:lpstr>
      <vt:lpstr>ＭＳ Ｐゴシック</vt:lpstr>
      <vt:lpstr>Arial</vt:lpstr>
      <vt:lpstr>Arial Narrow</vt:lpstr>
      <vt:lpstr>Calibri</vt:lpstr>
      <vt:lpstr>Courier New</vt:lpstr>
      <vt:lpstr>Helvetica Neue Light</vt:lpstr>
      <vt:lpstr>Times New Roman</vt:lpstr>
      <vt:lpstr>Yu Mincho</vt:lpstr>
      <vt:lpstr>Ontario Health</vt:lpstr>
      <vt:lpstr>Indice de qualité du système de prévention 2020</vt:lpstr>
      <vt:lpstr>Indice de qualité du système de prévention 2020 Contexte</vt:lpstr>
      <vt:lpstr>Indice de qualité du système de prévention 2020 </vt:lpstr>
      <vt:lpstr>Indice de qualité du système de prévention 2020 Structure des chapitres</vt:lpstr>
      <vt:lpstr>Tabagisme (1)</vt:lpstr>
      <vt:lpstr>Taxes sur le tabac en tant que pourcentage du prix de détail moyen total du tabac par cartouche de 200 cigarettes, par province ou territoire, 2018</vt:lpstr>
      <vt:lpstr>Tabagisme (2)</vt:lpstr>
      <vt:lpstr>Tabagisme (3)</vt:lpstr>
      <vt:lpstr>Politiques sans fumée mises en place par des sociétés de logement locales ayant 1 500 logements ou plus, Ontario, 2020</vt:lpstr>
      <vt:lpstr>Tabagisme (4)</vt:lpstr>
      <vt:lpstr>Pourcentage d’adultes (20 ans et plus) ayant déclaré avoir fumé quotidiennement ou occasionnellement et arrêté complètement au moins 1 an auparavant, par bureau de santé publique, en Ontario, données combinées pour 2015-2017 </vt:lpstr>
      <vt:lpstr>Consommation d’alcool (1)</vt:lpstr>
      <vt:lpstr>Consommation d’alcool (2)</vt:lpstr>
      <vt:lpstr>Nombre de magasins de vente d’alcool pour 10 000 habitants (15 ans ou plus), par bureau de santé publique, en Ontario, janvier 2019</vt:lpstr>
      <vt:lpstr>Alimentation saine (1)</vt:lpstr>
      <vt:lpstr>Pourcentage global (insécurité minime, modérée et grave combinées)  de ménages en situation d'insécurité alimentaire au cours de l’année passée, par niveau d’insécurité alimentaire et par sexe, en Ontario, 2017</vt:lpstr>
      <vt:lpstr>Alimentation saine (2)</vt:lpstr>
      <vt:lpstr>Activité physique (1)</vt:lpstr>
      <vt:lpstr>Pourcentage d’adultes (18 ans ou plus) ayant déclaré avoir utilisé un mode de transport actif au cours de la semaine précédant l’enquête, par bureau de santé publique, données combinées pour 2015-2017 </vt:lpstr>
      <vt:lpstr>Pourcentage d’adolescents (12 à 17 ans) ayant déclaré avoir utilisé un mode de transport actif au cours de la semaine précédant l’enquête, par bureau de santé publique, données combinées pour 2015-2017</vt:lpstr>
      <vt:lpstr>Activité physique (2)</vt:lpstr>
      <vt:lpstr>Pourcentage d’écoles élémentaires et secondaires financées par l’État en Ontario ayant au moins un enseignant spécialisé en éducation physique et en santé à temps plein ou partiel, années scolaires 2006-2007 à 2016-2017</vt:lpstr>
      <vt:lpstr>Activité physique (3)</vt:lpstr>
      <vt:lpstr>Rayons ultraviolets (1)</vt:lpstr>
      <vt:lpstr>Rigueur des politiques d’aménagement de zones ombragées dans les documents politiques d’aménagement des municipalités locales de l’Ontario ayant 100 000 habitants ou plus, 2016 et 2019</vt:lpstr>
      <vt:lpstr>Rayons ultraviolets (2)</vt:lpstr>
      <vt:lpstr>Agents cancérogènes dans l’environnement</vt:lpstr>
      <vt:lpstr>Concentrations (μg/m3) annuelles moyennes de particules fines (PM2,5) en Ontario, par station de surveillance, de 2013 à 2017</vt:lpstr>
      <vt:lpstr>Agents cancérogènes sur le lieu de travail (1)</vt:lpstr>
      <vt:lpstr>Quantité de nickel utilisé (en tonnes) et nombre d’employés travaillant dans des installations utilisant du nickel en Ontario, de 2013 à 2016</vt:lpstr>
      <vt:lpstr>Agents cancérogènes sur le lieu de travail (2)</vt:lpstr>
      <vt:lpstr>Quantité de formaldéhyde utilisé (en tonnes) et nombre d’employés travaillant dans des installations utilisant du formaldéhyde en Ontario, de 2013 à 2016</vt:lpstr>
      <vt:lpstr>Agents infectieux</vt:lpstr>
      <vt:lpstr>Couverture vaccinale contre le virus du papillome humain à jour (%) chez les élèves de 12 ans en Ontario, par bureau de santé publique, année scolaire 2017-2018</vt:lpstr>
      <vt:lpstr>Indice de qualité du système de prévention 2020 Site Web et personne-ressource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Kirby, Penney</dc:creator>
  <cp:lastModifiedBy>Kirby, Penney</cp:lastModifiedBy>
  <cp:revision>293</cp:revision>
  <dcterms:modified xsi:type="dcterms:W3CDTF">2020-10-19T17:34:17Z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0x01010005EF2C07783C9F438BDA1A3425FA3042</vt:lpwstr>
  </property>
</Properties>
</file>