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theme/themeOverride3.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4.xml" ContentType="application/vnd.openxmlformats-officedocument.themeOverr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769" r:id="rId4"/>
  </p:sldMasterIdLst>
  <p:notesMasterIdLst>
    <p:notesMasterId r:id="rId40"/>
  </p:notesMasterIdLst>
  <p:handoutMasterIdLst>
    <p:handoutMasterId r:id="rId41"/>
  </p:handoutMasterIdLst>
  <p:sldIdLst>
    <p:sldId id="357" r:id="rId5"/>
    <p:sldId id="392" r:id="rId6"/>
    <p:sldId id="393" r:id="rId7"/>
    <p:sldId id="394" r:id="rId8"/>
    <p:sldId id="374" r:id="rId9"/>
    <p:sldId id="361" r:id="rId10"/>
    <p:sldId id="397" r:id="rId11"/>
    <p:sldId id="398" r:id="rId12"/>
    <p:sldId id="362" r:id="rId13"/>
    <p:sldId id="399" r:id="rId14"/>
    <p:sldId id="360" r:id="rId15"/>
    <p:sldId id="378" r:id="rId16"/>
    <p:sldId id="379" r:id="rId17"/>
    <p:sldId id="363" r:id="rId18"/>
    <p:sldId id="380" r:id="rId19"/>
    <p:sldId id="364" r:id="rId20"/>
    <p:sldId id="381" r:id="rId21"/>
    <p:sldId id="382" r:id="rId22"/>
    <p:sldId id="365" r:id="rId23"/>
    <p:sldId id="366" r:id="rId24"/>
    <p:sldId id="383" r:id="rId25"/>
    <p:sldId id="367" r:id="rId26"/>
    <p:sldId id="391" r:id="rId27"/>
    <p:sldId id="385" r:id="rId28"/>
    <p:sldId id="401" r:id="rId29"/>
    <p:sldId id="386" r:id="rId30"/>
    <p:sldId id="387" r:id="rId31"/>
    <p:sldId id="369" r:id="rId32"/>
    <p:sldId id="388" r:id="rId33"/>
    <p:sldId id="370" r:id="rId34"/>
    <p:sldId id="389" r:id="rId35"/>
    <p:sldId id="371" r:id="rId36"/>
    <p:sldId id="390" r:id="rId37"/>
    <p:sldId id="372" r:id="rId38"/>
    <p:sldId id="400" r:id="rId39"/>
  </p:sldIdLst>
  <p:sldSz cx="9144000" cy="6858000" type="screen4x3"/>
  <p:notesSz cx="9271000" cy="6985000"/>
  <p:defaultTextStyle>
    <a:defPPr>
      <a:defRPr lang="en-US"/>
    </a:defPPr>
    <a:lvl1pPr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470">
          <p15:clr>
            <a:srgbClr val="A4A3A4"/>
          </p15:clr>
        </p15:guide>
        <p15:guide id="2" orient="horz" pos="469">
          <p15:clr>
            <a:srgbClr val="A4A3A4"/>
          </p15:clr>
        </p15:guide>
        <p15:guide id="3" orient="horz" pos="349">
          <p15:clr>
            <a:srgbClr val="A4A3A4"/>
          </p15:clr>
        </p15:guide>
        <p15:guide id="4" pos="2835">
          <p15:clr>
            <a:srgbClr val="A4A3A4"/>
          </p15:clr>
        </p15:guide>
      </p15:sldGuideLst>
    </p:ext>
    <p:ext uri="{2D200454-40CA-4A62-9FC3-DE9A4176ACB9}">
      <p15:notesGuideLst xmlns:p15="http://schemas.microsoft.com/office/powerpoint/2012/main">
        <p15:guide id="1" orient="horz" pos="2200">
          <p15:clr>
            <a:srgbClr val="A4A3A4"/>
          </p15:clr>
        </p15:guide>
        <p15:guide id="2" pos="292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hipper, Jennifer" initials="SJ" lastIdx="11" clrIdx="0"/>
  <p:cmAuthor id="1" name="Loren Aytona" initials="" lastIdx="37" clrIdx="1"/>
  <p:cmAuthor id="2" name="Kirby, Penney" initials="KP" lastIdx="30" clrIdx="2">
    <p:extLst>
      <p:ext uri="{19B8F6BF-5375-455C-9EA6-DF929625EA0E}">
        <p15:presenceInfo xmlns:p15="http://schemas.microsoft.com/office/powerpoint/2012/main" userId="S-1-5-21-1271423080-98322552-283921195-20005" providerId="AD"/>
      </p:ext>
    </p:extLst>
  </p:cmAuthor>
  <p:cmAuthor id="3" name="Lee, Vicki" initials="LV" lastIdx="37" clrIdx="3">
    <p:extLst>
      <p:ext uri="{19B8F6BF-5375-455C-9EA6-DF929625EA0E}">
        <p15:presenceInfo xmlns:p15="http://schemas.microsoft.com/office/powerpoint/2012/main" userId="S::vicki.lee@cancercare.on.ca::b31386c3-1fc0-4bdd-b5bf-c9da2327d959" providerId="AD"/>
      </p:ext>
    </p:extLst>
  </p:cmAuthor>
  <p:cmAuthor id="4" name="Chu, Maria" initials="CM" lastIdx="15" clrIdx="4">
    <p:extLst>
      <p:ext uri="{19B8F6BF-5375-455C-9EA6-DF929625EA0E}">
        <p15:presenceInfo xmlns:p15="http://schemas.microsoft.com/office/powerpoint/2012/main" userId="S-1-5-21-1271423080-98322552-283921195-7987" providerId="AD"/>
      </p:ext>
    </p:extLst>
  </p:cmAuthor>
  <p:cmAuthor id="5" name="Truscott, Rebecca" initials="TR" lastIdx="14" clrIdx="5">
    <p:extLst>
      <p:ext uri="{19B8F6BF-5375-455C-9EA6-DF929625EA0E}">
        <p15:presenceInfo xmlns:p15="http://schemas.microsoft.com/office/powerpoint/2012/main" userId="S-1-5-21-1271423080-98322552-283921195-44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4FB"/>
    <a:srgbClr val="00B2E3"/>
    <a:srgbClr val="047BC1"/>
    <a:srgbClr val="F7F7F7"/>
    <a:srgbClr val="92278F"/>
    <a:srgbClr val="EDFDFF"/>
    <a:srgbClr val="EEDACF"/>
    <a:srgbClr val="D2492A"/>
    <a:srgbClr val="00A0A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88" autoAdjust="0"/>
    <p:restoredTop sz="87346" autoAdjust="0"/>
  </p:normalViewPr>
  <p:slideViewPr>
    <p:cSldViewPr snapToGrid="0">
      <p:cViewPr varScale="1">
        <p:scale>
          <a:sx n="55" d="100"/>
          <a:sy n="55" d="100"/>
        </p:scale>
        <p:origin x="340" y="40"/>
      </p:cViewPr>
      <p:guideLst>
        <p:guide orient="horz" pos="470"/>
        <p:guide orient="horz" pos="469"/>
        <p:guide orient="horz" pos="349"/>
        <p:guide pos="28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165" d="100"/>
          <a:sy n="165" d="100"/>
        </p:scale>
        <p:origin x="288" y="192"/>
      </p:cViewPr>
      <p:guideLst>
        <p:guide orient="horz" pos="2200"/>
        <p:guide pos="292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cods.cancercare.on.ca\shared\PopHealth%20Prevention\PSQI\2020%20PSQI\Data\PSQI2020-Figures-2020-05-08.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2.bin"/></Relationships>
</file>

<file path=ppt/charts/_rels/chart4.xml.rels><?xml version="1.0" encoding="UTF-8" standalone="yes"?>
<Relationships xmlns="http://schemas.openxmlformats.org/package/2006/relationships"><Relationship Id="rId3" Type="http://schemas.openxmlformats.org/officeDocument/2006/relationships/oleObject" Target="file:///\\ccods.cancercare.on.ca\shared\PopHealth%20Prevention\PSQI\2020%20PSQI\Data\PSQI2020-Figures-2020-05-08.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cods.cancercare.on.ca\shared\PopHealth%20Prevention\PSQI\2020%20PSQI\Data\PSQI2020-Figures-2020-05-08.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3.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embeddings/oleObject4.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14904970760234"/>
          <c:y val="1.9220707070707072E-2"/>
          <c:w val="0.58184225146198831"/>
          <c:h val="0.89740710300961446"/>
        </c:manualLayout>
      </c:layout>
      <c:barChart>
        <c:barDir val="bar"/>
        <c:grouping val="clustered"/>
        <c:varyColors val="0"/>
        <c:ser>
          <c:idx val="0"/>
          <c:order val="0"/>
          <c:spPr>
            <a:solidFill>
              <a:srgbClr val="00B2E3"/>
            </a:solidFill>
            <a:ln>
              <a:noFill/>
            </a:ln>
            <a:effectLst/>
          </c:spPr>
          <c:invertIfNegative val="0"/>
          <c:dPt>
            <c:idx val="36"/>
            <c:invertIfNegative val="0"/>
            <c:bubble3D val="0"/>
            <c:spPr>
              <a:solidFill>
                <a:srgbClr val="92278F"/>
              </a:solidFill>
              <a:ln>
                <a:noFill/>
              </a:ln>
              <a:effectLst/>
            </c:spPr>
            <c:extLst>
              <c:ext xmlns:c16="http://schemas.microsoft.com/office/drawing/2014/chart" uri="{C3380CC4-5D6E-409C-BE32-E72D297353CC}">
                <c16:uniqueId val="{00000001-E882-4A41-B188-8C038248CC0C}"/>
              </c:ext>
            </c:extLst>
          </c:dPt>
          <c:errBars>
            <c:errBarType val="both"/>
            <c:errValType val="cust"/>
            <c:noEndCap val="0"/>
            <c:plus>
              <c:numRef>
                <c:f>Fig1LTSmokingCess!$E$2:$E$38</c:f>
                <c:numCache>
                  <c:formatCode>General</c:formatCode>
                  <c:ptCount val="37"/>
                  <c:pt idx="0">
                    <c:v>5.5</c:v>
                  </c:pt>
                  <c:pt idx="1">
                    <c:v>5.8500000000000014</c:v>
                  </c:pt>
                  <c:pt idx="2">
                    <c:v>6.4499999999999993</c:v>
                  </c:pt>
                  <c:pt idx="3">
                    <c:v>4.1999999999999993</c:v>
                  </c:pt>
                  <c:pt idx="4">
                    <c:v>7.1500000000000021</c:v>
                  </c:pt>
                  <c:pt idx="5">
                    <c:v>6.6500000000000021</c:v>
                  </c:pt>
                  <c:pt idx="6">
                    <c:v>5.6999999999999993</c:v>
                  </c:pt>
                  <c:pt idx="7">
                    <c:v>4.7999999999999972</c:v>
                  </c:pt>
                  <c:pt idx="8">
                    <c:v>7.8000000000000007</c:v>
                  </c:pt>
                  <c:pt idx="9">
                    <c:v>4.25</c:v>
                  </c:pt>
                  <c:pt idx="10">
                    <c:v>5.0500000000000007</c:v>
                  </c:pt>
                  <c:pt idx="11">
                    <c:v>5.5500000000000007</c:v>
                  </c:pt>
                  <c:pt idx="12">
                    <c:v>7.1999999999999993</c:v>
                  </c:pt>
                  <c:pt idx="13">
                    <c:v>5.0999999999999979</c:v>
                  </c:pt>
                  <c:pt idx="14">
                    <c:v>6.0500000000000007</c:v>
                  </c:pt>
                  <c:pt idx="15">
                    <c:v>4.6000000000000014</c:v>
                  </c:pt>
                  <c:pt idx="16">
                    <c:v>4.9499999999999993</c:v>
                  </c:pt>
                  <c:pt idx="17">
                    <c:v>6.3500000000000014</c:v>
                  </c:pt>
                  <c:pt idx="18">
                    <c:v>5.3000000000000007</c:v>
                  </c:pt>
                  <c:pt idx="19">
                    <c:v>5.75</c:v>
                  </c:pt>
                  <c:pt idx="20">
                    <c:v>4.75</c:v>
                  </c:pt>
                  <c:pt idx="21">
                    <c:v>6.2000000000000028</c:v>
                  </c:pt>
                  <c:pt idx="22">
                    <c:v>5.75</c:v>
                  </c:pt>
                  <c:pt idx="23">
                    <c:v>6.3999999999999986</c:v>
                  </c:pt>
                  <c:pt idx="24">
                    <c:v>5.9000000000000021</c:v>
                  </c:pt>
                  <c:pt idx="25">
                    <c:v>5.9000000000000021</c:v>
                  </c:pt>
                  <c:pt idx="26">
                    <c:v>5.1499999999999986</c:v>
                  </c:pt>
                  <c:pt idx="27">
                    <c:v>6.8499999999999979</c:v>
                  </c:pt>
                  <c:pt idx="28">
                    <c:v>8.4499999999999993</c:v>
                  </c:pt>
                  <c:pt idx="29">
                    <c:v>5.8499999999999979</c:v>
                  </c:pt>
                  <c:pt idx="30">
                    <c:v>7.3500000000000014</c:v>
                  </c:pt>
                  <c:pt idx="31">
                    <c:v>7.9499999999999993</c:v>
                  </c:pt>
                  <c:pt idx="32">
                    <c:v>5.25</c:v>
                  </c:pt>
                  <c:pt idx="33">
                    <c:v>6.9499999999999993</c:v>
                  </c:pt>
                  <c:pt idx="34">
                    <c:v>6.25</c:v>
                  </c:pt>
                  <c:pt idx="35">
                    <c:v>5.4499999999999993</c:v>
                  </c:pt>
                  <c:pt idx="36">
                    <c:v>1.2000000000000028</c:v>
                  </c:pt>
                </c:numCache>
              </c:numRef>
            </c:plus>
            <c:minus>
              <c:numRef>
                <c:f>Fig1LTSmokingCess!$E$2:$E$38</c:f>
                <c:numCache>
                  <c:formatCode>General</c:formatCode>
                  <c:ptCount val="37"/>
                  <c:pt idx="0">
                    <c:v>5.5</c:v>
                  </c:pt>
                  <c:pt idx="1">
                    <c:v>5.8500000000000014</c:v>
                  </c:pt>
                  <c:pt idx="2">
                    <c:v>6.4499999999999993</c:v>
                  </c:pt>
                  <c:pt idx="3">
                    <c:v>4.1999999999999993</c:v>
                  </c:pt>
                  <c:pt idx="4">
                    <c:v>7.1500000000000021</c:v>
                  </c:pt>
                  <c:pt idx="5">
                    <c:v>6.6500000000000021</c:v>
                  </c:pt>
                  <c:pt idx="6">
                    <c:v>5.6999999999999993</c:v>
                  </c:pt>
                  <c:pt idx="7">
                    <c:v>4.7999999999999972</c:v>
                  </c:pt>
                  <c:pt idx="8">
                    <c:v>7.8000000000000007</c:v>
                  </c:pt>
                  <c:pt idx="9">
                    <c:v>4.25</c:v>
                  </c:pt>
                  <c:pt idx="10">
                    <c:v>5.0500000000000007</c:v>
                  </c:pt>
                  <c:pt idx="11">
                    <c:v>5.5500000000000007</c:v>
                  </c:pt>
                  <c:pt idx="12">
                    <c:v>7.1999999999999993</c:v>
                  </c:pt>
                  <c:pt idx="13">
                    <c:v>5.0999999999999979</c:v>
                  </c:pt>
                  <c:pt idx="14">
                    <c:v>6.0500000000000007</c:v>
                  </c:pt>
                  <c:pt idx="15">
                    <c:v>4.6000000000000014</c:v>
                  </c:pt>
                  <c:pt idx="16">
                    <c:v>4.9499999999999993</c:v>
                  </c:pt>
                  <c:pt idx="17">
                    <c:v>6.3500000000000014</c:v>
                  </c:pt>
                  <c:pt idx="18">
                    <c:v>5.3000000000000007</c:v>
                  </c:pt>
                  <c:pt idx="19">
                    <c:v>5.75</c:v>
                  </c:pt>
                  <c:pt idx="20">
                    <c:v>4.75</c:v>
                  </c:pt>
                  <c:pt idx="21">
                    <c:v>6.2000000000000028</c:v>
                  </c:pt>
                  <c:pt idx="22">
                    <c:v>5.75</c:v>
                  </c:pt>
                  <c:pt idx="23">
                    <c:v>6.3999999999999986</c:v>
                  </c:pt>
                  <c:pt idx="24">
                    <c:v>5.9000000000000021</c:v>
                  </c:pt>
                  <c:pt idx="25">
                    <c:v>5.9000000000000021</c:v>
                  </c:pt>
                  <c:pt idx="26">
                    <c:v>5.1499999999999986</c:v>
                  </c:pt>
                  <c:pt idx="27">
                    <c:v>6.8499999999999979</c:v>
                  </c:pt>
                  <c:pt idx="28">
                    <c:v>8.4499999999999993</c:v>
                  </c:pt>
                  <c:pt idx="29">
                    <c:v>5.8499999999999979</c:v>
                  </c:pt>
                  <c:pt idx="30">
                    <c:v>7.3500000000000014</c:v>
                  </c:pt>
                  <c:pt idx="31">
                    <c:v>7.9499999999999993</c:v>
                  </c:pt>
                  <c:pt idx="32">
                    <c:v>5.25</c:v>
                  </c:pt>
                  <c:pt idx="33">
                    <c:v>6.9499999999999993</c:v>
                  </c:pt>
                  <c:pt idx="34">
                    <c:v>6.25</c:v>
                  </c:pt>
                  <c:pt idx="35">
                    <c:v>5.4499999999999993</c:v>
                  </c:pt>
                  <c:pt idx="36">
                    <c:v>1.2000000000000028</c:v>
                  </c:pt>
                </c:numCache>
              </c:numRef>
            </c:minus>
            <c:spPr>
              <a:noFill/>
              <a:ln w="9525" cap="flat" cmpd="sng" algn="ctr">
                <a:solidFill>
                  <a:schemeClr val="tx1">
                    <a:lumMod val="65000"/>
                    <a:lumOff val="35000"/>
                  </a:schemeClr>
                </a:solidFill>
                <a:round/>
              </a:ln>
              <a:effectLst/>
            </c:spPr>
          </c:errBars>
          <c:cat>
            <c:strRef>
              <c:f>Fig1LTSmokingCess!$A$2:$A$38</c:f>
              <c:strCache>
                <c:ptCount val="37"/>
                <c:pt idx="0">
                  <c:v>York Region</c:v>
                </c:pt>
                <c:pt idx="1">
                  <c:v>Windsor-Essex County</c:v>
                </c:pt>
                <c:pt idx="2">
                  <c:v>Wellington-Dufferin-Guelph</c:v>
                </c:pt>
                <c:pt idx="3">
                  <c:v>Toronto</c:v>
                </c:pt>
                <c:pt idx="4">
                  <c:v>Timiskaming</c:v>
                </c:pt>
                <c:pt idx="5">
                  <c:v>Thunder Bay District</c:v>
                </c:pt>
                <c:pt idx="6">
                  <c:v>Sudbury and District</c:v>
                </c:pt>
                <c:pt idx="7">
                  <c:v>Simcoe Muskoka District</c:v>
                </c:pt>
                <c:pt idx="8">
                  <c:v>Renfrew County and District</c:v>
                </c:pt>
                <c:pt idx="9">
                  <c:v>Region of Waterloo</c:v>
                </c:pt>
                <c:pt idx="10">
                  <c:v>Porcupine</c:v>
                </c:pt>
                <c:pt idx="11">
                  <c:v>Peterborough County-City</c:v>
                </c:pt>
                <c:pt idx="12">
                  <c:v>Perth District</c:v>
                </c:pt>
                <c:pt idx="13">
                  <c:v>Peel</c:v>
                </c:pt>
                <c:pt idx="14">
                  <c:v>Oxford County</c:v>
                </c:pt>
                <c:pt idx="15">
                  <c:v>Ottawa</c:v>
                </c:pt>
                <c:pt idx="16">
                  <c:v>Northwestern</c:v>
                </c:pt>
                <c:pt idx="17">
                  <c:v>North Bay Parry Sound District</c:v>
                </c:pt>
                <c:pt idx="18">
                  <c:v>Niagara Region</c:v>
                </c:pt>
                <c:pt idx="19">
                  <c:v>Middlesex-London</c:v>
                </c:pt>
                <c:pt idx="20">
                  <c:v>Leeds, Grenville and Lanark District</c:v>
                </c:pt>
                <c:pt idx="21">
                  <c:v>Lambton</c:v>
                </c:pt>
                <c:pt idx="22">
                  <c:v>Kingston, Frontenac and Lennox &amp; Addington</c:v>
                </c:pt>
                <c:pt idx="23">
                  <c:v>Huron County</c:v>
                </c:pt>
                <c:pt idx="24">
                  <c:v>Hastings and Prince Edward Counties</c:v>
                </c:pt>
                <c:pt idx="25">
                  <c:v>Hamilton</c:v>
                </c:pt>
                <c:pt idx="26">
                  <c:v>Halton Region</c:v>
                </c:pt>
                <c:pt idx="27">
                  <c:v>Haliburton, Kawartha, Pine Ridge District</c:v>
                </c:pt>
                <c:pt idx="28">
                  <c:v>Haldimand-Norfolk</c:v>
                </c:pt>
                <c:pt idx="29">
                  <c:v>Grey Bruce </c:v>
                </c:pt>
                <c:pt idx="30">
                  <c:v>Elgin-St. Thomas</c:v>
                </c:pt>
                <c:pt idx="31">
                  <c:v>Eastern Ontario</c:v>
                </c:pt>
                <c:pt idx="32">
                  <c:v>Durham Region</c:v>
                </c:pt>
                <c:pt idx="33">
                  <c:v>Chatham-Kent</c:v>
                </c:pt>
                <c:pt idx="34">
                  <c:v>Brant County </c:v>
                </c:pt>
                <c:pt idx="35">
                  <c:v>Algoma</c:v>
                </c:pt>
                <c:pt idx="36">
                  <c:v>Ontario</c:v>
                </c:pt>
              </c:strCache>
            </c:strRef>
          </c:cat>
          <c:val>
            <c:numRef>
              <c:f>Fig1LTSmokingCess!$B$2:$B$38</c:f>
              <c:numCache>
                <c:formatCode>0.0</c:formatCode>
                <c:ptCount val="37"/>
                <c:pt idx="0">
                  <c:v>55.559440700807428</c:v>
                </c:pt>
                <c:pt idx="1">
                  <c:v>50.257122663559691</c:v>
                </c:pt>
                <c:pt idx="2">
                  <c:v>56.637304591425504</c:v>
                </c:pt>
                <c:pt idx="3">
                  <c:v>49.890744528245044</c:v>
                </c:pt>
                <c:pt idx="4">
                  <c:v>46.445761208997311</c:v>
                </c:pt>
                <c:pt idx="5">
                  <c:v>47.94642614961775</c:v>
                </c:pt>
                <c:pt idx="6">
                  <c:v>42.580682248897283</c:v>
                </c:pt>
                <c:pt idx="7">
                  <c:v>53.49607133149641</c:v>
                </c:pt>
                <c:pt idx="8">
                  <c:v>51.898896137738646</c:v>
                </c:pt>
                <c:pt idx="9">
                  <c:v>52.395400738094253</c:v>
                </c:pt>
                <c:pt idx="10">
                  <c:v>43.972825109496803</c:v>
                </c:pt>
                <c:pt idx="11">
                  <c:v>53.447503037841095</c:v>
                </c:pt>
                <c:pt idx="12">
                  <c:v>51.181333777802273</c:v>
                </c:pt>
                <c:pt idx="13">
                  <c:v>50.193716093371997</c:v>
                </c:pt>
                <c:pt idx="14">
                  <c:v>55.070076399473052</c:v>
                </c:pt>
                <c:pt idx="15">
                  <c:v>57.603685287787712</c:v>
                </c:pt>
                <c:pt idx="16">
                  <c:v>45.030814724465259</c:v>
                </c:pt>
                <c:pt idx="17">
                  <c:v>49.160658768434885</c:v>
                </c:pt>
                <c:pt idx="18">
                  <c:v>51.412156913810072</c:v>
                </c:pt>
                <c:pt idx="19">
                  <c:v>48.961998658341948</c:v>
                </c:pt>
                <c:pt idx="20">
                  <c:v>50.468333936722317</c:v>
                </c:pt>
                <c:pt idx="21">
                  <c:v>48.011374272136862</c:v>
                </c:pt>
                <c:pt idx="22">
                  <c:v>50.757307485897442</c:v>
                </c:pt>
                <c:pt idx="23">
                  <c:v>48.893447840172399</c:v>
                </c:pt>
                <c:pt idx="24">
                  <c:v>43.691005514162519</c:v>
                </c:pt>
                <c:pt idx="25">
                  <c:v>52.807497044839302</c:v>
                </c:pt>
                <c:pt idx="26">
                  <c:v>56.363304991394195</c:v>
                </c:pt>
                <c:pt idx="27">
                  <c:v>50.460356289519325</c:v>
                </c:pt>
                <c:pt idx="28">
                  <c:v>53.68576358962008</c:v>
                </c:pt>
                <c:pt idx="29">
                  <c:v>49.566935951273408</c:v>
                </c:pt>
                <c:pt idx="30">
                  <c:v>53.234930524061433</c:v>
                </c:pt>
                <c:pt idx="31">
                  <c:v>50.174763278235126</c:v>
                </c:pt>
                <c:pt idx="32">
                  <c:v>52.666398287518781</c:v>
                </c:pt>
                <c:pt idx="33">
                  <c:v>48.564497578962474</c:v>
                </c:pt>
                <c:pt idx="34">
                  <c:v>47.260501439579869</c:v>
                </c:pt>
                <c:pt idx="35">
                  <c:v>42.028122243962009</c:v>
                </c:pt>
                <c:pt idx="36">
                  <c:v>51.479565155000429</c:v>
                </c:pt>
              </c:numCache>
            </c:numRef>
          </c:val>
          <c:extLst>
            <c:ext xmlns:c16="http://schemas.microsoft.com/office/drawing/2014/chart" uri="{C3380CC4-5D6E-409C-BE32-E72D297353CC}">
              <c16:uniqueId val="{00000002-E882-4A41-B188-8C038248CC0C}"/>
            </c:ext>
          </c:extLst>
        </c:ser>
        <c:dLbls>
          <c:showLegendKey val="0"/>
          <c:showVal val="0"/>
          <c:showCatName val="0"/>
          <c:showSerName val="0"/>
          <c:showPercent val="0"/>
          <c:showBubbleSize val="0"/>
        </c:dLbls>
        <c:gapWidth val="35"/>
        <c:axId val="651877832"/>
        <c:axId val="651876520"/>
      </c:barChart>
      <c:catAx>
        <c:axId val="651877832"/>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651876520"/>
        <c:crosses val="autoZero"/>
        <c:auto val="1"/>
        <c:lblAlgn val="ctr"/>
        <c:lblOffset val="0"/>
        <c:tickLblSkip val="1"/>
        <c:noMultiLvlLbl val="0"/>
      </c:catAx>
      <c:valAx>
        <c:axId val="651876520"/>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r>
                  <a:rPr lang="en-CA" dirty="0"/>
                  <a:t>Percent (%)</a:t>
                </a:r>
              </a:p>
            </c:rich>
          </c:tx>
          <c:layout>
            <c:manualLayout>
              <c:xMode val="edge"/>
              <c:yMode val="edge"/>
              <c:x val="0.66219020467836254"/>
              <c:y val="0.9648069023569023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651877832"/>
        <c:crosses val="autoZero"/>
        <c:crossBetween val="between"/>
        <c:majorUnit val="10"/>
        <c:minorUnit val="5"/>
      </c:valAx>
      <c:spPr>
        <a:noFill/>
        <a:ln>
          <a:solidFill>
            <a:schemeClr val="bg1">
              <a:lumMod val="85000"/>
            </a:schemeClr>
          </a:solidFill>
        </a:ln>
        <a:effectLst/>
      </c:spPr>
    </c:plotArea>
    <c:plotVisOnly val="1"/>
    <c:dispBlanksAs val="gap"/>
    <c:showDLblsOverMax val="0"/>
  </c:chart>
  <c:spPr>
    <a:noFill/>
    <a:ln w="9525" cap="flat" cmpd="sng" algn="ctr">
      <a:noFill/>
      <a:round/>
    </a:ln>
    <a:effectLst/>
  </c:spPr>
  <c:txPr>
    <a:bodyPr/>
    <a:lstStyle/>
    <a:p>
      <a:pPr>
        <a:defRPr sz="1100">
          <a:solidFill>
            <a:schemeClr val="tx1"/>
          </a:solidFill>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914904970760234"/>
          <c:y val="1.1624410774410775E-2"/>
          <c:w val="0.58444166666666664"/>
          <c:h val="0.89986445581163665"/>
        </c:manualLayout>
      </c:layout>
      <c:barChart>
        <c:barDir val="bar"/>
        <c:grouping val="clustered"/>
        <c:varyColors val="0"/>
        <c:ser>
          <c:idx val="0"/>
          <c:order val="0"/>
          <c:spPr>
            <a:solidFill>
              <a:schemeClr val="accent1"/>
            </a:solidFill>
            <a:ln>
              <a:noFill/>
            </a:ln>
            <a:effectLst/>
          </c:spPr>
          <c:invertIfNegative val="0"/>
          <c:dPt>
            <c:idx val="36"/>
            <c:invertIfNegative val="0"/>
            <c:bubble3D val="0"/>
            <c:spPr>
              <a:solidFill>
                <a:schemeClr val="accent4"/>
              </a:solidFill>
              <a:ln>
                <a:noFill/>
              </a:ln>
              <a:effectLst/>
            </c:spPr>
            <c:extLst>
              <c:ext xmlns:c16="http://schemas.microsoft.com/office/drawing/2014/chart" uri="{C3380CC4-5D6E-409C-BE32-E72D297353CC}">
                <c16:uniqueId val="{00000001-EAD4-4FF6-B7F1-5C3D2C7DBCC7}"/>
              </c:ext>
            </c:extLst>
          </c:dPt>
          <c:cat>
            <c:strRef>
              <c:f>'Fig.2 AlcoholStores'!$B$2:$B$38</c:f>
              <c:strCache>
                <c:ptCount val="37"/>
                <c:pt idx="0">
                  <c:v>York Region</c:v>
                </c:pt>
                <c:pt idx="1">
                  <c:v>Windsor-Essex County</c:v>
                </c:pt>
                <c:pt idx="2">
                  <c:v>Wellington-Dufferin-Guelph</c:v>
                </c:pt>
                <c:pt idx="3">
                  <c:v>Toronto</c:v>
                </c:pt>
                <c:pt idx="4">
                  <c:v>Timiskaming</c:v>
                </c:pt>
                <c:pt idx="5">
                  <c:v>Thunder Bay District</c:v>
                </c:pt>
                <c:pt idx="6">
                  <c:v>Sudbury and District</c:v>
                </c:pt>
                <c:pt idx="7">
                  <c:v>Simcoe Muskoka District</c:v>
                </c:pt>
                <c:pt idx="8">
                  <c:v>Renfrew County and District</c:v>
                </c:pt>
                <c:pt idx="9">
                  <c:v>Region of Waterloo</c:v>
                </c:pt>
                <c:pt idx="10">
                  <c:v>Porcupine</c:v>
                </c:pt>
                <c:pt idx="11">
                  <c:v>Peterborough County-City</c:v>
                </c:pt>
                <c:pt idx="12">
                  <c:v>Perth District</c:v>
                </c:pt>
                <c:pt idx="13">
                  <c:v>Peel</c:v>
                </c:pt>
                <c:pt idx="14">
                  <c:v>Oxford County</c:v>
                </c:pt>
                <c:pt idx="15">
                  <c:v>Ottawa</c:v>
                </c:pt>
                <c:pt idx="16">
                  <c:v>Northwestern</c:v>
                </c:pt>
                <c:pt idx="17">
                  <c:v>North Bay Parry Sound District</c:v>
                </c:pt>
                <c:pt idx="18">
                  <c:v>Niagara Region</c:v>
                </c:pt>
                <c:pt idx="19">
                  <c:v>Middlesex-London</c:v>
                </c:pt>
                <c:pt idx="20">
                  <c:v>Leeds, Grenville and Lanark District</c:v>
                </c:pt>
                <c:pt idx="21">
                  <c:v>Lambton</c:v>
                </c:pt>
                <c:pt idx="22">
                  <c:v>Kingston, Frontenac and Lennox &amp; Addington</c:v>
                </c:pt>
                <c:pt idx="23">
                  <c:v>Huron County</c:v>
                </c:pt>
                <c:pt idx="24">
                  <c:v>Hastings and Prince Edward Counties</c:v>
                </c:pt>
                <c:pt idx="25">
                  <c:v>Hamilton</c:v>
                </c:pt>
                <c:pt idx="26">
                  <c:v>Halton Region</c:v>
                </c:pt>
                <c:pt idx="27">
                  <c:v>Haliburton, Kawartha, Pine Ridge District</c:v>
                </c:pt>
                <c:pt idx="28">
                  <c:v>Haldimand-Norfolk</c:v>
                </c:pt>
                <c:pt idx="29">
                  <c:v>Grey Bruce </c:v>
                </c:pt>
                <c:pt idx="30">
                  <c:v>Elgin-St. Thomas</c:v>
                </c:pt>
                <c:pt idx="31">
                  <c:v>Eastern Ontario</c:v>
                </c:pt>
                <c:pt idx="32">
                  <c:v>Durham Region</c:v>
                </c:pt>
                <c:pt idx="33">
                  <c:v>Chatham-Kent</c:v>
                </c:pt>
                <c:pt idx="34">
                  <c:v>Brant County </c:v>
                </c:pt>
                <c:pt idx="35">
                  <c:v>Algoma</c:v>
                </c:pt>
                <c:pt idx="36">
                  <c:v>Ontario</c:v>
                </c:pt>
              </c:strCache>
            </c:strRef>
          </c:cat>
          <c:val>
            <c:numRef>
              <c:f>'Fig.2 AlcoholStores'!$C$2:$C$38</c:f>
              <c:numCache>
                <c:formatCode>0.0</c:formatCode>
                <c:ptCount val="37"/>
                <c:pt idx="0">
                  <c:v>1.3710157338957809</c:v>
                </c:pt>
                <c:pt idx="1">
                  <c:v>3.0732533911518498</c:v>
                </c:pt>
                <c:pt idx="2">
                  <c:v>3.0134273627031618</c:v>
                </c:pt>
                <c:pt idx="3">
                  <c:v>1.3275686846593198</c:v>
                </c:pt>
                <c:pt idx="4">
                  <c:v>6.7824866647945301</c:v>
                </c:pt>
                <c:pt idx="5">
                  <c:v>4.4004860699035335</c:v>
                </c:pt>
                <c:pt idx="6">
                  <c:v>4.7173983548073242</c:v>
                </c:pt>
                <c:pt idx="7">
                  <c:v>3.3077019640974856</c:v>
                </c:pt>
                <c:pt idx="8">
                  <c:v>4.1601420924279005</c:v>
                </c:pt>
                <c:pt idx="9">
                  <c:v>2.4617387385883807</c:v>
                </c:pt>
                <c:pt idx="10">
                  <c:v>5.2068995079947875</c:v>
                </c:pt>
                <c:pt idx="11">
                  <c:v>3.9672464136092422</c:v>
                </c:pt>
                <c:pt idx="12">
                  <c:v>4.6689559612024825</c:v>
                </c:pt>
                <c:pt idx="13">
                  <c:v>1.0122699386503067</c:v>
                </c:pt>
                <c:pt idx="14">
                  <c:v>2.798536469076172</c:v>
                </c:pt>
                <c:pt idx="15">
                  <c:v>2.1372307889238873</c:v>
                </c:pt>
                <c:pt idx="16">
                  <c:v>5.5241999357035851</c:v>
                </c:pt>
                <c:pt idx="17">
                  <c:v>5.9841055301914281</c:v>
                </c:pt>
                <c:pt idx="18">
                  <c:v>5.4464470015941426</c:v>
                </c:pt>
                <c:pt idx="19">
                  <c:v>2.4849835991082458</c:v>
                </c:pt>
                <c:pt idx="20">
                  <c:v>5.04802353052035</c:v>
                </c:pt>
                <c:pt idx="21">
                  <c:v>4.2232765437423625</c:v>
                </c:pt>
                <c:pt idx="22">
                  <c:v>3.4081664064733177</c:v>
                </c:pt>
                <c:pt idx="23">
                  <c:v>6.5045938694202787</c:v>
                </c:pt>
                <c:pt idx="24">
                  <c:v>7.0178851846190193</c:v>
                </c:pt>
                <c:pt idx="25">
                  <c:v>1.7378125789340741</c:v>
                </c:pt>
                <c:pt idx="26">
                  <c:v>2.2109441736596152</c:v>
                </c:pt>
                <c:pt idx="27">
                  <c:v>4.8136683809013139</c:v>
                </c:pt>
                <c:pt idx="28">
                  <c:v>4.7690388735321712</c:v>
                </c:pt>
                <c:pt idx="29">
                  <c:v>5.5878408582923553</c:v>
                </c:pt>
                <c:pt idx="30">
                  <c:v>3.3914665484001412</c:v>
                </c:pt>
                <c:pt idx="31">
                  <c:v>3.8205373842434196</c:v>
                </c:pt>
                <c:pt idx="32">
                  <c:v>2.2113843437416967</c:v>
                </c:pt>
                <c:pt idx="33">
                  <c:v>4.137082797562476</c:v>
                </c:pt>
                <c:pt idx="34">
                  <c:v>2.4342840272773896</c:v>
                </c:pt>
                <c:pt idx="35">
                  <c:v>4.7724837950441827</c:v>
                </c:pt>
                <c:pt idx="36">
                  <c:v>2.5032396766395699</c:v>
                </c:pt>
              </c:numCache>
            </c:numRef>
          </c:val>
          <c:extLst>
            <c:ext xmlns:c16="http://schemas.microsoft.com/office/drawing/2014/chart" uri="{C3380CC4-5D6E-409C-BE32-E72D297353CC}">
              <c16:uniqueId val="{00000002-EAD4-4FF6-B7F1-5C3D2C7DBCC7}"/>
            </c:ext>
          </c:extLst>
        </c:ser>
        <c:dLbls>
          <c:showLegendKey val="0"/>
          <c:showVal val="0"/>
          <c:showCatName val="0"/>
          <c:showSerName val="0"/>
          <c:showPercent val="0"/>
          <c:showBubbleSize val="0"/>
        </c:dLbls>
        <c:gapWidth val="35"/>
        <c:axId val="533182792"/>
        <c:axId val="533185088"/>
      </c:barChart>
      <c:catAx>
        <c:axId val="533182792"/>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533185088"/>
        <c:crosses val="autoZero"/>
        <c:auto val="1"/>
        <c:lblAlgn val="ctr"/>
        <c:lblOffset val="0"/>
        <c:tickLblSkip val="1"/>
        <c:noMultiLvlLbl val="0"/>
      </c:catAx>
      <c:valAx>
        <c:axId val="5331850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r>
                  <a:rPr lang="en-CA" dirty="0"/>
                  <a:t>Number per 10,000</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numFmt formatCode="0.0"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533182792"/>
        <c:crosses val="autoZero"/>
        <c:crossBetween val="between"/>
        <c:majorUnit val="1"/>
        <c:minorUnit val="0.5"/>
      </c:valAx>
      <c:spPr>
        <a:noFill/>
        <a:ln>
          <a:solidFill>
            <a:schemeClr val="bg1">
              <a:lumMod val="85000"/>
            </a:schemeClr>
          </a:solidFill>
        </a:ln>
        <a:effectLst/>
      </c:spPr>
    </c:plotArea>
    <c:plotVisOnly val="1"/>
    <c:dispBlanksAs val="gap"/>
    <c:showDLblsOverMax val="0"/>
  </c:chart>
  <c:spPr>
    <a:noFill/>
    <a:ln w="9525" cap="flat" cmpd="sng" algn="ctr">
      <a:noFill/>
      <a:round/>
    </a:ln>
    <a:effectLst/>
  </c:spPr>
  <c:txPr>
    <a:bodyPr/>
    <a:lstStyle/>
    <a:p>
      <a:pPr>
        <a:defRPr sz="1100">
          <a:solidFill>
            <a:schemeClr val="tx1"/>
          </a:solidFill>
          <a:latin typeface="Calibri" panose="020F0502020204030204" pitchFamily="34" charset="0"/>
          <a:cs typeface="Calibri" panose="020F0502020204030204" pitchFamily="34" charset="0"/>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228248154373961"/>
          <c:y val="2.3316108923884516E-2"/>
          <c:w val="0.87701090896828471"/>
          <c:h val="0.82627689198129994"/>
        </c:manualLayout>
      </c:layout>
      <c:barChart>
        <c:barDir val="col"/>
        <c:grouping val="clustered"/>
        <c:varyColors val="0"/>
        <c:ser>
          <c:idx val="0"/>
          <c:order val="0"/>
          <c:tx>
            <c:strRef>
              <c:f>Fig3HouseholdFI!$B$7</c:f>
              <c:strCache>
                <c:ptCount val="1"/>
                <c:pt idx="0">
                  <c:v>Ontario</c:v>
                </c:pt>
              </c:strCache>
            </c:strRef>
          </c:tx>
          <c:spPr>
            <a:solidFill>
              <a:schemeClr val="accent1"/>
            </a:solidFill>
            <a:ln>
              <a:noFill/>
            </a:ln>
            <a:effectLst/>
          </c:spPr>
          <c:invertIfNegative val="0"/>
          <c:errBars>
            <c:errBarType val="both"/>
            <c:errValType val="cust"/>
            <c:noEndCap val="0"/>
            <c:plus>
              <c:numRef>
                <c:f>Fig3HouseholdFI!$E$9:$E$12</c:f>
                <c:numCache>
                  <c:formatCode>General</c:formatCode>
                  <c:ptCount val="4"/>
                  <c:pt idx="0">
                    <c:v>0.99234048950137499</c:v>
                  </c:pt>
                  <c:pt idx="1">
                    <c:v>0.62316691107920796</c:v>
                  </c:pt>
                  <c:pt idx="2">
                    <c:v>0.65393752420432882</c:v>
                  </c:pt>
                  <c:pt idx="3">
                    <c:v>0.47088820601907022</c:v>
                  </c:pt>
                </c:numCache>
              </c:numRef>
            </c:plus>
            <c:minus>
              <c:numRef>
                <c:f>Fig3HouseholdFI!$E$9:$E$12</c:f>
                <c:numCache>
                  <c:formatCode>General</c:formatCode>
                  <c:ptCount val="4"/>
                  <c:pt idx="0">
                    <c:v>0.99234048950137499</c:v>
                  </c:pt>
                  <c:pt idx="1">
                    <c:v>0.62316691107920796</c:v>
                  </c:pt>
                  <c:pt idx="2">
                    <c:v>0.65393752420432882</c:v>
                  </c:pt>
                  <c:pt idx="3">
                    <c:v>0.47088820601907022</c:v>
                  </c:pt>
                </c:numCache>
              </c:numRef>
            </c:minus>
            <c:spPr>
              <a:noFill/>
              <a:ln w="9525" cap="flat" cmpd="sng" algn="ctr">
                <a:solidFill>
                  <a:schemeClr val="tx1">
                    <a:lumMod val="65000"/>
                    <a:lumOff val="35000"/>
                  </a:schemeClr>
                </a:solidFill>
                <a:round/>
              </a:ln>
              <a:effectLst/>
            </c:spPr>
          </c:errBars>
          <c:cat>
            <c:strRef>
              <c:f>Fig3HouseholdFI!$A$9:$A$12</c:f>
              <c:strCache>
                <c:ptCount val="4"/>
                <c:pt idx="0">
                  <c:v>Overall</c:v>
                </c:pt>
                <c:pt idx="1">
                  <c:v>Marginal</c:v>
                </c:pt>
                <c:pt idx="2">
                  <c:v>Moderate</c:v>
                </c:pt>
                <c:pt idx="3">
                  <c:v>Severe</c:v>
                </c:pt>
              </c:strCache>
            </c:strRef>
          </c:cat>
          <c:val>
            <c:numRef>
              <c:f>Fig3HouseholdFI!$B$9:$B$12</c:f>
              <c:numCache>
                <c:formatCode>0.0</c:formatCode>
                <c:ptCount val="4"/>
                <c:pt idx="0">
                  <c:v>15.043721506774887</c:v>
                </c:pt>
                <c:pt idx="1">
                  <c:v>5.0331530364869392</c:v>
                </c:pt>
                <c:pt idx="2">
                  <c:v>6.2719994633078606</c:v>
                </c:pt>
                <c:pt idx="3">
                  <c:v>3.738569006980085</c:v>
                </c:pt>
              </c:numCache>
            </c:numRef>
          </c:val>
          <c:extLst>
            <c:ext xmlns:c16="http://schemas.microsoft.com/office/drawing/2014/chart" uri="{C3380CC4-5D6E-409C-BE32-E72D297353CC}">
              <c16:uniqueId val="{00000000-6005-482F-9DF5-97B9EB3C7502}"/>
            </c:ext>
          </c:extLst>
        </c:ser>
        <c:ser>
          <c:idx val="1"/>
          <c:order val="1"/>
          <c:tx>
            <c:strRef>
              <c:f>Fig3HouseholdFI!$F$7</c:f>
              <c:strCache>
                <c:ptCount val="1"/>
                <c:pt idx="0">
                  <c:v>Males</c:v>
                </c:pt>
              </c:strCache>
            </c:strRef>
          </c:tx>
          <c:spPr>
            <a:solidFill>
              <a:schemeClr val="accent4"/>
            </a:solidFill>
            <a:ln>
              <a:noFill/>
            </a:ln>
            <a:effectLst/>
          </c:spPr>
          <c:invertIfNegative val="0"/>
          <c:errBars>
            <c:errBarType val="both"/>
            <c:errValType val="cust"/>
            <c:noEndCap val="0"/>
            <c:plus>
              <c:numRef>
                <c:f>Fig3HouseholdFI!$I$9:$I$12</c:f>
                <c:numCache>
                  <c:formatCode>General</c:formatCode>
                  <c:ptCount val="4"/>
                  <c:pt idx="0">
                    <c:v>1.2830889727770174</c:v>
                  </c:pt>
                  <c:pt idx="1">
                    <c:v>0.80440438519452506</c:v>
                  </c:pt>
                  <c:pt idx="2">
                    <c:v>0.7758068581342723</c:v>
                  </c:pt>
                  <c:pt idx="3">
                    <c:v>0.66071523319717196</c:v>
                  </c:pt>
                </c:numCache>
              </c:numRef>
            </c:plus>
            <c:minus>
              <c:numRef>
                <c:f>Fig3HouseholdFI!$I$9:$I$12</c:f>
                <c:numCache>
                  <c:formatCode>General</c:formatCode>
                  <c:ptCount val="4"/>
                  <c:pt idx="0">
                    <c:v>1.2830889727770174</c:v>
                  </c:pt>
                  <c:pt idx="1">
                    <c:v>0.80440438519452506</c:v>
                  </c:pt>
                  <c:pt idx="2">
                    <c:v>0.7758068581342723</c:v>
                  </c:pt>
                  <c:pt idx="3">
                    <c:v>0.66071523319717196</c:v>
                  </c:pt>
                </c:numCache>
              </c:numRef>
            </c:minus>
            <c:spPr>
              <a:noFill/>
              <a:ln w="9525" cap="flat" cmpd="sng" algn="ctr">
                <a:solidFill>
                  <a:schemeClr val="tx1">
                    <a:lumMod val="65000"/>
                    <a:lumOff val="35000"/>
                  </a:schemeClr>
                </a:solidFill>
                <a:round/>
              </a:ln>
              <a:effectLst/>
            </c:spPr>
          </c:errBars>
          <c:cat>
            <c:strRef>
              <c:f>Fig3HouseholdFI!$A$9:$A$12</c:f>
              <c:strCache>
                <c:ptCount val="4"/>
                <c:pt idx="0">
                  <c:v>Overall</c:v>
                </c:pt>
                <c:pt idx="1">
                  <c:v>Marginal</c:v>
                </c:pt>
                <c:pt idx="2">
                  <c:v>Moderate</c:v>
                </c:pt>
                <c:pt idx="3">
                  <c:v>Severe</c:v>
                </c:pt>
              </c:strCache>
            </c:strRef>
          </c:cat>
          <c:val>
            <c:numRef>
              <c:f>Fig3HouseholdFI!$F$9:$F$12</c:f>
              <c:numCache>
                <c:formatCode>0.0</c:formatCode>
                <c:ptCount val="4"/>
                <c:pt idx="0">
                  <c:v>12.865379329761195</c:v>
                </c:pt>
                <c:pt idx="1">
                  <c:v>4.7153129676847092</c:v>
                </c:pt>
                <c:pt idx="2">
                  <c:v>5.0070647150783021</c:v>
                </c:pt>
                <c:pt idx="3">
                  <c:v>3.1430016469981852</c:v>
                </c:pt>
              </c:numCache>
            </c:numRef>
          </c:val>
          <c:extLst>
            <c:ext xmlns:c16="http://schemas.microsoft.com/office/drawing/2014/chart" uri="{C3380CC4-5D6E-409C-BE32-E72D297353CC}">
              <c16:uniqueId val="{00000001-6005-482F-9DF5-97B9EB3C7502}"/>
            </c:ext>
          </c:extLst>
        </c:ser>
        <c:ser>
          <c:idx val="2"/>
          <c:order val="2"/>
          <c:tx>
            <c:strRef>
              <c:f>Fig3HouseholdFI!$J$7</c:f>
              <c:strCache>
                <c:ptCount val="1"/>
                <c:pt idx="0">
                  <c:v>Females</c:v>
                </c:pt>
              </c:strCache>
            </c:strRef>
          </c:tx>
          <c:spPr>
            <a:solidFill>
              <a:srgbClr val="326295"/>
            </a:solidFill>
            <a:ln>
              <a:noFill/>
            </a:ln>
            <a:effectLst/>
          </c:spPr>
          <c:invertIfNegative val="0"/>
          <c:errBars>
            <c:errBarType val="both"/>
            <c:errValType val="cust"/>
            <c:noEndCap val="0"/>
            <c:plus>
              <c:numRef>
                <c:f>Fig3HouseholdFI!$M$9:$M$12</c:f>
                <c:numCache>
                  <c:formatCode>General</c:formatCode>
                  <c:ptCount val="4"/>
                  <c:pt idx="0">
                    <c:v>1.4640434815298011</c:v>
                  </c:pt>
                  <c:pt idx="1">
                    <c:v>0.92212963979033002</c:v>
                  </c:pt>
                  <c:pt idx="2">
                    <c:v>0.98856537614843099</c:v>
                  </c:pt>
                  <c:pt idx="3">
                    <c:v>0.70061340474198408</c:v>
                  </c:pt>
                </c:numCache>
              </c:numRef>
            </c:plus>
            <c:minus>
              <c:numRef>
                <c:f>Fig3HouseholdFI!$M$9:$M$12</c:f>
                <c:numCache>
                  <c:formatCode>General</c:formatCode>
                  <c:ptCount val="4"/>
                  <c:pt idx="0">
                    <c:v>1.4640434815298011</c:v>
                  </c:pt>
                  <c:pt idx="1">
                    <c:v>0.92212963979033002</c:v>
                  </c:pt>
                  <c:pt idx="2">
                    <c:v>0.98856537614843099</c:v>
                  </c:pt>
                  <c:pt idx="3">
                    <c:v>0.70061340474198408</c:v>
                  </c:pt>
                </c:numCache>
              </c:numRef>
            </c:minus>
            <c:spPr>
              <a:noFill/>
              <a:ln w="9525" cap="flat" cmpd="sng" algn="ctr">
                <a:solidFill>
                  <a:schemeClr val="tx1">
                    <a:lumMod val="65000"/>
                    <a:lumOff val="35000"/>
                  </a:schemeClr>
                </a:solidFill>
                <a:round/>
              </a:ln>
              <a:effectLst/>
            </c:spPr>
          </c:errBars>
          <c:cat>
            <c:strRef>
              <c:f>Fig3HouseholdFI!$A$9:$A$12</c:f>
              <c:strCache>
                <c:ptCount val="4"/>
                <c:pt idx="0">
                  <c:v>Overall</c:v>
                </c:pt>
                <c:pt idx="1">
                  <c:v>Marginal</c:v>
                </c:pt>
                <c:pt idx="2">
                  <c:v>Moderate</c:v>
                </c:pt>
                <c:pt idx="3">
                  <c:v>Severe</c:v>
                </c:pt>
              </c:strCache>
            </c:strRef>
          </c:cat>
          <c:val>
            <c:numRef>
              <c:f>Fig3HouseholdFI!$J$9:$J$12</c:f>
              <c:numCache>
                <c:formatCode>0.0</c:formatCode>
                <c:ptCount val="4"/>
                <c:pt idx="0">
                  <c:v>16.833097564657141</c:v>
                </c:pt>
                <c:pt idx="1">
                  <c:v>5.2942393870850086</c:v>
                </c:pt>
                <c:pt idx="2">
                  <c:v>7.311066684770867</c:v>
                </c:pt>
                <c:pt idx="3">
                  <c:v>4.2277914928012637</c:v>
                </c:pt>
              </c:numCache>
            </c:numRef>
          </c:val>
          <c:extLst>
            <c:ext xmlns:c16="http://schemas.microsoft.com/office/drawing/2014/chart" uri="{C3380CC4-5D6E-409C-BE32-E72D297353CC}">
              <c16:uniqueId val="{00000002-6005-482F-9DF5-97B9EB3C7502}"/>
            </c:ext>
          </c:extLst>
        </c:ser>
        <c:dLbls>
          <c:showLegendKey val="0"/>
          <c:showVal val="0"/>
          <c:showCatName val="0"/>
          <c:showSerName val="0"/>
          <c:showPercent val="0"/>
          <c:showBubbleSize val="0"/>
        </c:dLbls>
        <c:gapWidth val="219"/>
        <c:overlap val="-27"/>
        <c:axId val="637929208"/>
        <c:axId val="637924616"/>
      </c:barChart>
      <c:catAx>
        <c:axId val="637929208"/>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637924616"/>
        <c:crosses val="autoZero"/>
        <c:auto val="1"/>
        <c:lblAlgn val="ctr"/>
        <c:lblOffset val="100"/>
        <c:noMultiLvlLbl val="0"/>
      </c:catAx>
      <c:valAx>
        <c:axId val="637924616"/>
        <c:scaling>
          <c:orientation val="minMax"/>
          <c:max val="3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mn-ea"/>
                    <a:cs typeface="Calibri" panose="020F0502020204030204" pitchFamily="34" charset="0"/>
                  </a:defRPr>
                </a:pPr>
                <a:r>
                  <a:rPr lang="en-US" dirty="0"/>
                  <a:t>Percent (%)</a:t>
                </a:r>
              </a:p>
            </c:rich>
          </c:tx>
          <c:layout>
            <c:manualLayout>
              <c:xMode val="edge"/>
              <c:yMode val="edge"/>
              <c:x val="1.0025252525252531E-4"/>
              <c:y val="0.3252093253968254"/>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637929208"/>
        <c:crosses val="autoZero"/>
        <c:crossBetween val="between"/>
        <c:majorUnit val="5"/>
      </c:valAx>
      <c:spPr>
        <a:noFill/>
        <a:ln>
          <a:solidFill>
            <a:schemeClr val="bg2"/>
          </a:solidFill>
        </a:ln>
        <a:effectLst/>
      </c:spPr>
    </c:plotArea>
    <c:legend>
      <c:legendPos val="t"/>
      <c:layout>
        <c:manualLayout>
          <c:xMode val="edge"/>
          <c:yMode val="edge"/>
          <c:x val="0.3403871145320318"/>
          <c:y val="4.9166666666666664E-2"/>
          <c:w val="0.43657888269584277"/>
          <c:h val="5.6250393700787403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800">
          <a:solidFill>
            <a:schemeClr val="tx1"/>
          </a:solidFill>
          <a:latin typeface="Calibri" panose="020F0502020204030204" pitchFamily="34" charset="0"/>
          <a:cs typeface="Calibri" panose="020F0502020204030204" pitchFamily="34" charset="0"/>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101944725788939"/>
          <c:y val="1.8937423216323392E-2"/>
          <c:w val="0.45587193198360576"/>
          <c:h val="0.91274241053016625"/>
        </c:manualLayout>
      </c:layout>
      <c:barChart>
        <c:barDir val="bar"/>
        <c:grouping val="clustered"/>
        <c:varyColors val="0"/>
        <c:ser>
          <c:idx val="0"/>
          <c:order val="0"/>
          <c:tx>
            <c:strRef>
              <c:f>Fig4ATPHUAdults!$B$1</c:f>
              <c:strCache>
                <c:ptCount val="1"/>
                <c:pt idx="0">
                  <c:v>Percent (%)</c:v>
                </c:pt>
              </c:strCache>
            </c:strRef>
          </c:tx>
          <c:spPr>
            <a:solidFill>
              <a:srgbClr val="00B2E3"/>
            </a:solidFill>
            <a:ln>
              <a:noFill/>
            </a:ln>
            <a:effectLst/>
          </c:spPr>
          <c:invertIfNegative val="0"/>
          <c:dPt>
            <c:idx val="36"/>
            <c:invertIfNegative val="0"/>
            <c:bubble3D val="0"/>
            <c:spPr>
              <a:solidFill>
                <a:srgbClr val="92278F"/>
              </a:solidFill>
              <a:ln>
                <a:noFill/>
              </a:ln>
              <a:effectLst/>
            </c:spPr>
            <c:extLst>
              <c:ext xmlns:c16="http://schemas.microsoft.com/office/drawing/2014/chart" uri="{C3380CC4-5D6E-409C-BE32-E72D297353CC}">
                <c16:uniqueId val="{00000001-45BF-4132-920A-19827A3FB371}"/>
              </c:ext>
            </c:extLst>
          </c:dPt>
          <c:errBars>
            <c:errBarType val="both"/>
            <c:errValType val="cust"/>
            <c:noEndCap val="0"/>
            <c:plus>
              <c:numRef>
                <c:f>Fig4ATPHUAdults!$E$2:$E$38</c:f>
                <c:numCache>
                  <c:formatCode>General</c:formatCode>
                  <c:ptCount val="37"/>
                  <c:pt idx="0">
                    <c:v>2.839770555159042</c:v>
                  </c:pt>
                  <c:pt idx="1">
                    <c:v>3.6344947894015647</c:v>
                  </c:pt>
                  <c:pt idx="2">
                    <c:v>4.2109843007902938</c:v>
                  </c:pt>
                  <c:pt idx="3">
                    <c:v>3.4946608591653856</c:v>
                  </c:pt>
                  <c:pt idx="4">
                    <c:v>2.3545165718235168</c:v>
                  </c:pt>
                  <c:pt idx="5">
                    <c:v>6.2853335567594328</c:v>
                  </c:pt>
                  <c:pt idx="6">
                    <c:v>5.0735511564418374</c:v>
                  </c:pt>
                  <c:pt idx="7">
                    <c:v>3.837100497220753</c:v>
                  </c:pt>
                  <c:pt idx="8">
                    <c:v>3.467688152437745</c:v>
                  </c:pt>
                  <c:pt idx="9">
                    <c:v>5.5812146179185191</c:v>
                  </c:pt>
                  <c:pt idx="10">
                    <c:v>5.406251898363756</c:v>
                  </c:pt>
                  <c:pt idx="11">
                    <c:v>6.1026586872672155</c:v>
                  </c:pt>
                  <c:pt idx="12">
                    <c:v>5.4810769984828269</c:v>
                  </c:pt>
                  <c:pt idx="13">
                    <c:v>6.4464394509832061</c:v>
                  </c:pt>
                  <c:pt idx="14">
                    <c:v>3.2369852038383655</c:v>
                  </c:pt>
                  <c:pt idx="15">
                    <c:v>4.182038135355171</c:v>
                  </c:pt>
                  <c:pt idx="16">
                    <c:v>2.8938879372913036</c:v>
                  </c:pt>
                  <c:pt idx="17">
                    <c:v>6.4249345051651261</c:v>
                  </c:pt>
                  <c:pt idx="18">
                    <c:v>5.0801938711597074</c:v>
                  </c:pt>
                  <c:pt idx="19">
                    <c:v>3.7717215376202091</c:v>
                  </c:pt>
                  <c:pt idx="20">
                    <c:v>4.3258969778367771</c:v>
                  </c:pt>
                  <c:pt idx="21">
                    <c:v>5.1952565566188014</c:v>
                  </c:pt>
                  <c:pt idx="22">
                    <c:v>4.4877502360040182</c:v>
                  </c:pt>
                  <c:pt idx="23">
                    <c:v>5.1563818192179198</c:v>
                  </c:pt>
                  <c:pt idx="24">
                    <c:v>4.7884476694384333</c:v>
                  </c:pt>
                  <c:pt idx="25">
                    <c:v>5.902163858474168</c:v>
                  </c:pt>
                  <c:pt idx="26">
                    <c:v>5.1404640485505908</c:v>
                  </c:pt>
                  <c:pt idx="27">
                    <c:v>3.6632311419414236</c:v>
                  </c:pt>
                  <c:pt idx="28">
                    <c:v>3.3512761564263869</c:v>
                  </c:pt>
                  <c:pt idx="29">
                    <c:v>5.3888973190131182</c:v>
                  </c:pt>
                  <c:pt idx="30">
                    <c:v>4.4330909364476767</c:v>
                  </c:pt>
                  <c:pt idx="31">
                    <c:v>4.5316506950490378</c:v>
                  </c:pt>
                  <c:pt idx="32">
                    <c:v>6.5034354590430183</c:v>
                  </c:pt>
                  <c:pt idx="33">
                    <c:v>3.7666815730321233</c:v>
                  </c:pt>
                  <c:pt idx="34">
                    <c:v>4.0037107818716251</c:v>
                  </c:pt>
                  <c:pt idx="35">
                    <c:v>5.0958907509051201</c:v>
                  </c:pt>
                  <c:pt idx="36">
                    <c:v>0.79147379456706091</c:v>
                  </c:pt>
                </c:numCache>
              </c:numRef>
            </c:plus>
            <c:minus>
              <c:numRef>
                <c:f>Fig4ATPHUAdults!$E$2:$E$38</c:f>
                <c:numCache>
                  <c:formatCode>General</c:formatCode>
                  <c:ptCount val="37"/>
                  <c:pt idx="0">
                    <c:v>2.839770555159042</c:v>
                  </c:pt>
                  <c:pt idx="1">
                    <c:v>3.6344947894015647</c:v>
                  </c:pt>
                  <c:pt idx="2">
                    <c:v>4.2109843007902938</c:v>
                  </c:pt>
                  <c:pt idx="3">
                    <c:v>3.4946608591653856</c:v>
                  </c:pt>
                  <c:pt idx="4">
                    <c:v>2.3545165718235168</c:v>
                  </c:pt>
                  <c:pt idx="5">
                    <c:v>6.2853335567594328</c:v>
                  </c:pt>
                  <c:pt idx="6">
                    <c:v>5.0735511564418374</c:v>
                  </c:pt>
                  <c:pt idx="7">
                    <c:v>3.837100497220753</c:v>
                  </c:pt>
                  <c:pt idx="8">
                    <c:v>3.467688152437745</c:v>
                  </c:pt>
                  <c:pt idx="9">
                    <c:v>5.5812146179185191</c:v>
                  </c:pt>
                  <c:pt idx="10">
                    <c:v>5.406251898363756</c:v>
                  </c:pt>
                  <c:pt idx="11">
                    <c:v>6.1026586872672155</c:v>
                  </c:pt>
                  <c:pt idx="12">
                    <c:v>5.4810769984828269</c:v>
                  </c:pt>
                  <c:pt idx="13">
                    <c:v>6.4464394509832061</c:v>
                  </c:pt>
                  <c:pt idx="14">
                    <c:v>3.2369852038383655</c:v>
                  </c:pt>
                  <c:pt idx="15">
                    <c:v>4.182038135355171</c:v>
                  </c:pt>
                  <c:pt idx="16">
                    <c:v>2.8938879372913036</c:v>
                  </c:pt>
                  <c:pt idx="17">
                    <c:v>6.4249345051651261</c:v>
                  </c:pt>
                  <c:pt idx="18">
                    <c:v>5.0801938711597074</c:v>
                  </c:pt>
                  <c:pt idx="19">
                    <c:v>3.7717215376202091</c:v>
                  </c:pt>
                  <c:pt idx="20">
                    <c:v>4.3258969778367771</c:v>
                  </c:pt>
                  <c:pt idx="21">
                    <c:v>5.1952565566188014</c:v>
                  </c:pt>
                  <c:pt idx="22">
                    <c:v>4.4877502360040182</c:v>
                  </c:pt>
                  <c:pt idx="23">
                    <c:v>5.1563818192179198</c:v>
                  </c:pt>
                  <c:pt idx="24">
                    <c:v>4.7884476694384333</c:v>
                  </c:pt>
                  <c:pt idx="25">
                    <c:v>5.902163858474168</c:v>
                  </c:pt>
                  <c:pt idx="26">
                    <c:v>5.1404640485505908</c:v>
                  </c:pt>
                  <c:pt idx="27">
                    <c:v>3.6632311419414236</c:v>
                  </c:pt>
                  <c:pt idx="28">
                    <c:v>3.3512761564263869</c:v>
                  </c:pt>
                  <c:pt idx="29">
                    <c:v>5.3888973190131182</c:v>
                  </c:pt>
                  <c:pt idx="30">
                    <c:v>4.4330909364476767</c:v>
                  </c:pt>
                  <c:pt idx="31">
                    <c:v>4.5316506950490378</c:v>
                  </c:pt>
                  <c:pt idx="32">
                    <c:v>6.5034354590430183</c:v>
                  </c:pt>
                  <c:pt idx="33">
                    <c:v>3.7666815730321233</c:v>
                  </c:pt>
                  <c:pt idx="34">
                    <c:v>4.0037107818716251</c:v>
                  </c:pt>
                  <c:pt idx="35">
                    <c:v>5.0958907509051201</c:v>
                  </c:pt>
                  <c:pt idx="36">
                    <c:v>0.79147379456706091</c:v>
                  </c:pt>
                </c:numCache>
              </c:numRef>
            </c:minus>
            <c:spPr>
              <a:noFill/>
              <a:ln w="9525" cap="flat" cmpd="sng" algn="ctr">
                <a:solidFill>
                  <a:schemeClr val="tx1">
                    <a:lumMod val="65000"/>
                    <a:lumOff val="35000"/>
                  </a:schemeClr>
                </a:solidFill>
                <a:round/>
              </a:ln>
              <a:effectLst/>
            </c:spPr>
          </c:errBars>
          <c:cat>
            <c:strRef>
              <c:f>Fig4ATPHUAdults!$A$2:$A$38</c:f>
              <c:strCache>
                <c:ptCount val="37"/>
                <c:pt idx="0">
                  <c:v>York Region</c:v>
                </c:pt>
                <c:pt idx="1">
                  <c:v>Windsor-Essex County</c:v>
                </c:pt>
                <c:pt idx="2">
                  <c:v>Wellington-Dufferin-Guelph</c:v>
                </c:pt>
                <c:pt idx="3">
                  <c:v>Region of Waterloo</c:v>
                </c:pt>
                <c:pt idx="4">
                  <c:v>Toronto</c:v>
                </c:pt>
                <c:pt idx="5">
                  <c:v>Timiskaming</c:v>
                </c:pt>
                <c:pt idx="6">
                  <c:v>Thunder Bay District</c:v>
                </c:pt>
                <c:pt idx="7">
                  <c:v>Sudbury and District</c:v>
                </c:pt>
                <c:pt idx="8">
                  <c:v>Simcoe Muskoka District</c:v>
                </c:pt>
                <c:pt idx="9">
                  <c:v>Eastern Ontario</c:v>
                </c:pt>
                <c:pt idx="10">
                  <c:v>Renfrew County and District</c:v>
                </c:pt>
                <c:pt idx="11">
                  <c:v>Porcupine</c:v>
                </c:pt>
                <c:pt idx="12">
                  <c:v>Peterborough County-City</c:v>
                </c:pt>
                <c:pt idx="13">
                  <c:v>Perth District</c:v>
                </c:pt>
                <c:pt idx="14">
                  <c:v>Peel</c:v>
                </c:pt>
                <c:pt idx="15">
                  <c:v>Oxford County</c:v>
                </c:pt>
                <c:pt idx="16">
                  <c:v>Ottawa</c:v>
                </c:pt>
                <c:pt idx="17">
                  <c:v>Northwestern</c:v>
                </c:pt>
                <c:pt idx="18">
                  <c:v>North Bay Parry Sound District</c:v>
                </c:pt>
                <c:pt idx="19">
                  <c:v>Niagara Region</c:v>
                </c:pt>
                <c:pt idx="20">
                  <c:v>Middlesex-London</c:v>
                </c:pt>
                <c:pt idx="21">
                  <c:v>Leeds, Grenville and Lanark District</c:v>
                </c:pt>
                <c:pt idx="22">
                  <c:v>Lambton</c:v>
                </c:pt>
                <c:pt idx="23">
                  <c:v>Kingston, Frontenac and Lennox &amp; Addington</c:v>
                </c:pt>
                <c:pt idx="24">
                  <c:v>Chatham-Kent</c:v>
                </c:pt>
                <c:pt idx="25">
                  <c:v>Huron County</c:v>
                </c:pt>
                <c:pt idx="26">
                  <c:v>Hastings and Prince Edward Counties</c:v>
                </c:pt>
                <c:pt idx="27">
                  <c:v>Hamilton</c:v>
                </c:pt>
                <c:pt idx="28">
                  <c:v>Halton Region</c:v>
                </c:pt>
                <c:pt idx="29">
                  <c:v>Haliburton, Kawartha, Pine Ridge District</c:v>
                </c:pt>
                <c:pt idx="30">
                  <c:v>Haldimand-Norfolk</c:v>
                </c:pt>
                <c:pt idx="31">
                  <c:v>Grey Bruce </c:v>
                </c:pt>
                <c:pt idx="32">
                  <c:v>Elgin-St. Thomas</c:v>
                </c:pt>
                <c:pt idx="33">
                  <c:v>Durham Region</c:v>
                </c:pt>
                <c:pt idx="34">
                  <c:v>Brant County </c:v>
                </c:pt>
                <c:pt idx="35">
                  <c:v>Algoma</c:v>
                </c:pt>
                <c:pt idx="36">
                  <c:v>Ontario</c:v>
                </c:pt>
              </c:strCache>
            </c:strRef>
          </c:cat>
          <c:val>
            <c:numRef>
              <c:f>Fig4ATPHUAdults!$B$2:$B$38</c:f>
              <c:numCache>
                <c:formatCode>0.0</c:formatCode>
                <c:ptCount val="37"/>
                <c:pt idx="0">
                  <c:v>41.760229444840959</c:v>
                </c:pt>
                <c:pt idx="1">
                  <c:v>37.365505210598435</c:v>
                </c:pt>
                <c:pt idx="2">
                  <c:v>41.889015699209708</c:v>
                </c:pt>
                <c:pt idx="3">
                  <c:v>47.005339140834614</c:v>
                </c:pt>
                <c:pt idx="4">
                  <c:v>61.645483428176483</c:v>
                </c:pt>
                <c:pt idx="5">
                  <c:v>46.91466644324057</c:v>
                </c:pt>
                <c:pt idx="6">
                  <c:v>38.826448843558161</c:v>
                </c:pt>
                <c:pt idx="7">
                  <c:v>40.062899502779246</c:v>
                </c:pt>
                <c:pt idx="8">
                  <c:v>40.032311847562255</c:v>
                </c:pt>
                <c:pt idx="9">
                  <c:v>38.718785382081478</c:v>
                </c:pt>
                <c:pt idx="10">
                  <c:v>39.693748101636245</c:v>
                </c:pt>
                <c:pt idx="11">
                  <c:v>42.397341312732785</c:v>
                </c:pt>
                <c:pt idx="12">
                  <c:v>43.31892300151717</c:v>
                </c:pt>
                <c:pt idx="13">
                  <c:v>46.753560549016797</c:v>
                </c:pt>
                <c:pt idx="14">
                  <c:v>44.263014796161634</c:v>
                </c:pt>
                <c:pt idx="15">
                  <c:v>37.517961864644832</c:v>
                </c:pt>
                <c:pt idx="16">
                  <c:v>57.006112062708695</c:v>
                </c:pt>
                <c:pt idx="17">
                  <c:v>42.375065494834871</c:v>
                </c:pt>
                <c:pt idx="18">
                  <c:v>44.919806128840293</c:v>
                </c:pt>
                <c:pt idx="19">
                  <c:v>38.328278462379792</c:v>
                </c:pt>
                <c:pt idx="20">
                  <c:v>46.074103022163222</c:v>
                </c:pt>
                <c:pt idx="21">
                  <c:v>40.704743443381197</c:v>
                </c:pt>
                <c:pt idx="22">
                  <c:v>38.312249763995979</c:v>
                </c:pt>
                <c:pt idx="23">
                  <c:v>46.643618180782077</c:v>
                </c:pt>
                <c:pt idx="24">
                  <c:v>44.711552330561567</c:v>
                </c:pt>
                <c:pt idx="25">
                  <c:v>47.497836141525831</c:v>
                </c:pt>
                <c:pt idx="26">
                  <c:v>40.759535951449408</c:v>
                </c:pt>
                <c:pt idx="27">
                  <c:v>50.036768858058579</c:v>
                </c:pt>
                <c:pt idx="28">
                  <c:v>40.248723843573615</c:v>
                </c:pt>
                <c:pt idx="29">
                  <c:v>46.711102680986883</c:v>
                </c:pt>
                <c:pt idx="30">
                  <c:v>37.666909063552325</c:v>
                </c:pt>
                <c:pt idx="31">
                  <c:v>42.968349304950962</c:v>
                </c:pt>
                <c:pt idx="32">
                  <c:v>39.596564540956983</c:v>
                </c:pt>
                <c:pt idx="33">
                  <c:v>46.533318426967874</c:v>
                </c:pt>
                <c:pt idx="34">
                  <c:v>42.496289218128375</c:v>
                </c:pt>
                <c:pt idx="35">
                  <c:v>45.104109249094883</c:v>
                </c:pt>
                <c:pt idx="36">
                  <c:v>48.008526205432936</c:v>
                </c:pt>
              </c:numCache>
            </c:numRef>
          </c:val>
          <c:extLst>
            <c:ext xmlns:c16="http://schemas.microsoft.com/office/drawing/2014/chart" uri="{C3380CC4-5D6E-409C-BE32-E72D297353CC}">
              <c16:uniqueId val="{00000002-45BF-4132-920A-19827A3FB371}"/>
            </c:ext>
          </c:extLst>
        </c:ser>
        <c:dLbls>
          <c:showLegendKey val="0"/>
          <c:showVal val="0"/>
          <c:showCatName val="0"/>
          <c:showSerName val="0"/>
          <c:showPercent val="0"/>
          <c:showBubbleSize val="0"/>
        </c:dLbls>
        <c:gapWidth val="35"/>
        <c:axId val="592685832"/>
        <c:axId val="593425112"/>
      </c:barChart>
      <c:catAx>
        <c:axId val="592685832"/>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593425112"/>
        <c:crosses val="autoZero"/>
        <c:auto val="1"/>
        <c:lblAlgn val="ctr"/>
        <c:lblOffset val="0"/>
        <c:tickLblSkip val="1"/>
        <c:noMultiLvlLbl val="0"/>
      </c:catAx>
      <c:valAx>
        <c:axId val="593425112"/>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CA"/>
                  <a:t>Percent (%)</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592685832"/>
        <c:crosses val="autoZero"/>
        <c:crossBetween val="between"/>
        <c:majorUnit val="10"/>
      </c:valAx>
      <c:spPr>
        <a:noFill/>
        <a:ln>
          <a:solidFill>
            <a:schemeClr val="bg2"/>
          </a:solidFill>
        </a:ln>
        <a:effectLst/>
      </c:spPr>
    </c:plotArea>
    <c:plotVisOnly val="1"/>
    <c:dispBlanksAs val="gap"/>
    <c:showDLblsOverMax val="0"/>
  </c:chart>
  <c:spPr>
    <a:solidFill>
      <a:schemeClr val="bg1"/>
    </a:solidFill>
    <a:ln w="9525" cap="flat" cmpd="sng" algn="ctr">
      <a:noFill/>
      <a:round/>
    </a:ln>
    <a:effectLst/>
  </c:spPr>
  <c:txPr>
    <a:bodyPr/>
    <a:lstStyle/>
    <a:p>
      <a:pPr>
        <a:defRPr sz="1100">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832923913758692"/>
          <c:y val="2.2164331448618672E-2"/>
          <c:w val="0.46833157867801345"/>
          <c:h val="0.90349738620980835"/>
        </c:manualLayout>
      </c:layout>
      <c:barChart>
        <c:barDir val="bar"/>
        <c:grouping val="clustered"/>
        <c:varyColors val="0"/>
        <c:ser>
          <c:idx val="0"/>
          <c:order val="0"/>
          <c:tx>
            <c:strRef>
              <c:f>Fig5ATPHUAdolescents!$B$1</c:f>
              <c:strCache>
                <c:ptCount val="1"/>
                <c:pt idx="0">
                  <c:v>Percent</c:v>
                </c:pt>
              </c:strCache>
            </c:strRef>
          </c:tx>
          <c:spPr>
            <a:solidFill>
              <a:srgbClr val="00B2E3"/>
            </a:solidFill>
            <a:ln>
              <a:noFill/>
            </a:ln>
            <a:effectLst/>
          </c:spPr>
          <c:invertIfNegative val="0"/>
          <c:dPt>
            <c:idx val="36"/>
            <c:invertIfNegative val="0"/>
            <c:bubble3D val="0"/>
            <c:spPr>
              <a:solidFill>
                <a:srgbClr val="92278F"/>
              </a:solidFill>
              <a:ln>
                <a:noFill/>
              </a:ln>
              <a:effectLst/>
            </c:spPr>
            <c:extLst>
              <c:ext xmlns:c16="http://schemas.microsoft.com/office/drawing/2014/chart" uri="{C3380CC4-5D6E-409C-BE32-E72D297353CC}">
                <c16:uniqueId val="{00000001-1A85-46A6-AF7A-BB9020DD8337}"/>
              </c:ext>
            </c:extLst>
          </c:dPt>
          <c:errBars>
            <c:errBarType val="both"/>
            <c:errValType val="cust"/>
            <c:noEndCap val="0"/>
            <c:plus>
              <c:numRef>
                <c:f>Fig5ATPHUAdolescents!$E$2:$E$38</c:f>
                <c:numCache>
                  <c:formatCode>General</c:formatCode>
                  <c:ptCount val="37"/>
                  <c:pt idx="0">
                    <c:v>7.2416235067071142</c:v>
                  </c:pt>
                  <c:pt idx="1">
                    <c:v>9.880758869888993</c:v>
                  </c:pt>
                  <c:pt idx="2">
                    <c:v>7.9790938512213359</c:v>
                  </c:pt>
                  <c:pt idx="3">
                    <c:v>6.3358598245232258</c:v>
                  </c:pt>
                  <c:pt idx="4">
                    <c:v>6.6955785640396073</c:v>
                  </c:pt>
                  <c:pt idx="5">
                    <c:v>11.499692320252265</c:v>
                  </c:pt>
                  <c:pt idx="6">
                    <c:v>11.519537230131746</c:v>
                  </c:pt>
                  <c:pt idx="7">
                    <c:v>11.305036185461745</c:v>
                  </c:pt>
                  <c:pt idx="8">
                    <c:v>7.0396684859932463</c:v>
                  </c:pt>
                  <c:pt idx="9">
                    <c:v>11.428255313253516</c:v>
                  </c:pt>
                  <c:pt idx="10">
                    <c:v>11.559018443574459</c:v>
                  </c:pt>
                  <c:pt idx="11">
                    <c:v>14.004170144484576</c:v>
                  </c:pt>
                  <c:pt idx="12">
                    <c:v>10.051592153736237</c:v>
                  </c:pt>
                  <c:pt idx="13">
                    <c:v>10.388332555201671</c:v>
                  </c:pt>
                  <c:pt idx="14">
                    <c:v>8.0091497487111951</c:v>
                  </c:pt>
                  <c:pt idx="15">
                    <c:v>11.375881647225611</c:v>
                  </c:pt>
                  <c:pt idx="16">
                    <c:v>8.4617540558883491</c:v>
                  </c:pt>
                  <c:pt idx="17">
                    <c:v>13.215750178176336</c:v>
                  </c:pt>
                  <c:pt idx="18">
                    <c:v>12.121529028400388</c:v>
                  </c:pt>
                  <c:pt idx="19">
                    <c:v>9.2705532898276743</c:v>
                  </c:pt>
                  <c:pt idx="20">
                    <c:v>6.7203219817349407</c:v>
                  </c:pt>
                  <c:pt idx="21">
                    <c:v>11.210589091598735</c:v>
                  </c:pt>
                  <c:pt idx="22">
                    <c:v>11.479815122700671</c:v>
                  </c:pt>
                  <c:pt idx="23">
                    <c:v>11.529100453034104</c:v>
                  </c:pt>
                  <c:pt idx="24">
                    <c:v>7.4155629679198825</c:v>
                  </c:pt>
                  <c:pt idx="25">
                    <c:v>14.390662248296621</c:v>
                  </c:pt>
                  <c:pt idx="26">
                    <c:v>14.084575531527491</c:v>
                  </c:pt>
                  <c:pt idx="27">
                    <c:v>8.4273558237922543</c:v>
                  </c:pt>
                  <c:pt idx="28">
                    <c:v>7.3211741083578374</c:v>
                  </c:pt>
                  <c:pt idx="29">
                    <c:v>12.23189063273594</c:v>
                  </c:pt>
                  <c:pt idx="30">
                    <c:v>14.350510304276114</c:v>
                  </c:pt>
                  <c:pt idx="31">
                    <c:v>12.279622802692728</c:v>
                  </c:pt>
                  <c:pt idx="32">
                    <c:v>11.634140901540789</c:v>
                  </c:pt>
                  <c:pt idx="33">
                    <c:v>9.442783881801688</c:v>
                  </c:pt>
                  <c:pt idx="34">
                    <c:v>9.9879579575469961</c:v>
                  </c:pt>
                  <c:pt idx="35">
                    <c:v>11.543723086638636</c:v>
                  </c:pt>
                  <c:pt idx="36">
                    <c:v>2.1131127604894857</c:v>
                  </c:pt>
                </c:numCache>
              </c:numRef>
            </c:plus>
            <c:minus>
              <c:numRef>
                <c:f>Fig5ATPHUAdolescents!$E$2:$E$38</c:f>
                <c:numCache>
                  <c:formatCode>General</c:formatCode>
                  <c:ptCount val="37"/>
                  <c:pt idx="0">
                    <c:v>7.2416235067071142</c:v>
                  </c:pt>
                  <c:pt idx="1">
                    <c:v>9.880758869888993</c:v>
                  </c:pt>
                  <c:pt idx="2">
                    <c:v>7.9790938512213359</c:v>
                  </c:pt>
                  <c:pt idx="3">
                    <c:v>6.3358598245232258</c:v>
                  </c:pt>
                  <c:pt idx="4">
                    <c:v>6.6955785640396073</c:v>
                  </c:pt>
                  <c:pt idx="5">
                    <c:v>11.499692320252265</c:v>
                  </c:pt>
                  <c:pt idx="6">
                    <c:v>11.519537230131746</c:v>
                  </c:pt>
                  <c:pt idx="7">
                    <c:v>11.305036185461745</c:v>
                  </c:pt>
                  <c:pt idx="8">
                    <c:v>7.0396684859932463</c:v>
                  </c:pt>
                  <c:pt idx="9">
                    <c:v>11.428255313253516</c:v>
                  </c:pt>
                  <c:pt idx="10">
                    <c:v>11.559018443574459</c:v>
                  </c:pt>
                  <c:pt idx="11">
                    <c:v>14.004170144484576</c:v>
                  </c:pt>
                  <c:pt idx="12">
                    <c:v>10.051592153736237</c:v>
                  </c:pt>
                  <c:pt idx="13">
                    <c:v>10.388332555201671</c:v>
                  </c:pt>
                  <c:pt idx="14">
                    <c:v>8.0091497487111951</c:v>
                  </c:pt>
                  <c:pt idx="15">
                    <c:v>11.375881647225611</c:v>
                  </c:pt>
                  <c:pt idx="16">
                    <c:v>8.4617540558883491</c:v>
                  </c:pt>
                  <c:pt idx="17">
                    <c:v>13.215750178176336</c:v>
                  </c:pt>
                  <c:pt idx="18">
                    <c:v>12.121529028400388</c:v>
                  </c:pt>
                  <c:pt idx="19">
                    <c:v>9.2705532898276743</c:v>
                  </c:pt>
                  <c:pt idx="20">
                    <c:v>6.7203219817349407</c:v>
                  </c:pt>
                  <c:pt idx="21">
                    <c:v>11.210589091598735</c:v>
                  </c:pt>
                  <c:pt idx="22">
                    <c:v>11.479815122700671</c:v>
                  </c:pt>
                  <c:pt idx="23">
                    <c:v>11.529100453034104</c:v>
                  </c:pt>
                  <c:pt idx="24">
                    <c:v>7.4155629679198825</c:v>
                  </c:pt>
                  <c:pt idx="25">
                    <c:v>14.390662248296621</c:v>
                  </c:pt>
                  <c:pt idx="26">
                    <c:v>14.084575531527491</c:v>
                  </c:pt>
                  <c:pt idx="27">
                    <c:v>8.4273558237922543</c:v>
                  </c:pt>
                  <c:pt idx="28">
                    <c:v>7.3211741083578374</c:v>
                  </c:pt>
                  <c:pt idx="29">
                    <c:v>12.23189063273594</c:v>
                  </c:pt>
                  <c:pt idx="30">
                    <c:v>14.350510304276114</c:v>
                  </c:pt>
                  <c:pt idx="31">
                    <c:v>12.279622802692728</c:v>
                  </c:pt>
                  <c:pt idx="32">
                    <c:v>11.634140901540789</c:v>
                  </c:pt>
                  <c:pt idx="33">
                    <c:v>9.442783881801688</c:v>
                  </c:pt>
                  <c:pt idx="34">
                    <c:v>9.9879579575469961</c:v>
                  </c:pt>
                  <c:pt idx="35">
                    <c:v>11.543723086638636</c:v>
                  </c:pt>
                  <c:pt idx="36">
                    <c:v>2.1131127604894857</c:v>
                  </c:pt>
                </c:numCache>
              </c:numRef>
            </c:minus>
            <c:spPr>
              <a:noFill/>
              <a:ln w="9525" cap="flat" cmpd="sng" algn="ctr">
                <a:solidFill>
                  <a:schemeClr val="tx1">
                    <a:lumMod val="65000"/>
                    <a:lumOff val="35000"/>
                  </a:schemeClr>
                </a:solidFill>
                <a:round/>
              </a:ln>
              <a:effectLst/>
            </c:spPr>
          </c:errBars>
          <c:cat>
            <c:strRef>
              <c:f>Fig5ATPHUAdolescents!$A$2:$A$38</c:f>
              <c:strCache>
                <c:ptCount val="37"/>
                <c:pt idx="0">
                  <c:v>York Region</c:v>
                </c:pt>
                <c:pt idx="1">
                  <c:v>Windsor-Essex County</c:v>
                </c:pt>
                <c:pt idx="2">
                  <c:v>Wellington-Dufferin-Guelph</c:v>
                </c:pt>
                <c:pt idx="3">
                  <c:v>Region of Waterloo</c:v>
                </c:pt>
                <c:pt idx="4">
                  <c:v>Toronto</c:v>
                </c:pt>
                <c:pt idx="5">
                  <c:v>Timiskaming</c:v>
                </c:pt>
                <c:pt idx="6">
                  <c:v>Thunder Bay District</c:v>
                </c:pt>
                <c:pt idx="7">
                  <c:v>Sudbury and District</c:v>
                </c:pt>
                <c:pt idx="8">
                  <c:v>Simcoe Muskoka District</c:v>
                </c:pt>
                <c:pt idx="9">
                  <c:v>Eastern Ontario</c:v>
                </c:pt>
                <c:pt idx="10">
                  <c:v>Renfrew County and District</c:v>
                </c:pt>
                <c:pt idx="11">
                  <c:v>Porcupine</c:v>
                </c:pt>
                <c:pt idx="12">
                  <c:v>Peterborough County-City</c:v>
                </c:pt>
                <c:pt idx="13">
                  <c:v>Perth District</c:v>
                </c:pt>
                <c:pt idx="14">
                  <c:v>Peel</c:v>
                </c:pt>
                <c:pt idx="15">
                  <c:v>Oxford County</c:v>
                </c:pt>
                <c:pt idx="16">
                  <c:v>Ottawa</c:v>
                </c:pt>
                <c:pt idx="17">
                  <c:v>Northwestern</c:v>
                </c:pt>
                <c:pt idx="18">
                  <c:v>North Bay Parry Sound District</c:v>
                </c:pt>
                <c:pt idx="19">
                  <c:v>Niagara Region</c:v>
                </c:pt>
                <c:pt idx="20">
                  <c:v>Middlesex-London</c:v>
                </c:pt>
                <c:pt idx="21">
                  <c:v>Leeds, Grenville and Lanark District</c:v>
                </c:pt>
                <c:pt idx="22">
                  <c:v>Lambton</c:v>
                </c:pt>
                <c:pt idx="23">
                  <c:v>Kingston, Frontenac and Lennox &amp; Addington</c:v>
                </c:pt>
                <c:pt idx="24">
                  <c:v>Chatham-Kent</c:v>
                </c:pt>
                <c:pt idx="25">
                  <c:v>Huron County</c:v>
                </c:pt>
                <c:pt idx="26">
                  <c:v>Hastings and Prince Edward Counties</c:v>
                </c:pt>
                <c:pt idx="27">
                  <c:v>Hamilton</c:v>
                </c:pt>
                <c:pt idx="28">
                  <c:v>Halton Region</c:v>
                </c:pt>
                <c:pt idx="29">
                  <c:v>Haliburton, Kawartha, Pine Ridge District</c:v>
                </c:pt>
                <c:pt idx="30">
                  <c:v>Haldimand-Norfolk</c:v>
                </c:pt>
                <c:pt idx="31">
                  <c:v>Grey Bruce </c:v>
                </c:pt>
                <c:pt idx="32">
                  <c:v>Elgin-St. Thomas</c:v>
                </c:pt>
                <c:pt idx="33">
                  <c:v>Durham Region</c:v>
                </c:pt>
                <c:pt idx="34">
                  <c:v>Brant County </c:v>
                </c:pt>
                <c:pt idx="35">
                  <c:v>Algoma</c:v>
                </c:pt>
                <c:pt idx="36">
                  <c:v>Ontario</c:v>
                </c:pt>
              </c:strCache>
            </c:strRef>
          </c:cat>
          <c:val>
            <c:numRef>
              <c:f>Fig5ATPHUAdolescents!$B$2:$B$38</c:f>
              <c:numCache>
                <c:formatCode>0.0</c:formatCode>
                <c:ptCount val="37"/>
                <c:pt idx="0">
                  <c:v>82.058376493292883</c:v>
                </c:pt>
                <c:pt idx="1">
                  <c:v>71.919241130111004</c:v>
                </c:pt>
                <c:pt idx="2">
                  <c:v>82.120906148778658</c:v>
                </c:pt>
                <c:pt idx="3">
                  <c:v>85.664140175476774</c:v>
                </c:pt>
                <c:pt idx="4">
                  <c:v>81.504421435960396</c:v>
                </c:pt>
                <c:pt idx="5">
                  <c:v>85.900307679747741</c:v>
                </c:pt>
                <c:pt idx="6">
                  <c:v>70.580462769868248</c:v>
                </c:pt>
                <c:pt idx="7">
                  <c:v>74.994963814538252</c:v>
                </c:pt>
                <c:pt idx="8">
                  <c:v>85.360331514006759</c:v>
                </c:pt>
                <c:pt idx="9">
                  <c:v>68.171744686746479</c:v>
                </c:pt>
                <c:pt idx="10">
                  <c:v>74.840981556425547</c:v>
                </c:pt>
                <c:pt idx="11">
                  <c:v>76.195829855515427</c:v>
                </c:pt>
                <c:pt idx="12">
                  <c:v>84.74840784626376</c:v>
                </c:pt>
                <c:pt idx="13">
                  <c:v>82.411667444798326</c:v>
                </c:pt>
                <c:pt idx="14">
                  <c:v>76.790850251288802</c:v>
                </c:pt>
                <c:pt idx="15">
                  <c:v>77.224118352774383</c:v>
                </c:pt>
                <c:pt idx="16">
                  <c:v>77.738245944111654</c:v>
                </c:pt>
                <c:pt idx="17">
                  <c:v>81.584249821823661</c:v>
                </c:pt>
                <c:pt idx="18">
                  <c:v>72.678470971599609</c:v>
                </c:pt>
                <c:pt idx="19">
                  <c:v>78.229446710172326</c:v>
                </c:pt>
                <c:pt idx="20">
                  <c:v>86.579678018265056</c:v>
                </c:pt>
                <c:pt idx="21">
                  <c:v>71.38941090840126</c:v>
                </c:pt>
                <c:pt idx="22">
                  <c:v>78.320184877299326</c:v>
                </c:pt>
                <c:pt idx="23">
                  <c:v>61.970899546965896</c:v>
                </c:pt>
                <c:pt idx="24">
                  <c:v>87.084437032080118</c:v>
                </c:pt>
                <c:pt idx="25">
                  <c:v>64.109337751703379</c:v>
                </c:pt>
                <c:pt idx="26">
                  <c:v>66.715424468472506</c:v>
                </c:pt>
                <c:pt idx="27">
                  <c:v>80.372644176207743</c:v>
                </c:pt>
                <c:pt idx="28">
                  <c:v>83.178825891642163</c:v>
                </c:pt>
                <c:pt idx="29">
                  <c:v>72.26810936726406</c:v>
                </c:pt>
                <c:pt idx="30">
                  <c:v>56.349489695723889</c:v>
                </c:pt>
                <c:pt idx="31">
                  <c:v>72.520377197307269</c:v>
                </c:pt>
                <c:pt idx="32">
                  <c:v>72.565859098459214</c:v>
                </c:pt>
                <c:pt idx="33">
                  <c:v>71.357216118198309</c:v>
                </c:pt>
                <c:pt idx="34">
                  <c:v>82.91204204245301</c:v>
                </c:pt>
                <c:pt idx="35">
                  <c:v>80.456276913361364</c:v>
                </c:pt>
                <c:pt idx="36">
                  <c:v>78.686887239510511</c:v>
                </c:pt>
              </c:numCache>
            </c:numRef>
          </c:val>
          <c:extLst>
            <c:ext xmlns:c16="http://schemas.microsoft.com/office/drawing/2014/chart" uri="{C3380CC4-5D6E-409C-BE32-E72D297353CC}">
              <c16:uniqueId val="{00000002-1A85-46A6-AF7A-BB9020DD8337}"/>
            </c:ext>
          </c:extLst>
        </c:ser>
        <c:dLbls>
          <c:showLegendKey val="0"/>
          <c:showVal val="0"/>
          <c:showCatName val="0"/>
          <c:showSerName val="0"/>
          <c:showPercent val="0"/>
          <c:showBubbleSize val="0"/>
        </c:dLbls>
        <c:gapWidth val="35"/>
        <c:axId val="471894304"/>
        <c:axId val="471889384"/>
      </c:barChart>
      <c:catAx>
        <c:axId val="471894304"/>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471889384"/>
        <c:crosses val="autoZero"/>
        <c:auto val="1"/>
        <c:lblAlgn val="ctr"/>
        <c:lblOffset val="0"/>
        <c:tickLblSkip val="1"/>
        <c:noMultiLvlLbl val="0"/>
      </c:catAx>
      <c:valAx>
        <c:axId val="471889384"/>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r>
                  <a:rPr lang="en-CA"/>
                  <a:t>Percent (%)</a:t>
                </a:r>
              </a:p>
            </c:rich>
          </c:tx>
          <c:layout>
            <c:manualLayout>
              <c:xMode val="edge"/>
              <c:yMode val="edge"/>
              <c:x val="0.6377817501224603"/>
              <c:y val="0.9623548922056385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471894304"/>
        <c:crosses val="autoZero"/>
        <c:crossBetween val="between"/>
        <c:majorUnit val="10"/>
      </c:valAx>
      <c:spPr>
        <a:noFill/>
        <a:ln>
          <a:solidFill>
            <a:schemeClr val="bg2"/>
          </a:solidFill>
        </a:ln>
        <a:effectLst/>
      </c:spPr>
    </c:plotArea>
    <c:plotVisOnly val="1"/>
    <c:dispBlanksAs val="gap"/>
    <c:showDLblsOverMax val="0"/>
  </c:chart>
  <c:spPr>
    <a:solidFill>
      <a:schemeClr val="bg1"/>
    </a:solidFill>
    <a:ln w="9525" cap="flat" cmpd="sng" algn="ctr">
      <a:noFill/>
      <a:round/>
    </a:ln>
    <a:effectLst/>
  </c:spPr>
  <c:txPr>
    <a:bodyPr/>
    <a:lstStyle/>
    <a:p>
      <a:pPr>
        <a:defRPr sz="1100">
          <a:solidFill>
            <a:schemeClr val="tx1"/>
          </a:solidFill>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4345716646963687E-2"/>
          <c:y val="3.0201224938851096E-2"/>
          <c:w val="0.87385395098048957"/>
          <c:h val="0.79224045039070423"/>
        </c:manualLayout>
      </c:layout>
      <c:barChart>
        <c:barDir val="col"/>
        <c:grouping val="stacked"/>
        <c:varyColors val="0"/>
        <c:ser>
          <c:idx val="0"/>
          <c:order val="0"/>
          <c:tx>
            <c:strRef>
              <c:f>Fig6SchSpecialists!$C$1</c:f>
              <c:strCache>
                <c:ptCount val="1"/>
                <c:pt idx="0">
                  <c:v>Elementary, full time</c:v>
                </c:pt>
              </c:strCache>
            </c:strRef>
          </c:tx>
          <c:spPr>
            <a:solidFill>
              <a:schemeClr val="accent4"/>
            </a:solidFill>
          </c:spPr>
          <c:invertIfNegative val="0"/>
          <c:cat>
            <c:strRef>
              <c:f>Fig6SchSpecialists!$B$2:$B$34</c:f>
              <c:strCache>
                <c:ptCount val="32"/>
                <c:pt idx="1">
                  <c:v>2006/07</c:v>
                </c:pt>
                <c:pt idx="4">
                  <c:v>2007/08</c:v>
                </c:pt>
                <c:pt idx="7">
                  <c:v>2008/09</c:v>
                </c:pt>
                <c:pt idx="10">
                  <c:v>2009/10</c:v>
                </c:pt>
                <c:pt idx="13">
                  <c:v>2010/11</c:v>
                </c:pt>
                <c:pt idx="16">
                  <c:v>2011/12</c:v>
                </c:pt>
                <c:pt idx="19">
                  <c:v>2012/13</c:v>
                </c:pt>
                <c:pt idx="22">
                  <c:v>2013/14</c:v>
                </c:pt>
                <c:pt idx="25">
                  <c:v>2014/15</c:v>
                </c:pt>
                <c:pt idx="28">
                  <c:v>2015/16</c:v>
                </c:pt>
                <c:pt idx="31">
                  <c:v>2016/17</c:v>
                </c:pt>
              </c:strCache>
            </c:strRef>
          </c:cat>
          <c:val>
            <c:numRef>
              <c:f>Fig6SchSpecialists!$C$2:$C$34</c:f>
              <c:numCache>
                <c:formatCode>0.0</c:formatCode>
                <c:ptCount val="33"/>
                <c:pt idx="1">
                  <c:v>8.6999999999999993</c:v>
                </c:pt>
                <c:pt idx="4">
                  <c:v>11.5</c:v>
                </c:pt>
                <c:pt idx="7">
                  <c:v>11.3</c:v>
                </c:pt>
                <c:pt idx="10">
                  <c:v>11</c:v>
                </c:pt>
                <c:pt idx="13">
                  <c:v>12.1</c:v>
                </c:pt>
                <c:pt idx="16">
                  <c:v>12.7</c:v>
                </c:pt>
                <c:pt idx="19">
                  <c:v>15.5</c:v>
                </c:pt>
                <c:pt idx="22">
                  <c:v>16.8</c:v>
                </c:pt>
                <c:pt idx="25">
                  <c:v>17.5</c:v>
                </c:pt>
                <c:pt idx="28">
                  <c:v>19.5</c:v>
                </c:pt>
                <c:pt idx="31" formatCode="General">
                  <c:v>18.2</c:v>
                </c:pt>
              </c:numCache>
            </c:numRef>
          </c:val>
          <c:extLst>
            <c:ext xmlns:c16="http://schemas.microsoft.com/office/drawing/2014/chart" uri="{C3380CC4-5D6E-409C-BE32-E72D297353CC}">
              <c16:uniqueId val="{00000000-63EC-4D9E-B65A-65DEB0916003}"/>
            </c:ext>
          </c:extLst>
        </c:ser>
        <c:ser>
          <c:idx val="1"/>
          <c:order val="1"/>
          <c:tx>
            <c:strRef>
              <c:f>Fig6SchSpecialists!$D$1</c:f>
              <c:strCache>
                <c:ptCount val="1"/>
                <c:pt idx="0">
                  <c:v>Elementary, part time</c:v>
                </c:pt>
              </c:strCache>
            </c:strRef>
          </c:tx>
          <c:spPr>
            <a:solidFill>
              <a:schemeClr val="accent4">
                <a:lumMod val="60000"/>
                <a:lumOff val="40000"/>
              </a:schemeClr>
            </a:solidFill>
          </c:spPr>
          <c:invertIfNegative val="0"/>
          <c:cat>
            <c:strRef>
              <c:f>Fig6SchSpecialists!$B$2:$B$34</c:f>
              <c:strCache>
                <c:ptCount val="32"/>
                <c:pt idx="1">
                  <c:v>2006/07</c:v>
                </c:pt>
                <c:pt idx="4">
                  <c:v>2007/08</c:v>
                </c:pt>
                <c:pt idx="7">
                  <c:v>2008/09</c:v>
                </c:pt>
                <c:pt idx="10">
                  <c:v>2009/10</c:v>
                </c:pt>
                <c:pt idx="13">
                  <c:v>2010/11</c:v>
                </c:pt>
                <c:pt idx="16">
                  <c:v>2011/12</c:v>
                </c:pt>
                <c:pt idx="19">
                  <c:v>2012/13</c:v>
                </c:pt>
                <c:pt idx="22">
                  <c:v>2013/14</c:v>
                </c:pt>
                <c:pt idx="25">
                  <c:v>2014/15</c:v>
                </c:pt>
                <c:pt idx="28">
                  <c:v>2015/16</c:v>
                </c:pt>
                <c:pt idx="31">
                  <c:v>2016/17</c:v>
                </c:pt>
              </c:strCache>
            </c:strRef>
          </c:cat>
          <c:val>
            <c:numRef>
              <c:f>Fig6SchSpecialists!$D$2:$D$34</c:f>
              <c:numCache>
                <c:formatCode>0.0</c:formatCode>
                <c:ptCount val="33"/>
                <c:pt idx="1">
                  <c:v>2.9</c:v>
                </c:pt>
                <c:pt idx="4">
                  <c:v>3.6</c:v>
                </c:pt>
                <c:pt idx="7">
                  <c:v>3.6</c:v>
                </c:pt>
                <c:pt idx="10">
                  <c:v>3.8</c:v>
                </c:pt>
                <c:pt idx="13">
                  <c:v>4</c:v>
                </c:pt>
                <c:pt idx="16">
                  <c:v>4.2</c:v>
                </c:pt>
                <c:pt idx="19">
                  <c:v>4.3</c:v>
                </c:pt>
                <c:pt idx="22">
                  <c:v>2.9</c:v>
                </c:pt>
                <c:pt idx="25">
                  <c:v>4.2</c:v>
                </c:pt>
                <c:pt idx="28" formatCode="General">
                  <c:v>4.2</c:v>
                </c:pt>
                <c:pt idx="31">
                  <c:v>3.5</c:v>
                </c:pt>
              </c:numCache>
            </c:numRef>
          </c:val>
          <c:extLst>
            <c:ext xmlns:c16="http://schemas.microsoft.com/office/drawing/2014/chart" uri="{C3380CC4-5D6E-409C-BE32-E72D297353CC}">
              <c16:uniqueId val="{00000001-63EC-4D9E-B65A-65DEB0916003}"/>
            </c:ext>
          </c:extLst>
        </c:ser>
        <c:ser>
          <c:idx val="2"/>
          <c:order val="2"/>
          <c:tx>
            <c:strRef>
              <c:f>Fig6SchSpecialists!$E$1</c:f>
              <c:strCache>
                <c:ptCount val="1"/>
                <c:pt idx="0">
                  <c:v>Secondary, full time</c:v>
                </c:pt>
              </c:strCache>
            </c:strRef>
          </c:tx>
          <c:spPr>
            <a:solidFill>
              <a:schemeClr val="accent1"/>
            </a:solidFill>
          </c:spPr>
          <c:invertIfNegative val="0"/>
          <c:cat>
            <c:strRef>
              <c:f>Fig6SchSpecialists!$B$2:$B$34</c:f>
              <c:strCache>
                <c:ptCount val="32"/>
                <c:pt idx="1">
                  <c:v>2006/07</c:v>
                </c:pt>
                <c:pt idx="4">
                  <c:v>2007/08</c:v>
                </c:pt>
                <c:pt idx="7">
                  <c:v>2008/09</c:v>
                </c:pt>
                <c:pt idx="10">
                  <c:v>2009/10</c:v>
                </c:pt>
                <c:pt idx="13">
                  <c:v>2010/11</c:v>
                </c:pt>
                <c:pt idx="16">
                  <c:v>2011/12</c:v>
                </c:pt>
                <c:pt idx="19">
                  <c:v>2012/13</c:v>
                </c:pt>
                <c:pt idx="22">
                  <c:v>2013/14</c:v>
                </c:pt>
                <c:pt idx="25">
                  <c:v>2014/15</c:v>
                </c:pt>
                <c:pt idx="28">
                  <c:v>2015/16</c:v>
                </c:pt>
                <c:pt idx="31">
                  <c:v>2016/17</c:v>
                </c:pt>
              </c:strCache>
            </c:strRef>
          </c:cat>
          <c:val>
            <c:numRef>
              <c:f>Fig6SchSpecialists!$E$2:$E$34</c:f>
              <c:numCache>
                <c:formatCode>General</c:formatCode>
                <c:ptCount val="33"/>
                <c:pt idx="2" formatCode="0.0">
                  <c:v>8.1999999999999993</c:v>
                </c:pt>
                <c:pt idx="5" formatCode="0.0">
                  <c:v>9</c:v>
                </c:pt>
                <c:pt idx="8" formatCode="0.0">
                  <c:v>11.7</c:v>
                </c:pt>
                <c:pt idx="11" formatCode="0.0">
                  <c:v>13.4</c:v>
                </c:pt>
                <c:pt idx="14" formatCode="0.0">
                  <c:v>13.4</c:v>
                </c:pt>
                <c:pt idx="17" formatCode="0.0">
                  <c:v>12.7</c:v>
                </c:pt>
                <c:pt idx="20" formatCode="0.0">
                  <c:v>13.4</c:v>
                </c:pt>
                <c:pt idx="23" formatCode="0.0">
                  <c:v>14.3</c:v>
                </c:pt>
                <c:pt idx="26" formatCode="0.0">
                  <c:v>14.7</c:v>
                </c:pt>
                <c:pt idx="29" formatCode="0.0">
                  <c:v>15</c:v>
                </c:pt>
                <c:pt idx="32">
                  <c:v>12.4</c:v>
                </c:pt>
              </c:numCache>
            </c:numRef>
          </c:val>
          <c:extLst>
            <c:ext xmlns:c16="http://schemas.microsoft.com/office/drawing/2014/chart" uri="{C3380CC4-5D6E-409C-BE32-E72D297353CC}">
              <c16:uniqueId val="{00000002-63EC-4D9E-B65A-65DEB0916003}"/>
            </c:ext>
          </c:extLst>
        </c:ser>
        <c:ser>
          <c:idx val="3"/>
          <c:order val="3"/>
          <c:tx>
            <c:strRef>
              <c:f>Fig6SchSpecialists!$F$1</c:f>
              <c:strCache>
                <c:ptCount val="1"/>
                <c:pt idx="0">
                  <c:v>Secondary, part time</c:v>
                </c:pt>
              </c:strCache>
            </c:strRef>
          </c:tx>
          <c:spPr>
            <a:solidFill>
              <a:schemeClr val="accent1">
                <a:lumMod val="60000"/>
                <a:lumOff val="40000"/>
              </a:schemeClr>
            </a:solidFill>
          </c:spPr>
          <c:invertIfNegative val="0"/>
          <c:cat>
            <c:strRef>
              <c:f>Fig6SchSpecialists!$B$2:$B$34</c:f>
              <c:strCache>
                <c:ptCount val="32"/>
                <c:pt idx="1">
                  <c:v>2006/07</c:v>
                </c:pt>
                <c:pt idx="4">
                  <c:v>2007/08</c:v>
                </c:pt>
                <c:pt idx="7">
                  <c:v>2008/09</c:v>
                </c:pt>
                <c:pt idx="10">
                  <c:v>2009/10</c:v>
                </c:pt>
                <c:pt idx="13">
                  <c:v>2010/11</c:v>
                </c:pt>
                <c:pt idx="16">
                  <c:v>2011/12</c:v>
                </c:pt>
                <c:pt idx="19">
                  <c:v>2012/13</c:v>
                </c:pt>
                <c:pt idx="22">
                  <c:v>2013/14</c:v>
                </c:pt>
                <c:pt idx="25">
                  <c:v>2014/15</c:v>
                </c:pt>
                <c:pt idx="28">
                  <c:v>2015/16</c:v>
                </c:pt>
                <c:pt idx="31">
                  <c:v>2016/17</c:v>
                </c:pt>
              </c:strCache>
            </c:strRef>
          </c:cat>
          <c:val>
            <c:numRef>
              <c:f>Fig6SchSpecialists!$F$2:$F$34</c:f>
              <c:numCache>
                <c:formatCode>General</c:formatCode>
                <c:ptCount val="33"/>
                <c:pt idx="2" formatCode="0.0">
                  <c:v>4.5</c:v>
                </c:pt>
                <c:pt idx="5" formatCode="0.0">
                  <c:v>6.5</c:v>
                </c:pt>
                <c:pt idx="8" formatCode="0.0">
                  <c:v>8.1999999999999993</c:v>
                </c:pt>
                <c:pt idx="11" formatCode="0.0">
                  <c:v>8.8000000000000007</c:v>
                </c:pt>
                <c:pt idx="14" formatCode="0.0">
                  <c:v>9.1</c:v>
                </c:pt>
                <c:pt idx="17" formatCode="0.0">
                  <c:v>7.6</c:v>
                </c:pt>
                <c:pt idx="20" formatCode="0.0">
                  <c:v>7.9</c:v>
                </c:pt>
                <c:pt idx="23" formatCode="0.0">
                  <c:v>7.4</c:v>
                </c:pt>
                <c:pt idx="26" formatCode="0.0">
                  <c:v>7.9</c:v>
                </c:pt>
                <c:pt idx="29">
                  <c:v>7.2</c:v>
                </c:pt>
                <c:pt idx="32">
                  <c:v>7.9</c:v>
                </c:pt>
              </c:numCache>
            </c:numRef>
          </c:val>
          <c:extLst>
            <c:ext xmlns:c16="http://schemas.microsoft.com/office/drawing/2014/chart" uri="{C3380CC4-5D6E-409C-BE32-E72D297353CC}">
              <c16:uniqueId val="{00000003-63EC-4D9E-B65A-65DEB0916003}"/>
            </c:ext>
          </c:extLst>
        </c:ser>
        <c:dLbls>
          <c:showLegendKey val="0"/>
          <c:showVal val="0"/>
          <c:showCatName val="0"/>
          <c:showSerName val="0"/>
          <c:showPercent val="0"/>
          <c:showBubbleSize val="0"/>
        </c:dLbls>
        <c:gapWidth val="10"/>
        <c:overlap val="100"/>
        <c:axId val="495730928"/>
        <c:axId val="495731320"/>
      </c:barChart>
      <c:catAx>
        <c:axId val="495730928"/>
        <c:scaling>
          <c:orientation val="minMax"/>
        </c:scaling>
        <c:delete val="0"/>
        <c:axPos val="b"/>
        <c:numFmt formatCode="General" sourceLinked="1"/>
        <c:majorTickMark val="out"/>
        <c:minorTickMark val="none"/>
        <c:tickLblPos val="low"/>
        <c:spPr>
          <a:ln>
            <a:solidFill>
              <a:schemeClr val="tx1"/>
            </a:solidFill>
          </a:ln>
        </c:spPr>
        <c:txPr>
          <a:bodyPr rot="0"/>
          <a:lstStyle/>
          <a:p>
            <a:pPr>
              <a:defRPr sz="1400"/>
            </a:pPr>
            <a:endParaRPr lang="en-US"/>
          </a:p>
        </c:txPr>
        <c:crossAx val="495731320"/>
        <c:crosses val="autoZero"/>
        <c:auto val="1"/>
        <c:lblAlgn val="ctr"/>
        <c:lblOffset val="150"/>
        <c:tickLblSkip val="1"/>
        <c:tickMarkSkip val="2"/>
        <c:noMultiLvlLbl val="0"/>
      </c:catAx>
      <c:valAx>
        <c:axId val="495731320"/>
        <c:scaling>
          <c:orientation val="minMax"/>
          <c:max val="50"/>
        </c:scaling>
        <c:delete val="0"/>
        <c:axPos val="l"/>
        <c:majorGridlines>
          <c:spPr>
            <a:ln>
              <a:solidFill>
                <a:schemeClr val="bg2"/>
              </a:solidFill>
            </a:ln>
          </c:spPr>
        </c:majorGridlines>
        <c:title>
          <c:tx>
            <c:rich>
              <a:bodyPr rot="-5400000" vert="horz"/>
              <a:lstStyle/>
              <a:p>
                <a:pPr>
                  <a:defRPr b="0"/>
                </a:pPr>
                <a:r>
                  <a:rPr lang="en-US" b="0" dirty="0"/>
                  <a:t>Percent (%)</a:t>
                </a:r>
              </a:p>
            </c:rich>
          </c:tx>
          <c:layout>
            <c:manualLayout>
              <c:xMode val="edge"/>
              <c:yMode val="edge"/>
              <c:x val="1.1341689738615485E-3"/>
              <c:y val="0.29755615079365078"/>
            </c:manualLayout>
          </c:layout>
          <c:overlay val="0"/>
        </c:title>
        <c:numFmt formatCode="General" sourceLinked="0"/>
        <c:majorTickMark val="out"/>
        <c:minorTickMark val="none"/>
        <c:tickLblPos val="nextTo"/>
        <c:spPr>
          <a:ln>
            <a:solidFill>
              <a:sysClr val="windowText" lastClr="000000"/>
            </a:solidFill>
          </a:ln>
        </c:spPr>
        <c:crossAx val="495730928"/>
        <c:crosses val="autoZero"/>
        <c:crossBetween val="between"/>
        <c:majorUnit val="10"/>
      </c:valAx>
      <c:spPr>
        <a:noFill/>
        <a:ln>
          <a:solidFill>
            <a:schemeClr val="bg2"/>
          </a:solidFill>
        </a:ln>
      </c:spPr>
    </c:plotArea>
    <c:legend>
      <c:legendPos val="b"/>
      <c:layout>
        <c:manualLayout>
          <c:xMode val="edge"/>
          <c:yMode val="edge"/>
          <c:x val="6.4909634964870594E-2"/>
          <c:y val="0.94844401726199801"/>
          <c:w val="0.93295276823305973"/>
          <c:h val="4.9899508724753912E-2"/>
        </c:manualLayout>
      </c:layout>
      <c:overlay val="0"/>
    </c:legend>
    <c:plotVisOnly val="1"/>
    <c:dispBlanksAs val="gap"/>
    <c:showDLblsOverMax val="0"/>
  </c:chart>
  <c:spPr>
    <a:noFill/>
    <a:ln>
      <a:noFill/>
    </a:ln>
  </c:spPr>
  <c:txPr>
    <a:bodyPr/>
    <a:lstStyle/>
    <a:p>
      <a:pPr>
        <a:defRPr sz="1600">
          <a:solidFill>
            <a:sysClr val="windowText" lastClr="000000"/>
          </a:solidFill>
          <a:latin typeface="Calibri" panose="020F0502020204030204" pitchFamily="34" charset="0"/>
          <a:cs typeface="Calibri" panose="020F0502020204030204" pitchFamily="34"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914904970760234"/>
          <c:y val="1.884748989878085E-2"/>
          <c:w val="0.58184225146198831"/>
          <c:h val="0.89727323232323231"/>
        </c:manualLayout>
      </c:layout>
      <c:barChart>
        <c:barDir val="bar"/>
        <c:grouping val="clustered"/>
        <c:varyColors val="0"/>
        <c:ser>
          <c:idx val="0"/>
          <c:order val="0"/>
          <c:tx>
            <c:strRef>
              <c:f>Fig7HPV!$B$1</c:f>
              <c:strCache>
                <c:ptCount val="1"/>
                <c:pt idx="0">
                  <c:v>Percent (%)</c:v>
                </c:pt>
              </c:strCache>
            </c:strRef>
          </c:tx>
          <c:spPr>
            <a:solidFill>
              <a:schemeClr val="accent1"/>
            </a:solidFill>
            <a:ln>
              <a:noFill/>
            </a:ln>
            <a:effectLst/>
          </c:spPr>
          <c:invertIfNegative val="0"/>
          <c:dPt>
            <c:idx val="36"/>
            <c:invertIfNegative val="0"/>
            <c:bubble3D val="0"/>
            <c:spPr>
              <a:solidFill>
                <a:schemeClr val="accent4"/>
              </a:solidFill>
              <a:ln>
                <a:noFill/>
              </a:ln>
              <a:effectLst/>
            </c:spPr>
            <c:extLst>
              <c:ext xmlns:c16="http://schemas.microsoft.com/office/drawing/2014/chart" uri="{C3380CC4-5D6E-409C-BE32-E72D297353CC}">
                <c16:uniqueId val="{00000001-FE2D-4BAB-999B-0C4D2D2D2889}"/>
              </c:ext>
            </c:extLst>
          </c:dPt>
          <c:cat>
            <c:strRef>
              <c:f>Fig7HPV!$A$2:$A$38</c:f>
              <c:strCache>
                <c:ptCount val="37"/>
                <c:pt idx="0">
                  <c:v>York Region</c:v>
                </c:pt>
                <c:pt idx="1">
                  <c:v>Windsor-Essex County</c:v>
                </c:pt>
                <c:pt idx="2">
                  <c:v>Wellington-Dufferin-Guelph</c:v>
                </c:pt>
                <c:pt idx="3">
                  <c:v>Region of Waterloo</c:v>
                </c:pt>
                <c:pt idx="4">
                  <c:v>Toronto</c:v>
                </c:pt>
                <c:pt idx="5">
                  <c:v>Timiskaming</c:v>
                </c:pt>
                <c:pt idx="6">
                  <c:v>Thunder Bay District</c:v>
                </c:pt>
                <c:pt idx="7">
                  <c:v>Sudbury and District</c:v>
                </c:pt>
                <c:pt idx="8">
                  <c:v>Simcoe Muskoka District</c:v>
                </c:pt>
                <c:pt idx="9">
                  <c:v>Renfrew County and District</c:v>
                </c:pt>
                <c:pt idx="10">
                  <c:v>Porcupine</c:v>
                </c:pt>
                <c:pt idx="11">
                  <c:v>Peterborough County-City</c:v>
                </c:pt>
                <c:pt idx="12">
                  <c:v>Perth District</c:v>
                </c:pt>
                <c:pt idx="13">
                  <c:v>Peel</c:v>
                </c:pt>
                <c:pt idx="14">
                  <c:v>Oxford County</c:v>
                </c:pt>
                <c:pt idx="15">
                  <c:v>Ottawa</c:v>
                </c:pt>
                <c:pt idx="16">
                  <c:v>Northwestern</c:v>
                </c:pt>
                <c:pt idx="17">
                  <c:v>North Bay Parry Sound District</c:v>
                </c:pt>
                <c:pt idx="18">
                  <c:v>Niagara Region</c:v>
                </c:pt>
                <c:pt idx="19">
                  <c:v>Middlesex-London</c:v>
                </c:pt>
                <c:pt idx="20">
                  <c:v>Leeds, Grenville and Lanark District</c:v>
                </c:pt>
                <c:pt idx="21">
                  <c:v>Lambton</c:v>
                </c:pt>
                <c:pt idx="22">
                  <c:v>Kingston, Frontenac and Lennox &amp; Addington</c:v>
                </c:pt>
                <c:pt idx="23">
                  <c:v>Huron County</c:v>
                </c:pt>
                <c:pt idx="24">
                  <c:v>Hastings and Prince Edward Counties</c:v>
                </c:pt>
                <c:pt idx="25">
                  <c:v>Hamilton</c:v>
                </c:pt>
                <c:pt idx="26">
                  <c:v>Halton Region</c:v>
                </c:pt>
                <c:pt idx="27">
                  <c:v>Haliburton, Kawartha, Pine Ridge District</c:v>
                </c:pt>
                <c:pt idx="28">
                  <c:v>Haldimand-Norfolk</c:v>
                </c:pt>
                <c:pt idx="29">
                  <c:v>Grey Bruce</c:v>
                </c:pt>
                <c:pt idx="30">
                  <c:v>Elgin-St. Thomas</c:v>
                </c:pt>
                <c:pt idx="31">
                  <c:v>Eastern Ontario</c:v>
                </c:pt>
                <c:pt idx="32">
                  <c:v>Durham Region</c:v>
                </c:pt>
                <c:pt idx="33">
                  <c:v>Chatham-Kent</c:v>
                </c:pt>
                <c:pt idx="34">
                  <c:v>Brant County</c:v>
                </c:pt>
                <c:pt idx="35">
                  <c:v>Algoma</c:v>
                </c:pt>
                <c:pt idx="36">
                  <c:v>Ontario</c:v>
                </c:pt>
              </c:strCache>
            </c:strRef>
          </c:cat>
          <c:val>
            <c:numRef>
              <c:f>Fig7HPV!$B$2:$B$38</c:f>
              <c:numCache>
                <c:formatCode>0.0</c:formatCode>
                <c:ptCount val="37"/>
                <c:pt idx="0">
                  <c:v>56.7</c:v>
                </c:pt>
                <c:pt idx="1">
                  <c:v>60.9</c:v>
                </c:pt>
                <c:pt idx="2">
                  <c:v>58.4</c:v>
                </c:pt>
                <c:pt idx="3">
                  <c:v>61.2</c:v>
                </c:pt>
                <c:pt idx="4">
                  <c:v>64.2</c:v>
                </c:pt>
                <c:pt idx="5">
                  <c:v>49.7</c:v>
                </c:pt>
                <c:pt idx="6">
                  <c:v>51.2</c:v>
                </c:pt>
                <c:pt idx="7">
                  <c:v>57.2</c:v>
                </c:pt>
                <c:pt idx="8">
                  <c:v>67.7</c:v>
                </c:pt>
                <c:pt idx="9">
                  <c:v>60.6</c:v>
                </c:pt>
                <c:pt idx="10">
                  <c:v>66.599999999999994</c:v>
                </c:pt>
                <c:pt idx="11">
                  <c:v>56.3</c:v>
                </c:pt>
                <c:pt idx="12">
                  <c:v>67</c:v>
                </c:pt>
                <c:pt idx="13">
                  <c:v>55.3</c:v>
                </c:pt>
                <c:pt idx="14">
                  <c:v>51.1</c:v>
                </c:pt>
                <c:pt idx="15">
                  <c:v>62.7</c:v>
                </c:pt>
                <c:pt idx="16">
                  <c:v>47.1</c:v>
                </c:pt>
                <c:pt idx="17">
                  <c:v>56.8</c:v>
                </c:pt>
                <c:pt idx="18">
                  <c:v>59.7</c:v>
                </c:pt>
                <c:pt idx="19">
                  <c:v>52.1</c:v>
                </c:pt>
                <c:pt idx="20">
                  <c:v>48.9</c:v>
                </c:pt>
                <c:pt idx="21">
                  <c:v>42.6</c:v>
                </c:pt>
                <c:pt idx="22">
                  <c:v>70.8</c:v>
                </c:pt>
                <c:pt idx="23">
                  <c:v>53.8</c:v>
                </c:pt>
                <c:pt idx="24">
                  <c:v>60.7</c:v>
                </c:pt>
                <c:pt idx="25">
                  <c:v>63.8</c:v>
                </c:pt>
                <c:pt idx="26">
                  <c:v>55.7</c:v>
                </c:pt>
                <c:pt idx="27">
                  <c:v>53.5</c:v>
                </c:pt>
                <c:pt idx="28">
                  <c:v>51.2</c:v>
                </c:pt>
                <c:pt idx="29">
                  <c:v>64.2</c:v>
                </c:pt>
                <c:pt idx="30">
                  <c:v>45.6</c:v>
                </c:pt>
                <c:pt idx="31">
                  <c:v>60.2</c:v>
                </c:pt>
                <c:pt idx="32">
                  <c:v>68.599999999999994</c:v>
                </c:pt>
                <c:pt idx="33">
                  <c:v>60.1</c:v>
                </c:pt>
                <c:pt idx="34">
                  <c:v>60.9</c:v>
                </c:pt>
                <c:pt idx="35">
                  <c:v>55.8</c:v>
                </c:pt>
                <c:pt idx="36">
                  <c:v>59.9</c:v>
                </c:pt>
              </c:numCache>
            </c:numRef>
          </c:val>
          <c:extLst>
            <c:ext xmlns:c16="http://schemas.microsoft.com/office/drawing/2014/chart" uri="{C3380CC4-5D6E-409C-BE32-E72D297353CC}">
              <c16:uniqueId val="{00000002-FE2D-4BAB-999B-0C4D2D2D2889}"/>
            </c:ext>
          </c:extLst>
        </c:ser>
        <c:dLbls>
          <c:showLegendKey val="0"/>
          <c:showVal val="0"/>
          <c:showCatName val="0"/>
          <c:showSerName val="0"/>
          <c:showPercent val="0"/>
          <c:showBubbleSize val="0"/>
        </c:dLbls>
        <c:gapWidth val="35"/>
        <c:axId val="471897256"/>
        <c:axId val="471898896"/>
      </c:barChart>
      <c:catAx>
        <c:axId val="471897256"/>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471898896"/>
        <c:crosses val="autoZero"/>
        <c:auto val="1"/>
        <c:lblAlgn val="ctr"/>
        <c:lblOffset val="0"/>
        <c:tickLblSkip val="1"/>
        <c:noMultiLvlLbl val="0"/>
      </c:catAx>
      <c:valAx>
        <c:axId val="471898896"/>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lgn="ctr">
                  <a:defRPr sz="1100" b="0" i="0" u="none" strike="noStrike" kern="1200" baseline="0">
                    <a:solidFill>
                      <a:schemeClr val="tx1"/>
                    </a:solidFill>
                    <a:latin typeface="+mn-lt"/>
                    <a:ea typeface="+mn-ea"/>
                    <a:cs typeface="+mn-cs"/>
                  </a:defRPr>
                </a:pPr>
                <a:r>
                  <a:rPr lang="en-CA" dirty="0"/>
                  <a:t>Percent (%)</a:t>
                </a:r>
              </a:p>
            </c:rich>
          </c:tx>
          <c:layout>
            <c:manualLayout>
              <c:xMode val="edge"/>
              <c:yMode val="edge"/>
              <c:x val="0.66229590643274849"/>
              <c:y val="0.96487188552188552"/>
            </c:manualLayout>
          </c:layout>
          <c:overlay val="0"/>
          <c:spPr>
            <a:noFill/>
            <a:ln>
              <a:noFill/>
            </a:ln>
            <a:effectLst/>
          </c:spPr>
          <c:txPr>
            <a:bodyPr rot="0" spcFirstLastPara="1" vertOverflow="ellipsis" vert="horz" wrap="square" anchor="ctr" anchorCtr="1"/>
            <a:lstStyle/>
            <a:p>
              <a:pPr algn="ctr">
                <a:defRPr sz="1100" b="0" i="0" u="none" strike="noStrike" kern="1200" baseline="0">
                  <a:solidFill>
                    <a:schemeClr val="tx1"/>
                  </a:solidFill>
                  <a:latin typeface="+mn-lt"/>
                  <a:ea typeface="+mn-ea"/>
                  <a:cs typeface="+mn-cs"/>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471897256"/>
        <c:crosses val="autoZero"/>
        <c:crossBetween val="between"/>
        <c:majorUnit val="10"/>
      </c:valAx>
      <c:spPr>
        <a:noFill/>
        <a:ln>
          <a:solidFill>
            <a:schemeClr val="bg2"/>
          </a:solidFill>
        </a:ln>
        <a:effectLst/>
      </c:spPr>
    </c:plotArea>
    <c:plotVisOnly val="1"/>
    <c:dispBlanksAs val="gap"/>
    <c:showDLblsOverMax val="0"/>
  </c:chart>
  <c:spPr>
    <a:noFill/>
    <a:ln w="9525" cap="flat" cmpd="sng" algn="ctr">
      <a:noFill/>
      <a:round/>
    </a:ln>
    <a:effectLst/>
  </c:spPr>
  <c:txPr>
    <a:bodyPr/>
    <a:lstStyle/>
    <a:p>
      <a:pPr>
        <a:defRPr sz="1100">
          <a:solidFill>
            <a:schemeClr val="tx1"/>
          </a:solidFill>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4017963" cy="349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050" u="none">
                <a:latin typeface="Arial Narrow" pitchFamily="34" charset="0"/>
                <a:ea typeface="ＭＳ Ｐゴシック" pitchFamily="68" charset="-128"/>
                <a:cs typeface="+mn-cs"/>
              </a:defRPr>
            </a:lvl1pPr>
          </a:lstStyle>
          <a:p>
            <a:pPr>
              <a:defRPr/>
            </a:pPr>
            <a:endParaRPr lang="en-CA" dirty="0"/>
          </a:p>
        </p:txBody>
      </p:sp>
      <p:sp>
        <p:nvSpPr>
          <p:cNvPr id="234500" name="Rectangle 4"/>
          <p:cNvSpPr>
            <a:spLocks noGrp="1" noChangeArrowheads="1"/>
          </p:cNvSpPr>
          <p:nvPr>
            <p:ph type="ftr" sz="quarter" idx="2"/>
          </p:nvPr>
        </p:nvSpPr>
        <p:spPr bwMode="auto">
          <a:xfrm>
            <a:off x="0" y="6634163"/>
            <a:ext cx="5973763"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900" u="none">
                <a:latin typeface="Arial Narrow" pitchFamily="34" charset="0"/>
                <a:ea typeface="ＭＳ Ｐゴシック" pitchFamily="68" charset="-128"/>
                <a:cs typeface="+mn-cs"/>
              </a:defRPr>
            </a:lvl1pPr>
          </a:lstStyle>
          <a:p>
            <a:pPr>
              <a:defRPr/>
            </a:pPr>
            <a:endParaRPr lang="en-CA" dirty="0"/>
          </a:p>
        </p:txBody>
      </p:sp>
      <p:sp>
        <p:nvSpPr>
          <p:cNvPr id="234501" name="Rectangle 5"/>
          <p:cNvSpPr>
            <a:spLocks noGrp="1" noChangeArrowheads="1"/>
          </p:cNvSpPr>
          <p:nvPr>
            <p:ph type="sldNum" sz="quarter" idx="3"/>
          </p:nvPr>
        </p:nvSpPr>
        <p:spPr bwMode="auto">
          <a:xfrm>
            <a:off x="8267700" y="6634163"/>
            <a:ext cx="1001713"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u="none"/>
            </a:lvl1pPr>
          </a:lstStyle>
          <a:p>
            <a:fld id="{7E981981-9D94-4DEE-BB6F-8340CF993D55}" type="slidenum">
              <a:rPr lang="en-CA" altLang="en-US"/>
              <a:pPr/>
              <a:t>‹#›</a:t>
            </a:fld>
            <a:endParaRPr lang="en-CA" altLang="en-US" dirty="0"/>
          </a:p>
        </p:txBody>
      </p:sp>
    </p:spTree>
    <p:extLst>
      <p:ext uri="{BB962C8B-B14F-4D97-AF65-F5344CB8AC3E}">
        <p14:creationId xmlns:p14="http://schemas.microsoft.com/office/powerpoint/2010/main" val="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4017963" cy="349250"/>
          </a:xfrm>
          <a:prstGeom prst="rect">
            <a:avLst/>
          </a:prstGeom>
          <a:noFill/>
          <a:ln w="9525">
            <a:noFill/>
            <a:miter lim="800000"/>
            <a:headEnd/>
            <a:tailEnd/>
          </a:ln>
        </p:spPr>
        <p:txBody>
          <a:bodyPr vert="horz" wrap="square" lIns="92879" tIns="46440" rIns="92879" bIns="46440" numCol="1" anchor="t" anchorCtr="0" compatLnSpc="1">
            <a:prstTxWarp prst="textNoShape">
              <a:avLst/>
            </a:prstTxWarp>
          </a:bodyPr>
          <a:lstStyle>
            <a:lvl1pPr defTabSz="463550" eaLnBrk="0" hangingPunct="0">
              <a:spcBef>
                <a:spcPct val="0"/>
              </a:spcBef>
              <a:defRPr sz="1200" u="none">
                <a:latin typeface="Arial" charset="0"/>
                <a:ea typeface="ＭＳ Ｐゴシック" pitchFamily="68" charset="-128"/>
                <a:cs typeface="+mn-cs"/>
              </a:defRPr>
            </a:lvl1pPr>
          </a:lstStyle>
          <a:p>
            <a:pPr>
              <a:defRPr/>
            </a:pPr>
            <a:endParaRPr lang="en-CA" dirty="0"/>
          </a:p>
        </p:txBody>
      </p:sp>
      <p:sp>
        <p:nvSpPr>
          <p:cNvPr id="58371" name="Rectangle 3"/>
          <p:cNvSpPr>
            <a:spLocks noGrp="1" noChangeArrowheads="1"/>
          </p:cNvSpPr>
          <p:nvPr>
            <p:ph type="dt" idx="1"/>
          </p:nvPr>
        </p:nvSpPr>
        <p:spPr bwMode="auto">
          <a:xfrm>
            <a:off x="5251450" y="0"/>
            <a:ext cx="4017963" cy="349250"/>
          </a:xfrm>
          <a:prstGeom prst="rect">
            <a:avLst/>
          </a:prstGeom>
          <a:noFill/>
          <a:ln w="9525">
            <a:noFill/>
            <a:miter lim="800000"/>
            <a:headEnd/>
            <a:tailEnd/>
          </a:ln>
        </p:spPr>
        <p:txBody>
          <a:bodyPr vert="horz" wrap="square" lIns="92879" tIns="46440" rIns="92879" bIns="46440" numCol="1" anchor="t" anchorCtr="0" compatLnSpc="1">
            <a:prstTxWarp prst="textNoShape">
              <a:avLst/>
            </a:prstTxWarp>
          </a:bodyPr>
          <a:lstStyle>
            <a:lvl1pPr algn="r" defTabSz="463550" eaLnBrk="0" hangingPunct="0">
              <a:defRPr sz="1200" u="none"/>
            </a:lvl1pPr>
          </a:lstStyle>
          <a:p>
            <a:fld id="{24F56CF2-DCFE-4A13-AF35-E1D99AC3E997}" type="datetime1">
              <a:rPr lang="en-CA" altLang="en-US"/>
              <a:pPr/>
              <a:t>2020-10-20</a:t>
            </a:fld>
            <a:endParaRPr lang="en-CA" altLang="en-US" dirty="0"/>
          </a:p>
        </p:txBody>
      </p:sp>
      <p:sp>
        <p:nvSpPr>
          <p:cNvPr id="32772" name="Rectangle 4"/>
          <p:cNvSpPr>
            <a:spLocks noGrp="1" noRot="1" noChangeAspect="1" noChangeArrowheads="1" noTextEdit="1"/>
          </p:cNvSpPr>
          <p:nvPr>
            <p:ph type="sldImg" idx="2"/>
          </p:nvPr>
        </p:nvSpPr>
        <p:spPr bwMode="auto">
          <a:xfrm>
            <a:off x="2889250" y="523875"/>
            <a:ext cx="3492500" cy="261937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927100" y="3317875"/>
            <a:ext cx="7416800" cy="3143250"/>
          </a:xfrm>
          <a:prstGeom prst="rect">
            <a:avLst/>
          </a:prstGeom>
          <a:noFill/>
          <a:ln w="9525">
            <a:noFill/>
            <a:miter lim="800000"/>
            <a:headEnd/>
            <a:tailEnd/>
          </a:ln>
        </p:spPr>
        <p:txBody>
          <a:bodyPr vert="horz" wrap="square" lIns="92879" tIns="46440" rIns="92879" bIns="46440"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8374" name="Rectangle 6"/>
          <p:cNvSpPr>
            <a:spLocks noGrp="1" noChangeArrowheads="1"/>
          </p:cNvSpPr>
          <p:nvPr>
            <p:ph type="ftr" sz="quarter" idx="4"/>
          </p:nvPr>
        </p:nvSpPr>
        <p:spPr bwMode="auto">
          <a:xfrm>
            <a:off x="0" y="6634163"/>
            <a:ext cx="4017963" cy="349250"/>
          </a:xfrm>
          <a:prstGeom prst="rect">
            <a:avLst/>
          </a:prstGeom>
          <a:noFill/>
          <a:ln w="9525">
            <a:noFill/>
            <a:miter lim="800000"/>
            <a:headEnd/>
            <a:tailEnd/>
          </a:ln>
        </p:spPr>
        <p:txBody>
          <a:bodyPr vert="horz" wrap="square" lIns="92879" tIns="46440" rIns="92879" bIns="46440" numCol="1" anchor="b" anchorCtr="0" compatLnSpc="1">
            <a:prstTxWarp prst="textNoShape">
              <a:avLst/>
            </a:prstTxWarp>
          </a:bodyPr>
          <a:lstStyle>
            <a:lvl1pPr defTabSz="463550" eaLnBrk="0" hangingPunct="0">
              <a:spcBef>
                <a:spcPct val="0"/>
              </a:spcBef>
              <a:defRPr sz="1200" u="none">
                <a:latin typeface="Arial" charset="0"/>
                <a:ea typeface="ＭＳ Ｐゴシック" pitchFamily="68" charset="-128"/>
                <a:cs typeface="+mn-cs"/>
              </a:defRPr>
            </a:lvl1pPr>
          </a:lstStyle>
          <a:p>
            <a:pPr>
              <a:defRPr/>
            </a:pPr>
            <a:endParaRPr lang="en-CA" dirty="0"/>
          </a:p>
        </p:txBody>
      </p:sp>
      <p:sp>
        <p:nvSpPr>
          <p:cNvPr id="58375" name="Rectangle 7"/>
          <p:cNvSpPr>
            <a:spLocks noGrp="1" noChangeArrowheads="1"/>
          </p:cNvSpPr>
          <p:nvPr>
            <p:ph type="sldNum" sz="quarter" idx="5"/>
          </p:nvPr>
        </p:nvSpPr>
        <p:spPr bwMode="auto">
          <a:xfrm>
            <a:off x="5251450" y="6634163"/>
            <a:ext cx="4017963" cy="349250"/>
          </a:xfrm>
          <a:prstGeom prst="rect">
            <a:avLst/>
          </a:prstGeom>
          <a:noFill/>
          <a:ln w="9525">
            <a:noFill/>
            <a:miter lim="800000"/>
            <a:headEnd/>
            <a:tailEnd/>
          </a:ln>
        </p:spPr>
        <p:txBody>
          <a:bodyPr vert="horz" wrap="square" lIns="92879" tIns="46440" rIns="92879" bIns="46440" numCol="1" anchor="b" anchorCtr="0" compatLnSpc="1">
            <a:prstTxWarp prst="textNoShape">
              <a:avLst/>
            </a:prstTxWarp>
          </a:bodyPr>
          <a:lstStyle>
            <a:lvl1pPr algn="r" defTabSz="463550" eaLnBrk="0" hangingPunct="0">
              <a:defRPr sz="1200" u="none"/>
            </a:lvl1pPr>
          </a:lstStyle>
          <a:p>
            <a:fld id="{0597D704-995A-451A-AAA2-B9462F0B3A37}" type="slidenum">
              <a:rPr lang="en-CA" altLang="en-US"/>
              <a:pPr/>
              <a:t>‹#›</a:t>
            </a:fld>
            <a:endParaRPr lang="en-CA"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ＭＳ Ｐゴシック" pitchFamily="68" charset="-128"/>
      </a:defRPr>
    </a:lvl1pPr>
    <a:lvl2pPr marL="4572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a:pPr/>
              <a:t>0</a:t>
            </a:fld>
            <a:endParaRPr lang="en-CA" altLang="en-US" dirty="0"/>
          </a:p>
        </p:txBody>
      </p:sp>
    </p:spTree>
    <p:extLst>
      <p:ext uri="{BB962C8B-B14F-4D97-AF65-F5344CB8AC3E}">
        <p14:creationId xmlns:p14="http://schemas.microsoft.com/office/powerpoint/2010/main" val="3965980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11</a:t>
            </a:fld>
            <a:endParaRPr lang="en-CA" altLang="en-US" dirty="0"/>
          </a:p>
        </p:txBody>
      </p:sp>
    </p:spTree>
    <p:extLst>
      <p:ext uri="{BB962C8B-B14F-4D97-AF65-F5344CB8AC3E}">
        <p14:creationId xmlns:p14="http://schemas.microsoft.com/office/powerpoint/2010/main" val="966457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12</a:t>
            </a:fld>
            <a:endParaRPr lang="en-CA" altLang="en-US" dirty="0"/>
          </a:p>
        </p:txBody>
      </p:sp>
    </p:spTree>
    <p:extLst>
      <p:ext uri="{BB962C8B-B14F-4D97-AF65-F5344CB8AC3E}">
        <p14:creationId xmlns:p14="http://schemas.microsoft.com/office/powerpoint/2010/main" val="1401124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The Beer Store, Alcohol and Gaming Commission of Ontario, Liquor Control Board of Ontario. Population estimates, Ministry of Finance, 2019 (Statistics Canada).</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	Data are presented in Supplementary Table S12. Alcohol retail stores are also called off-premises alcohol outlets and are places where people buy alcohol to drink elsewhere. Alcohol retail stores include publicly and privately owned stores.</a:t>
            </a:r>
          </a:p>
          <a:p>
            <a:endParaRPr lang="en-CA" sz="1200" kern="1200" dirty="0">
              <a:solidFill>
                <a:schemeClr val="tx1"/>
              </a:solidFill>
              <a:effectLst/>
              <a:latin typeface="Calibri" pitchFamily="68" charset="0"/>
              <a:ea typeface="MS PGothic" panose="020B0600070205080204" pitchFamily="34" charset="-128"/>
              <a:cs typeface="ＭＳ Ｐゴシック" pitchFamily="68" charset="-128"/>
            </a:endParaRP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13</a:t>
            </a:fld>
            <a:endParaRPr lang="en-CA" altLang="en-US" dirty="0"/>
          </a:p>
        </p:txBody>
      </p:sp>
    </p:spTree>
    <p:extLst>
      <p:ext uri="{BB962C8B-B14F-4D97-AF65-F5344CB8AC3E}">
        <p14:creationId xmlns:p14="http://schemas.microsoft.com/office/powerpoint/2010/main" val="4187942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14</a:t>
            </a:fld>
            <a:endParaRPr lang="en-CA" altLang="en-US" dirty="0"/>
          </a:p>
        </p:txBody>
      </p:sp>
    </p:spTree>
    <p:extLst>
      <p:ext uri="{BB962C8B-B14F-4D97-AF65-F5344CB8AC3E}">
        <p14:creationId xmlns:p14="http://schemas.microsoft.com/office/powerpoint/2010/main" val="22653858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Canadian Community Health Survey, 2017 (Statistics Canada)</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S15. Estimates are adjusted to the age distribution of the 2011 Canadian population. </a:t>
            </a:r>
          </a:p>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15</a:t>
            </a:fld>
            <a:endParaRPr lang="en-CA" altLang="en-US" dirty="0"/>
          </a:p>
        </p:txBody>
      </p:sp>
    </p:spTree>
    <p:extLst>
      <p:ext uri="{BB962C8B-B14F-4D97-AF65-F5344CB8AC3E}">
        <p14:creationId xmlns:p14="http://schemas.microsoft.com/office/powerpoint/2010/main" val="12767190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16</a:t>
            </a:fld>
            <a:endParaRPr lang="en-CA" altLang="en-US" dirty="0"/>
          </a:p>
        </p:txBody>
      </p:sp>
    </p:spTree>
    <p:extLst>
      <p:ext uri="{BB962C8B-B14F-4D97-AF65-F5344CB8AC3E}">
        <p14:creationId xmlns:p14="http://schemas.microsoft.com/office/powerpoint/2010/main" val="201906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17</a:t>
            </a:fld>
            <a:endParaRPr lang="en-CA" altLang="en-US" dirty="0"/>
          </a:p>
        </p:txBody>
      </p:sp>
    </p:spTree>
    <p:extLst>
      <p:ext uri="{BB962C8B-B14F-4D97-AF65-F5344CB8AC3E}">
        <p14:creationId xmlns:p14="http://schemas.microsoft.com/office/powerpoint/2010/main" val="2323318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Canadian Community Health Survey, 2015–2017 (Statistics Canada)</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S19. Estimates are adjusted to the age distribution of the 2011 Canadian population. Active transportation: active ways, like walking or cycling, to get to places such as school, the bus stop, the shopping centre, work or to visit friends.</a:t>
            </a:r>
          </a:p>
          <a:p>
            <a:endParaRPr lang="en-CA" sz="1200" kern="1200" dirty="0">
              <a:solidFill>
                <a:schemeClr val="tx1"/>
              </a:solidFill>
              <a:effectLst/>
              <a:latin typeface="Calibri" pitchFamily="68" charset="0"/>
              <a:ea typeface="MS PGothic" panose="020B0600070205080204" pitchFamily="34" charset="-128"/>
              <a:cs typeface="ＭＳ Ｐゴシック" pitchFamily="68" charset="-128"/>
            </a:endParaRP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18</a:t>
            </a:fld>
            <a:endParaRPr lang="en-CA" altLang="en-US" dirty="0"/>
          </a:p>
        </p:txBody>
      </p:sp>
    </p:spTree>
    <p:extLst>
      <p:ext uri="{BB962C8B-B14F-4D97-AF65-F5344CB8AC3E}">
        <p14:creationId xmlns:p14="http://schemas.microsoft.com/office/powerpoint/2010/main" val="22679678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Canadian Community Health Survey, 2015–2017 (Statistics Canada)</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S22. Estimates are adjusted to the age distribution of the 2011 Canadian population. Active transportation: active ways, like walking or cycling, to get to places such as school, the bus stop, the shopping centre, work or to visit friends.</a:t>
            </a:r>
          </a:p>
          <a:p>
            <a:endParaRPr lang="en-CA" sz="1200" kern="1200" dirty="0">
              <a:solidFill>
                <a:schemeClr val="tx1"/>
              </a:solidFill>
              <a:effectLst/>
              <a:latin typeface="Calibri" pitchFamily="68" charset="0"/>
              <a:ea typeface="MS PGothic" panose="020B0600070205080204" pitchFamily="34" charset="-128"/>
              <a:cs typeface="ＭＳ Ｐゴシック" pitchFamily="68" charset="-128"/>
            </a:endParaRP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19</a:t>
            </a:fld>
            <a:endParaRPr lang="en-CA" altLang="en-US" dirty="0"/>
          </a:p>
        </p:txBody>
      </p:sp>
    </p:spTree>
    <p:extLst>
      <p:ext uri="{BB962C8B-B14F-4D97-AF65-F5344CB8AC3E}">
        <p14:creationId xmlns:p14="http://schemas.microsoft.com/office/powerpoint/2010/main" val="42705607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20</a:t>
            </a:fld>
            <a:endParaRPr lang="en-CA" altLang="en-US" dirty="0"/>
          </a:p>
        </p:txBody>
      </p:sp>
    </p:spTree>
    <p:extLst>
      <p:ext uri="{BB962C8B-B14F-4D97-AF65-F5344CB8AC3E}">
        <p14:creationId xmlns:p14="http://schemas.microsoft.com/office/powerpoint/2010/main" val="2734914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a:t>
            </a:fld>
            <a:endParaRPr lang="en-CA" altLang="en-US" dirty="0"/>
          </a:p>
        </p:txBody>
      </p:sp>
    </p:spTree>
    <p:extLst>
      <p:ext uri="{BB962C8B-B14F-4D97-AF65-F5344CB8AC3E}">
        <p14:creationId xmlns:p14="http://schemas.microsoft.com/office/powerpoint/2010/main" val="19295252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Ontario School Information System, 2006/07 to 2016/17 (Ministry of Education)</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S24. Full time means ≥1.0 full-time equivalent (FTE). Note that ≥1.0 FTE does not necessarily mean there are one or more full-time specialist teachers because two or more part-time specialist teachers may account for ≥1.0 FTE. Part time means &gt;0 and &lt;1.0 FTE.</a:t>
            </a:r>
            <a:endParaRPr lang="en-CA" dirty="0"/>
          </a:p>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21</a:t>
            </a:fld>
            <a:endParaRPr lang="en-CA" altLang="en-US" dirty="0"/>
          </a:p>
        </p:txBody>
      </p:sp>
    </p:spTree>
    <p:extLst>
      <p:ext uri="{BB962C8B-B14F-4D97-AF65-F5344CB8AC3E}">
        <p14:creationId xmlns:p14="http://schemas.microsoft.com/office/powerpoint/2010/main" val="15929712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22</a:t>
            </a:fld>
            <a:endParaRPr lang="en-CA" altLang="en-US" dirty="0"/>
          </a:p>
        </p:txBody>
      </p:sp>
    </p:spTree>
    <p:extLst>
      <p:ext uri="{BB962C8B-B14F-4D97-AF65-F5344CB8AC3E}">
        <p14:creationId xmlns:p14="http://schemas.microsoft.com/office/powerpoint/2010/main" val="2500182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23</a:t>
            </a:fld>
            <a:endParaRPr lang="en-CA" altLang="en-US" dirty="0"/>
          </a:p>
        </p:txBody>
      </p:sp>
    </p:spTree>
    <p:extLst>
      <p:ext uri="{BB962C8B-B14F-4D97-AF65-F5344CB8AC3E}">
        <p14:creationId xmlns:p14="http://schemas.microsoft.com/office/powerpoint/2010/main" val="39921840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Municipal planning policy documents (e.g., official plans, urban design guidelines, site plan control bylaws) posted on the web or in additional documents sent by email from the municipality for each of the 26 Ontario local municipalities with populations of 100,000 or greater.</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The shade policies assessed and information about whether they were verified by the municipality can be found in Supplementary Table S30.</a:t>
            </a:r>
          </a:p>
          <a:p>
            <a:endParaRPr lang="en-CA" sz="1200" kern="1200" dirty="0">
              <a:solidFill>
                <a:schemeClr val="tx1"/>
              </a:solidFill>
              <a:effectLst/>
              <a:latin typeface="Calibri" pitchFamily="68" charset="0"/>
              <a:ea typeface="MS PGothic" panose="020B0600070205080204" pitchFamily="34" charset="-128"/>
              <a:cs typeface="ＭＳ Ｐゴシック" pitchFamily="68" charset="-128"/>
            </a:endParaRP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24</a:t>
            </a:fld>
            <a:endParaRPr lang="en-CA" altLang="en-US" dirty="0"/>
          </a:p>
        </p:txBody>
      </p:sp>
    </p:spTree>
    <p:extLst>
      <p:ext uri="{BB962C8B-B14F-4D97-AF65-F5344CB8AC3E}">
        <p14:creationId xmlns:p14="http://schemas.microsoft.com/office/powerpoint/2010/main" val="17362728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25</a:t>
            </a:fld>
            <a:endParaRPr lang="en-CA" altLang="en-US" dirty="0"/>
          </a:p>
        </p:txBody>
      </p:sp>
    </p:spTree>
    <p:extLst>
      <p:ext uri="{BB962C8B-B14F-4D97-AF65-F5344CB8AC3E}">
        <p14:creationId xmlns:p14="http://schemas.microsoft.com/office/powerpoint/2010/main" val="19524840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26</a:t>
            </a:fld>
            <a:endParaRPr lang="en-CA" altLang="en-US" dirty="0"/>
          </a:p>
        </p:txBody>
      </p:sp>
    </p:spTree>
    <p:extLst>
      <p:ext uri="{BB962C8B-B14F-4D97-AF65-F5344CB8AC3E}">
        <p14:creationId xmlns:p14="http://schemas.microsoft.com/office/powerpoint/2010/main" val="21132010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Air Quality in Ontario, 2013 to 2017 (Ministry of the Environment, Conservation and Parks)</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S32. Bolded values exceed 8.8 </a:t>
            </a:r>
            <a:r>
              <a:rPr lang="en-CA" sz="1200" kern="1200" dirty="0" err="1">
                <a:solidFill>
                  <a:schemeClr val="tx1"/>
                </a:solidFill>
                <a:effectLst/>
                <a:latin typeface="Calibri" pitchFamily="68" charset="0"/>
                <a:ea typeface="MS PGothic" panose="020B0600070205080204" pitchFamily="34" charset="-128"/>
                <a:cs typeface="ＭＳ Ｐゴシック" pitchFamily="68" charset="-128"/>
              </a:rPr>
              <a:t>μg</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/m</a:t>
            </a:r>
            <a:r>
              <a:rPr lang="en-CA" sz="1200" kern="1200" baseline="30000" dirty="0">
                <a:solidFill>
                  <a:schemeClr val="tx1"/>
                </a:solidFill>
                <a:effectLst/>
                <a:latin typeface="Calibri" pitchFamily="68" charset="0"/>
                <a:ea typeface="MS PGothic" panose="020B0600070205080204" pitchFamily="34" charset="-128"/>
                <a:cs typeface="ＭＳ Ｐゴシック" pitchFamily="68" charset="-128"/>
              </a:rPr>
              <a:t>3</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 the PM</a:t>
            </a:r>
            <a:r>
              <a:rPr lang="en-CA" sz="1200" kern="1200" baseline="-25000" dirty="0">
                <a:solidFill>
                  <a:schemeClr val="tx1"/>
                </a:solidFill>
                <a:effectLst/>
                <a:latin typeface="Calibri" pitchFamily="68" charset="0"/>
                <a:ea typeface="MS PGothic" panose="020B0600070205080204" pitchFamily="34" charset="-128"/>
                <a:cs typeface="ＭＳ Ｐゴシック" pitchFamily="68" charset="-128"/>
              </a:rPr>
              <a:t>2.5</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 reference level set by the Canadian Ambient Air Quality Standards, effective in 2020. INS: insufficient data in any one quarter to calculate a valid average ambient concentration. N/A: PM</a:t>
            </a:r>
            <a:r>
              <a:rPr lang="en-CA" sz="1200" kern="1200" baseline="-25000" dirty="0">
                <a:solidFill>
                  <a:schemeClr val="tx1"/>
                </a:solidFill>
                <a:effectLst/>
                <a:latin typeface="Calibri" pitchFamily="68" charset="0"/>
                <a:ea typeface="MS PGothic" panose="020B0600070205080204" pitchFamily="34" charset="-128"/>
                <a:cs typeface="ＭＳ Ｐゴシック" pitchFamily="68" charset="-128"/>
              </a:rPr>
              <a:t>2.5</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 not monitored in that year. </a:t>
            </a:r>
          </a:p>
          <a:p>
            <a:endParaRPr lang="en-CA" sz="1200" kern="1200" dirty="0">
              <a:solidFill>
                <a:schemeClr val="tx1"/>
              </a:solidFill>
              <a:effectLst/>
              <a:latin typeface="Calibri" pitchFamily="68" charset="0"/>
              <a:ea typeface="MS PGothic" panose="020B0600070205080204" pitchFamily="34" charset="-128"/>
              <a:cs typeface="ＭＳ Ｐゴシック" pitchFamily="68" charset="-128"/>
            </a:endParaRP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27</a:t>
            </a:fld>
            <a:endParaRPr lang="en-CA" altLang="en-US" dirty="0"/>
          </a:p>
        </p:txBody>
      </p:sp>
    </p:spTree>
    <p:extLst>
      <p:ext uri="{BB962C8B-B14F-4D97-AF65-F5344CB8AC3E}">
        <p14:creationId xmlns:p14="http://schemas.microsoft.com/office/powerpoint/2010/main" val="1866436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28</a:t>
            </a:fld>
            <a:endParaRPr lang="en-CA" altLang="en-US" dirty="0"/>
          </a:p>
        </p:txBody>
      </p:sp>
    </p:spTree>
    <p:extLst>
      <p:ext uri="{BB962C8B-B14F-4D97-AF65-F5344CB8AC3E}">
        <p14:creationId xmlns:p14="http://schemas.microsoft.com/office/powerpoint/2010/main" val="38828360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Ontario Toxics Reduction Program, 2013 to 2016 (Ministry of the Environment, Conservation and Parks)</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S33. Excludes facilities that are exempt from the Ontario Toxics Reduction Program (i.e., that use or release nickel in quantities below the legislated thresholds). Nickel use (tonnes) is estimated by selecting the mid-point value for each facility's reported range of use and summing these values across all facilities for each sector.</a:t>
            </a:r>
            <a:endParaRPr lang="en-CA" dirty="0"/>
          </a:p>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29</a:t>
            </a:fld>
            <a:endParaRPr lang="en-CA" altLang="en-US" dirty="0"/>
          </a:p>
        </p:txBody>
      </p:sp>
    </p:spTree>
    <p:extLst>
      <p:ext uri="{BB962C8B-B14F-4D97-AF65-F5344CB8AC3E}">
        <p14:creationId xmlns:p14="http://schemas.microsoft.com/office/powerpoint/2010/main" val="10646111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30</a:t>
            </a:fld>
            <a:endParaRPr lang="en-CA" altLang="en-US" dirty="0"/>
          </a:p>
        </p:txBody>
      </p:sp>
    </p:spTree>
    <p:extLst>
      <p:ext uri="{BB962C8B-B14F-4D97-AF65-F5344CB8AC3E}">
        <p14:creationId xmlns:p14="http://schemas.microsoft.com/office/powerpoint/2010/main" val="587222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4</a:t>
            </a:fld>
            <a:endParaRPr lang="en-CA" altLang="en-US" dirty="0"/>
          </a:p>
        </p:txBody>
      </p:sp>
    </p:spTree>
    <p:extLst>
      <p:ext uri="{BB962C8B-B14F-4D97-AF65-F5344CB8AC3E}">
        <p14:creationId xmlns:p14="http://schemas.microsoft.com/office/powerpoint/2010/main" val="12495850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Ontario Toxics Reduction Program, 2013 to 2016 (Ministry of the Environment, Conservation and Parks)</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 	Data are presented in Supplementary Table S34. Excludes facilities that are exempt from the Ontario Toxics Reduction Program (i.e., they use or release formaldehyde in quantities below the legislated thresholds). Formaldehyde use (tonnes) is estimated by selecting the mid-point value for each facility's reported range of use and summing these values across all facilities for each sector. </a:t>
            </a:r>
          </a:p>
          <a:p>
            <a:endParaRPr lang="en-CA" sz="1200" kern="1200" dirty="0">
              <a:solidFill>
                <a:schemeClr val="tx1"/>
              </a:solidFill>
              <a:effectLst/>
              <a:latin typeface="Calibri" pitchFamily="68" charset="0"/>
              <a:ea typeface="MS PGothic" panose="020B0600070205080204" pitchFamily="34" charset="-128"/>
              <a:cs typeface="ＭＳ Ｐゴシック" pitchFamily="68" charset="-128"/>
            </a:endParaRP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31</a:t>
            </a:fld>
            <a:endParaRPr lang="en-CA" altLang="en-US" dirty="0"/>
          </a:p>
        </p:txBody>
      </p:sp>
    </p:spTree>
    <p:extLst>
      <p:ext uri="{BB962C8B-B14F-4D97-AF65-F5344CB8AC3E}">
        <p14:creationId xmlns:p14="http://schemas.microsoft.com/office/powerpoint/2010/main" val="10774399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32</a:t>
            </a:fld>
            <a:endParaRPr lang="en-CA" altLang="en-US" dirty="0"/>
          </a:p>
        </p:txBody>
      </p:sp>
    </p:spTree>
    <p:extLst>
      <p:ext uri="{BB962C8B-B14F-4D97-AF65-F5344CB8AC3E}">
        <p14:creationId xmlns:p14="http://schemas.microsoft.com/office/powerpoint/2010/main" val="3898770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Digital Health Immunization Repository, 2017/2018 (Ministry of Health and Long-Term Care) in: Ontario Agency for Health Protection and Promotion (Public Health Ontario). Immunization coverage report for school pupils in Ontario: 2016–17 school year. Toronto, ON: Queen’s Printer for Ontario; 2018.</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	Data are presented in Supplementary Table S35.</a:t>
            </a:r>
          </a:p>
          <a:p>
            <a:endParaRPr lang="en-CA" sz="1200" kern="1200" dirty="0">
              <a:solidFill>
                <a:schemeClr val="tx1"/>
              </a:solidFill>
              <a:effectLst/>
              <a:latin typeface="Calibri" pitchFamily="68" charset="0"/>
              <a:ea typeface="MS PGothic" panose="020B0600070205080204" pitchFamily="34" charset="-128"/>
              <a:cs typeface="ＭＳ Ｐゴシック" pitchFamily="68" charset="-128"/>
            </a:endParaRP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33</a:t>
            </a:fld>
            <a:endParaRPr lang="en-CA" altLang="en-US" dirty="0"/>
          </a:p>
        </p:txBody>
      </p:sp>
    </p:spTree>
    <p:extLst>
      <p:ext uri="{BB962C8B-B14F-4D97-AF65-F5344CB8AC3E}">
        <p14:creationId xmlns:p14="http://schemas.microsoft.com/office/powerpoint/2010/main" val="40841255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34</a:t>
            </a:fld>
            <a:endParaRPr lang="en-CA" altLang="en-US" dirty="0"/>
          </a:p>
        </p:txBody>
      </p:sp>
    </p:spTree>
    <p:extLst>
      <p:ext uri="{BB962C8B-B14F-4D97-AF65-F5344CB8AC3E}">
        <p14:creationId xmlns:p14="http://schemas.microsoft.com/office/powerpoint/2010/main" val="3964798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Total taxes retrieved from provincial and territorial government websites for the tobacco taxes in effect or announced in 2018.</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Average Annual Retail Price (after tax) of Cigarette Cartons, custom report (Statistics Canada).</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S2. Total retail price data represent a simple standardized unit price of cigarette cartons across geographies recorded by the Consumer Price Index. Users are advised to exercise caution when comparing to the official (weighted) average prices table released by Statistics Canada because the calculation methods are different. Average prices should not be used as a measure of pure price change through time because the product and outlet sample can vary from month to month.</a:t>
            </a:r>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5</a:t>
            </a:fld>
            <a:endParaRPr lang="en-CA" altLang="en-US" dirty="0"/>
          </a:p>
        </p:txBody>
      </p:sp>
    </p:spTree>
    <p:extLst>
      <p:ext uri="{BB962C8B-B14F-4D97-AF65-F5344CB8AC3E}">
        <p14:creationId xmlns:p14="http://schemas.microsoft.com/office/powerpoint/2010/main" val="1213432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kern="1200" dirty="0">
              <a:solidFill>
                <a:schemeClr val="tx1"/>
              </a:solidFill>
              <a:effectLst/>
              <a:latin typeface="Calibri" pitchFamily="68" charset="0"/>
              <a:ea typeface="MS PGothic" panose="020B0600070205080204" pitchFamily="34" charset="-128"/>
              <a:cs typeface="ＭＳ Ｐゴシック" pitchFamily="68" charset="-128"/>
            </a:endParaRP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6</a:t>
            </a:fld>
            <a:endParaRPr lang="en-CA" altLang="en-US" dirty="0"/>
          </a:p>
        </p:txBody>
      </p:sp>
    </p:spTree>
    <p:extLst>
      <p:ext uri="{BB962C8B-B14F-4D97-AF65-F5344CB8AC3E}">
        <p14:creationId xmlns:p14="http://schemas.microsoft.com/office/powerpoint/2010/main" val="2471272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7</a:t>
            </a:fld>
            <a:endParaRPr lang="en-CA" altLang="en-US" dirty="0"/>
          </a:p>
        </p:txBody>
      </p:sp>
    </p:spTree>
    <p:extLst>
      <p:ext uri="{BB962C8B-B14F-4D97-AF65-F5344CB8AC3E}">
        <p14:creationId xmlns:p14="http://schemas.microsoft.com/office/powerpoint/2010/main" val="2243583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Local housing corporations </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	Details about the smoke-free policies are presented in Supplementary Table S5. The presence of a smoke-free policy at each local housing corporation was determined by reviewing their websites and contacting the corporation to verify what was found. </a:t>
            </a:r>
            <a:endParaRPr lang="en-CA" dirty="0"/>
          </a:p>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8</a:t>
            </a:fld>
            <a:endParaRPr lang="en-CA" altLang="en-US" dirty="0"/>
          </a:p>
        </p:txBody>
      </p:sp>
    </p:spTree>
    <p:extLst>
      <p:ext uri="{BB962C8B-B14F-4D97-AF65-F5344CB8AC3E}">
        <p14:creationId xmlns:p14="http://schemas.microsoft.com/office/powerpoint/2010/main" val="1114247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9</a:t>
            </a:fld>
            <a:endParaRPr lang="en-CA" altLang="en-US" dirty="0"/>
          </a:p>
        </p:txBody>
      </p:sp>
    </p:spTree>
    <p:extLst>
      <p:ext uri="{BB962C8B-B14F-4D97-AF65-F5344CB8AC3E}">
        <p14:creationId xmlns:p14="http://schemas.microsoft.com/office/powerpoint/2010/main" val="1071251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Canadian Community Health Survey, 2015–2017 (Statistics Canada)</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	Data are presented in Supplementary Table S7. Estimates are adjusted to the age distribution of the 2011 Canadian population. </a:t>
            </a:r>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10</a:t>
            </a:fld>
            <a:endParaRPr lang="en-CA" altLang="en-US" dirty="0"/>
          </a:p>
        </p:txBody>
      </p:sp>
    </p:spTree>
    <p:extLst>
      <p:ext uri="{BB962C8B-B14F-4D97-AF65-F5344CB8AC3E}">
        <p14:creationId xmlns:p14="http://schemas.microsoft.com/office/powerpoint/2010/main" val="2526643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39B220-3ACD-417A-A277-ED0BABC3D348}"/>
              </a:ext>
            </a:extLst>
          </p:cNvPr>
          <p:cNvSpPr/>
          <p:nvPr userDrawn="1"/>
        </p:nvSpPr>
        <p:spPr bwMode="auto">
          <a:xfrm>
            <a:off x="0" y="0"/>
            <a:ext cx="423949" cy="1809296"/>
          </a:xfrm>
          <a:prstGeom prst="rect">
            <a:avLst/>
          </a:prstGeom>
          <a:gradFill>
            <a:gsLst>
              <a:gs pos="100000">
                <a:schemeClr val="bg1"/>
              </a:gs>
              <a:gs pos="0">
                <a:srgbClr val="92278F"/>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pic>
        <p:nvPicPr>
          <p:cNvPr id="4" name="Picture 3" descr="Ontario Health (Cancer Care Ontario) logo">
            <a:extLst>
              <a:ext uri="{FF2B5EF4-FFF2-40B4-BE49-F238E27FC236}">
                <a16:creationId xmlns:a16="http://schemas.microsoft.com/office/drawing/2014/main" id="{F1D1804F-62D7-40D8-A044-1EE428B8A5E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5745265" y="5647113"/>
            <a:ext cx="3160197" cy="1081678"/>
          </a:xfrm>
          <a:prstGeom prst="rect">
            <a:avLst/>
          </a:prstGeom>
        </p:spPr>
      </p:pic>
      <p:sp>
        <p:nvSpPr>
          <p:cNvPr id="5" name="Rectangle 4">
            <a:extLst>
              <a:ext uri="{FF2B5EF4-FFF2-40B4-BE49-F238E27FC236}">
                <a16:creationId xmlns:a16="http://schemas.microsoft.com/office/drawing/2014/main" id="{B4D06F2E-1418-4481-BA27-7E36F4C8E124}"/>
              </a:ext>
            </a:extLst>
          </p:cNvPr>
          <p:cNvSpPr/>
          <p:nvPr userDrawn="1"/>
        </p:nvSpPr>
        <p:spPr bwMode="auto">
          <a:xfrm>
            <a:off x="0" y="0"/>
            <a:ext cx="423949" cy="3101650"/>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Tree>
    <p:extLst>
      <p:ext uri="{BB962C8B-B14F-4D97-AF65-F5344CB8AC3E}">
        <p14:creationId xmlns:p14="http://schemas.microsoft.com/office/powerpoint/2010/main" val="2645767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39B220-3ACD-417A-A277-ED0BABC3D348}"/>
              </a:ext>
            </a:extLst>
          </p:cNvPr>
          <p:cNvSpPr/>
          <p:nvPr userDrawn="1"/>
        </p:nvSpPr>
        <p:spPr bwMode="auto">
          <a:xfrm>
            <a:off x="0" y="0"/>
            <a:ext cx="423949" cy="1809296"/>
          </a:xfrm>
          <a:prstGeom prst="rect">
            <a:avLst/>
          </a:prstGeom>
          <a:gradFill>
            <a:gsLst>
              <a:gs pos="100000">
                <a:schemeClr val="bg1"/>
              </a:gs>
              <a:gs pos="0">
                <a:srgbClr val="92278F"/>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pic>
        <p:nvPicPr>
          <p:cNvPr id="4" name="Picture 3" descr="Ontario Health (Cancer Care Ontario) logo">
            <a:extLst>
              <a:ext uri="{FF2B5EF4-FFF2-40B4-BE49-F238E27FC236}">
                <a16:creationId xmlns:a16="http://schemas.microsoft.com/office/drawing/2014/main" id="{F1D1804F-62D7-40D8-A044-1EE428B8A5E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5745265" y="5647113"/>
            <a:ext cx="3160197" cy="1081678"/>
          </a:xfrm>
          <a:prstGeom prst="rect">
            <a:avLst/>
          </a:prstGeom>
        </p:spPr>
      </p:pic>
      <p:sp>
        <p:nvSpPr>
          <p:cNvPr id="5" name="Rectangle 4">
            <a:extLst>
              <a:ext uri="{FF2B5EF4-FFF2-40B4-BE49-F238E27FC236}">
                <a16:creationId xmlns:a16="http://schemas.microsoft.com/office/drawing/2014/main" id="{B4D06F2E-1418-4481-BA27-7E36F4C8E124}"/>
              </a:ext>
            </a:extLst>
          </p:cNvPr>
          <p:cNvSpPr/>
          <p:nvPr userDrawn="1"/>
        </p:nvSpPr>
        <p:spPr bwMode="auto">
          <a:xfrm>
            <a:off x="0" y="0"/>
            <a:ext cx="423949" cy="3101650"/>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
        <p:nvSpPr>
          <p:cNvPr id="6" name="Title 5"/>
          <p:cNvSpPr>
            <a:spLocks noGrp="1"/>
          </p:cNvSpPr>
          <p:nvPr>
            <p:ph type="title"/>
          </p:nvPr>
        </p:nvSpPr>
        <p:spPr>
          <a:xfrm>
            <a:off x="630000" y="900000"/>
            <a:ext cx="7139136" cy="2114110"/>
          </a:xfrm>
        </p:spPr>
        <p:txBody>
          <a:bodyPr/>
          <a:lstStyle>
            <a:lvl1pPr>
              <a:defRPr sz="6000"/>
            </a:lvl1pPr>
          </a:lstStyle>
          <a:p>
            <a:r>
              <a:rPr lang="en-US"/>
              <a:t>Click to edit Master title style</a:t>
            </a:r>
            <a:endParaRPr lang="en-CA"/>
          </a:p>
        </p:txBody>
      </p:sp>
      <p:sp>
        <p:nvSpPr>
          <p:cNvPr id="12" name="Text Placeholder 11"/>
          <p:cNvSpPr>
            <a:spLocks noGrp="1"/>
          </p:cNvSpPr>
          <p:nvPr>
            <p:ph type="body" sz="quarter" idx="10"/>
          </p:nvPr>
        </p:nvSpPr>
        <p:spPr>
          <a:xfrm>
            <a:off x="630000" y="3600000"/>
            <a:ext cx="7139136" cy="1541463"/>
          </a:xfrm>
        </p:spPr>
        <p:txBody>
          <a:bodyPr/>
          <a:lstStyle>
            <a:lvl1pPr marL="0" indent="0">
              <a:buNone/>
              <a:defRPr sz="3200"/>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Tree>
    <p:extLst>
      <p:ext uri="{BB962C8B-B14F-4D97-AF65-F5344CB8AC3E}">
        <p14:creationId xmlns:p14="http://schemas.microsoft.com/office/powerpoint/2010/main" val="1273684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ullets">
    <p:spTree>
      <p:nvGrpSpPr>
        <p:cNvPr id="1" name=""/>
        <p:cNvGrpSpPr/>
        <p:nvPr/>
      </p:nvGrpSpPr>
      <p:grpSpPr>
        <a:xfrm>
          <a:off x="0" y="0"/>
          <a:ext cx="0" cy="0"/>
          <a:chOff x="0" y="0"/>
          <a:chExt cx="0" cy="0"/>
        </a:xfrm>
      </p:grpSpPr>
      <p:pic>
        <p:nvPicPr>
          <p:cNvPr id="7" name="Picture 6" descr="Ontario Health (Cancer Care Ontario) logo">
            <a:extLst>
              <a:ext uri="{FF2B5EF4-FFF2-40B4-BE49-F238E27FC236}">
                <a16:creationId xmlns:a16="http://schemas.microsoft.com/office/drawing/2014/main" id="{4A5A30AC-3B6B-1B4E-A041-89131049344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0" y="6133377"/>
            <a:ext cx="2117035" cy="724623"/>
          </a:xfrm>
          <a:prstGeom prst="rect">
            <a:avLst/>
          </a:prstGeom>
        </p:spPr>
      </p:pic>
      <p:sp>
        <p:nvSpPr>
          <p:cNvPr id="4" name="TextBox 3"/>
          <p:cNvSpPr txBox="1"/>
          <p:nvPr userDrawn="1"/>
        </p:nvSpPr>
        <p:spPr>
          <a:xfrm>
            <a:off x="7724259" y="6332833"/>
            <a:ext cx="1066800" cy="261610"/>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pPr>
            <a:fld id="{150CB991-94F8-4AE6-BDC9-2D81A3868D43}" type="slidenum">
              <a:rPr lang="en-US" altLang="en-US" sz="1100" b="0" u="none">
                <a:solidFill>
                  <a:schemeClr val="tx1"/>
                </a:solidFill>
                <a:latin typeface="Arial"/>
                <a:cs typeface="Arial"/>
              </a:rPr>
              <a:pPr algn="r" eaLnBrk="1" hangingPunct="1">
                <a:spcBef>
                  <a:spcPct val="50000"/>
                </a:spcBef>
              </a:pPr>
              <a:t>‹#›</a:t>
            </a:fld>
            <a:endParaRPr lang="en-US" altLang="en-US" sz="1100" b="0" u="none" dirty="0">
              <a:solidFill>
                <a:schemeClr val="tx1"/>
              </a:solidFill>
              <a:latin typeface="Arial"/>
              <a:cs typeface="Arial"/>
            </a:endParaRPr>
          </a:p>
        </p:txBody>
      </p:sp>
      <p:sp>
        <p:nvSpPr>
          <p:cNvPr id="2" name="Title 1"/>
          <p:cNvSpPr>
            <a:spLocks noGrp="1"/>
          </p:cNvSpPr>
          <p:nvPr>
            <p:ph type="title"/>
          </p:nvPr>
        </p:nvSpPr>
        <p:spPr>
          <a:xfrm>
            <a:off x="457200" y="180851"/>
            <a:ext cx="7139136" cy="1092137"/>
          </a:xfrm>
        </p:spPr>
        <p:txBody>
          <a:bodyPr anchor="t"/>
          <a:lstStyle>
            <a:lvl1pPr>
              <a:defRPr>
                <a:solidFill>
                  <a:schemeClr val="tx1"/>
                </a:solidFill>
              </a:defRPr>
            </a:lvl1pPr>
          </a:lstStyle>
          <a:p>
            <a:r>
              <a:rPr lang="en-US" dirty="0"/>
              <a:t>Click to edit Master title style</a:t>
            </a:r>
            <a:endParaRPr lang="en-CA" dirty="0"/>
          </a:p>
        </p:txBody>
      </p:sp>
      <p:sp>
        <p:nvSpPr>
          <p:cNvPr id="3" name="Content Placeholder 2"/>
          <p:cNvSpPr>
            <a:spLocks noGrp="1"/>
          </p:cNvSpPr>
          <p:nvPr>
            <p:ph idx="1"/>
          </p:nvPr>
        </p:nvSpPr>
        <p:spPr>
          <a:xfrm>
            <a:off x="457200" y="1346760"/>
            <a:ext cx="8229600" cy="4602520"/>
          </a:xfrm>
        </p:spPr>
        <p:txBody>
          <a:bodyPr/>
          <a:lstStyle>
            <a:lvl1pPr>
              <a:spcBef>
                <a:spcPts val="600"/>
              </a:spcBef>
              <a:buClr>
                <a:srgbClr val="00B2E3"/>
              </a:buClr>
              <a:defRPr>
                <a:solidFill>
                  <a:schemeClr val="tx1"/>
                </a:solidFill>
              </a:defRPr>
            </a:lvl1pPr>
            <a:lvl2pPr marL="627063" indent="-268288">
              <a:lnSpc>
                <a:spcPct val="110000"/>
              </a:lnSpc>
              <a:spcBef>
                <a:spcPts val="600"/>
              </a:spcBef>
              <a:buClr>
                <a:srgbClr val="00B2E3"/>
              </a:buClr>
              <a:buFont typeface="Courier New" panose="02070309020205020404" pitchFamily="49" charset="0"/>
              <a:buChar char="o"/>
              <a:defRPr/>
            </a:lvl2pPr>
            <a:lvl3pPr>
              <a:buClr>
                <a:srgbClr val="00B2E3"/>
              </a:buClr>
              <a:defRPr/>
            </a:lvl3pPr>
            <a:lvl4pPr>
              <a:buClr>
                <a:srgbClr val="00B2E3"/>
              </a:buClr>
              <a:defRPr/>
            </a:lvl4pPr>
            <a:lvl5pPr>
              <a:buClr>
                <a:srgbClr val="00B2E3"/>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6" name="Rectangle 5">
            <a:extLst>
              <a:ext uri="{FF2B5EF4-FFF2-40B4-BE49-F238E27FC236}">
                <a16:creationId xmlns:a16="http://schemas.microsoft.com/office/drawing/2014/main" id="{5E9F1A82-9D54-4801-8572-9152A6C6BCF8}"/>
              </a:ext>
            </a:extLst>
          </p:cNvPr>
          <p:cNvSpPr/>
          <p:nvPr userDrawn="1"/>
        </p:nvSpPr>
        <p:spPr bwMode="auto">
          <a:xfrm>
            <a:off x="0" y="0"/>
            <a:ext cx="423949" cy="1809296"/>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Tree>
    <p:extLst>
      <p:ext uri="{BB962C8B-B14F-4D97-AF65-F5344CB8AC3E}">
        <p14:creationId xmlns:p14="http://schemas.microsoft.com/office/powerpoint/2010/main" val="195560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igure">
    <p:spTree>
      <p:nvGrpSpPr>
        <p:cNvPr id="1" name=""/>
        <p:cNvGrpSpPr/>
        <p:nvPr/>
      </p:nvGrpSpPr>
      <p:grpSpPr>
        <a:xfrm>
          <a:off x="0" y="0"/>
          <a:ext cx="0" cy="0"/>
          <a:chOff x="0" y="0"/>
          <a:chExt cx="0" cy="0"/>
        </a:xfrm>
      </p:grpSpPr>
      <p:pic>
        <p:nvPicPr>
          <p:cNvPr id="7" name="Picture 6" descr="Ontario Health (Cancer Care Ontario) logo">
            <a:extLst>
              <a:ext uri="{FF2B5EF4-FFF2-40B4-BE49-F238E27FC236}">
                <a16:creationId xmlns:a16="http://schemas.microsoft.com/office/drawing/2014/main" id="{4A5A30AC-3B6B-1B4E-A041-89131049344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0" y="6133377"/>
            <a:ext cx="2117035" cy="724623"/>
          </a:xfrm>
          <a:prstGeom prst="rect">
            <a:avLst/>
          </a:prstGeom>
        </p:spPr>
      </p:pic>
      <p:sp>
        <p:nvSpPr>
          <p:cNvPr id="4" name="TextBox 3"/>
          <p:cNvSpPr txBox="1"/>
          <p:nvPr userDrawn="1"/>
        </p:nvSpPr>
        <p:spPr>
          <a:xfrm>
            <a:off x="7724259" y="6332833"/>
            <a:ext cx="1066800" cy="261610"/>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pPr>
            <a:fld id="{150CB991-94F8-4AE6-BDC9-2D81A3868D43}" type="slidenum">
              <a:rPr lang="en-US" altLang="en-US" sz="1100" b="0" u="none">
                <a:solidFill>
                  <a:schemeClr val="tx1"/>
                </a:solidFill>
                <a:latin typeface="Arial"/>
                <a:cs typeface="Arial"/>
              </a:rPr>
              <a:pPr algn="r" eaLnBrk="1" hangingPunct="1">
                <a:spcBef>
                  <a:spcPct val="50000"/>
                </a:spcBef>
              </a:pPr>
              <a:t>‹#›</a:t>
            </a:fld>
            <a:endParaRPr lang="en-US" altLang="en-US" sz="1100" b="0" u="none" dirty="0">
              <a:solidFill>
                <a:schemeClr val="tx1"/>
              </a:solidFill>
              <a:latin typeface="Arial"/>
              <a:cs typeface="Arial"/>
            </a:endParaRPr>
          </a:p>
        </p:txBody>
      </p:sp>
      <p:sp>
        <p:nvSpPr>
          <p:cNvPr id="2" name="Title 1"/>
          <p:cNvSpPr>
            <a:spLocks noGrp="1"/>
          </p:cNvSpPr>
          <p:nvPr>
            <p:ph type="title"/>
          </p:nvPr>
        </p:nvSpPr>
        <p:spPr>
          <a:xfrm>
            <a:off x="457200" y="98555"/>
            <a:ext cx="8540496" cy="1092137"/>
          </a:xfrm>
        </p:spPr>
        <p:txBody>
          <a:bodyPr anchor="t"/>
          <a:lstStyle>
            <a:lvl1pPr>
              <a:defRPr sz="1800">
                <a:solidFill>
                  <a:schemeClr val="tx1"/>
                </a:solidFill>
              </a:defRPr>
            </a:lvl1pPr>
          </a:lstStyle>
          <a:p>
            <a:r>
              <a:rPr lang="en-US" dirty="0"/>
              <a:t>Click to edit Master title style</a:t>
            </a:r>
            <a:endParaRPr lang="en-CA" dirty="0"/>
          </a:p>
        </p:txBody>
      </p:sp>
      <p:sp>
        <p:nvSpPr>
          <p:cNvPr id="6" name="Rectangle 5">
            <a:extLst>
              <a:ext uri="{FF2B5EF4-FFF2-40B4-BE49-F238E27FC236}">
                <a16:creationId xmlns:a16="http://schemas.microsoft.com/office/drawing/2014/main" id="{5E9F1A82-9D54-4801-8572-9152A6C6BCF8}"/>
              </a:ext>
            </a:extLst>
          </p:cNvPr>
          <p:cNvSpPr/>
          <p:nvPr userDrawn="1"/>
        </p:nvSpPr>
        <p:spPr bwMode="auto">
          <a:xfrm>
            <a:off x="0" y="0"/>
            <a:ext cx="423949" cy="1809296"/>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Tree>
    <p:extLst>
      <p:ext uri="{BB962C8B-B14F-4D97-AF65-F5344CB8AC3E}">
        <p14:creationId xmlns:p14="http://schemas.microsoft.com/office/powerpoint/2010/main" val="23916763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bwMode="auto">
          <a:xfrm>
            <a:off x="457200" y="180854"/>
            <a:ext cx="7139136" cy="11185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title style</a:t>
            </a:r>
            <a:endParaRPr lang="en-CA" altLang="en-US" dirty="0"/>
          </a:p>
        </p:txBody>
      </p:sp>
      <p:sp>
        <p:nvSpPr>
          <p:cNvPr id="2052" name="Rectangle 3"/>
          <p:cNvSpPr>
            <a:spLocks noGrp="1" noChangeArrowheads="1"/>
          </p:cNvSpPr>
          <p:nvPr>
            <p:ph type="body" idx="1"/>
          </p:nvPr>
        </p:nvSpPr>
        <p:spPr bwMode="auto">
          <a:xfrm>
            <a:off x="457200" y="1628800"/>
            <a:ext cx="8229600" cy="43204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10800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CA" altLang="en-US" dirty="0"/>
          </a:p>
        </p:txBody>
      </p:sp>
      <p:sp>
        <p:nvSpPr>
          <p:cNvPr id="7" name="Slide Number Placeholder 6"/>
          <p:cNvSpPr>
            <a:spLocks noGrp="1"/>
          </p:cNvSpPr>
          <p:nvPr>
            <p:ph type="sldNum" sz="quarter" idx="4"/>
          </p:nvPr>
        </p:nvSpPr>
        <p:spPr>
          <a:xfrm>
            <a:off x="4343400" y="6422002"/>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tx1"/>
                </a:solidFill>
                <a:latin typeface="Helvetica Neue Light"/>
                <a:cs typeface="Helvetica Neue Light"/>
              </a:defRPr>
            </a:lvl1pPr>
          </a:lstStyle>
          <a:p>
            <a:fld id="{55891DED-E6B3-49D7-8D3B-5D621779D901}"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sldLayoutIdLst>
    <p:sldLayoutId id="2147484581" r:id="rId1"/>
    <p:sldLayoutId id="2147484583" r:id="rId2"/>
    <p:sldLayoutId id="2147484557" r:id="rId3"/>
    <p:sldLayoutId id="2147484582" r:id="rId4"/>
  </p:sldLayoutIdLst>
  <p:hf sldNum="0" hdr="0" ftr="0" dt="0"/>
  <p:txStyles>
    <p:titleStyle>
      <a:lvl1pPr algn="l" rtl="0" eaLnBrk="0" fontAlgn="base" hangingPunct="0">
        <a:spcBef>
          <a:spcPct val="0"/>
        </a:spcBef>
        <a:spcAft>
          <a:spcPct val="0"/>
        </a:spcAft>
        <a:defRPr sz="3600" b="1" i="0">
          <a:solidFill>
            <a:schemeClr val="tx1"/>
          </a:solidFill>
          <a:latin typeface="Calibri" panose="020F0502020204030204" pitchFamily="34" charset="0"/>
          <a:ea typeface="MS PGothic" panose="020B0600070205080204" pitchFamily="34" charset="-128"/>
          <a:cs typeface="Calibri" panose="020F0502020204030204" pitchFamily="34" charset="0"/>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ts val="1176"/>
        </a:spcBef>
        <a:spcAft>
          <a:spcPct val="0"/>
        </a:spcAft>
        <a:buClr>
          <a:srgbClr val="00B2E3"/>
        </a:buClr>
        <a:buChar char="•"/>
        <a:defRPr sz="2400" b="0" i="0">
          <a:solidFill>
            <a:schemeClr val="tx1"/>
          </a:solidFill>
          <a:latin typeface="Calibri" panose="020F0502020204030204" pitchFamily="34" charset="0"/>
          <a:ea typeface="MS PGothic" panose="020B0600070205080204" pitchFamily="34" charset="-128"/>
          <a:cs typeface="Calibri" panose="020F0502020204030204" pitchFamily="34" charset="0"/>
        </a:defRPr>
      </a:lvl1pPr>
      <a:lvl2pPr marL="742950" indent="-285750" algn="l" rtl="0" eaLnBrk="0" fontAlgn="base" hangingPunct="0">
        <a:spcBef>
          <a:spcPts val="1176"/>
        </a:spcBef>
        <a:spcAft>
          <a:spcPct val="0"/>
        </a:spcAft>
        <a:buClr>
          <a:srgbClr val="00B2E3"/>
        </a:buClr>
        <a:buFont typeface="Arial" panose="020B0604020202020204" pitchFamily="34" charset="0"/>
        <a:buChar char="–"/>
        <a:defRPr sz="2000" b="0" i="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43000" indent="-228600" algn="l" rtl="0" eaLnBrk="0" fontAlgn="base" hangingPunct="0">
        <a:spcBef>
          <a:spcPts val="1176"/>
        </a:spcBef>
        <a:spcAft>
          <a:spcPct val="0"/>
        </a:spcAft>
        <a:buClr>
          <a:srgbClr val="00B2E3"/>
        </a:buClr>
        <a:buFont typeface="Arial" panose="020B0604020202020204" pitchFamily="34" charset="0"/>
        <a:buChar char="•"/>
        <a:defRPr sz="2000" b="0" i="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1600200" indent="-228600" algn="l" rtl="0" eaLnBrk="0" fontAlgn="base" hangingPunct="0">
        <a:spcBef>
          <a:spcPts val="1176"/>
        </a:spcBef>
        <a:spcAft>
          <a:spcPct val="0"/>
        </a:spcAft>
        <a:buClr>
          <a:srgbClr val="00B2E3"/>
        </a:buClr>
        <a:buChar char="–"/>
        <a:defRPr b="0" i="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2057400" indent="-228600" algn="l" rtl="0" eaLnBrk="0" fontAlgn="base" hangingPunct="0">
        <a:spcBef>
          <a:spcPts val="1176"/>
        </a:spcBef>
        <a:spcAft>
          <a:spcPct val="0"/>
        </a:spcAft>
        <a:buClr>
          <a:srgbClr val="00B2E3"/>
        </a:buClr>
        <a:buChar char="»"/>
        <a:defRPr b="0" i="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chart" Target="../charts/chart5.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2.xml"/><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r>
              <a:rPr lang="en-CA" dirty="0"/>
              <a:t>October 2020</a:t>
            </a:r>
          </a:p>
          <a:p>
            <a:r>
              <a:rPr lang="en-CA" dirty="0"/>
              <a:t>cancercareontario.ca/PSQI </a:t>
            </a:r>
          </a:p>
        </p:txBody>
      </p:sp>
      <p:sp>
        <p:nvSpPr>
          <p:cNvPr id="6" name="Title 5"/>
          <p:cNvSpPr>
            <a:spLocks noGrp="1"/>
          </p:cNvSpPr>
          <p:nvPr>
            <p:ph type="title"/>
          </p:nvPr>
        </p:nvSpPr>
        <p:spPr/>
        <p:txBody>
          <a:bodyPr/>
          <a:lstStyle/>
          <a:p>
            <a:r>
              <a:rPr lang="en-US" altLang="en-US" dirty="0"/>
              <a:t>Prevention System Quality Index 2020</a:t>
            </a:r>
            <a:endParaRPr lang="en-CA" dirty="0"/>
          </a:p>
        </p:txBody>
      </p:sp>
    </p:spTree>
    <p:extLst>
      <p:ext uri="{BB962C8B-B14F-4D97-AF65-F5344CB8AC3E}">
        <p14:creationId xmlns:p14="http://schemas.microsoft.com/office/powerpoint/2010/main" val="2940051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7" y="359999"/>
            <a:ext cx="4481493" cy="721669"/>
          </a:xfrm>
        </p:spPr>
        <p:txBody>
          <a:bodyPr anchor="t"/>
          <a:lstStyle/>
          <a:p>
            <a:r>
              <a:rPr lang="en-US" dirty="0"/>
              <a:t>Tobacco smoking (4)</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550020"/>
            <a:ext cx="8229600" cy="4728117"/>
          </a:xfrm>
        </p:spPr>
        <p:txBody>
          <a:bodyPr/>
          <a:lstStyle/>
          <a:p>
            <a:pPr marL="0" indent="0">
              <a:buNone/>
            </a:pPr>
            <a:r>
              <a:rPr lang="en-US" sz="2200" b="1" dirty="0"/>
              <a:t>Smoking cessation </a:t>
            </a:r>
            <a:endParaRPr lang="en-CA" sz="2200" dirty="0"/>
          </a:p>
          <a:p>
            <a:pPr marL="0" indent="0">
              <a:buNone/>
            </a:pPr>
            <a:r>
              <a:rPr lang="en-US" sz="2200" dirty="0"/>
              <a:t>A provincial-level focus on increasing the number of smokers who try to quit, and their number of quit attempts, may help increase the smoking cessation rate.</a:t>
            </a:r>
          </a:p>
          <a:p>
            <a:r>
              <a:rPr lang="en-US" sz="2200" dirty="0"/>
              <a:t>In 2017, 48.1% of adult smokers made 1 or more quit attempts in the past 12 months.</a:t>
            </a:r>
          </a:p>
          <a:p>
            <a:r>
              <a:rPr lang="en-US" sz="2200" dirty="0"/>
              <a:t>During 2015–2017, 51.5% of adults reporting past daily or occasional smoking, quit smoking completely at least 1 year ago.</a:t>
            </a:r>
          </a:p>
          <a:p>
            <a:r>
              <a:rPr lang="en-US" sz="2200" dirty="0"/>
              <a:t>Opportunity: Increase mass media campaigns to support quit attempts and expand funding for smoking cessation programs to ensure free access to counselling supports and pharmacotherapy.</a:t>
            </a:r>
          </a:p>
          <a:p>
            <a:pPr marL="0" indent="0">
              <a:buNone/>
            </a:pPr>
            <a:endParaRPr lang="en-US" dirty="0"/>
          </a:p>
        </p:txBody>
      </p:sp>
    </p:spTree>
    <p:extLst>
      <p:ext uri="{BB962C8B-B14F-4D97-AF65-F5344CB8AC3E}">
        <p14:creationId xmlns:p14="http://schemas.microsoft.com/office/powerpoint/2010/main" val="3478230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80000"/>
            <a:ext cx="576000" cy="576000"/>
          </a:xfrm>
          <a:prstGeom prst="rect">
            <a:avLst/>
          </a:prstGeom>
        </p:spPr>
      </p:pic>
      <p:sp>
        <p:nvSpPr>
          <p:cNvPr id="3" name="Title 2"/>
          <p:cNvSpPr>
            <a:spLocks noGrp="1"/>
          </p:cNvSpPr>
          <p:nvPr>
            <p:ph type="title"/>
          </p:nvPr>
        </p:nvSpPr>
        <p:spPr>
          <a:xfrm>
            <a:off x="1237784" y="0"/>
            <a:ext cx="7759911" cy="731533"/>
          </a:xfrm>
        </p:spPr>
        <p:txBody>
          <a:bodyPr/>
          <a:lstStyle/>
          <a:p>
            <a:r>
              <a:rPr lang="en-CA" dirty="0"/>
              <a:t>Percentage of adults (age 20+) reporting past daily or occasional smoking, who stopped smoking completely at least 1 year ago, by public health unit, Ontario, 2015–2017 combined</a:t>
            </a:r>
          </a:p>
        </p:txBody>
      </p:sp>
      <p:graphicFrame>
        <p:nvGraphicFramePr>
          <p:cNvPr id="5" name="Chart 4" descr="Available in Long-term smoking cessation, PSQI 2020 report, cancercareontario.ca/PSQI."/>
          <p:cNvGraphicFramePr/>
          <p:nvPr>
            <p:extLst>
              <p:ext uri="{D42A27DB-BD31-4B8C-83A1-F6EECF244321}">
                <p14:modId xmlns:p14="http://schemas.microsoft.com/office/powerpoint/2010/main" val="1478860663"/>
              </p:ext>
            </p:extLst>
          </p:nvPr>
        </p:nvGraphicFramePr>
        <p:xfrm>
          <a:off x="1080000" y="720000"/>
          <a:ext cx="6840000" cy="594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87823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76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6" y="360000"/>
            <a:ext cx="6347398" cy="780648"/>
          </a:xfrm>
        </p:spPr>
        <p:txBody>
          <a:bodyPr anchor="t"/>
          <a:lstStyle/>
          <a:p>
            <a:r>
              <a:rPr lang="en-US" dirty="0"/>
              <a:t>Alcohol (1)</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Minimum price of alcohol </a:t>
            </a:r>
            <a:endParaRPr lang="en-CA" dirty="0"/>
          </a:p>
          <a:p>
            <a:pPr marL="0" indent="0">
              <a:buNone/>
            </a:pPr>
            <a:r>
              <a:rPr lang="en-CA" dirty="0"/>
              <a:t>To achieve substantial reductions in </a:t>
            </a:r>
            <a:r>
              <a:rPr lang="en-US" dirty="0"/>
              <a:t>drinking</a:t>
            </a:r>
            <a:r>
              <a:rPr lang="en-CA" dirty="0"/>
              <a:t> in Ontario, it is estimated that the minimum price for alcohol sold in retail stores should be $1.75 per standard drink (2019 dollars).</a:t>
            </a:r>
            <a:endParaRPr lang="en-US" dirty="0"/>
          </a:p>
          <a:p>
            <a:r>
              <a:rPr lang="en-US" dirty="0"/>
              <a:t>As of March 2019, the minimum prices per standard drink for alcohol sold in retail stores ranged from $1.06 for beer to $1.55 for spirits.</a:t>
            </a:r>
          </a:p>
          <a:p>
            <a:r>
              <a:rPr lang="en-US" dirty="0"/>
              <a:t>Opportunity: Increase the minimum price of alcohol sold in retail stores to $1.75 per standard drink (2019 dollars).</a:t>
            </a:r>
          </a:p>
        </p:txBody>
      </p:sp>
    </p:spTree>
    <p:extLst>
      <p:ext uri="{BB962C8B-B14F-4D97-AF65-F5344CB8AC3E}">
        <p14:creationId xmlns:p14="http://schemas.microsoft.com/office/powerpoint/2010/main" val="3735282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76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5" y="360000"/>
            <a:ext cx="6358551" cy="732820"/>
          </a:xfrm>
        </p:spPr>
        <p:txBody>
          <a:bodyPr anchor="t"/>
          <a:lstStyle/>
          <a:p>
            <a:r>
              <a:rPr lang="en-US" dirty="0"/>
              <a:t>Alcohol (2)</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Alcohol availability </a:t>
            </a:r>
            <a:endParaRPr lang="en-CA" dirty="0"/>
          </a:p>
          <a:p>
            <a:pPr marL="0" indent="0">
              <a:buNone/>
            </a:pPr>
            <a:r>
              <a:rPr lang="en-US" sz="2200" dirty="0"/>
              <a:t>Privatization of alcohol retail stores and increasing the number of alcohol retail stores faster than the growth of a population in a given area may result in increased alcohol drinking.</a:t>
            </a:r>
          </a:p>
          <a:p>
            <a:r>
              <a:rPr lang="en-US" sz="2200" dirty="0"/>
              <a:t>In 2019, 79.3% of alcohol retail stores were privately owned, which was an increase from 75.9% in 2015. </a:t>
            </a:r>
          </a:p>
          <a:p>
            <a:r>
              <a:rPr lang="en-US" sz="2200" dirty="0"/>
              <a:t>In 2019, there were 2.5 alcohol retail stores for every 10,000 people ages 15 and older compared to 2.3 in 2015.</a:t>
            </a:r>
          </a:p>
          <a:p>
            <a:r>
              <a:rPr lang="en-US" sz="2200" dirty="0"/>
              <a:t>Opportunity: Identify an appropriate limit for privatized alcohol retail stores and the number of alcohol retail stores based on the size of the population.</a:t>
            </a:r>
          </a:p>
        </p:txBody>
      </p:sp>
    </p:spTree>
    <p:extLst>
      <p:ext uri="{BB962C8B-B14F-4D97-AF65-F5344CB8AC3E}">
        <p14:creationId xmlns:p14="http://schemas.microsoft.com/office/powerpoint/2010/main" val="91690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80000"/>
            <a:ext cx="577600" cy="576000"/>
          </a:xfrm>
          <a:prstGeom prst="rect">
            <a:avLst/>
          </a:prstGeom>
        </p:spPr>
      </p:pic>
      <p:sp>
        <p:nvSpPr>
          <p:cNvPr id="2" name="Title 1"/>
          <p:cNvSpPr>
            <a:spLocks noGrp="1"/>
          </p:cNvSpPr>
          <p:nvPr>
            <p:ph type="title"/>
          </p:nvPr>
        </p:nvSpPr>
        <p:spPr>
          <a:xfrm>
            <a:off x="1260088" y="98555"/>
            <a:ext cx="7737607" cy="621445"/>
          </a:xfrm>
        </p:spPr>
        <p:txBody>
          <a:bodyPr/>
          <a:lstStyle/>
          <a:p>
            <a:r>
              <a:rPr lang="en-CA" dirty="0"/>
              <a:t>Number of alcohol retail stores per 10,000 people (age 15+), by public health unit, Ontario, January 2019</a:t>
            </a:r>
          </a:p>
        </p:txBody>
      </p:sp>
      <p:graphicFrame>
        <p:nvGraphicFramePr>
          <p:cNvPr id="4" name="Chart 3" descr="Available in Alcohol retail store density, PSQI 2020 report, cancercareontario.ca/PSQI."/>
          <p:cNvGraphicFramePr/>
          <p:nvPr>
            <p:extLst>
              <p:ext uri="{D42A27DB-BD31-4B8C-83A1-F6EECF244321}">
                <p14:modId xmlns:p14="http://schemas.microsoft.com/office/powerpoint/2010/main" val="1717984454"/>
              </p:ext>
            </p:extLst>
          </p:nvPr>
        </p:nvGraphicFramePr>
        <p:xfrm>
          <a:off x="1080000" y="720000"/>
          <a:ext cx="6840000" cy="594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26150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48938" y="360000"/>
            <a:ext cx="6347398" cy="576000"/>
          </a:xfrm>
        </p:spPr>
        <p:txBody>
          <a:bodyPr anchor="t"/>
          <a:lstStyle/>
          <a:p>
            <a:r>
              <a:rPr lang="en-US" dirty="0"/>
              <a:t>Healthy eating (1)</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Household food insecurity </a:t>
            </a:r>
            <a:endParaRPr lang="en-CA" dirty="0"/>
          </a:p>
          <a:p>
            <a:pPr marL="0" indent="0">
              <a:buNone/>
            </a:pPr>
            <a:r>
              <a:rPr lang="en-US" dirty="0"/>
              <a:t>Food insecurity reduces a household’s ability to afford adequate food. Households with the lowest income are much more likely to experience food insecurity than households with the highest income.</a:t>
            </a:r>
          </a:p>
          <a:p>
            <a:r>
              <a:rPr lang="en-US" dirty="0"/>
              <a:t>In 2017, 15.0% of households experienced some level of food insecurity. </a:t>
            </a:r>
          </a:p>
          <a:p>
            <a:r>
              <a:rPr lang="en-US" dirty="0"/>
              <a:t>Opportunity: Implement provincial poverty reduction policies, including increasing the minimum wage and income supports to reduce household food insecurity.</a:t>
            </a:r>
          </a:p>
        </p:txBody>
      </p:sp>
    </p:spTree>
    <p:extLst>
      <p:ext uri="{BB962C8B-B14F-4D97-AF65-F5344CB8AC3E}">
        <p14:creationId xmlns:p14="http://schemas.microsoft.com/office/powerpoint/2010/main" val="2046947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288000"/>
            <a:ext cx="576000" cy="576000"/>
          </a:xfrm>
          <a:prstGeom prst="rect">
            <a:avLst/>
          </a:prstGeom>
        </p:spPr>
      </p:pic>
      <p:sp>
        <p:nvSpPr>
          <p:cNvPr id="2" name="Title 1"/>
          <p:cNvSpPr>
            <a:spLocks noGrp="1"/>
          </p:cNvSpPr>
          <p:nvPr>
            <p:ph type="title"/>
          </p:nvPr>
        </p:nvSpPr>
        <p:spPr>
          <a:xfrm>
            <a:off x="1260088" y="98555"/>
            <a:ext cx="7737607" cy="1092137"/>
          </a:xfrm>
        </p:spPr>
        <p:txBody>
          <a:bodyPr/>
          <a:lstStyle/>
          <a:p>
            <a:r>
              <a:rPr lang="en-CA" dirty="0"/>
              <a:t>Percentage of households that were food insecure in the past year, overall (marginal, moderate and severe combined), by level of food insecurity and by sex, Ontario, 2017</a:t>
            </a:r>
          </a:p>
        </p:txBody>
      </p:sp>
      <p:graphicFrame>
        <p:nvGraphicFramePr>
          <p:cNvPr id="4" name="Chart 3" descr="Available in Household food insecurity, PSQI 2020 report, cancercareontario.ca/PSQI.">
            <a:extLst>
              <a:ext uri="{FF2B5EF4-FFF2-40B4-BE49-F238E27FC236}">
                <a16:creationId xmlns:a16="http://schemas.microsoft.com/office/drawing/2014/main" id="{1AE8E253-6D70-4448-AAB2-B3C73B666B01}"/>
              </a:ext>
            </a:extLst>
          </p:cNvPr>
          <p:cNvGraphicFramePr/>
          <p:nvPr>
            <p:extLst>
              <p:ext uri="{D42A27DB-BD31-4B8C-83A1-F6EECF244321}">
                <p14:modId xmlns:p14="http://schemas.microsoft.com/office/powerpoint/2010/main" val="2538928866"/>
              </p:ext>
            </p:extLst>
          </p:nvPr>
        </p:nvGraphicFramePr>
        <p:xfrm>
          <a:off x="602138" y="1190692"/>
          <a:ext cx="7920000" cy="504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11691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0"/>
            <a:ext cx="6336247" cy="743971"/>
          </a:xfrm>
        </p:spPr>
        <p:txBody>
          <a:bodyPr anchor="t"/>
          <a:lstStyle/>
          <a:p>
            <a:r>
              <a:rPr lang="en-US" dirty="0"/>
              <a:t>Healthy eating (2)</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Food literacy development in secondary schools </a:t>
            </a:r>
            <a:endParaRPr lang="en-CA" dirty="0"/>
          </a:p>
          <a:p>
            <a:pPr marL="0" indent="0">
              <a:buNone/>
            </a:pPr>
            <a:r>
              <a:rPr lang="en-US" dirty="0"/>
              <a:t>Food literacy development in schools – including learning how to choose and prepare healthy foods – can increase healthy eating among children and youth, shaping lifelong health.</a:t>
            </a:r>
          </a:p>
          <a:p>
            <a:pPr lvl="0"/>
            <a:r>
              <a:rPr lang="en-CA" dirty="0"/>
              <a:t>From 2005/06 to 2012/13, only about 1/3 of students who started Grade 9 in each of these school years completed 1 or more credits that included food literacy during their secondary school education.</a:t>
            </a:r>
            <a:endParaRPr lang="en-US" dirty="0"/>
          </a:p>
          <a:p>
            <a:r>
              <a:rPr lang="en-CA" dirty="0"/>
              <a:t>Opportunity: Include at least 1 required credit that has a food literacy component as part of the Ontario secondary school curriculum.</a:t>
            </a:r>
            <a:endParaRPr lang="en-US" dirty="0"/>
          </a:p>
        </p:txBody>
      </p:sp>
    </p:spTree>
    <p:extLst>
      <p:ext uri="{BB962C8B-B14F-4D97-AF65-F5344CB8AC3E}">
        <p14:creationId xmlns:p14="http://schemas.microsoft.com/office/powerpoint/2010/main" val="346465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0"/>
            <a:ext cx="6336247" cy="721668"/>
          </a:xfrm>
        </p:spPr>
        <p:txBody>
          <a:bodyPr anchor="t"/>
          <a:lstStyle/>
          <a:p>
            <a:r>
              <a:rPr lang="en-US" dirty="0"/>
              <a:t>Physical activity (1)</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Active transportation in adults and adolescents </a:t>
            </a:r>
            <a:endParaRPr lang="en-CA" dirty="0"/>
          </a:p>
          <a:p>
            <a:pPr marL="0" indent="0">
              <a:buNone/>
            </a:pPr>
            <a:r>
              <a:rPr lang="en-US" dirty="0"/>
              <a:t>People who regularly walk, bicycle or use other forms of active transportation report higher levels of overall physical activity.</a:t>
            </a:r>
          </a:p>
          <a:p>
            <a:r>
              <a:rPr lang="en-US" dirty="0"/>
              <a:t>In 2015–2017, 48.0% of adults and 78.7% of adolescents ages 12 to 17 reported using active transportation in the past week.</a:t>
            </a:r>
          </a:p>
          <a:p>
            <a:r>
              <a:rPr lang="en-US" dirty="0"/>
              <a:t>Opportunity: Continue to develop provincial and municipal infrastructure, policies and plans that support active transportation.</a:t>
            </a:r>
          </a:p>
        </p:txBody>
      </p:sp>
    </p:spTree>
    <p:extLst>
      <p:ext uri="{BB962C8B-B14F-4D97-AF65-F5344CB8AC3E}">
        <p14:creationId xmlns:p14="http://schemas.microsoft.com/office/powerpoint/2010/main" val="596174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44000"/>
            <a:ext cx="576000" cy="576000"/>
          </a:xfrm>
          <a:prstGeom prst="rect">
            <a:avLst/>
          </a:prstGeom>
        </p:spPr>
      </p:pic>
      <p:sp>
        <p:nvSpPr>
          <p:cNvPr id="2" name="Title 1"/>
          <p:cNvSpPr>
            <a:spLocks noGrp="1"/>
          </p:cNvSpPr>
          <p:nvPr>
            <p:ph type="title"/>
          </p:nvPr>
        </p:nvSpPr>
        <p:spPr>
          <a:xfrm>
            <a:off x="1271239" y="98555"/>
            <a:ext cx="7726457" cy="621445"/>
          </a:xfrm>
        </p:spPr>
        <p:txBody>
          <a:bodyPr/>
          <a:lstStyle/>
          <a:p>
            <a:r>
              <a:rPr lang="en-CA" dirty="0"/>
              <a:t>Percentage of adults (age 18+) who reported use of active transportation in the previous week, by public health unit, 2015–2017 combined</a:t>
            </a:r>
          </a:p>
        </p:txBody>
      </p:sp>
      <p:graphicFrame>
        <p:nvGraphicFramePr>
          <p:cNvPr id="6" name="Chart 5" descr="Available in Active transportation use in adults, PSQI 2020 report, cancercareontario.ca/PSQI.">
            <a:extLst>
              <a:ext uri="{FF2B5EF4-FFF2-40B4-BE49-F238E27FC236}">
                <a16:creationId xmlns:a16="http://schemas.microsoft.com/office/drawing/2014/main" id="{00000000-0008-0000-0300-000003000000}"/>
              </a:ext>
            </a:extLst>
          </p:cNvPr>
          <p:cNvGraphicFramePr/>
          <p:nvPr>
            <p:extLst>
              <p:ext uri="{D42A27DB-BD31-4B8C-83A1-F6EECF244321}">
                <p14:modId xmlns:p14="http://schemas.microsoft.com/office/powerpoint/2010/main" val="1381076582"/>
              </p:ext>
            </p:extLst>
          </p:nvPr>
        </p:nvGraphicFramePr>
        <p:xfrm>
          <a:off x="1271239" y="844951"/>
          <a:ext cx="6923637" cy="563687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40537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9E5A59-1684-434E-BD4F-69FE1E8A2CD4}"/>
              </a:ext>
            </a:extLst>
          </p:cNvPr>
          <p:cNvSpPr>
            <a:spLocks noGrp="1"/>
          </p:cNvSpPr>
          <p:nvPr>
            <p:ph idx="1"/>
          </p:nvPr>
        </p:nvSpPr>
        <p:spPr>
          <a:xfrm>
            <a:off x="457200" y="1581912"/>
            <a:ext cx="8229600" cy="4367368"/>
          </a:xfrm>
        </p:spPr>
        <p:txBody>
          <a:bodyPr/>
          <a:lstStyle/>
          <a:p>
            <a:r>
              <a:rPr lang="en-US" dirty="0"/>
              <a:t>Report on indicators of system-level policies and programs to address cancer risk factors </a:t>
            </a:r>
          </a:p>
          <a:p>
            <a:r>
              <a:rPr lang="en-US" dirty="0"/>
              <a:t>Provides evidence and data to help governments, nongovernmental organizations and local public health agencies implement cancer prevention policies and programs in Ontario</a:t>
            </a:r>
          </a:p>
        </p:txBody>
      </p:sp>
      <p:sp>
        <p:nvSpPr>
          <p:cNvPr id="2" name="Title 1">
            <a:extLst>
              <a:ext uri="{FF2B5EF4-FFF2-40B4-BE49-F238E27FC236}">
                <a16:creationId xmlns:a16="http://schemas.microsoft.com/office/drawing/2014/main" id="{DC3D6EC7-C3B0-4424-A95C-47E9F19A8F84}"/>
              </a:ext>
            </a:extLst>
          </p:cNvPr>
          <p:cNvSpPr>
            <a:spLocks noGrp="1"/>
          </p:cNvSpPr>
          <p:nvPr>
            <p:ph type="title"/>
          </p:nvPr>
        </p:nvSpPr>
        <p:spPr/>
        <p:txBody>
          <a:bodyPr/>
          <a:lstStyle/>
          <a:p>
            <a:r>
              <a:rPr lang="en-US" dirty="0"/>
              <a:t>Prevention System Quality Index Background</a:t>
            </a:r>
          </a:p>
        </p:txBody>
      </p:sp>
    </p:spTree>
    <p:extLst>
      <p:ext uri="{BB962C8B-B14F-4D97-AF65-F5344CB8AC3E}">
        <p14:creationId xmlns:p14="http://schemas.microsoft.com/office/powerpoint/2010/main" val="3104311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000" y="144000"/>
            <a:ext cx="576000" cy="576000"/>
          </a:xfrm>
          <a:prstGeom prst="rect">
            <a:avLst/>
          </a:prstGeom>
        </p:spPr>
      </p:pic>
      <p:sp>
        <p:nvSpPr>
          <p:cNvPr id="2" name="Title 1"/>
          <p:cNvSpPr>
            <a:spLocks noGrp="1"/>
          </p:cNvSpPr>
          <p:nvPr>
            <p:ph type="title"/>
          </p:nvPr>
        </p:nvSpPr>
        <p:spPr>
          <a:xfrm>
            <a:off x="1080000" y="98555"/>
            <a:ext cx="7917696" cy="1092137"/>
          </a:xfrm>
        </p:spPr>
        <p:txBody>
          <a:bodyPr/>
          <a:lstStyle/>
          <a:p>
            <a:r>
              <a:rPr lang="en-CA" sz="1700" dirty="0"/>
              <a:t>Percentage of adolescents (ages 12 to 17) who reported use of active transportation in the previous week, by frequency of use and by public health unit, 2015–2017 combined</a:t>
            </a:r>
          </a:p>
        </p:txBody>
      </p:sp>
      <p:graphicFrame>
        <p:nvGraphicFramePr>
          <p:cNvPr id="6" name="Chart 5" descr="Available in Active transportation use in adults, PSQI 2020 report, cancercareontario.ca/PSQI.">
            <a:extLst>
              <a:ext uri="{FF2B5EF4-FFF2-40B4-BE49-F238E27FC236}">
                <a16:creationId xmlns:a16="http://schemas.microsoft.com/office/drawing/2014/main" id="{00000000-0008-0000-0400-000002000000}"/>
              </a:ext>
            </a:extLst>
          </p:cNvPr>
          <p:cNvGraphicFramePr/>
          <p:nvPr>
            <p:extLst>
              <p:ext uri="{D42A27DB-BD31-4B8C-83A1-F6EECF244321}">
                <p14:modId xmlns:p14="http://schemas.microsoft.com/office/powerpoint/2010/main" val="3240415730"/>
              </p:ext>
            </p:extLst>
          </p:nvPr>
        </p:nvGraphicFramePr>
        <p:xfrm>
          <a:off x="1169044" y="949123"/>
          <a:ext cx="7072132" cy="55905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63783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6" y="360000"/>
            <a:ext cx="6358550" cy="721668"/>
          </a:xfrm>
        </p:spPr>
        <p:txBody>
          <a:bodyPr anchor="t"/>
          <a:lstStyle/>
          <a:p>
            <a:r>
              <a:rPr lang="en-US" dirty="0"/>
              <a:t>Physical activity (2)</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Health and physical education specialist teachers in schools </a:t>
            </a:r>
          </a:p>
          <a:p>
            <a:pPr marL="0" indent="0">
              <a:buNone/>
            </a:pPr>
            <a:r>
              <a:rPr lang="en-US" dirty="0"/>
              <a:t>Physical education specialists can improve the quality of physical education classes and increase the time students spend being physically active during class time.</a:t>
            </a:r>
          </a:p>
          <a:p>
            <a:r>
              <a:rPr lang="en-US" dirty="0"/>
              <a:t>In the 2016/17 school year, 21.7% of elementary schools and 20.3% of secondary schools reported having at least 1 health and physical education specialist teacher.</a:t>
            </a:r>
          </a:p>
          <a:p>
            <a:r>
              <a:rPr lang="en-US" dirty="0"/>
              <a:t>Opportunity: Increase the percentage of schools that have a health and physical education specialist teacher.</a:t>
            </a:r>
          </a:p>
        </p:txBody>
      </p:sp>
    </p:spTree>
    <p:extLst>
      <p:ext uri="{BB962C8B-B14F-4D97-AF65-F5344CB8AC3E}">
        <p14:creationId xmlns:p14="http://schemas.microsoft.com/office/powerpoint/2010/main" val="853818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252000"/>
            <a:ext cx="576000" cy="576000"/>
          </a:xfrm>
          <a:prstGeom prst="rect">
            <a:avLst/>
          </a:prstGeom>
        </p:spPr>
      </p:pic>
      <p:sp>
        <p:nvSpPr>
          <p:cNvPr id="2" name="Title 1"/>
          <p:cNvSpPr>
            <a:spLocks noGrp="1"/>
          </p:cNvSpPr>
          <p:nvPr>
            <p:ph type="title"/>
          </p:nvPr>
        </p:nvSpPr>
        <p:spPr>
          <a:xfrm>
            <a:off x="1237785" y="98555"/>
            <a:ext cx="7759911" cy="1092137"/>
          </a:xfrm>
        </p:spPr>
        <p:txBody>
          <a:bodyPr/>
          <a:lstStyle/>
          <a:p>
            <a:r>
              <a:rPr lang="en-CA" dirty="0"/>
              <a:t>Percentage of publicly funded elementary and secondary schools in Ontario with at least 1 full or part-time specialist teacher assigned to teach health and physical education, 2006/07 to 2016/17 school years</a:t>
            </a:r>
          </a:p>
        </p:txBody>
      </p:sp>
      <p:graphicFrame>
        <p:nvGraphicFramePr>
          <p:cNvPr id="3" name="Chart 2" descr="Available in Physical activity in Ontario schools, PSQI 2020 report, cancercareontario.ca/PSQI.">
            <a:extLst>
              <a:ext uri="{FF2B5EF4-FFF2-40B4-BE49-F238E27FC236}">
                <a16:creationId xmlns:a16="http://schemas.microsoft.com/office/drawing/2014/main" id="{0DB144E2-1102-445F-85F5-C70EC8B2CA4B}"/>
              </a:ext>
            </a:extLst>
          </p:cNvPr>
          <p:cNvGraphicFramePr/>
          <p:nvPr>
            <p:extLst>
              <p:ext uri="{D42A27DB-BD31-4B8C-83A1-F6EECF244321}">
                <p14:modId xmlns:p14="http://schemas.microsoft.com/office/powerpoint/2010/main" val="2747369253"/>
              </p:ext>
            </p:extLst>
          </p:nvPr>
        </p:nvGraphicFramePr>
        <p:xfrm>
          <a:off x="457201" y="1190692"/>
          <a:ext cx="8455572" cy="494734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46253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0"/>
            <a:ext cx="6336247" cy="743971"/>
          </a:xfrm>
        </p:spPr>
        <p:txBody>
          <a:bodyPr anchor="t"/>
          <a:lstStyle/>
          <a:p>
            <a:r>
              <a:rPr lang="en-US" dirty="0"/>
              <a:t>Physical activity (3)</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Enrolment in health and physical education courses </a:t>
            </a:r>
            <a:endParaRPr lang="en-CA" dirty="0"/>
          </a:p>
          <a:p>
            <a:pPr marL="0" indent="0">
              <a:buNone/>
            </a:pPr>
            <a:r>
              <a:rPr lang="en-US" dirty="0"/>
              <a:t>Physical education classes can increase overall physical activity in children and adolescents and address a decrease in physical activity that occurs during adolescence.</a:t>
            </a:r>
          </a:p>
          <a:p>
            <a:r>
              <a:rPr lang="en-US" dirty="0"/>
              <a:t>In the 2016/17 school year, 86.3% of students in Grade 9 took a health and physical education course credit, compared to 28.2% of students in Grade 12.</a:t>
            </a:r>
          </a:p>
          <a:p>
            <a:r>
              <a:rPr lang="en-US" dirty="0"/>
              <a:t>Opportunity: Require health and physical education credits in every grade of secondary school.</a:t>
            </a:r>
          </a:p>
        </p:txBody>
      </p:sp>
    </p:spTree>
    <p:extLst>
      <p:ext uri="{BB962C8B-B14F-4D97-AF65-F5344CB8AC3E}">
        <p14:creationId xmlns:p14="http://schemas.microsoft.com/office/powerpoint/2010/main" val="2690039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71239" y="360001"/>
            <a:ext cx="6325097" cy="699366"/>
          </a:xfrm>
        </p:spPr>
        <p:txBody>
          <a:bodyPr anchor="t"/>
          <a:lstStyle/>
          <a:p>
            <a:r>
              <a:rPr lang="en-US" dirty="0"/>
              <a:t>Ultraviolet radiation (1)</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155700"/>
            <a:ext cx="8229600" cy="4793579"/>
          </a:xfrm>
        </p:spPr>
        <p:txBody>
          <a:bodyPr/>
          <a:lstStyle/>
          <a:p>
            <a:pPr marL="0" indent="0">
              <a:buNone/>
            </a:pPr>
            <a:r>
              <a:rPr lang="en-US" b="1" dirty="0"/>
              <a:t>Shade policies </a:t>
            </a:r>
            <a:endParaRPr lang="en-CA" dirty="0"/>
          </a:p>
          <a:p>
            <a:pPr marL="0" indent="0">
              <a:buNone/>
            </a:pPr>
            <a:r>
              <a:rPr lang="en-US" sz="2200" dirty="0"/>
              <a:t>Built structures and dense tree canopies can provide shade and protect people from UVR exposure more reliably than sunscreen. </a:t>
            </a:r>
          </a:p>
          <a:p>
            <a:r>
              <a:rPr lang="en-US" sz="2200" dirty="0"/>
              <a:t>As of 2019, 3 local municipalities with a population of 100,000 or more have strong shade policies in their planning policy documents, which state that shade should be provided for a broad range of sites. The number of municipalities with a strong shade policy is unchanged from 2016. </a:t>
            </a:r>
          </a:p>
          <a:p>
            <a:r>
              <a:rPr lang="en-US" sz="2200" dirty="0"/>
              <a:t>From 2016 to 2019, 5 local municipalities added moderate shade policies to their planning policy documents, which state that shade should be provided for a few types of sites.</a:t>
            </a:r>
          </a:p>
          <a:p>
            <a:r>
              <a:rPr lang="en-US" sz="2200" dirty="0"/>
              <a:t>Opportunity: Strengthen municipal shade policies, and monitor the implementation and impact of these policies.</a:t>
            </a:r>
          </a:p>
        </p:txBody>
      </p:sp>
    </p:spTree>
    <p:extLst>
      <p:ext uri="{BB962C8B-B14F-4D97-AF65-F5344CB8AC3E}">
        <p14:creationId xmlns:p14="http://schemas.microsoft.com/office/powerpoint/2010/main" val="32753250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44000"/>
            <a:ext cx="576000" cy="576000"/>
          </a:xfrm>
          <a:prstGeom prst="rect">
            <a:avLst/>
          </a:prstGeom>
        </p:spPr>
      </p:pic>
      <p:sp>
        <p:nvSpPr>
          <p:cNvPr id="2" name="Title 1"/>
          <p:cNvSpPr>
            <a:spLocks noGrp="1"/>
          </p:cNvSpPr>
          <p:nvPr>
            <p:ph type="title"/>
          </p:nvPr>
        </p:nvSpPr>
        <p:spPr>
          <a:xfrm>
            <a:off x="1260088" y="98555"/>
            <a:ext cx="7737608" cy="704333"/>
          </a:xfrm>
        </p:spPr>
        <p:txBody>
          <a:bodyPr/>
          <a:lstStyle/>
          <a:p>
            <a:r>
              <a:rPr lang="en-CA" dirty="0"/>
              <a:t>Strength of shade policies in the planning policy documents of local municipalities in Ontario with populations of 100,000 or more, 2016 and 2019</a:t>
            </a:r>
          </a:p>
        </p:txBody>
      </p:sp>
      <p:sp>
        <p:nvSpPr>
          <p:cNvPr id="7" name="Rectangle 6"/>
          <p:cNvSpPr/>
          <p:nvPr/>
        </p:nvSpPr>
        <p:spPr>
          <a:xfrm>
            <a:off x="2102065" y="6143768"/>
            <a:ext cx="5990901" cy="646331"/>
          </a:xfrm>
          <a:prstGeom prst="rect">
            <a:avLst/>
          </a:prstGeom>
        </p:spPr>
        <p:txBody>
          <a:bodyPr wrap="square">
            <a:spAutoFit/>
          </a:bodyPr>
          <a:lstStyle/>
          <a:p>
            <a:pPr>
              <a:spcAft>
                <a:spcPts val="0"/>
              </a:spcAft>
              <a:tabLst>
                <a:tab pos="914400" algn="l"/>
              </a:tabLst>
            </a:pPr>
            <a:r>
              <a:rPr lang="en-CA" sz="1200" u="none" dirty="0">
                <a:solidFill>
                  <a:srgbClr val="000000"/>
                </a:solidFill>
                <a:latin typeface="Calibri" panose="020F0502020204030204" pitchFamily="34" charset="0"/>
                <a:ea typeface="Yu Mincho"/>
              </a:rPr>
              <a:t>*Shade </a:t>
            </a:r>
            <a:r>
              <a:rPr lang="en-CA" sz="1100" u="none" dirty="0">
                <a:solidFill>
                  <a:srgbClr val="000000"/>
                </a:solidFill>
                <a:latin typeface="Calibri" panose="020F0502020204030204" pitchFamily="34" charset="0"/>
                <a:ea typeface="Yu Mincho"/>
              </a:rPr>
              <a:t>policy</a:t>
            </a:r>
            <a:r>
              <a:rPr lang="en-CA" sz="1200" u="none" dirty="0">
                <a:solidFill>
                  <a:srgbClr val="000000"/>
                </a:solidFill>
                <a:latin typeface="Calibri" panose="020F0502020204030204" pitchFamily="34" charset="0"/>
                <a:ea typeface="Yu Mincho"/>
              </a:rPr>
              <a:t> of the municipality improved from limited to moderate since the 2016 review.</a:t>
            </a:r>
          </a:p>
          <a:p>
            <a:pPr>
              <a:spcAft>
                <a:spcPts val="0"/>
              </a:spcAft>
              <a:tabLst>
                <a:tab pos="914400" algn="l"/>
              </a:tabLst>
            </a:pPr>
            <a:r>
              <a:rPr lang="en-CA" sz="1200" u="none" dirty="0">
                <a:solidFill>
                  <a:srgbClr val="000000"/>
                </a:solidFill>
                <a:latin typeface="Calibri" panose="020F0502020204030204" pitchFamily="34" charset="0"/>
                <a:ea typeface="Yu Mincho"/>
              </a:rPr>
              <a:t>**Shade policy of the municipality was not previously included and improved to moderate since the 2016 review.</a:t>
            </a:r>
          </a:p>
        </p:txBody>
      </p:sp>
      <p:pic>
        <p:nvPicPr>
          <p:cNvPr id="3" name="Picture 2" descr="Available in Shade policies in Ontario, PSQI 2020 report, cancercareontario.ca/PSQI."/>
          <p:cNvPicPr>
            <a:picLocks noChangeAspect="1"/>
          </p:cNvPicPr>
          <p:nvPr/>
        </p:nvPicPr>
        <p:blipFill>
          <a:blip r:embed="rId4"/>
          <a:stretch>
            <a:fillRect/>
          </a:stretch>
        </p:blipFill>
        <p:spPr>
          <a:xfrm>
            <a:off x="544559" y="802888"/>
            <a:ext cx="8190846" cy="5340880"/>
          </a:xfrm>
          <a:prstGeom prst="rect">
            <a:avLst/>
          </a:prstGeom>
        </p:spPr>
      </p:pic>
    </p:spTree>
    <p:extLst>
      <p:ext uri="{BB962C8B-B14F-4D97-AF65-F5344CB8AC3E}">
        <p14:creationId xmlns:p14="http://schemas.microsoft.com/office/powerpoint/2010/main" val="1140690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0"/>
            <a:ext cx="6336248" cy="576001"/>
          </a:xfrm>
        </p:spPr>
        <p:txBody>
          <a:bodyPr anchor="t"/>
          <a:lstStyle/>
          <a:p>
            <a:r>
              <a:rPr lang="en-US" dirty="0"/>
              <a:t>Ultraviolet radiation (2)</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Tanning bed use in Ontario students in Grade 7 to 12 </a:t>
            </a:r>
            <a:endParaRPr lang="en-CA" dirty="0"/>
          </a:p>
          <a:p>
            <a:pPr marL="0" indent="0">
              <a:buNone/>
            </a:pPr>
            <a:r>
              <a:rPr lang="en-US" dirty="0"/>
              <a:t>In 2014, the Ontario government enacted the Skin Cancer Prevention Act (Tanning Beds) to ban the sale and marketing of tanning services to youth under age 18.</a:t>
            </a:r>
          </a:p>
          <a:p>
            <a:r>
              <a:rPr lang="en-US" dirty="0"/>
              <a:t>The results of a survey conducted 1 year after the Skin Cancer Prevention Act came into effect showed no changes in tanning bed use for students in Grades 7 to 12 compared to the results of a similar survey conducted before the act came into effect (7.9% in 2015 vs 6.9% in 2014).</a:t>
            </a:r>
          </a:p>
          <a:p>
            <a:r>
              <a:rPr lang="en-US" dirty="0"/>
              <a:t>Opportunity: Monitor tanning bed use in youth and increase enforcement of the Skin Cancer Prevention Act (Tanning Beds).</a:t>
            </a:r>
          </a:p>
        </p:txBody>
      </p:sp>
    </p:spTree>
    <p:extLst>
      <p:ext uri="{BB962C8B-B14F-4D97-AF65-F5344CB8AC3E}">
        <p14:creationId xmlns:p14="http://schemas.microsoft.com/office/powerpoint/2010/main" val="22836492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1"/>
            <a:ext cx="6336248" cy="732820"/>
          </a:xfrm>
        </p:spPr>
        <p:txBody>
          <a:bodyPr anchor="t"/>
          <a:lstStyle/>
          <a:p>
            <a:r>
              <a:rPr lang="en-US" dirty="0"/>
              <a:t>Environmental carcinogens</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CA" b="1" dirty="0"/>
              <a:t>PM</a:t>
            </a:r>
            <a:r>
              <a:rPr lang="en-CA" b="1" baseline="-25000" dirty="0"/>
              <a:t>2.5</a:t>
            </a:r>
            <a:r>
              <a:rPr lang="en-CA" b="1" dirty="0"/>
              <a:t> concentrations in outdoor air</a:t>
            </a:r>
            <a:endParaRPr lang="en-CA" dirty="0"/>
          </a:p>
          <a:p>
            <a:pPr marL="0" indent="0">
              <a:buNone/>
            </a:pPr>
            <a:r>
              <a:rPr lang="en-CA" dirty="0"/>
              <a:t>Fine particulate matter (PM</a:t>
            </a:r>
            <a:r>
              <a:rPr lang="en-CA" baseline="-25000" dirty="0"/>
              <a:t>2.5</a:t>
            </a:r>
            <a:r>
              <a:rPr lang="en-CA" dirty="0"/>
              <a:t>) in outdoor air pollution increases the risk of lung cancer. There is no known safe level of exposure to PM</a:t>
            </a:r>
            <a:r>
              <a:rPr lang="en-CA" baseline="-25000" dirty="0"/>
              <a:t>2.5</a:t>
            </a:r>
            <a:r>
              <a:rPr lang="en-CA" dirty="0"/>
              <a:t>.</a:t>
            </a:r>
          </a:p>
          <a:p>
            <a:pPr lvl="0"/>
            <a:r>
              <a:rPr lang="en-CA" dirty="0"/>
              <a:t>In 2017, annual average PM</a:t>
            </a:r>
            <a:r>
              <a:rPr lang="en-CA" baseline="-25000" dirty="0"/>
              <a:t>2.5</a:t>
            </a:r>
            <a:r>
              <a:rPr lang="en-CA" dirty="0"/>
              <a:t> concentrations ranged from 4.1 to 8.5 μg/m</a:t>
            </a:r>
            <a:r>
              <a:rPr lang="en-CA" baseline="30000" dirty="0"/>
              <a:t>3</a:t>
            </a:r>
            <a:r>
              <a:rPr lang="en-CA" dirty="0"/>
              <a:t> at monitoring stations in Ontario. All average PM</a:t>
            </a:r>
            <a:r>
              <a:rPr lang="en-CA" baseline="-25000" dirty="0"/>
              <a:t>2.5</a:t>
            </a:r>
            <a:r>
              <a:rPr lang="en-CA" dirty="0"/>
              <a:t> concentrations were lower than the current Canadian Ambient Air Quality Standard of 8.8 μg/m</a:t>
            </a:r>
            <a:r>
              <a:rPr lang="en-CA" baseline="30000" dirty="0"/>
              <a:t>3</a:t>
            </a:r>
            <a:r>
              <a:rPr lang="en-CA" dirty="0"/>
              <a:t>.</a:t>
            </a:r>
          </a:p>
          <a:p>
            <a:pPr lvl="0"/>
            <a:r>
              <a:rPr lang="en-CA" dirty="0"/>
              <a:t>Opportunity: Continue to reduce emissions from homes, the transportation sector and industrial facilities.</a:t>
            </a:r>
          </a:p>
        </p:txBody>
      </p:sp>
    </p:spTree>
    <p:extLst>
      <p:ext uri="{BB962C8B-B14F-4D97-AF65-F5344CB8AC3E}">
        <p14:creationId xmlns:p14="http://schemas.microsoft.com/office/powerpoint/2010/main" val="23995385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80000"/>
            <a:ext cx="576000" cy="576000"/>
          </a:xfrm>
          <a:prstGeom prst="rect">
            <a:avLst/>
          </a:prstGeom>
        </p:spPr>
      </p:pic>
      <p:sp>
        <p:nvSpPr>
          <p:cNvPr id="2" name="Title 1"/>
          <p:cNvSpPr>
            <a:spLocks noGrp="1"/>
          </p:cNvSpPr>
          <p:nvPr>
            <p:ph type="title"/>
          </p:nvPr>
        </p:nvSpPr>
        <p:spPr>
          <a:xfrm>
            <a:off x="1282390" y="98555"/>
            <a:ext cx="7715306" cy="1092137"/>
          </a:xfrm>
        </p:spPr>
        <p:txBody>
          <a:bodyPr/>
          <a:lstStyle/>
          <a:p>
            <a:r>
              <a:rPr lang="en-CA" dirty="0"/>
              <a:t>Annual average ambient fine particulate matter (PM</a:t>
            </a:r>
            <a:r>
              <a:rPr lang="en-CA" baseline="-25000" dirty="0"/>
              <a:t>2.5</a:t>
            </a:r>
            <a:r>
              <a:rPr lang="en-CA" dirty="0"/>
              <a:t>) concentrations (μg/m3) in Ontario, by monitoring station, 2013 to 2017</a:t>
            </a:r>
          </a:p>
        </p:txBody>
      </p:sp>
      <p:graphicFrame>
        <p:nvGraphicFramePr>
          <p:cNvPr id="5" name="Table 4" descr="Available in PM2.5 concentrations in outdoor air, PSQI 2020 report, cancercareontario.ca/PSQI."/>
          <p:cNvGraphicFramePr>
            <a:graphicFrameLocks noGrp="1"/>
          </p:cNvGraphicFramePr>
          <p:nvPr>
            <p:extLst>
              <p:ext uri="{D42A27DB-BD31-4B8C-83A1-F6EECF244321}">
                <p14:modId xmlns:p14="http://schemas.microsoft.com/office/powerpoint/2010/main" val="2296312298"/>
              </p:ext>
            </p:extLst>
          </p:nvPr>
        </p:nvGraphicFramePr>
        <p:xfrm>
          <a:off x="604345" y="875382"/>
          <a:ext cx="3788071" cy="5341836"/>
        </p:xfrm>
        <a:graphic>
          <a:graphicData uri="http://schemas.openxmlformats.org/drawingml/2006/table">
            <a:tbl>
              <a:tblPr firstRow="1" firstCol="1" bandRow="1"/>
              <a:tblGrid>
                <a:gridCol w="1397416">
                  <a:extLst>
                    <a:ext uri="{9D8B030D-6E8A-4147-A177-3AD203B41FA5}">
                      <a16:colId xmlns:a16="http://schemas.microsoft.com/office/drawing/2014/main" val="1838125873"/>
                    </a:ext>
                  </a:extLst>
                </a:gridCol>
                <a:gridCol w="478131">
                  <a:extLst>
                    <a:ext uri="{9D8B030D-6E8A-4147-A177-3AD203B41FA5}">
                      <a16:colId xmlns:a16="http://schemas.microsoft.com/office/drawing/2014/main" val="2540064302"/>
                    </a:ext>
                  </a:extLst>
                </a:gridCol>
                <a:gridCol w="478131">
                  <a:extLst>
                    <a:ext uri="{9D8B030D-6E8A-4147-A177-3AD203B41FA5}">
                      <a16:colId xmlns:a16="http://schemas.microsoft.com/office/drawing/2014/main" val="3347790770"/>
                    </a:ext>
                  </a:extLst>
                </a:gridCol>
                <a:gridCol w="478131">
                  <a:extLst>
                    <a:ext uri="{9D8B030D-6E8A-4147-A177-3AD203B41FA5}">
                      <a16:colId xmlns:a16="http://schemas.microsoft.com/office/drawing/2014/main" val="3801850672"/>
                    </a:ext>
                  </a:extLst>
                </a:gridCol>
                <a:gridCol w="478131">
                  <a:extLst>
                    <a:ext uri="{9D8B030D-6E8A-4147-A177-3AD203B41FA5}">
                      <a16:colId xmlns:a16="http://schemas.microsoft.com/office/drawing/2014/main" val="1787283192"/>
                    </a:ext>
                  </a:extLst>
                </a:gridCol>
                <a:gridCol w="478131">
                  <a:extLst>
                    <a:ext uri="{9D8B030D-6E8A-4147-A177-3AD203B41FA5}">
                      <a16:colId xmlns:a16="http://schemas.microsoft.com/office/drawing/2014/main" val="801217847"/>
                    </a:ext>
                  </a:extLst>
                </a:gridCol>
              </a:tblGrid>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Monitoring station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3160667923"/>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Barrie</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4102948541"/>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Belleville</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300333163"/>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Brampton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8.9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120124942"/>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Brantford</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643960731"/>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Burlington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477565621"/>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Chatham</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95121575"/>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Cornwall</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132933207"/>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Dorset</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833958036"/>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Grand Bend</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708093802"/>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Guelph</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8.9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7921647"/>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Hamilton Downtown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10.1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10.8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10.2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107093824"/>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Hamilton Mountain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764310440"/>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Hamilton West</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813222064"/>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Kingston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4108444149"/>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Kitchener</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216010215"/>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London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754969506"/>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Mississauga</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592727204"/>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Morrisburg</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0" dirty="0">
                          <a:solidFill>
                            <a:srgbClr val="000000"/>
                          </a:solidFill>
                          <a:effectLst/>
                          <a:latin typeface="Calibri" panose="020F0502020204030204" pitchFamily="34" charset="0"/>
                          <a:ea typeface="Yu Mincho"/>
                          <a:cs typeface="Times New Roman" panose="02020603050405020304" pitchFamily="18" charset="0"/>
                        </a:rPr>
                        <a:t>N/A</a:t>
                      </a:r>
                      <a:endParaRPr lang="en-CA" sz="1200" b="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0" dirty="0">
                          <a:solidFill>
                            <a:srgbClr val="000000"/>
                          </a:solidFill>
                          <a:effectLst/>
                          <a:latin typeface="Calibri" panose="020F0502020204030204" pitchFamily="34" charset="0"/>
                          <a:ea typeface="Yu Mincho"/>
                          <a:cs typeface="Times New Roman" panose="02020603050405020304" pitchFamily="18" charset="0"/>
                        </a:rPr>
                        <a:t>N/A</a:t>
                      </a:r>
                      <a:endParaRPr lang="en-CA" sz="1200" b="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0" dirty="0">
                          <a:solidFill>
                            <a:srgbClr val="000000"/>
                          </a:solidFill>
                          <a:effectLst/>
                          <a:latin typeface="Calibri" panose="020F0502020204030204" pitchFamily="34" charset="0"/>
                          <a:ea typeface="Yu Mincho"/>
                          <a:cs typeface="Times New Roman" panose="02020603050405020304" pitchFamily="18" charset="0"/>
                        </a:rPr>
                        <a:t>N/A</a:t>
                      </a:r>
                      <a:endParaRPr lang="en-CA" sz="1200" b="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73852236"/>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Newmarket</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236416211"/>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North Bay</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500618161"/>
                  </a:ext>
                </a:extLst>
              </a:tr>
            </a:tbl>
          </a:graphicData>
        </a:graphic>
      </p:graphicFrame>
      <p:graphicFrame>
        <p:nvGraphicFramePr>
          <p:cNvPr id="8" name="Table 7" descr="Available in PM2.5 concentrations in outdoor air, PSQI 2020 report, cancercareontario.ca/PSQI."/>
          <p:cNvGraphicFramePr>
            <a:graphicFrameLocks noGrp="1"/>
          </p:cNvGraphicFramePr>
          <p:nvPr>
            <p:extLst>
              <p:ext uri="{D42A27DB-BD31-4B8C-83A1-F6EECF244321}">
                <p14:modId xmlns:p14="http://schemas.microsoft.com/office/powerpoint/2010/main" val="3242166069"/>
              </p:ext>
            </p:extLst>
          </p:nvPr>
        </p:nvGraphicFramePr>
        <p:xfrm>
          <a:off x="4727448" y="875382"/>
          <a:ext cx="4007987" cy="5084436"/>
        </p:xfrm>
        <a:graphic>
          <a:graphicData uri="http://schemas.openxmlformats.org/drawingml/2006/table">
            <a:tbl>
              <a:tblPr firstRow="1" firstCol="1" bandRow="1"/>
              <a:tblGrid>
                <a:gridCol w="1478542">
                  <a:extLst>
                    <a:ext uri="{9D8B030D-6E8A-4147-A177-3AD203B41FA5}">
                      <a16:colId xmlns:a16="http://schemas.microsoft.com/office/drawing/2014/main" val="609685630"/>
                    </a:ext>
                  </a:extLst>
                </a:gridCol>
                <a:gridCol w="505889">
                  <a:extLst>
                    <a:ext uri="{9D8B030D-6E8A-4147-A177-3AD203B41FA5}">
                      <a16:colId xmlns:a16="http://schemas.microsoft.com/office/drawing/2014/main" val="3065176884"/>
                    </a:ext>
                  </a:extLst>
                </a:gridCol>
                <a:gridCol w="505889">
                  <a:extLst>
                    <a:ext uri="{9D8B030D-6E8A-4147-A177-3AD203B41FA5}">
                      <a16:colId xmlns:a16="http://schemas.microsoft.com/office/drawing/2014/main" val="825944786"/>
                    </a:ext>
                  </a:extLst>
                </a:gridCol>
                <a:gridCol w="505889">
                  <a:extLst>
                    <a:ext uri="{9D8B030D-6E8A-4147-A177-3AD203B41FA5}">
                      <a16:colId xmlns:a16="http://schemas.microsoft.com/office/drawing/2014/main" val="385927551"/>
                    </a:ext>
                  </a:extLst>
                </a:gridCol>
                <a:gridCol w="505889">
                  <a:extLst>
                    <a:ext uri="{9D8B030D-6E8A-4147-A177-3AD203B41FA5}">
                      <a16:colId xmlns:a16="http://schemas.microsoft.com/office/drawing/2014/main" val="899894634"/>
                    </a:ext>
                  </a:extLst>
                </a:gridCol>
                <a:gridCol w="505889">
                  <a:extLst>
                    <a:ext uri="{9D8B030D-6E8A-4147-A177-3AD203B41FA5}">
                      <a16:colId xmlns:a16="http://schemas.microsoft.com/office/drawing/2014/main" val="1567598955"/>
                    </a:ext>
                  </a:extLst>
                </a:gridCol>
              </a:tblGrid>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Monitoring station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3157076699"/>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Oakville</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342304981"/>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Oshawa</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427063679"/>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Ottawa Central</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291942313"/>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Ottawa Downtown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8512663"/>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Parry Sound</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733103046"/>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Petawawa</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865527461"/>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Peterborough</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383706622"/>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Port Stanley</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983148767"/>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Sarnia</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0" dirty="0">
                          <a:solidFill>
                            <a:srgbClr val="000000"/>
                          </a:solidFill>
                          <a:effectLst/>
                          <a:latin typeface="Calibri" panose="020F0502020204030204" pitchFamily="34" charset="0"/>
                          <a:ea typeface="Yu Mincho"/>
                          <a:cs typeface="Times New Roman" panose="02020603050405020304" pitchFamily="18" charset="0"/>
                        </a:rPr>
                        <a:t>INS</a:t>
                      </a:r>
                      <a:endParaRPr lang="en-CA" sz="1200" b="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181622428"/>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Sault Ste. Marie</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301876558"/>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St. Catharines</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864772132"/>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Sudbury</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02115752"/>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Thunder Bay</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584786001"/>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Tiverton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790299216"/>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Toronto Downtown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082782042"/>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Toronto East</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8.9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595211138"/>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Toronto North</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981189085"/>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Toronto West</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003105897"/>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Windsor Downtown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10.1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7.8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687734429"/>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Windsor West</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10.0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10.7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300928075"/>
                  </a:ext>
                </a:extLst>
              </a:tr>
            </a:tbl>
          </a:graphicData>
        </a:graphic>
      </p:graphicFrame>
      <p:sp>
        <p:nvSpPr>
          <p:cNvPr id="9" name="Rectangle 8"/>
          <p:cNvSpPr/>
          <p:nvPr/>
        </p:nvSpPr>
        <p:spPr>
          <a:xfrm>
            <a:off x="2498380" y="6322626"/>
            <a:ext cx="5733394" cy="461665"/>
          </a:xfrm>
          <a:prstGeom prst="rect">
            <a:avLst/>
          </a:prstGeom>
        </p:spPr>
        <p:txBody>
          <a:bodyPr wrap="square">
            <a:spAutoFit/>
          </a:bodyPr>
          <a:lstStyle/>
          <a:p>
            <a:r>
              <a:rPr lang="en-CA" sz="1200" u="none" dirty="0">
                <a:solidFill>
                  <a:srgbClr val="000000"/>
                </a:solidFill>
                <a:latin typeface="Calibri" panose="020F0502020204030204" pitchFamily="34" charset="0"/>
                <a:ea typeface="Yu Mincho"/>
              </a:rPr>
              <a:t>Bolded values exceed 8.8 μg/m</a:t>
            </a:r>
            <a:r>
              <a:rPr lang="en-CA" sz="1200" u="none" baseline="30000" dirty="0">
                <a:solidFill>
                  <a:srgbClr val="000000"/>
                </a:solidFill>
                <a:latin typeface="Calibri" panose="020F0502020204030204" pitchFamily="34" charset="0"/>
                <a:ea typeface="Yu Mincho"/>
              </a:rPr>
              <a:t>3</a:t>
            </a:r>
            <a:r>
              <a:rPr lang="en-CA" sz="1200" u="none" dirty="0">
                <a:solidFill>
                  <a:srgbClr val="000000"/>
                </a:solidFill>
                <a:latin typeface="Calibri" panose="020F0502020204030204" pitchFamily="34" charset="0"/>
                <a:ea typeface="Yu Mincho"/>
              </a:rPr>
              <a:t>, the PM</a:t>
            </a:r>
            <a:r>
              <a:rPr lang="en-CA" sz="1200" u="none" baseline="-25000" dirty="0">
                <a:solidFill>
                  <a:srgbClr val="000000"/>
                </a:solidFill>
                <a:latin typeface="Calibri" panose="020F0502020204030204" pitchFamily="34" charset="0"/>
                <a:ea typeface="Yu Mincho"/>
              </a:rPr>
              <a:t>2.5</a:t>
            </a:r>
            <a:r>
              <a:rPr lang="en-CA" sz="1200" u="none" dirty="0">
                <a:solidFill>
                  <a:srgbClr val="000000"/>
                </a:solidFill>
                <a:latin typeface="Calibri" panose="020F0502020204030204" pitchFamily="34" charset="0"/>
                <a:ea typeface="Yu Mincho"/>
              </a:rPr>
              <a:t> reference level set by the Canadian Ambient Air Quality Standards, effective in 2020. </a:t>
            </a:r>
            <a:endParaRPr lang="en-CA" sz="1200" u="none" dirty="0"/>
          </a:p>
        </p:txBody>
      </p:sp>
    </p:spTree>
    <p:extLst>
      <p:ext uri="{BB962C8B-B14F-4D97-AF65-F5344CB8AC3E}">
        <p14:creationId xmlns:p14="http://schemas.microsoft.com/office/powerpoint/2010/main" val="31883747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48937" y="359999"/>
            <a:ext cx="6347399" cy="677064"/>
          </a:xfrm>
        </p:spPr>
        <p:txBody>
          <a:bodyPr anchor="t"/>
          <a:lstStyle/>
          <a:p>
            <a:r>
              <a:rPr lang="en-US" dirty="0"/>
              <a:t>Occupational carcinogens (1)</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Industrial nickel use</a:t>
            </a:r>
            <a:endParaRPr lang="en-CA" dirty="0"/>
          </a:p>
          <a:p>
            <a:pPr marL="0" indent="0">
              <a:buNone/>
            </a:pPr>
            <a:r>
              <a:rPr lang="en-US" sz="2300" dirty="0"/>
              <a:t>Nickel compounds are a known cause of lung, nasal and sinus cancers. Nickel compounds are commonly found in fumes from welding. </a:t>
            </a:r>
          </a:p>
          <a:p>
            <a:r>
              <a:rPr lang="en-US" sz="2300" dirty="0"/>
              <a:t>The number of facilities that reported using nickel to the Toxics Reduction Program and the total amount of nickel used decreased from 2013 to 2016. However, the total number of employees working at industrial facilities that reported using nickel increased during this same time period.</a:t>
            </a:r>
          </a:p>
          <a:p>
            <a:r>
              <a:rPr lang="en-US" sz="2300" dirty="0"/>
              <a:t>Opportunity: Introduce ventilation requirements in Ontario Occupational Health and Safety legislation for welding activities.</a:t>
            </a:r>
          </a:p>
        </p:txBody>
      </p:sp>
    </p:spTree>
    <p:extLst>
      <p:ext uri="{BB962C8B-B14F-4D97-AF65-F5344CB8AC3E}">
        <p14:creationId xmlns:p14="http://schemas.microsoft.com/office/powerpoint/2010/main" val="2869215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457200" y="180851"/>
            <a:ext cx="7878726" cy="1092137"/>
          </a:xfrm>
        </p:spPr>
        <p:txBody>
          <a:bodyPr/>
          <a:lstStyle/>
          <a:p>
            <a:r>
              <a:rPr lang="en-US" dirty="0"/>
              <a:t>Prevention System Quality Index 2020 </a:t>
            </a:r>
          </a:p>
        </p:txBody>
      </p:sp>
      <p:sp>
        <p:nvSpPr>
          <p:cNvPr id="3" name="Content Placeholder 2" descr="Tobacco; Alcohol; Healthy eating; Physical activity; Ultraviolet radiation; Environmental carcinogens; Occupational carcinogens; and Infectious agents"/>
          <p:cNvSpPr>
            <a:spLocks noGrp="1"/>
          </p:cNvSpPr>
          <p:nvPr>
            <p:ph idx="1"/>
          </p:nvPr>
        </p:nvSpPr>
        <p:spPr>
          <a:xfrm>
            <a:off x="457200" y="1033272"/>
            <a:ext cx="8229600" cy="5456738"/>
          </a:xfrm>
        </p:spPr>
        <p:txBody>
          <a:bodyPr/>
          <a:lstStyle/>
          <a:p>
            <a:r>
              <a:rPr lang="en-US" dirty="0"/>
              <a:t>Cancer risk factor and exposure domains in the 2020 report:</a:t>
            </a:r>
          </a:p>
          <a:p>
            <a:endParaRPr lang="en-US" dirty="0"/>
          </a:p>
          <a:p>
            <a:endParaRPr lang="en-US" dirty="0"/>
          </a:p>
          <a:p>
            <a:endParaRPr lang="en-US" dirty="0"/>
          </a:p>
          <a:p>
            <a:endParaRPr lang="en-US" dirty="0"/>
          </a:p>
          <a:p>
            <a:endParaRPr lang="en-US" dirty="0"/>
          </a:p>
          <a:p>
            <a:endParaRPr lang="en-US" dirty="0"/>
          </a:p>
          <a:p>
            <a:pPr>
              <a:spcBef>
                <a:spcPts val="1800"/>
              </a:spcBef>
            </a:pPr>
            <a:r>
              <a:rPr lang="en-US" dirty="0"/>
              <a:t>Developed with guidance from an Advisory Committee and Expert Panel</a:t>
            </a:r>
          </a:p>
          <a:p>
            <a:pPr>
              <a:spcBef>
                <a:spcPts val="1800"/>
              </a:spcBef>
            </a:pPr>
            <a:r>
              <a:rPr lang="en-US" dirty="0"/>
              <a:t>Report, Highlights, Supplementary Tables, Technical Appendix and Slideshow are available at </a:t>
            </a:r>
            <a:r>
              <a:rPr lang="en-CA" dirty="0"/>
              <a:t>cancercareontario.ca/PSQI</a:t>
            </a:r>
            <a:endParaRPr lang="en-US" dirty="0"/>
          </a:p>
        </p:txBody>
      </p:sp>
      <p:pic>
        <p:nvPicPr>
          <p:cNvPr id="2" name="Picture 1" descr="Tobacco, Alcohol, Healthy eating, Physical activity, Ultraviolet radiation, Environmental carcinogens, Occupational carcinogens, Infectious agents."/>
          <p:cNvPicPr>
            <a:picLocks noChangeAspect="1"/>
          </p:cNvPicPr>
          <p:nvPr/>
        </p:nvPicPr>
        <p:blipFill>
          <a:blip r:embed="rId3"/>
          <a:stretch>
            <a:fillRect/>
          </a:stretch>
        </p:blipFill>
        <p:spPr>
          <a:xfrm>
            <a:off x="1527717" y="1689650"/>
            <a:ext cx="5809785" cy="2672502"/>
          </a:xfrm>
          <a:prstGeom prst="rect">
            <a:avLst/>
          </a:prstGeom>
        </p:spPr>
      </p:pic>
    </p:spTree>
    <p:extLst>
      <p:ext uri="{BB962C8B-B14F-4D97-AF65-F5344CB8AC3E}">
        <p14:creationId xmlns:p14="http://schemas.microsoft.com/office/powerpoint/2010/main" val="23531949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8937" y="360000"/>
            <a:ext cx="7748758" cy="830692"/>
          </a:xfrm>
        </p:spPr>
        <p:txBody>
          <a:bodyPr/>
          <a:lstStyle/>
          <a:p>
            <a:r>
              <a:rPr lang="en-CA" dirty="0"/>
              <a:t>Amount of nickel used (in tonnes) and number of employees working at facilities using nickel in Ontario, 2013 to 2016</a:t>
            </a:r>
          </a:p>
        </p:txBody>
      </p:sp>
      <p:graphicFrame>
        <p:nvGraphicFramePr>
          <p:cNvPr id="3" name="Table 2" descr="Available in Industrial nickel use and employment, PSQI 2020 report, cancercareontario.ca/PSQI."/>
          <p:cNvGraphicFramePr>
            <a:graphicFrameLocks noGrp="1"/>
          </p:cNvGraphicFramePr>
          <p:nvPr>
            <p:extLst>
              <p:ext uri="{D42A27DB-BD31-4B8C-83A1-F6EECF244321}">
                <p14:modId xmlns:p14="http://schemas.microsoft.com/office/powerpoint/2010/main" val="299195610"/>
              </p:ext>
            </p:extLst>
          </p:nvPr>
        </p:nvGraphicFramePr>
        <p:xfrm>
          <a:off x="778914" y="1864983"/>
          <a:ext cx="7897067" cy="1733550"/>
        </p:xfrm>
        <a:graphic>
          <a:graphicData uri="http://schemas.openxmlformats.org/drawingml/2006/table">
            <a:tbl>
              <a:tblPr firstRow="1" firstCol="1" bandRow="1"/>
              <a:tblGrid>
                <a:gridCol w="877067">
                  <a:extLst>
                    <a:ext uri="{9D8B030D-6E8A-4147-A177-3AD203B41FA5}">
                      <a16:colId xmlns:a16="http://schemas.microsoft.com/office/drawing/2014/main" val="2563638803"/>
                    </a:ext>
                  </a:extLst>
                </a:gridCol>
                <a:gridCol w="2340000">
                  <a:extLst>
                    <a:ext uri="{9D8B030D-6E8A-4147-A177-3AD203B41FA5}">
                      <a16:colId xmlns:a16="http://schemas.microsoft.com/office/drawing/2014/main" val="3029638505"/>
                    </a:ext>
                  </a:extLst>
                </a:gridCol>
                <a:gridCol w="2340000">
                  <a:extLst>
                    <a:ext uri="{9D8B030D-6E8A-4147-A177-3AD203B41FA5}">
                      <a16:colId xmlns:a16="http://schemas.microsoft.com/office/drawing/2014/main" val="672397962"/>
                    </a:ext>
                  </a:extLst>
                </a:gridCol>
                <a:gridCol w="2340000">
                  <a:extLst>
                    <a:ext uri="{9D8B030D-6E8A-4147-A177-3AD203B41FA5}">
                      <a16:colId xmlns:a16="http://schemas.microsoft.com/office/drawing/2014/main" val="1517369510"/>
                    </a:ext>
                  </a:extLst>
                </a:gridCol>
              </a:tblGrid>
              <a:tr h="0">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Year</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Use (tonnes)</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Number of employees</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Number of facilities</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1142445443"/>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2013</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869,915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40,890</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131</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1897232538"/>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2014</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870,027</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40,889</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125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1273986278"/>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869,235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43,358</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125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3331381021"/>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2016</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864,027</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44,147</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123</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864939156"/>
                  </a:ext>
                </a:extLst>
              </a:tr>
            </a:tbl>
          </a:graphicData>
        </a:graphic>
      </p:graphicFrame>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Tree>
    <p:extLst>
      <p:ext uri="{BB962C8B-B14F-4D97-AF65-F5344CB8AC3E}">
        <p14:creationId xmlns:p14="http://schemas.microsoft.com/office/powerpoint/2010/main" val="4057148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48937" y="360000"/>
            <a:ext cx="6347399" cy="710517"/>
          </a:xfrm>
        </p:spPr>
        <p:txBody>
          <a:bodyPr anchor="t"/>
          <a:lstStyle/>
          <a:p>
            <a:r>
              <a:rPr lang="en-US" dirty="0"/>
              <a:t>Occupational carcinogens (2)</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Industrial formaldehyde use</a:t>
            </a:r>
            <a:endParaRPr lang="en-CA" dirty="0"/>
          </a:p>
          <a:p>
            <a:pPr marL="0" indent="0">
              <a:buNone/>
            </a:pPr>
            <a:r>
              <a:rPr lang="en-US" sz="2300" dirty="0"/>
              <a:t>Formaldehyde exposure can cause cancer of the nasopharynx and leukemia, and may be a cause of sinus cancer. </a:t>
            </a:r>
          </a:p>
          <a:p>
            <a:r>
              <a:rPr lang="en-US" sz="2300" dirty="0"/>
              <a:t>The amount of formaldehyde use reported in Ontario was lower in 2016 than in the previous 3 years.</a:t>
            </a:r>
          </a:p>
          <a:p>
            <a:r>
              <a:rPr lang="en-US" sz="2300" dirty="0"/>
              <a:t>The number of employees and the number of facilities reporting formaldehyde use were about the same from 2013 to 2016. </a:t>
            </a:r>
          </a:p>
          <a:p>
            <a:r>
              <a:rPr lang="en-US" sz="2300" dirty="0"/>
              <a:t>Opportunity: Reduce the ceiling limit for formaldehyde to 0.3 parts per million, as recommended by the Canadian Labour Code and the American Conference of Governmental Industrial Hygienists. </a:t>
            </a:r>
          </a:p>
        </p:txBody>
      </p:sp>
    </p:spTree>
    <p:extLst>
      <p:ext uri="{BB962C8B-B14F-4D97-AF65-F5344CB8AC3E}">
        <p14:creationId xmlns:p14="http://schemas.microsoft.com/office/powerpoint/2010/main" val="318280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descr="Available in Industrial formaldehyde use and employment, PSQI 2020 report, cancercareontario.ca/PSQI."/>
          <p:cNvGraphicFramePr>
            <a:graphicFrameLocks noGrp="1"/>
          </p:cNvGraphicFramePr>
          <p:nvPr>
            <p:extLst>
              <p:ext uri="{D42A27DB-BD31-4B8C-83A1-F6EECF244321}">
                <p14:modId xmlns:p14="http://schemas.microsoft.com/office/powerpoint/2010/main" val="1962145852"/>
              </p:ext>
            </p:extLst>
          </p:nvPr>
        </p:nvGraphicFramePr>
        <p:xfrm>
          <a:off x="778914" y="1864983"/>
          <a:ext cx="7897067" cy="1733550"/>
        </p:xfrm>
        <a:graphic>
          <a:graphicData uri="http://schemas.openxmlformats.org/drawingml/2006/table">
            <a:tbl>
              <a:tblPr firstRow="1" firstCol="1" bandRow="1"/>
              <a:tblGrid>
                <a:gridCol w="877067">
                  <a:extLst>
                    <a:ext uri="{9D8B030D-6E8A-4147-A177-3AD203B41FA5}">
                      <a16:colId xmlns:a16="http://schemas.microsoft.com/office/drawing/2014/main" val="2563638803"/>
                    </a:ext>
                  </a:extLst>
                </a:gridCol>
                <a:gridCol w="2340000">
                  <a:extLst>
                    <a:ext uri="{9D8B030D-6E8A-4147-A177-3AD203B41FA5}">
                      <a16:colId xmlns:a16="http://schemas.microsoft.com/office/drawing/2014/main" val="3029638505"/>
                    </a:ext>
                  </a:extLst>
                </a:gridCol>
                <a:gridCol w="2340000">
                  <a:extLst>
                    <a:ext uri="{9D8B030D-6E8A-4147-A177-3AD203B41FA5}">
                      <a16:colId xmlns:a16="http://schemas.microsoft.com/office/drawing/2014/main" val="672397962"/>
                    </a:ext>
                  </a:extLst>
                </a:gridCol>
                <a:gridCol w="2340000">
                  <a:extLst>
                    <a:ext uri="{9D8B030D-6E8A-4147-A177-3AD203B41FA5}">
                      <a16:colId xmlns:a16="http://schemas.microsoft.com/office/drawing/2014/main" val="1517369510"/>
                    </a:ext>
                  </a:extLst>
                </a:gridCol>
              </a:tblGrid>
              <a:tr h="0">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Year</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Use (tonnes)</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Number of employees</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Number of facilities</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1142445443"/>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2013</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10,330</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28,544</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32</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1897232538"/>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2014</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20,246</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30,382</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29</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1273986278"/>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18,897</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29,242</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31</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3331381021"/>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2016</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9,054</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30,925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32</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864939156"/>
                  </a:ext>
                </a:extLst>
              </a:tr>
            </a:tbl>
          </a:graphicData>
        </a:graphic>
      </p:graphicFrame>
      <p:sp>
        <p:nvSpPr>
          <p:cNvPr id="2" name="Title 1"/>
          <p:cNvSpPr>
            <a:spLocks noGrp="1"/>
          </p:cNvSpPr>
          <p:nvPr>
            <p:ph type="title"/>
          </p:nvPr>
        </p:nvSpPr>
        <p:spPr>
          <a:xfrm>
            <a:off x="1260088" y="360000"/>
            <a:ext cx="7737608" cy="830692"/>
          </a:xfrm>
        </p:spPr>
        <p:txBody>
          <a:bodyPr/>
          <a:lstStyle/>
          <a:p>
            <a:r>
              <a:rPr lang="en-CA" dirty="0"/>
              <a:t>Amount of formaldehyde used (in tonnes) and number of employees working at facilities using formaldehyde in Ontario, 2013 to 2016</a:t>
            </a:r>
          </a:p>
        </p:txBody>
      </p:sp>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Tree>
    <p:extLst>
      <p:ext uri="{BB962C8B-B14F-4D97-AF65-F5344CB8AC3E}">
        <p14:creationId xmlns:p14="http://schemas.microsoft.com/office/powerpoint/2010/main" val="25940169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1"/>
            <a:ext cx="6336248" cy="576000"/>
          </a:xfrm>
        </p:spPr>
        <p:txBody>
          <a:bodyPr anchor="t"/>
          <a:lstStyle/>
          <a:p>
            <a:r>
              <a:rPr lang="en-US" dirty="0"/>
              <a:t>Infectious agents</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53856"/>
            <a:ext cx="8229600" cy="4603983"/>
          </a:xfrm>
        </p:spPr>
        <p:txBody>
          <a:bodyPr/>
          <a:lstStyle/>
          <a:p>
            <a:pPr marL="0" indent="0">
              <a:buNone/>
            </a:pPr>
            <a:r>
              <a:rPr lang="en-US" b="1" dirty="0"/>
              <a:t>School-based human papillomavirus (HPV) and hepatitis B vaccination coverage</a:t>
            </a:r>
          </a:p>
          <a:p>
            <a:pPr marL="0" indent="0">
              <a:buNone/>
            </a:pPr>
            <a:r>
              <a:rPr lang="en-US" sz="2200" dirty="0"/>
              <a:t>Publicly funded school-based vaccination programs for HPV and the hepatitis B virus are offered to students in Grade 7 in Ontario.</a:t>
            </a:r>
          </a:p>
          <a:p>
            <a:r>
              <a:rPr lang="en-US" sz="2200" dirty="0"/>
              <a:t>At the end of the 2017/18 school year:</a:t>
            </a:r>
          </a:p>
          <a:p>
            <a:pPr lvl="1">
              <a:buFont typeface="Courier New" panose="02070309020205020404" pitchFamily="49" charset="0"/>
              <a:buChar char="o"/>
            </a:pPr>
            <a:r>
              <a:rPr lang="en-US" sz="2200" dirty="0"/>
              <a:t>59.9% of 12-year-old children received two doses of the HPV vaccine through the school-based program.</a:t>
            </a:r>
          </a:p>
          <a:p>
            <a:pPr lvl="1">
              <a:buFont typeface="Courier New" panose="02070309020205020404" pitchFamily="49" charset="0"/>
              <a:buChar char="o"/>
            </a:pPr>
            <a:r>
              <a:rPr lang="en-US" sz="2200" dirty="0"/>
              <a:t>69.2% of 12-year-old children received two doses of the hepatitis B vaccine through the school-based program.</a:t>
            </a:r>
          </a:p>
          <a:p>
            <a:r>
              <a:rPr lang="en-US" sz="2200" dirty="0"/>
              <a:t>Opportunity: Support local public health agencies in increasing education for parents and students on the benefits and safety of vaccinations.</a:t>
            </a:r>
          </a:p>
        </p:txBody>
      </p:sp>
    </p:spTree>
    <p:extLst>
      <p:ext uri="{BB962C8B-B14F-4D97-AF65-F5344CB8AC3E}">
        <p14:creationId xmlns:p14="http://schemas.microsoft.com/office/powerpoint/2010/main" val="38180352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216000"/>
            <a:ext cx="576000" cy="576000"/>
          </a:xfrm>
          <a:prstGeom prst="rect">
            <a:avLst/>
          </a:prstGeom>
        </p:spPr>
      </p:pic>
      <p:sp>
        <p:nvSpPr>
          <p:cNvPr id="2" name="Title 1"/>
          <p:cNvSpPr>
            <a:spLocks noGrp="1"/>
          </p:cNvSpPr>
          <p:nvPr>
            <p:ph type="title"/>
          </p:nvPr>
        </p:nvSpPr>
        <p:spPr>
          <a:xfrm>
            <a:off x="1248937" y="223024"/>
            <a:ext cx="7748759" cy="568976"/>
          </a:xfrm>
        </p:spPr>
        <p:txBody>
          <a:bodyPr/>
          <a:lstStyle/>
          <a:p>
            <a:r>
              <a:rPr lang="en-CA" dirty="0"/>
              <a:t>Up-to-date human papillomavirus vaccination coverage (%) in 12-year-old students in Ontario, by public health unit, 2017/18 school year</a:t>
            </a:r>
          </a:p>
        </p:txBody>
      </p:sp>
      <p:graphicFrame>
        <p:nvGraphicFramePr>
          <p:cNvPr id="4" name="Chart 3" descr="Available in School-based HPV vaccination coverage, PSQI 2020 report, cancercareontario.ca/PSQI."/>
          <p:cNvGraphicFramePr/>
          <p:nvPr>
            <p:extLst>
              <p:ext uri="{D42A27DB-BD31-4B8C-83A1-F6EECF244321}">
                <p14:modId xmlns:p14="http://schemas.microsoft.com/office/powerpoint/2010/main" val="3008877671"/>
              </p:ext>
            </p:extLst>
          </p:nvPr>
        </p:nvGraphicFramePr>
        <p:xfrm>
          <a:off x="1080000" y="720000"/>
          <a:ext cx="6840000" cy="594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265233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457199" y="179388"/>
            <a:ext cx="7638585" cy="1165909"/>
          </a:xfrm>
        </p:spPr>
        <p:txBody>
          <a:bodyPr anchor="t"/>
          <a:lstStyle/>
          <a:p>
            <a:r>
              <a:rPr lang="en-US" dirty="0"/>
              <a:t>Prevention System Quality Index Website and contact</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2018371"/>
            <a:ext cx="8229600" cy="3930908"/>
          </a:xfrm>
        </p:spPr>
        <p:txBody>
          <a:bodyPr/>
          <a:lstStyle/>
          <a:p>
            <a:r>
              <a:rPr lang="en-CA" b="1" dirty="0"/>
              <a:t>cancercareontario.ca/PSQI </a:t>
            </a:r>
          </a:p>
          <a:p>
            <a:endParaRPr lang="en-CA" b="1" dirty="0"/>
          </a:p>
          <a:p>
            <a:r>
              <a:rPr lang="en-CA" b="1" dirty="0"/>
              <a:t>Contact: </a:t>
            </a:r>
          </a:p>
          <a:p>
            <a:pPr marL="0" indent="0">
              <a:buNone/>
            </a:pPr>
            <a:r>
              <a:rPr lang="en-CA" b="1" dirty="0"/>
              <a:t>	Maria Chu, Prevention System Quality Index Lead</a:t>
            </a:r>
          </a:p>
          <a:p>
            <a:pPr marL="0" indent="0">
              <a:buNone/>
            </a:pPr>
            <a:r>
              <a:rPr lang="en-CA" b="1" dirty="0"/>
              <a:t>	cancerprevention@ontariohealth.ca</a:t>
            </a:r>
            <a:endParaRPr lang="en-US" b="1" dirty="0"/>
          </a:p>
        </p:txBody>
      </p:sp>
    </p:spTree>
    <p:extLst>
      <p:ext uri="{BB962C8B-B14F-4D97-AF65-F5344CB8AC3E}">
        <p14:creationId xmlns:p14="http://schemas.microsoft.com/office/powerpoint/2010/main" val="4223143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0851"/>
            <a:ext cx="7874000" cy="1165909"/>
          </a:xfrm>
        </p:spPr>
        <p:txBody>
          <a:bodyPr/>
          <a:lstStyle/>
          <a:p>
            <a:r>
              <a:rPr lang="en-US" dirty="0"/>
              <a:t>Prevention System Quality Index 2020 Chapter structure</a:t>
            </a:r>
            <a:endParaRPr lang="en-CA" dirty="0"/>
          </a:p>
        </p:txBody>
      </p:sp>
      <p:sp>
        <p:nvSpPr>
          <p:cNvPr id="3" name="Content Placeholder 2"/>
          <p:cNvSpPr>
            <a:spLocks noGrp="1"/>
          </p:cNvSpPr>
          <p:nvPr>
            <p:ph idx="1"/>
          </p:nvPr>
        </p:nvSpPr>
        <p:spPr>
          <a:xfrm>
            <a:off x="457200" y="1728216"/>
            <a:ext cx="8229600" cy="4383624"/>
          </a:xfrm>
        </p:spPr>
        <p:txBody>
          <a:bodyPr/>
          <a:lstStyle/>
          <a:p>
            <a:r>
              <a:rPr lang="en-CA" dirty="0"/>
              <a:t>Risk factor or exposure link to cancers</a:t>
            </a:r>
          </a:p>
          <a:p>
            <a:r>
              <a:rPr lang="en-CA" dirty="0"/>
              <a:t>Burden of risk factor (prevalence, attributable cancers, economic costs)</a:t>
            </a:r>
          </a:p>
          <a:p>
            <a:r>
              <a:rPr lang="en-CA" dirty="0"/>
              <a:t>Review of effective policies and programs with indicators of implementation in Ontario where data are available</a:t>
            </a:r>
          </a:p>
          <a:p>
            <a:r>
              <a:rPr lang="en-CA" dirty="0"/>
              <a:t>Opportunities to reduce risk factor or exposure in Ontario</a:t>
            </a:r>
          </a:p>
          <a:p>
            <a:r>
              <a:rPr lang="en-CA" dirty="0"/>
              <a:t>What’s new</a:t>
            </a:r>
          </a:p>
          <a:p>
            <a:pPr lvl="1"/>
            <a:r>
              <a:rPr lang="en-US" dirty="0"/>
              <a:t>Brief highlight of cancer prevention in Indigenous populations</a:t>
            </a:r>
            <a:endParaRPr lang="en-CA" dirty="0"/>
          </a:p>
          <a:p>
            <a:endParaRPr lang="en-CA" dirty="0"/>
          </a:p>
        </p:txBody>
      </p:sp>
    </p:spTree>
    <p:extLst>
      <p:ext uri="{BB962C8B-B14F-4D97-AF65-F5344CB8AC3E}">
        <p14:creationId xmlns:p14="http://schemas.microsoft.com/office/powerpoint/2010/main" val="2138098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5" y="360000"/>
            <a:ext cx="4503796" cy="777424"/>
          </a:xfrm>
        </p:spPr>
        <p:txBody>
          <a:bodyPr anchor="t"/>
          <a:lstStyle/>
          <a:p>
            <a:r>
              <a:rPr lang="en-US" dirty="0"/>
              <a:t>Tobacco smoking (1)</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Tobacco taxation </a:t>
            </a:r>
            <a:endParaRPr lang="en-CA" dirty="0"/>
          </a:p>
          <a:p>
            <a:pPr marL="0" indent="0">
              <a:buNone/>
            </a:pPr>
            <a:r>
              <a:rPr lang="en-CA" dirty="0"/>
              <a:t>The World Health Organization recommends that tobacco taxes make up 75% or more of the total retail price of tobacco.</a:t>
            </a:r>
          </a:p>
          <a:p>
            <a:pPr lvl="0"/>
            <a:r>
              <a:rPr lang="en-CA" dirty="0"/>
              <a:t>I</a:t>
            </a:r>
            <a:r>
              <a:rPr lang="en-US" dirty="0"/>
              <a:t>n 2018,</a:t>
            </a:r>
            <a:r>
              <a:rPr lang="en-CA" dirty="0"/>
              <a:t> taxes made up 65.3% of the average total retail price of cigarettes in Ontario.</a:t>
            </a:r>
          </a:p>
          <a:p>
            <a:pPr lvl="0"/>
            <a:r>
              <a:rPr lang="en-CA" dirty="0"/>
              <a:t>Opportunity: Increase tobacco taxes to at least 75% of the retail price.</a:t>
            </a:r>
          </a:p>
          <a:p>
            <a:pPr marL="0" indent="0">
              <a:buNone/>
            </a:pPr>
            <a:endParaRPr lang="en-US" dirty="0"/>
          </a:p>
        </p:txBody>
      </p:sp>
    </p:spTree>
    <p:extLst>
      <p:ext uri="{BB962C8B-B14F-4D97-AF65-F5344CB8AC3E}">
        <p14:creationId xmlns:p14="http://schemas.microsoft.com/office/powerpoint/2010/main" val="3240729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3" name="Title 2"/>
          <p:cNvSpPr>
            <a:spLocks noGrp="1"/>
          </p:cNvSpPr>
          <p:nvPr>
            <p:ph type="title"/>
          </p:nvPr>
        </p:nvSpPr>
        <p:spPr>
          <a:xfrm>
            <a:off x="1260088" y="360000"/>
            <a:ext cx="7737608" cy="576000"/>
          </a:xfrm>
        </p:spPr>
        <p:txBody>
          <a:bodyPr/>
          <a:lstStyle/>
          <a:p>
            <a:r>
              <a:rPr lang="en-CA" dirty="0"/>
              <a:t>Tobacco taxes as a percentage of average total retail price per carton of 200 cigarettes, by province or territory, 2018</a:t>
            </a:r>
          </a:p>
        </p:txBody>
      </p:sp>
      <p:graphicFrame>
        <p:nvGraphicFramePr>
          <p:cNvPr id="4" name="Table 3" descr="Available in Tax as a percentage of tobacco retail price, PSQI 2020 report, cancercareontario.ca/PSQI."/>
          <p:cNvGraphicFramePr>
            <a:graphicFrameLocks noGrp="1"/>
          </p:cNvGraphicFramePr>
          <p:nvPr>
            <p:extLst>
              <p:ext uri="{D42A27DB-BD31-4B8C-83A1-F6EECF244321}">
                <p14:modId xmlns:p14="http://schemas.microsoft.com/office/powerpoint/2010/main" val="3056225337"/>
              </p:ext>
            </p:extLst>
          </p:nvPr>
        </p:nvGraphicFramePr>
        <p:xfrm>
          <a:off x="720000" y="1080000"/>
          <a:ext cx="7865702" cy="4914900"/>
        </p:xfrm>
        <a:graphic>
          <a:graphicData uri="http://schemas.openxmlformats.org/drawingml/2006/table">
            <a:tbl>
              <a:tblPr firstRow="1" firstCol="1" bandRow="1">
                <a:tableStyleId>{5C22544A-7EE6-4342-B048-85BDC9FD1C3A}</a:tableStyleId>
              </a:tblPr>
              <a:tblGrid>
                <a:gridCol w="2244063">
                  <a:extLst>
                    <a:ext uri="{9D8B030D-6E8A-4147-A177-3AD203B41FA5}">
                      <a16:colId xmlns:a16="http://schemas.microsoft.com/office/drawing/2014/main" val="3510165119"/>
                    </a:ext>
                  </a:extLst>
                </a:gridCol>
                <a:gridCol w="1066065">
                  <a:extLst>
                    <a:ext uri="{9D8B030D-6E8A-4147-A177-3AD203B41FA5}">
                      <a16:colId xmlns:a16="http://schemas.microsoft.com/office/drawing/2014/main" val="1013389433"/>
                    </a:ext>
                  </a:extLst>
                </a:gridCol>
                <a:gridCol w="1005840">
                  <a:extLst>
                    <a:ext uri="{9D8B030D-6E8A-4147-A177-3AD203B41FA5}">
                      <a16:colId xmlns:a16="http://schemas.microsoft.com/office/drawing/2014/main" val="917011993"/>
                    </a:ext>
                  </a:extLst>
                </a:gridCol>
                <a:gridCol w="1481328">
                  <a:extLst>
                    <a:ext uri="{9D8B030D-6E8A-4147-A177-3AD203B41FA5}">
                      <a16:colId xmlns:a16="http://schemas.microsoft.com/office/drawing/2014/main" val="3600528999"/>
                    </a:ext>
                  </a:extLst>
                </a:gridCol>
                <a:gridCol w="2068406">
                  <a:extLst>
                    <a:ext uri="{9D8B030D-6E8A-4147-A177-3AD203B41FA5}">
                      <a16:colId xmlns:a16="http://schemas.microsoft.com/office/drawing/2014/main" val="2806936344"/>
                    </a:ext>
                  </a:extLst>
                </a:gridCol>
              </a:tblGrid>
              <a:tr h="403860">
                <a:tc>
                  <a:txBody>
                    <a:bodyPr/>
                    <a:lstStyle/>
                    <a:p>
                      <a:pPr>
                        <a:spcAft>
                          <a:spcPts val="0"/>
                        </a:spcAft>
                      </a:pPr>
                      <a:r>
                        <a:rPr lang="en-CA" sz="1600" dirty="0">
                          <a:solidFill>
                            <a:schemeClr val="tx1"/>
                          </a:solidFill>
                          <a:effectLst/>
                          <a:latin typeface="Calibri" panose="020F0502020204030204" pitchFamily="34" charset="0"/>
                          <a:cs typeface="Calibri" panose="020F0502020204030204" pitchFamily="34" charset="0"/>
                        </a:rPr>
                        <a:t>Province or territory</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tc>
                  <a:txBody>
                    <a:bodyPr/>
                    <a:lstStyle/>
                    <a:p>
                      <a:pPr>
                        <a:spcAft>
                          <a:spcPts val="0"/>
                        </a:spcAft>
                      </a:pPr>
                      <a:r>
                        <a:rPr lang="en-CA" sz="1600" dirty="0">
                          <a:solidFill>
                            <a:schemeClr val="tx1"/>
                          </a:solidFill>
                          <a:effectLst/>
                          <a:latin typeface="Calibri" panose="020F0502020204030204" pitchFamily="34" charset="0"/>
                          <a:cs typeface="Calibri" panose="020F0502020204030204" pitchFamily="34" charset="0"/>
                        </a:rPr>
                        <a:t>Pre-tax price ($)</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tc>
                  <a:txBody>
                    <a:bodyPr/>
                    <a:lstStyle/>
                    <a:p>
                      <a:pPr>
                        <a:spcAft>
                          <a:spcPts val="0"/>
                        </a:spcAft>
                      </a:pPr>
                      <a:r>
                        <a:rPr lang="en-CA" sz="1600" dirty="0">
                          <a:solidFill>
                            <a:schemeClr val="tx1"/>
                          </a:solidFill>
                          <a:effectLst/>
                          <a:latin typeface="Calibri" panose="020F0502020204030204" pitchFamily="34" charset="0"/>
                          <a:cs typeface="Calibri" panose="020F0502020204030204" pitchFamily="34" charset="0"/>
                        </a:rPr>
                        <a:t>Total taxes ($)</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tc>
                  <a:txBody>
                    <a:bodyPr/>
                    <a:lstStyle/>
                    <a:p>
                      <a:pPr>
                        <a:spcAft>
                          <a:spcPts val="0"/>
                        </a:spcAft>
                      </a:pPr>
                      <a:r>
                        <a:rPr lang="en-CA" sz="1600" dirty="0">
                          <a:solidFill>
                            <a:schemeClr val="tx1"/>
                          </a:solidFill>
                          <a:effectLst/>
                          <a:latin typeface="Calibri" panose="020F0502020204030204" pitchFamily="34" charset="0"/>
                          <a:cs typeface="Calibri" panose="020F0502020204030204" pitchFamily="34" charset="0"/>
                        </a:rPr>
                        <a:t>Average total retail price ($)</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tc>
                  <a:txBody>
                    <a:bodyPr/>
                    <a:lstStyle/>
                    <a:p>
                      <a:pPr>
                        <a:spcAft>
                          <a:spcPts val="0"/>
                        </a:spcAft>
                      </a:pPr>
                      <a:r>
                        <a:rPr lang="en-CA" sz="1600" dirty="0">
                          <a:solidFill>
                            <a:schemeClr val="tx1"/>
                          </a:solidFill>
                          <a:effectLst/>
                          <a:latin typeface="Calibri" panose="020F0502020204030204" pitchFamily="34" charset="0"/>
                          <a:cs typeface="Calibri" panose="020F0502020204030204" pitchFamily="34" charset="0"/>
                        </a:rPr>
                        <a:t>Tax as a percentage of total retail price (%)</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extLst>
                  <a:ext uri="{0D108BD9-81ED-4DB2-BD59-A6C34878D82A}">
                    <a16:rowId xmlns:a16="http://schemas.microsoft.com/office/drawing/2014/main" val="4243674245"/>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British Columbia</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36.31</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92.67</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128.97</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71.9</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9061017"/>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Manitoba</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40.74</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98.92</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139.66</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70.8</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4460420"/>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Nova Scotia</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41.66</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96.97</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138.64</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69.9</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2306411"/>
                  </a:ext>
                </a:extLst>
              </a:tr>
              <a:tr h="183515">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Saskatchewan</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39.79</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90.79</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130.58</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69.5</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86034"/>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Quebec</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29.28</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66.07</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95.35</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69.3</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1049937"/>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Newfoundland and Labrador</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39.79</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89.75</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129.53</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69.3</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7479300"/>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Prince Edward Island</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42.08</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91.24</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133.32</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68.4</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5339712"/>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New Brunswick</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45.60</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92.96</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138.56</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67.1</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6892886"/>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Ontario</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39.20</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73.80</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113.01</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65.3</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785164818"/>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Alberta</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43.52</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79.72</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123.24</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64.7</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03063424"/>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Yukon</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49.68</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90.53</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140.21</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64.6</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2315761"/>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Nunavut</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54.42</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90.76</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145.18</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62.5</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6338704"/>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Northwest Territories</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57.73</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91.77</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149.50</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61.4</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4815909"/>
                  </a:ext>
                </a:extLst>
              </a:tr>
            </a:tbl>
          </a:graphicData>
        </a:graphic>
      </p:graphicFrame>
    </p:spTree>
    <p:extLst>
      <p:ext uri="{BB962C8B-B14F-4D97-AF65-F5344CB8AC3E}">
        <p14:creationId xmlns:p14="http://schemas.microsoft.com/office/powerpoint/2010/main" val="2386589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5" y="360000"/>
            <a:ext cx="4503796" cy="654761"/>
          </a:xfrm>
        </p:spPr>
        <p:txBody>
          <a:bodyPr anchor="t"/>
          <a:lstStyle/>
          <a:p>
            <a:r>
              <a:rPr lang="en-US" dirty="0"/>
              <a:t>Tobacco smoking (2)</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Second-hand smoke exposure </a:t>
            </a:r>
            <a:endParaRPr lang="en-CA" dirty="0"/>
          </a:p>
          <a:p>
            <a:pPr marL="0" indent="0">
              <a:buNone/>
            </a:pPr>
            <a:r>
              <a:rPr lang="en-US" dirty="0"/>
              <a:t>There is no safe level of second-hand smoke exposure. Smoke-free laws and policies protect people from second-hand smoke.</a:t>
            </a:r>
          </a:p>
          <a:p>
            <a:r>
              <a:rPr lang="en-US" dirty="0"/>
              <a:t>In 2015–2016, 14.6% of adults and 29.7% of adolescents reported exposure to second hand smoke every day or almost every day in public places in the past month. </a:t>
            </a:r>
          </a:p>
          <a:p>
            <a:r>
              <a:rPr lang="en-US" dirty="0"/>
              <a:t>Opportunity: Increase awareness and enforcement of the Smoke-Free Ontario Act and promote broader implementation of smoke-free policies.</a:t>
            </a:r>
          </a:p>
        </p:txBody>
      </p:sp>
    </p:spTree>
    <p:extLst>
      <p:ext uri="{BB962C8B-B14F-4D97-AF65-F5344CB8AC3E}">
        <p14:creationId xmlns:p14="http://schemas.microsoft.com/office/powerpoint/2010/main" val="449329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5" y="360000"/>
            <a:ext cx="4503796" cy="654761"/>
          </a:xfrm>
        </p:spPr>
        <p:txBody>
          <a:bodyPr anchor="t"/>
          <a:lstStyle/>
          <a:p>
            <a:r>
              <a:rPr lang="en-US" dirty="0"/>
              <a:t>Tobacco smoking (3)</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Smoke-free policies in social housing </a:t>
            </a:r>
            <a:endParaRPr lang="en-CA" dirty="0"/>
          </a:p>
          <a:p>
            <a:pPr marL="0" indent="0">
              <a:buNone/>
            </a:pPr>
            <a:r>
              <a:rPr lang="en-US" dirty="0"/>
              <a:t>People who live in multi-unit housing (in particular, social housing) may be more likely to be exposed to second-hand smoke than people who live in single detached homes. </a:t>
            </a:r>
          </a:p>
          <a:p>
            <a:pPr lvl="0"/>
            <a:r>
              <a:rPr lang="en-US" dirty="0"/>
              <a:t>As of January 2020, 8 out of 13 social housing providers with 1,500 or more residential units had a smoke-free policy, providing protection for about 96,600 out of 225,200 residents.</a:t>
            </a:r>
          </a:p>
          <a:p>
            <a:pPr lvl="0"/>
            <a:r>
              <a:rPr lang="en-US" dirty="0"/>
              <a:t>Opportunity: Increase smoke-free policies in social and other multi-unit housing</a:t>
            </a:r>
            <a:r>
              <a:rPr lang="en-CA" dirty="0"/>
              <a:t>.</a:t>
            </a:r>
            <a:endParaRPr lang="en-US" dirty="0"/>
          </a:p>
          <a:p>
            <a:pPr marL="0" indent="0">
              <a:buNone/>
            </a:pPr>
            <a:endParaRPr lang="en-US" dirty="0"/>
          </a:p>
        </p:txBody>
      </p:sp>
    </p:spTree>
    <p:extLst>
      <p:ext uri="{BB962C8B-B14F-4D97-AF65-F5344CB8AC3E}">
        <p14:creationId xmlns:p14="http://schemas.microsoft.com/office/powerpoint/2010/main" val="1610402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44000"/>
            <a:ext cx="576000" cy="576000"/>
          </a:xfrm>
          <a:prstGeom prst="rect">
            <a:avLst/>
          </a:prstGeom>
        </p:spPr>
      </p:pic>
      <p:sp>
        <p:nvSpPr>
          <p:cNvPr id="2" name="Title 1"/>
          <p:cNvSpPr>
            <a:spLocks noGrp="1"/>
          </p:cNvSpPr>
          <p:nvPr>
            <p:ph type="title"/>
          </p:nvPr>
        </p:nvSpPr>
        <p:spPr>
          <a:xfrm>
            <a:off x="1248937" y="98556"/>
            <a:ext cx="7748758" cy="650348"/>
          </a:xfrm>
        </p:spPr>
        <p:txBody>
          <a:bodyPr/>
          <a:lstStyle/>
          <a:p>
            <a:r>
              <a:rPr lang="en-CA" dirty="0"/>
              <a:t>Smoke-free policies in local housing corporations with 1,500 or more residential units, Ontario, 2020</a:t>
            </a:r>
          </a:p>
        </p:txBody>
      </p:sp>
      <p:graphicFrame>
        <p:nvGraphicFramePr>
          <p:cNvPr id="4" name="Table 3" descr="Available in Smoke-free policies in social housing, PSQI 2020 report, cancercareontario.ca/PSQI."/>
          <p:cNvGraphicFramePr>
            <a:graphicFrameLocks noGrp="1"/>
          </p:cNvGraphicFramePr>
          <p:nvPr>
            <p:extLst>
              <p:ext uri="{D42A27DB-BD31-4B8C-83A1-F6EECF244321}">
                <p14:modId xmlns:p14="http://schemas.microsoft.com/office/powerpoint/2010/main" val="1673138283"/>
              </p:ext>
            </p:extLst>
          </p:nvPr>
        </p:nvGraphicFramePr>
        <p:xfrm>
          <a:off x="533416" y="849086"/>
          <a:ext cx="8228027" cy="5310292"/>
        </p:xfrm>
        <a:graphic>
          <a:graphicData uri="http://schemas.openxmlformats.org/drawingml/2006/table">
            <a:tbl>
              <a:tblPr firstRow="1" firstCol="1" bandRow="1"/>
              <a:tblGrid>
                <a:gridCol w="3357449">
                  <a:extLst>
                    <a:ext uri="{9D8B030D-6E8A-4147-A177-3AD203B41FA5}">
                      <a16:colId xmlns:a16="http://schemas.microsoft.com/office/drawing/2014/main" val="3692839154"/>
                    </a:ext>
                  </a:extLst>
                </a:gridCol>
                <a:gridCol w="1455576">
                  <a:extLst>
                    <a:ext uri="{9D8B030D-6E8A-4147-A177-3AD203B41FA5}">
                      <a16:colId xmlns:a16="http://schemas.microsoft.com/office/drawing/2014/main" val="1386417615"/>
                    </a:ext>
                  </a:extLst>
                </a:gridCol>
                <a:gridCol w="3415002">
                  <a:extLst>
                    <a:ext uri="{9D8B030D-6E8A-4147-A177-3AD203B41FA5}">
                      <a16:colId xmlns:a16="http://schemas.microsoft.com/office/drawing/2014/main" val="3519436964"/>
                    </a:ext>
                  </a:extLst>
                </a:gridCol>
              </a:tblGrid>
              <a:tr h="298582">
                <a:tc>
                  <a:txBody>
                    <a:bodyPr/>
                    <a:lstStyle/>
                    <a:p>
                      <a:pPr>
                        <a:spcAft>
                          <a:spcPts val="0"/>
                        </a:spcAft>
                      </a:pPr>
                      <a:r>
                        <a:rPr lang="en-C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Local housing corporation (approximate </a:t>
                      </a:r>
                      <a:br>
                        <a:rPr lang="en-C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n-C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number of units)</a:t>
                      </a:r>
                      <a:endPar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rgbClr val="E7F4FB"/>
                    </a:solidFill>
                  </a:tcPr>
                </a:tc>
                <a:tc>
                  <a:txBody>
                    <a:bodyPr/>
                    <a:lstStyle/>
                    <a:p>
                      <a:pPr>
                        <a:spcAft>
                          <a:spcPts val="0"/>
                        </a:spcAft>
                      </a:pPr>
                      <a:r>
                        <a:rPr lang="en-C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Approximate number of residents </a:t>
                      </a:r>
                      <a:endPar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rgbClr val="E7F4FB"/>
                    </a:solidFill>
                  </a:tcPr>
                </a:tc>
                <a:tc>
                  <a:txBody>
                    <a:bodyPr/>
                    <a:lstStyle/>
                    <a:p>
                      <a:pPr>
                        <a:spcAft>
                          <a:spcPts val="0"/>
                        </a:spcAft>
                      </a:pPr>
                      <a:r>
                        <a:rPr lang="en-C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Has the local housing corporation implemented a smoke-free policy for all properties?</a:t>
                      </a:r>
                      <a:endPar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rgbClr val="E7F4FB"/>
                    </a:solidFill>
                  </a:tcPr>
                </a:tc>
                <a:extLst>
                  <a:ext uri="{0D108BD9-81ED-4DB2-BD59-A6C34878D82A}">
                    <a16:rowId xmlns:a16="http://schemas.microsoft.com/office/drawing/2014/main" val="1548753441"/>
                  </a:ext>
                </a:extLst>
              </a:tr>
              <a:tr h="283758">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Toronto Community Housing Corporation (60,000)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110,000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36631806"/>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Ottawa Community Housing Corporation (15,000)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32,000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Ottawa Community Housing No-Smoking Policy. Effective May 31, 2014.</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347734536"/>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Peel Living (6,900)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15,600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Peel Living Smoke-Free Living Policy. Effective </a:t>
                      </a:r>
                      <a:r>
                        <a:rPr lang="en-CA" sz="1200" b="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November 1, 2018.</a:t>
                      </a:r>
                      <a:endPar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020995989"/>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CityHousing Hamilton (7,100)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14,000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CityHousing Hamilton Corporation Smoke-Free Living Policy. Effective January 1, 2020.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16292732"/>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Windsor Essex Community Housing Corporation (4,700)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12,000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Yes: Smoke-free policy Windsor Essex Community Housing Corporation. </a:t>
                      </a: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Effective </a:t>
                      </a:r>
                      <a:r>
                        <a:rPr lang="en-CA" sz="1200" b="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January 1, 2018. </a:t>
                      </a:r>
                      <a:endPar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699677584"/>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Waterloo Region Housing (2,720)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11,800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Waterloo Region Housing Smoke-Free Policy. Effective April 1, 2010.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569912569"/>
                  </a:ext>
                </a:extLst>
              </a:tr>
              <a:tr h="283758">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London &amp; Middlesex Community Housing (3,280)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5,000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764798827"/>
                  </a:ext>
                </a:extLst>
              </a:tr>
              <a:tr h="228392">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Niagara Regional Housing (2,840)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5,000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160131090"/>
                  </a:ext>
                </a:extLst>
              </a:tr>
              <a:tr h="584402">
                <a:tc>
                  <a:txBody>
                    <a:bodyPr/>
                    <a:lstStyle/>
                    <a:p>
                      <a:pPr>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District of Thunder Bay Social Services Administration Board </a:t>
                      </a: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(2,480)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5,000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The District of Thunder Bay Social Services Administration Board Housing Services Smoke-Free Policy. Effective September 1, 2015.</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88343805"/>
                  </a:ext>
                </a:extLst>
              </a:tr>
              <a:tr h="283758">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Greater Sudbury Housing Corporation (1,850)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4,500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176101873"/>
                  </a:ext>
                </a:extLst>
              </a:tr>
              <a:tr h="283758">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Halton Community Housing Corporation (2,190)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4,100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957230419"/>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Housing York Inc. (2,600)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4,000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Smoke-Free Policy for Housing York Inc. Effective November 1, 2014.</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16601358"/>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Simcoe County Housing Corporation (1,600)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2,200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Simcoe County Housing Corporation Non-Smoking Policy. Effective November 13, 2018.</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986696563"/>
                  </a:ext>
                </a:extLst>
              </a:tr>
            </a:tbl>
          </a:graphicData>
        </a:graphic>
      </p:graphicFrame>
    </p:spTree>
    <p:extLst>
      <p:ext uri="{BB962C8B-B14F-4D97-AF65-F5344CB8AC3E}">
        <p14:creationId xmlns:p14="http://schemas.microsoft.com/office/powerpoint/2010/main" val="4261325781"/>
      </p:ext>
    </p:extLst>
  </p:cSld>
  <p:clrMapOvr>
    <a:masterClrMapping/>
  </p:clrMapOvr>
</p:sld>
</file>

<file path=ppt/theme/theme1.xml><?xml version="1.0" encoding="utf-8"?>
<a:theme xmlns:a="http://schemas.openxmlformats.org/drawingml/2006/main" name="Ontario Health">
  <a:themeElements>
    <a:clrScheme name="Ontario Health">
      <a:dk1>
        <a:srgbClr val="000000"/>
      </a:dk1>
      <a:lt1>
        <a:srgbClr val="FFFFFF"/>
      </a:lt1>
      <a:dk2>
        <a:srgbClr val="000000"/>
      </a:dk2>
      <a:lt2>
        <a:srgbClr val="808080"/>
      </a:lt2>
      <a:accent1>
        <a:srgbClr val="00B2E3"/>
      </a:accent1>
      <a:accent2>
        <a:srgbClr val="C1B28F"/>
      </a:accent2>
      <a:accent3>
        <a:srgbClr val="49A7A2"/>
      </a:accent3>
      <a:accent4>
        <a:srgbClr val="92278F"/>
      </a:accent4>
      <a:accent5>
        <a:srgbClr val="047BC1"/>
      </a:accent5>
      <a:accent6>
        <a:srgbClr val="F15922"/>
      </a:accent6>
      <a:hlink>
        <a:srgbClr val="047BC1"/>
      </a:hlink>
      <a:folHlink>
        <a:srgbClr val="047BC1"/>
      </a:folHlink>
    </a:clrScheme>
    <a:fontScheme name="Calibri Light-Constantia">
      <a:majorFont>
        <a:latin typeface="Calibri Light"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2E3"/>
        </a:solidFill>
        <a:ln w="9525" cap="flat" cmpd="sng" algn="ctr">
          <a:noFill/>
          <a:prstDash val="solid"/>
          <a:round/>
          <a:headEnd type="none" w="med" len="med"/>
          <a:tailEnd type="none" w="med" len="med"/>
        </a:ln>
        <a:effectLst/>
      </a:spPr>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solidFill>
          <a:srgbClr val="FFFF00"/>
        </a:solidFill>
        <a:ln w="12700" cap="flat" cmpd="sng" algn="ctr">
          <a:solidFill>
            <a:schemeClr val="tx1"/>
          </a:solidFill>
          <a:prstDash val="solid"/>
          <a:round/>
          <a:headEnd type="none" w="med" len="med"/>
          <a:tailEnd type="none" w="med" len="med"/>
        </a:ln>
        <a:effectLst/>
      </a:spPr>
      <a:bodyPr/>
      <a:lstStyle/>
    </a:lnDef>
    <a:txDef>
      <a:spPr>
        <a:noFill/>
      </a:spPr>
      <a:bodyPr wrap="square" rtlCol="0">
        <a:spAutoFit/>
      </a:bodyPr>
      <a:lstStyle>
        <a:defPPr algn="l">
          <a:defRPr sz="2400" u="none" kern="0" dirty="0" err="1">
            <a:solidFill>
              <a:srgbClr val="000000"/>
            </a:solidFill>
            <a:latin typeface="Calibri" panose="020F0502020204030204" pitchFamily="34" charset="0"/>
            <a:cs typeface="Calibri" panose="020F0502020204030204" pitchFamily="34" charset="0"/>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ntario Health">
    <a:dk1>
      <a:sysClr val="windowText" lastClr="000000"/>
    </a:dk1>
    <a:lt1>
      <a:sysClr val="window" lastClr="FFFFFF"/>
    </a:lt1>
    <a:dk2>
      <a:srgbClr val="44546A"/>
    </a:dk2>
    <a:lt2>
      <a:srgbClr val="E7E6E6"/>
    </a:lt2>
    <a:accent1>
      <a:srgbClr val="00B2E3"/>
    </a:accent1>
    <a:accent2>
      <a:srgbClr val="C1B28F"/>
    </a:accent2>
    <a:accent3>
      <a:srgbClr val="48A7A2"/>
    </a:accent3>
    <a:accent4>
      <a:srgbClr val="92278F"/>
    </a:accent4>
    <a:accent5>
      <a:srgbClr val="39B54A"/>
    </a:accent5>
    <a:accent6>
      <a:srgbClr val="CBA52E"/>
    </a:accent6>
    <a:hlink>
      <a:srgbClr val="047BC1"/>
    </a:hlink>
    <a:folHlink>
      <a:srgbClr val="92278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ntario Health">
    <a:dk1>
      <a:sysClr val="windowText" lastClr="000000"/>
    </a:dk1>
    <a:lt1>
      <a:sysClr val="window" lastClr="FFFFFF"/>
    </a:lt1>
    <a:dk2>
      <a:srgbClr val="44546A"/>
    </a:dk2>
    <a:lt2>
      <a:srgbClr val="E7E6E6"/>
    </a:lt2>
    <a:accent1>
      <a:srgbClr val="00B2E3"/>
    </a:accent1>
    <a:accent2>
      <a:srgbClr val="C1B28F"/>
    </a:accent2>
    <a:accent3>
      <a:srgbClr val="48A7A2"/>
    </a:accent3>
    <a:accent4>
      <a:srgbClr val="92278F"/>
    </a:accent4>
    <a:accent5>
      <a:srgbClr val="39B54A"/>
    </a:accent5>
    <a:accent6>
      <a:srgbClr val="CBA52E"/>
    </a:accent6>
    <a:hlink>
      <a:srgbClr val="047BC1"/>
    </a:hlink>
    <a:folHlink>
      <a:srgbClr val="92278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ntario Health">
    <a:dk1>
      <a:sysClr val="windowText" lastClr="000000"/>
    </a:dk1>
    <a:lt1>
      <a:sysClr val="window" lastClr="FFFFFF"/>
    </a:lt1>
    <a:dk2>
      <a:srgbClr val="44546A"/>
    </a:dk2>
    <a:lt2>
      <a:srgbClr val="E7E6E6"/>
    </a:lt2>
    <a:accent1>
      <a:srgbClr val="00B2E3"/>
    </a:accent1>
    <a:accent2>
      <a:srgbClr val="C1B28F"/>
    </a:accent2>
    <a:accent3>
      <a:srgbClr val="48A7A2"/>
    </a:accent3>
    <a:accent4>
      <a:srgbClr val="92278F"/>
    </a:accent4>
    <a:accent5>
      <a:srgbClr val="39B54A"/>
    </a:accent5>
    <a:accent6>
      <a:srgbClr val="CBA52E"/>
    </a:accent6>
    <a:hlink>
      <a:srgbClr val="047BC1"/>
    </a:hlink>
    <a:folHlink>
      <a:srgbClr val="92278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ntario Health">
    <a:dk1>
      <a:sysClr val="windowText" lastClr="000000"/>
    </a:dk1>
    <a:lt1>
      <a:sysClr val="window" lastClr="FFFFFF"/>
    </a:lt1>
    <a:dk2>
      <a:srgbClr val="44546A"/>
    </a:dk2>
    <a:lt2>
      <a:srgbClr val="E7E6E6"/>
    </a:lt2>
    <a:accent1>
      <a:srgbClr val="00B2E3"/>
    </a:accent1>
    <a:accent2>
      <a:srgbClr val="C1B28F"/>
    </a:accent2>
    <a:accent3>
      <a:srgbClr val="48A7A2"/>
    </a:accent3>
    <a:accent4>
      <a:srgbClr val="92278F"/>
    </a:accent4>
    <a:accent5>
      <a:srgbClr val="39B54A"/>
    </a:accent5>
    <a:accent6>
      <a:srgbClr val="CBA52E"/>
    </a:accent6>
    <a:hlink>
      <a:srgbClr val="047BC1"/>
    </a:hlink>
    <a:folHlink>
      <a:srgbClr val="92278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ff785033-7a02-4bca-b62a-825a3f8dce5b">Resources &amp; Supports</Categor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FAE8B492EF0D43A30E4800B7C59719" ma:contentTypeVersion="10" ma:contentTypeDescription="Create a new document." ma:contentTypeScope="" ma:versionID="55be672214c6f8cc4c072dcba0eb17c4">
  <xsd:schema xmlns:xsd="http://www.w3.org/2001/XMLSchema" xmlns:xs="http://www.w3.org/2001/XMLSchema" xmlns:p="http://schemas.microsoft.com/office/2006/metadata/properties" xmlns:ns2="ff785033-7a02-4bca-b62a-825a3f8dce5b" targetNamespace="http://schemas.microsoft.com/office/2006/metadata/properties" ma:root="true" ma:fieldsID="c698264e5d3398ee0cd2dcbfa64db078" ns2:_="">
    <xsd:import namespace="ff785033-7a02-4bca-b62a-825a3f8dce5b"/>
    <xsd:element name="properties">
      <xsd:complexType>
        <xsd:sequence>
          <xsd:element name="documentManagement">
            <xsd:complexType>
              <xsd:all>
                <xsd:element ref="ns2:Category" minOccurs="0"/>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785033-7a02-4bca-b62a-825a3f8dce5b" elementFormDefault="qualified">
    <xsd:import namespace="http://schemas.microsoft.com/office/2006/documentManagement/types"/>
    <xsd:import namespace="http://schemas.microsoft.com/office/infopath/2007/PartnerControls"/>
    <xsd:element name="Category" ma:index="8" nillable="true" ma:displayName="Category" ma:default="Past &amp; New Leadership Updates" ma:format="Dropdown" ma:internalName="Category">
      <xsd:simpleType>
        <xsd:restriction base="dms:Choice">
          <xsd:enumeration value="Past &amp; New Leadership Updates"/>
          <xsd:enumeration value="FAQs"/>
          <xsd:enumeration value="Resources &amp; Supports"/>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211F7-2DF1-4B68-8B60-CC913EB92E33}">
  <ds:schemaRefs>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ff785033-7a02-4bca-b62a-825a3f8dce5b"/>
    <ds:schemaRef ds:uri="http://www.w3.org/XML/1998/namespace"/>
    <ds:schemaRef ds:uri="http://purl.org/dc/dcmitype/"/>
  </ds:schemaRefs>
</ds:datastoreItem>
</file>

<file path=customXml/itemProps2.xml><?xml version="1.0" encoding="utf-8"?>
<ds:datastoreItem xmlns:ds="http://schemas.openxmlformats.org/officeDocument/2006/customXml" ds:itemID="{C8026493-52B6-49B0-81DE-9BEA7BBD4C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785033-7a02-4bca-b62a-825a3f8dce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49A68B3-4EDB-43A9-80F7-657163E443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5271</TotalTime>
  <Words>3851</Words>
  <Application>Microsoft Office PowerPoint</Application>
  <PresentationFormat>On-screen Show (4:3)</PresentationFormat>
  <Paragraphs>606</Paragraphs>
  <Slides>35</Slides>
  <Notes>33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Arial Narrow</vt:lpstr>
      <vt:lpstr>Calibri</vt:lpstr>
      <vt:lpstr>Courier New</vt:lpstr>
      <vt:lpstr>Helvetica Neue Light</vt:lpstr>
      <vt:lpstr>Ontario Health</vt:lpstr>
      <vt:lpstr>Prevention System Quality Index 2020</vt:lpstr>
      <vt:lpstr>Prevention System Quality Index Background</vt:lpstr>
      <vt:lpstr>Prevention System Quality Index 2020 </vt:lpstr>
      <vt:lpstr>Prevention System Quality Index 2020 Chapter structure</vt:lpstr>
      <vt:lpstr>Tobacco smoking (1)</vt:lpstr>
      <vt:lpstr>Tobacco taxes as a percentage of average total retail price per carton of 200 cigarettes, by province or territory, 2018</vt:lpstr>
      <vt:lpstr>Tobacco smoking (2)</vt:lpstr>
      <vt:lpstr>Tobacco smoking (3)</vt:lpstr>
      <vt:lpstr>Smoke-free policies in local housing corporations with 1,500 or more residential units, Ontario, 2020</vt:lpstr>
      <vt:lpstr>Tobacco smoking (4)</vt:lpstr>
      <vt:lpstr>Percentage of adults (age 20+) reporting past daily or occasional smoking, who stopped smoking completely at least 1 year ago, by public health unit, Ontario, 2015–2017 combined</vt:lpstr>
      <vt:lpstr>Alcohol (1)</vt:lpstr>
      <vt:lpstr>Alcohol (2)</vt:lpstr>
      <vt:lpstr>Number of alcohol retail stores per 10,000 people (age 15+), by public health unit, Ontario, January 2019</vt:lpstr>
      <vt:lpstr>Healthy eating (1)</vt:lpstr>
      <vt:lpstr>Percentage of households that were food insecure in the past year, overall (marginal, moderate and severe combined), by level of food insecurity and by sex, Ontario, 2017</vt:lpstr>
      <vt:lpstr>Healthy eating (2)</vt:lpstr>
      <vt:lpstr>Physical activity (1)</vt:lpstr>
      <vt:lpstr>Percentage of adults (age 18+) who reported use of active transportation in the previous week, by public health unit, 2015–2017 combined</vt:lpstr>
      <vt:lpstr>Percentage of adolescents (ages 12 to 17) who reported use of active transportation in the previous week, by frequency of use and by public health unit, 2015–2017 combined</vt:lpstr>
      <vt:lpstr>Physical activity (2)</vt:lpstr>
      <vt:lpstr>Percentage of publicly funded elementary and secondary schools in Ontario with at least 1 full or part-time specialist teacher assigned to teach health and physical education, 2006/07 to 2016/17 school years</vt:lpstr>
      <vt:lpstr>Physical activity (3)</vt:lpstr>
      <vt:lpstr>Ultraviolet radiation (1)</vt:lpstr>
      <vt:lpstr>Strength of shade policies in the planning policy documents of local municipalities in Ontario with populations of 100,000 or more, 2016 and 2019</vt:lpstr>
      <vt:lpstr>Ultraviolet radiation (2)</vt:lpstr>
      <vt:lpstr>Environmental carcinogens</vt:lpstr>
      <vt:lpstr>Annual average ambient fine particulate matter (PM2.5) concentrations (μg/m3) in Ontario, by monitoring station, 2013 to 2017</vt:lpstr>
      <vt:lpstr>Occupational carcinogens (1)</vt:lpstr>
      <vt:lpstr>Amount of nickel used (in tonnes) and number of employees working at facilities using nickel in Ontario, 2013 to 2016</vt:lpstr>
      <vt:lpstr>Occupational carcinogens (2)</vt:lpstr>
      <vt:lpstr>Amount of formaldehyde used (in tonnes) and number of employees working at facilities using formaldehyde in Ontario, 2013 to 2016</vt:lpstr>
      <vt:lpstr>Infectious agents</vt:lpstr>
      <vt:lpstr>Up-to-date human papillomavirus vaccination coverage (%) in 12-year-old students in Ontario, by public health unit, 2017/18 school year</vt:lpstr>
      <vt:lpstr>Prevention System Quality Index Website and 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Prevention System Quality Index 2020</dc:title>
  <dc:creator>Ontario Health (Cancer Care Ontario)</dc:creator>
  <cp:keywords>Prevention System Quality Index;PSQI;Cancer Prevention</cp:keywords>
  <cp:lastModifiedBy>Lee, Vicki</cp:lastModifiedBy>
  <cp:revision>538</cp:revision>
  <dcterms:modified xsi:type="dcterms:W3CDTF">2020-10-20T15:34:18Z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0x010100D8FAE8B492EF0D43A30E4800B7C59719</vt:lpwstr>
  </property>
</Properties>
</file>