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5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04" r:id="rId4"/>
    <p:sldMasterId id="2147493493" r:id="rId5"/>
    <p:sldMasterId id="2147493495" r:id="rId6"/>
    <p:sldMasterId id="2147493497" r:id="rId7"/>
    <p:sldMasterId id="2147493499" r:id="rId8"/>
    <p:sldMasterId id="2147493519" r:id="rId9"/>
    <p:sldMasterId id="2147493521" r:id="rId10"/>
    <p:sldMasterId id="2147493523" r:id="rId11"/>
    <p:sldMasterId id="2147493491" r:id="rId12"/>
    <p:sldMasterId id="2147493507" r:id="rId13"/>
    <p:sldMasterId id="2147493510" r:id="rId14"/>
    <p:sldMasterId id="2147493513" r:id="rId15"/>
    <p:sldMasterId id="2147493516" r:id="rId16"/>
    <p:sldMasterId id="2147493534" r:id="rId17"/>
    <p:sldMasterId id="2147493531" r:id="rId18"/>
    <p:sldMasterId id="2147493528" r:id="rId19"/>
  </p:sldMasterIdLst>
  <p:notesMasterIdLst>
    <p:notesMasterId r:id="rId23"/>
  </p:notesMasterIdLst>
  <p:sldIdLst>
    <p:sldId id="281" r:id="rId20"/>
    <p:sldId id="283" r:id="rId21"/>
    <p:sldId id="284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B82"/>
    <a:srgbClr val="658D1B"/>
    <a:srgbClr val="EC8B00"/>
    <a:srgbClr val="DF7081"/>
    <a:srgbClr val="00BAE5"/>
    <a:srgbClr val="C80E2C"/>
    <a:srgbClr val="C80F2D"/>
    <a:srgbClr val="01B9E5"/>
    <a:srgbClr val="F7922E"/>
    <a:srgbClr val="62A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3" autoAdjust="0"/>
    <p:restoredTop sz="85524" autoAdjust="0"/>
  </p:normalViewPr>
  <p:slideViewPr>
    <p:cSldViewPr snapToGrid="0" snapToObjects="1">
      <p:cViewPr varScale="1">
        <p:scale>
          <a:sx n="131" d="100"/>
          <a:sy n="131" d="100"/>
        </p:scale>
        <p:origin x="1290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CFCB-928D-774C-BE8A-F26CC040211F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8CECB-72BB-9845-83ED-5B67D70E4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Prostate cancer was the largest contributor to 10-year prevalence,</a:t>
            </a:r>
            <a:r>
              <a:rPr lang="en-US" baseline="0" dirty="0" smtClean="0"/>
              <a:t> </a:t>
            </a:r>
            <a:r>
              <a:rPr lang="en-US" dirty="0" smtClean="0"/>
              <a:t>accounting for 75,610 prevalent cases. This reflects</a:t>
            </a:r>
            <a:r>
              <a:rPr lang="en-US" baseline="0" dirty="0" smtClean="0"/>
              <a:t> </a:t>
            </a:r>
            <a:r>
              <a:rPr lang="en-US" dirty="0" smtClean="0"/>
              <a:t>the high incidence and survival of prostate cancer. Female</a:t>
            </a:r>
            <a:r>
              <a:rPr lang="en-US" baseline="0" dirty="0" smtClean="0"/>
              <a:t> </a:t>
            </a:r>
            <a:r>
              <a:rPr lang="en-US" dirty="0" smtClean="0"/>
              <a:t>breast (69,412) and colorectal (45,346) cancers were the next</a:t>
            </a:r>
            <a:r>
              <a:rPr lang="en-US" baseline="0" dirty="0" smtClean="0"/>
              <a:t> </a:t>
            </a:r>
            <a:r>
              <a:rPr lang="en-US" dirty="0" smtClean="0"/>
              <a:t>most prevalent types. Lung cancer, despite being the third most</a:t>
            </a:r>
            <a:r>
              <a:rPr lang="en-US" baseline="0" dirty="0" smtClean="0"/>
              <a:t> </a:t>
            </a:r>
            <a:r>
              <a:rPr lang="en-US" dirty="0" smtClean="0"/>
              <a:t>commonly diagnosed cancer, only ranked sixth in prevalence; it</a:t>
            </a:r>
            <a:r>
              <a:rPr lang="en-US" baseline="0" dirty="0" smtClean="0"/>
              <a:t> </a:t>
            </a:r>
            <a:r>
              <a:rPr lang="en-US" dirty="0" smtClean="0"/>
              <a:t>was superseded by higher-survival thyroid cancer and melanoma.</a:t>
            </a:r>
          </a:p>
          <a:p>
            <a:endParaRPr lang="en-US" dirty="0" smtClean="0"/>
          </a:p>
          <a:p>
            <a:r>
              <a:rPr lang="en-US" dirty="0" smtClean="0"/>
              <a:t>Slightly different patterns were observed in 30-year prevalence.</a:t>
            </a:r>
            <a:r>
              <a:rPr lang="en-US" baseline="0" dirty="0" smtClean="0"/>
              <a:t> </a:t>
            </a:r>
            <a:r>
              <a:rPr lang="en-US" dirty="0" smtClean="0"/>
              <a:t>Breast cancer was the leading contributor to 30-year prevalence,</a:t>
            </a:r>
            <a:r>
              <a:rPr lang="en-US" baseline="0" dirty="0" smtClean="0"/>
              <a:t> </a:t>
            </a:r>
            <a:r>
              <a:rPr lang="en-US" dirty="0" smtClean="0"/>
              <a:t>accounting for 121,658 cases, followed by prostate (111,759) and</a:t>
            </a:r>
            <a:r>
              <a:rPr lang="en-US" baseline="0" dirty="0" smtClean="0"/>
              <a:t> </a:t>
            </a:r>
            <a:r>
              <a:rPr lang="en-US" dirty="0" smtClean="0"/>
              <a:t>colorectal (69,966) cancers. In the context of 30-year prevalence,</a:t>
            </a:r>
            <a:r>
              <a:rPr lang="en-US" baseline="0" dirty="0" smtClean="0"/>
              <a:t> </a:t>
            </a:r>
            <a:r>
              <a:rPr lang="en-US" dirty="0" smtClean="0"/>
              <a:t>lung cancer fell even further down the rankings, with other</a:t>
            </a:r>
            <a:r>
              <a:rPr lang="en-US" baseline="0" dirty="0" smtClean="0"/>
              <a:t> </a:t>
            </a:r>
            <a:r>
              <a:rPr lang="en-US" dirty="0" smtClean="0"/>
              <a:t>cancers (non-Hodgkin lymphoma and uterine cancer) being</a:t>
            </a:r>
            <a:r>
              <a:rPr lang="en-US" baseline="0" dirty="0" smtClean="0"/>
              <a:t> </a:t>
            </a:r>
            <a:r>
              <a:rPr lang="en-US" dirty="0" smtClean="0"/>
              <a:t>more prevalent despite the higher incidence of lung cancer.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93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10-year prevalence of cancer has been increasing over</a:t>
            </a:r>
            <a:r>
              <a:rPr lang="en-US" baseline="0" dirty="0" smtClean="0"/>
              <a:t> </a:t>
            </a:r>
            <a:r>
              <a:rPr lang="en-US" dirty="0" smtClean="0"/>
              <a:t>time. At the end of 1993, there were 184,309 people alive</a:t>
            </a:r>
            <a:r>
              <a:rPr lang="en-US" baseline="0" dirty="0" smtClean="0"/>
              <a:t> </a:t>
            </a:r>
            <a:r>
              <a:rPr lang="en-US" dirty="0" smtClean="0"/>
              <a:t>who had been diagnosed with cancer in the previous</a:t>
            </a:r>
            <a:r>
              <a:rPr lang="en-US" baseline="0" dirty="0" smtClean="0"/>
              <a:t> </a:t>
            </a:r>
            <a:r>
              <a:rPr lang="en-US" dirty="0" smtClean="0"/>
              <a:t>10 years. By the end of 2013 this number had more than</a:t>
            </a:r>
            <a:r>
              <a:rPr lang="en-US" baseline="0" dirty="0" smtClean="0"/>
              <a:t> </a:t>
            </a:r>
            <a:r>
              <a:rPr lang="en-US" dirty="0" smtClean="0"/>
              <a:t>doubled to 370,713.</a:t>
            </a:r>
            <a:r>
              <a:rPr lang="en-US" baseline="0" dirty="0" smtClean="0"/>
              <a:t> </a:t>
            </a:r>
            <a:r>
              <a:rPr lang="en-US" dirty="0" smtClean="0"/>
              <a:t>The increase was greater for</a:t>
            </a:r>
            <a:r>
              <a:rPr lang="en-US" baseline="0" dirty="0" smtClean="0"/>
              <a:t> </a:t>
            </a:r>
            <a:r>
              <a:rPr lang="en-US" dirty="0" smtClean="0"/>
              <a:t>males (111.4%) than females (92.2%). While prevalence was</a:t>
            </a:r>
            <a:r>
              <a:rPr lang="en-US" baseline="0" dirty="0" smtClean="0"/>
              <a:t> </a:t>
            </a:r>
            <a:r>
              <a:rPr lang="en-US" dirty="0" smtClean="0"/>
              <a:t>higher in females than males during every year from 1993 to</a:t>
            </a:r>
            <a:r>
              <a:rPr lang="en-US" baseline="0" dirty="0" smtClean="0"/>
              <a:t> </a:t>
            </a:r>
            <a:r>
              <a:rPr lang="en-US" dirty="0" smtClean="0"/>
              <a:t>2013, the difference between the sexes narrowed from 2007</a:t>
            </a:r>
            <a:r>
              <a:rPr lang="en-US" baseline="0" dirty="0" smtClean="0"/>
              <a:t> </a:t>
            </a:r>
            <a:r>
              <a:rPr lang="en-US" dirty="0" smtClean="0"/>
              <a:t>to 2009 and then </a:t>
            </a:r>
            <a:r>
              <a:rPr lang="en-US" smtClean="0"/>
              <a:t>expanded again.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8CECB-72BB-9845-83ED-5B67D70E47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7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57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4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92595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05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5016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05865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1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73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5032" y="1284074"/>
            <a:ext cx="6708005" cy="27727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buNone/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1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12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Figure title goes here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704850" y="1646238"/>
            <a:ext cx="6219002" cy="26908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187259" y="2888429"/>
            <a:ext cx="1493214" cy="14486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9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*Notes goes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1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4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8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20329" y="1362781"/>
            <a:ext cx="6950189" cy="136536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content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820329" y="2867613"/>
            <a:ext cx="5200412" cy="1205795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 smtClean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20000"/>
              </a:lnSpc>
              <a:spcBef>
                <a:spcPct val="0"/>
              </a:spcBef>
              <a:buFont typeface="Arial"/>
              <a:defRPr lang="en-US" sz="1600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Insert </a:t>
            </a:r>
            <a:r>
              <a:rPr lang="en-US" dirty="0" err="1" smtClean="0"/>
              <a:t>subcontent</a:t>
            </a:r>
            <a:r>
              <a:rPr lang="en-US" dirty="0" smtClean="0"/>
              <a:t> here</a:t>
            </a:r>
          </a:p>
          <a:p>
            <a:pPr lvl="0"/>
            <a:endParaRPr lang="en-US" dirty="0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676747" y="256186"/>
            <a:ext cx="7470775" cy="79519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2pPr>
            <a:lvl3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3pPr>
            <a:lvl4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4pPr>
            <a:lvl5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4000" b="1" i="0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7008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emf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emf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emf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5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5B9B98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2: Mortality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8" r:id="rId1"/>
    <p:sldLayoutId id="214749350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01B9E5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46933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 focus – Emerging issues in cancer control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1" r:id="rId1"/>
    <p:sldLayoutId id="214749351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DF708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63595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4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Incidence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trends</a:t>
            </a: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AECDC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4524019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: Mortality </a:t>
            </a:r>
            <a:r>
              <a:rPr lang="en-US" sz="1100" b="0" i="1" smtClean="0">
                <a:solidFill>
                  <a:schemeClr val="bg1"/>
                </a:solidFill>
                <a:latin typeface="Arial"/>
                <a:cs typeface="Arial"/>
              </a:rPr>
              <a:t>rates and </a:t>
            </a:r>
            <a:r>
              <a:rPr lang="en-US" sz="1100" b="0" i="1">
                <a:solidFill>
                  <a:schemeClr val="bg1"/>
                </a:solidFill>
                <a:latin typeface="Arial"/>
                <a:cs typeface="Arial"/>
              </a:rPr>
              <a:t>trends</a:t>
            </a:r>
            <a:endParaRPr lang="en-US" sz="1100" b="0" i="1" dirty="0" err="1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7B2B82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Chapter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6: Survival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5" r:id="rId1"/>
    <p:sldLayoutId id="214749353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658D1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7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Cancer prevalence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0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32" r:id="rId1"/>
    <p:sldLayoutId id="214749353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EC8B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8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Statistics by public health unit</a:t>
            </a:r>
          </a:p>
        </p:txBody>
      </p:sp>
      <p:pic>
        <p:nvPicPr>
          <p:cNvPr id="5" name="Picture 4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9" r:id="rId1"/>
    <p:sldLayoutId id="214749353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6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0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2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2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 userDrawn="1"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C80F2D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pic>
        <p:nvPicPr>
          <p:cNvPr id="4" name="Picture 3" descr="CancerCareOntario_Eng_Reverse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1: 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Incidence</a:t>
            </a:r>
          </a:p>
        </p:txBody>
      </p:sp>
    </p:spTree>
    <p:extLst>
      <p:ext uri="{BB962C8B-B14F-4D97-AF65-F5344CB8AC3E}">
        <p14:creationId xmlns:p14="http://schemas.microsoft.com/office/powerpoint/2010/main" val="41136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5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457200" y="1737785"/>
            <a:ext cx="8229600" cy="1128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Cancer prevalence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0" y="1047750"/>
            <a:ext cx="1088571" cy="683683"/>
          </a:xfrm>
          <a:prstGeom prst="round1Rect">
            <a:avLst>
              <a:gd name="adj" fmla="val 16667"/>
            </a:avLst>
          </a:prstGeom>
          <a:solidFill>
            <a:srgbClr val="658D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1125008"/>
            <a:ext cx="1075267" cy="60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cs typeface="Arial"/>
              </a:rPr>
              <a:t>7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0" y="4459111"/>
            <a:ext cx="9144000" cy="684390"/>
          </a:xfrm>
          <a:prstGeom prst="rect">
            <a:avLst/>
          </a:prstGeom>
          <a:solidFill>
            <a:srgbClr val="658D1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i="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242714" y="4560916"/>
            <a:ext cx="2852323" cy="48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Font typeface="Arial"/>
              <a:buNone/>
              <a:defRPr lang="en-US" sz="6600" b="1" i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  <a:t>Ontario Cancer Statistics 2018  </a:t>
            </a:r>
            <a:br>
              <a:rPr lang="en-US" sz="1100" b="1" i="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Chapter 7</a:t>
            </a:r>
            <a:r>
              <a:rPr lang="en-US" sz="1100" b="0" i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en-US" sz="1100" b="0" i="1" dirty="0" smtClean="0">
                <a:solidFill>
                  <a:schemeClr val="bg1"/>
                </a:solidFill>
                <a:latin typeface="Arial"/>
                <a:cs typeface="Arial"/>
              </a:rPr>
              <a:t>Cancer prevalence</a:t>
            </a:r>
            <a:endParaRPr lang="en-US" sz="11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CancerCareOntario_Eng_Revers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43" y="4589137"/>
            <a:ext cx="1627875" cy="4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2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464" y="70516"/>
            <a:ext cx="3781960" cy="43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972" y="117043"/>
            <a:ext cx="679256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9658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1 -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Chapter 2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Chapter 3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Chapter 4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hapter 5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Chapter 6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Chapter 7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Chapter 8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2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hapter 3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pter 4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hapter 5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hapter 6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Chapter 7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Chapter 8 - Main">
  <a:themeElements>
    <a:clrScheme name="Custom 3">
      <a:dk1>
        <a:srgbClr val="211D4E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hapter 1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/field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1518</TotalTime>
  <Words>249</Words>
  <Application>Microsoft Office PowerPoint</Application>
  <PresentationFormat>On-screen Show (16:9)</PresentationFormat>
  <Paragraphs>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3</vt:i4>
      </vt:variant>
    </vt:vector>
  </HeadingPairs>
  <TitlesOfParts>
    <vt:vector size="21" baseType="lpstr">
      <vt:lpstr>Arial</vt:lpstr>
      <vt:lpstr>Calibri</vt:lpstr>
      <vt:lpstr>Chapter 1 - Main</vt:lpstr>
      <vt:lpstr>Chapter 2 - Main</vt:lpstr>
      <vt:lpstr>Chapter 3 - Main</vt:lpstr>
      <vt:lpstr>Chapter 4 - Main</vt:lpstr>
      <vt:lpstr>Chapter 5 - Main</vt:lpstr>
      <vt:lpstr>Chapter 6 - Main</vt:lpstr>
      <vt:lpstr>Chapter 7 - Main</vt:lpstr>
      <vt:lpstr>Chapter 8 - Main</vt:lpstr>
      <vt:lpstr>Chapter 1 - Content</vt:lpstr>
      <vt:lpstr>Chapter 2 - Content</vt:lpstr>
      <vt:lpstr>Chapter 3 - Content</vt:lpstr>
      <vt:lpstr>Chapter 4 - Content</vt:lpstr>
      <vt:lpstr>Chapter 5 - Content</vt:lpstr>
      <vt:lpstr>Chapter 6 - Content</vt:lpstr>
      <vt:lpstr>Chapter 7 - Content</vt:lpstr>
      <vt:lpstr>Chapter 8 - Content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Bang, Felix</cp:lastModifiedBy>
  <cp:revision>204</cp:revision>
  <dcterms:created xsi:type="dcterms:W3CDTF">2010-04-12T23:12:02Z</dcterms:created>
  <dcterms:modified xsi:type="dcterms:W3CDTF">2018-01-22T21:43:19Z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