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04" r:id="rId4"/>
    <p:sldMasterId id="2147493493" r:id="rId5"/>
    <p:sldMasterId id="2147493495" r:id="rId6"/>
    <p:sldMasterId id="2147493497" r:id="rId7"/>
    <p:sldMasterId id="2147493499" r:id="rId8"/>
    <p:sldMasterId id="2147493519" r:id="rId9"/>
    <p:sldMasterId id="2147493521" r:id="rId10"/>
    <p:sldMasterId id="2147493523" r:id="rId11"/>
    <p:sldMasterId id="2147493491" r:id="rId12"/>
    <p:sldMasterId id="2147493507" r:id="rId13"/>
    <p:sldMasterId id="2147493510" r:id="rId14"/>
    <p:sldMasterId id="2147493513" r:id="rId15"/>
    <p:sldMasterId id="2147493516" r:id="rId16"/>
    <p:sldMasterId id="2147493534" r:id="rId17"/>
    <p:sldMasterId id="2147493531" r:id="rId18"/>
    <p:sldMasterId id="2147493528" r:id="rId19"/>
  </p:sldMasterIdLst>
  <p:notesMasterIdLst>
    <p:notesMasterId r:id="rId28"/>
  </p:notesMasterIdLst>
  <p:sldIdLst>
    <p:sldId id="267" r:id="rId20"/>
    <p:sldId id="269" r:id="rId21"/>
    <p:sldId id="287" r:id="rId22"/>
    <p:sldId id="263" r:id="rId23"/>
    <p:sldId id="275" r:id="rId24"/>
    <p:sldId id="288" r:id="rId25"/>
    <p:sldId id="289" r:id="rId26"/>
    <p:sldId id="290"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081"/>
    <a:srgbClr val="7B2B82"/>
    <a:srgbClr val="658D1B"/>
    <a:srgbClr val="EC8B00"/>
    <a:srgbClr val="00BAE5"/>
    <a:srgbClr val="C80E2C"/>
    <a:srgbClr val="C80F2D"/>
    <a:srgbClr val="01B9E5"/>
    <a:srgbClr val="F7922E"/>
    <a:srgbClr val="62A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3" autoAdjust="0"/>
    <p:restoredTop sz="65938" autoAdjust="0"/>
  </p:normalViewPr>
  <p:slideViewPr>
    <p:cSldViewPr snapToGrid="0" snapToObjects="1">
      <p:cViewPr>
        <p:scale>
          <a:sx n="75" d="100"/>
          <a:sy n="75" d="100"/>
        </p:scale>
        <p:origin x="2880" y="50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7CFCB-928D-774C-BE8A-F26CC040211F}" type="datetimeFigureOut">
              <a:rPr lang="en-US" smtClean="0"/>
              <a:t>7/13/2018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8CECB-72BB-9845-83ED-5B67D70E4751}" type="slidenum">
              <a:rPr lang="en-US" smtClean="0"/>
              <a:t>‹#›</a:t>
            </a:fld>
            <a:endParaRPr lang="en-US"/>
          </a:p>
        </p:txBody>
      </p:sp>
    </p:spTree>
    <p:extLst>
      <p:ext uri="{BB962C8B-B14F-4D97-AF65-F5344CB8AC3E}">
        <p14:creationId xmlns:p14="http://schemas.microsoft.com/office/powerpoint/2010/main" val="11470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smtClean="0"/>
              <a:t>In 2018 an estimated 90,483 new cases of malignant cancer</a:t>
            </a:r>
            <a:r>
              <a:rPr lang="en-US" baseline="0" dirty="0" smtClean="0"/>
              <a:t> </a:t>
            </a:r>
            <a:r>
              <a:rPr lang="en-US" dirty="0" smtClean="0"/>
              <a:t>(excluding non-melanoma skin cancer) are expected to be</a:t>
            </a:r>
            <a:r>
              <a:rPr lang="en-US" baseline="0" dirty="0" smtClean="0"/>
              <a:t> </a:t>
            </a:r>
            <a:r>
              <a:rPr lang="en-US" dirty="0" smtClean="0"/>
              <a:t>diagnosed in Ontario, resulting in an age-standardized incidence</a:t>
            </a:r>
            <a:r>
              <a:rPr lang="en-US" baseline="0" dirty="0" smtClean="0"/>
              <a:t> </a:t>
            </a:r>
            <a:r>
              <a:rPr lang="en-US" dirty="0" smtClean="0"/>
              <a:t>rate (ASIR) of 571.1 cases per 100,000 people.</a:t>
            </a:r>
            <a:r>
              <a:rPr lang="en-US" baseline="0" dirty="0" smtClean="0"/>
              <a:t> </a:t>
            </a:r>
            <a:r>
              <a:rPr lang="en-US" dirty="0" smtClean="0"/>
              <a:t>The abrupt</a:t>
            </a:r>
            <a:r>
              <a:rPr lang="en-US" baseline="0" dirty="0" smtClean="0"/>
              <a:t> </a:t>
            </a:r>
            <a:r>
              <a:rPr lang="en-US" dirty="0" smtClean="0"/>
              <a:t>increase in the count and incidence rate seen in</a:t>
            </a:r>
            <a:r>
              <a:rPr lang="en-US" baseline="0" dirty="0" smtClean="0"/>
              <a:t> </a:t>
            </a:r>
            <a:r>
              <a:rPr lang="en-US" dirty="0" smtClean="0"/>
              <a:t>2010 is a result of the Ontario Cancer Registry’s adoption of</a:t>
            </a:r>
            <a:r>
              <a:rPr lang="en-US" baseline="0" dirty="0" smtClean="0"/>
              <a:t> </a:t>
            </a:r>
            <a:r>
              <a:rPr lang="en-US" dirty="0" smtClean="0"/>
              <a:t>the National Cancer Institute (NCI) Surveillance, Epidemiology</a:t>
            </a:r>
            <a:r>
              <a:rPr lang="en-US" baseline="0" dirty="0" smtClean="0"/>
              <a:t> </a:t>
            </a:r>
            <a:r>
              <a:rPr lang="en-US" dirty="0" smtClean="0"/>
              <a:t>and End Results (SEER) Program’s rules for counting multiple</a:t>
            </a:r>
            <a:r>
              <a:rPr lang="en-US" baseline="0" dirty="0" smtClean="0"/>
              <a:t> </a:t>
            </a:r>
            <a:r>
              <a:rPr lang="en-US" dirty="0" smtClean="0"/>
              <a:t>primaries. Those rules were applied starting in diagnosis year</a:t>
            </a:r>
            <a:r>
              <a:rPr lang="en-US" baseline="0" dirty="0" smtClean="0"/>
              <a:t> </a:t>
            </a:r>
            <a:r>
              <a:rPr lang="en-US" dirty="0" smtClean="0"/>
              <a:t>2010, which means the higher numbers observed that year do</a:t>
            </a:r>
            <a:r>
              <a:rPr lang="en-US" baseline="0" dirty="0" smtClean="0"/>
              <a:t> </a:t>
            </a:r>
            <a:r>
              <a:rPr lang="en-US" dirty="0" smtClean="0"/>
              <a:t>not reflect a true increase in the incidence </a:t>
            </a:r>
            <a:r>
              <a:rPr lang="en-US" smtClean="0"/>
              <a:t>of cancer.</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788CECB-72BB-9845-83ED-5B67D70E4751}" type="slidenum">
              <a:rPr lang="en-US" smtClean="0"/>
              <a:t>2</a:t>
            </a:fld>
            <a:endParaRPr lang="en-US"/>
          </a:p>
        </p:txBody>
      </p:sp>
    </p:spTree>
    <p:extLst>
      <p:ext uri="{BB962C8B-B14F-4D97-AF65-F5344CB8AC3E}">
        <p14:creationId xmlns:p14="http://schemas.microsoft.com/office/powerpoint/2010/main" val="222047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smtClean="0"/>
              <a:t>Among males, 45,518 cases of cancer are expected to be</a:t>
            </a:r>
            <a:r>
              <a:rPr lang="en-US" baseline="0" dirty="0" smtClean="0"/>
              <a:t> </a:t>
            </a:r>
            <a:r>
              <a:rPr lang="en-US" dirty="0" smtClean="0"/>
              <a:t>diagnosed in 2018 for an ASIR of 613.2 per 100,000.</a:t>
            </a:r>
            <a:r>
              <a:rPr lang="en-US" baseline="0" dirty="0" smtClean="0"/>
              <a:t> </a:t>
            </a:r>
            <a:r>
              <a:rPr lang="en-US" dirty="0" smtClean="0"/>
              <a:t>The temporary decrease in the count and rate after 2011 can</a:t>
            </a:r>
            <a:r>
              <a:rPr lang="en-US" baseline="0" dirty="0" smtClean="0"/>
              <a:t> </a:t>
            </a:r>
            <a:r>
              <a:rPr lang="en-US" dirty="0" smtClean="0"/>
              <a:t>be attributed to the declining rate of prostate cancer, resulting</a:t>
            </a:r>
            <a:r>
              <a:rPr lang="en-US" baseline="0" dirty="0" smtClean="0"/>
              <a:t> </a:t>
            </a:r>
            <a:r>
              <a:rPr lang="en-US" dirty="0" smtClean="0"/>
              <a:t>from recommendations from the U.S. Preventive Services Task</a:t>
            </a:r>
            <a:r>
              <a:rPr lang="en-US" baseline="0" dirty="0" smtClean="0"/>
              <a:t> </a:t>
            </a:r>
            <a:r>
              <a:rPr lang="en-US" dirty="0" smtClean="0"/>
              <a:t>Force against using prostate-specific antigen (PSA) testing for</a:t>
            </a:r>
            <a:r>
              <a:rPr lang="en-US" baseline="0" dirty="0" smtClean="0"/>
              <a:t> </a:t>
            </a:r>
            <a:r>
              <a:rPr lang="en-US" dirty="0" smtClean="0"/>
              <a:t>the routine screening of healthy males.</a:t>
            </a:r>
            <a:r>
              <a:rPr lang="en-US" baseline="0" dirty="0" smtClean="0"/>
              <a:t> </a:t>
            </a:r>
            <a:r>
              <a:rPr lang="en-US" dirty="0" smtClean="0"/>
              <a:t>The numbers are expected to be lower for females, with</a:t>
            </a:r>
            <a:r>
              <a:rPr lang="en-US" baseline="0" dirty="0" smtClean="0"/>
              <a:t> </a:t>
            </a:r>
            <a:r>
              <a:rPr lang="en-US" dirty="0" smtClean="0"/>
              <a:t>44,965 cases diagnosed for an ASIR of</a:t>
            </a:r>
            <a:r>
              <a:rPr lang="en-US" baseline="0" dirty="0" smtClean="0"/>
              <a:t> </a:t>
            </a:r>
            <a:r>
              <a:rPr lang="en-US" dirty="0" smtClean="0"/>
              <a:t>542.7 per 100,000. The incidence rate has been higher for males than</a:t>
            </a:r>
            <a:r>
              <a:rPr lang="en-US" baseline="0" dirty="0" smtClean="0"/>
              <a:t> </a:t>
            </a:r>
            <a:r>
              <a:rPr lang="en-US" dirty="0" smtClean="0"/>
              <a:t>females for every year since 1983. This sex difference has been</a:t>
            </a:r>
            <a:r>
              <a:rPr lang="en-US" baseline="0" dirty="0" smtClean="0"/>
              <a:t> </a:t>
            </a:r>
            <a:r>
              <a:rPr lang="en-US" dirty="0" smtClean="0"/>
              <a:t>observed in many different jurisdictions and is not unique to</a:t>
            </a:r>
            <a:r>
              <a:rPr lang="en-US" baseline="0" dirty="0" smtClean="0"/>
              <a:t> </a:t>
            </a:r>
            <a:r>
              <a:rPr lang="en-US" dirty="0" smtClean="0"/>
              <a:t>Ontario.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t>Higher rates of cancer among males have been</a:t>
            </a:r>
            <a:r>
              <a:rPr lang="en-US" baseline="0" dirty="0" smtClean="0"/>
              <a:t> </a:t>
            </a:r>
            <a:r>
              <a:rPr lang="en-US" dirty="0" smtClean="0"/>
              <a:t>attributed to behavioural, immunity and hormonal differences</a:t>
            </a:r>
            <a:r>
              <a:rPr lang="en-US" baseline="0" dirty="0" smtClean="0"/>
              <a:t> </a:t>
            </a:r>
            <a:r>
              <a:rPr lang="en-US" dirty="0" smtClean="0"/>
              <a:t>between the</a:t>
            </a:r>
            <a:r>
              <a:rPr lang="en-US" baseline="0" dirty="0" smtClean="0"/>
              <a:t> </a:t>
            </a:r>
            <a:r>
              <a:rPr lang="en-US" dirty="0" smtClean="0"/>
              <a:t>sexes; however, for some cancer types the</a:t>
            </a:r>
            <a:r>
              <a:rPr lang="en-US" baseline="0" dirty="0" smtClean="0"/>
              <a:t> </a:t>
            </a:r>
            <a:r>
              <a:rPr lang="en-US" dirty="0" smtClean="0"/>
              <a:t>mechanism underlying the difference is still unknown.</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788CECB-72BB-9845-83ED-5B67D70E4751}" type="slidenum">
              <a:rPr lang="en-US" smtClean="0"/>
              <a:t>3</a:t>
            </a:fld>
            <a:endParaRPr lang="en-US"/>
          </a:p>
        </p:txBody>
      </p:sp>
    </p:spTree>
    <p:extLst>
      <p:ext uri="{BB962C8B-B14F-4D97-AF65-F5344CB8AC3E}">
        <p14:creationId xmlns:p14="http://schemas.microsoft.com/office/powerpoint/2010/main" val="174658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thirty years (1983 to 2013) the average annual</a:t>
            </a:r>
            <a:r>
              <a:rPr lang="en-US" baseline="0" dirty="0" smtClean="0"/>
              <a:t> </a:t>
            </a:r>
            <a:r>
              <a:rPr lang="en-US" dirty="0" smtClean="0"/>
              <a:t>percent change (AAPC) in ASIR for males:</a:t>
            </a:r>
          </a:p>
          <a:p>
            <a:pPr marL="171450" indent="-171450">
              <a:buFont typeface="Arial" panose="020B0604020202020204" pitchFamily="34" charset="0"/>
              <a:buChar char="•"/>
            </a:pPr>
            <a:r>
              <a:rPr lang="en-US" dirty="0" smtClean="0"/>
              <a:t>decreased most for laryngeal (2.4% per year), lung (1.5%) and</a:t>
            </a:r>
            <a:r>
              <a:rPr lang="en-US" baseline="0" dirty="0" smtClean="0"/>
              <a:t> </a:t>
            </a:r>
            <a:r>
              <a:rPr lang="en-US" dirty="0" smtClean="0"/>
              <a:t>stomach (1.4%) cancers;</a:t>
            </a:r>
          </a:p>
          <a:p>
            <a:pPr marL="171450" indent="-171450">
              <a:buFont typeface="Arial" panose="020B0604020202020204" pitchFamily="34" charset="0"/>
              <a:buChar char="•"/>
            </a:pPr>
            <a:r>
              <a:rPr lang="en-US" dirty="0" smtClean="0"/>
              <a:t>increased most for thyroid (6.5%) and liver (4.5%) cancers and</a:t>
            </a:r>
            <a:r>
              <a:rPr lang="en-US" baseline="0" dirty="0" smtClean="0"/>
              <a:t> </a:t>
            </a:r>
            <a:r>
              <a:rPr lang="en-US" dirty="0" smtClean="0"/>
              <a:t>melanoma (2.1%); and</a:t>
            </a:r>
          </a:p>
          <a:p>
            <a:pPr marL="171450" indent="-171450">
              <a:buFont typeface="Arial" panose="020B0604020202020204" pitchFamily="34" charset="0"/>
              <a:buChar char="•"/>
            </a:pPr>
            <a:r>
              <a:rPr lang="en-US" dirty="0" smtClean="0"/>
              <a:t>remained stable for pancreatic cancer, leukemia and myeloma.</a:t>
            </a:r>
          </a:p>
          <a:p>
            <a:endParaRPr lang="en-US" dirty="0" smtClean="0"/>
          </a:p>
          <a:p>
            <a:r>
              <a:rPr lang="en-US" dirty="0" smtClean="0"/>
              <a:t>For females, the AAPC:</a:t>
            </a:r>
          </a:p>
          <a:p>
            <a:pPr marL="171450" indent="-171450">
              <a:buFont typeface="Arial" panose="020B0604020202020204" pitchFamily="34" charset="0"/>
              <a:buChar char="•"/>
            </a:pPr>
            <a:r>
              <a:rPr lang="en-US" dirty="0" smtClean="0"/>
              <a:t>decreased most for laryngeal (2.4% per year), cervical (1.6%),</a:t>
            </a:r>
            <a:r>
              <a:rPr lang="en-US" baseline="0" dirty="0" smtClean="0"/>
              <a:t> </a:t>
            </a:r>
            <a:r>
              <a:rPr lang="en-US" dirty="0" smtClean="0"/>
              <a:t>bladder (1.4%) and stomach (1.4%) cancers;</a:t>
            </a:r>
          </a:p>
          <a:p>
            <a:pPr marL="171450" indent="-171450">
              <a:buFont typeface="Arial" panose="020B0604020202020204" pitchFamily="34" charset="0"/>
              <a:buChar char="•"/>
            </a:pPr>
            <a:r>
              <a:rPr lang="en-US" dirty="0" smtClean="0"/>
              <a:t>increased most for thyroid (6.6%) and liver (4.7%) cancers as</a:t>
            </a:r>
            <a:r>
              <a:rPr lang="en-US" baseline="0" dirty="0" smtClean="0"/>
              <a:t> </a:t>
            </a:r>
            <a:r>
              <a:rPr lang="en-US" dirty="0" smtClean="0"/>
              <a:t>well as non-Hodgkin lymphoma (1.8%); and</a:t>
            </a:r>
          </a:p>
          <a:p>
            <a:pPr marL="171450" indent="-171450">
              <a:buFont typeface="Arial" panose="020B0604020202020204" pitchFamily="34" charset="0"/>
              <a:buChar char="•"/>
            </a:pPr>
            <a:r>
              <a:rPr lang="en-US" dirty="0" smtClean="0"/>
              <a:t>remained stable for oral cavity &amp; pharynx, ovarian and</a:t>
            </a:r>
            <a:r>
              <a:rPr lang="en-US" baseline="0" dirty="0" smtClean="0"/>
              <a:t> </a:t>
            </a:r>
            <a:r>
              <a:rPr lang="en-US" dirty="0" smtClean="0"/>
              <a:t>pancreatic cancers as well as Hodgkin lymphoma and leukemia.</a:t>
            </a:r>
          </a:p>
        </p:txBody>
      </p:sp>
      <p:sp>
        <p:nvSpPr>
          <p:cNvPr id="4" name="Slide Number Placeholder 3"/>
          <p:cNvSpPr>
            <a:spLocks noGrp="1"/>
          </p:cNvSpPr>
          <p:nvPr>
            <p:ph type="sldNum" sz="quarter" idx="10"/>
          </p:nvPr>
        </p:nvSpPr>
        <p:spPr/>
        <p:txBody>
          <a:bodyPr/>
          <a:lstStyle/>
          <a:p>
            <a:fld id="{C788CECB-72BB-9845-83ED-5B67D70E4751}" type="slidenum">
              <a:rPr lang="en-US" smtClean="0"/>
              <a:t>5</a:t>
            </a:fld>
            <a:endParaRPr lang="en-US"/>
          </a:p>
        </p:txBody>
      </p:sp>
    </p:spTree>
    <p:extLst>
      <p:ext uri="{BB962C8B-B14F-4D97-AF65-F5344CB8AC3E}">
        <p14:creationId xmlns:p14="http://schemas.microsoft.com/office/powerpoint/2010/main" val="12244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Male and female figures on the next slide</a:t>
            </a:r>
          </a:p>
          <a:p>
            <a:endParaRPr lang="en-US" dirty="0" smtClean="0"/>
          </a:p>
          <a:p>
            <a:r>
              <a:rPr lang="en-US" dirty="0" smtClean="0"/>
              <a:t>Over the past 30 years, cancer incidence rates have been</a:t>
            </a:r>
            <a:r>
              <a:rPr lang="en-US" baseline="0" dirty="0" smtClean="0"/>
              <a:t> </a:t>
            </a:r>
            <a:r>
              <a:rPr lang="en-US" dirty="0" smtClean="0"/>
              <a:t>increasing among younger and middle-aged people and</a:t>
            </a:r>
            <a:r>
              <a:rPr lang="en-US" baseline="0" dirty="0" smtClean="0"/>
              <a:t> </a:t>
            </a:r>
            <a:r>
              <a:rPr lang="en-US" dirty="0" smtClean="0"/>
              <a:t>decreasing among the elderly.</a:t>
            </a:r>
          </a:p>
          <a:p>
            <a:endParaRPr lang="en-US" dirty="0" smtClean="0"/>
          </a:p>
          <a:p>
            <a:r>
              <a:rPr lang="en-US" dirty="0" smtClean="0"/>
              <a:t>Among people under the age of 39, the cancer incidence</a:t>
            </a:r>
            <a:r>
              <a:rPr lang="en-US" baseline="0" dirty="0" smtClean="0"/>
              <a:t> </a:t>
            </a:r>
            <a:r>
              <a:rPr lang="en-US" dirty="0" smtClean="0"/>
              <a:t>rate increased by 0.5% per year from 1983 to 2001 and then</a:t>
            </a:r>
            <a:r>
              <a:rPr lang="en-US" baseline="0" dirty="0" smtClean="0"/>
              <a:t> </a:t>
            </a:r>
            <a:r>
              <a:rPr lang="en-US" dirty="0" smtClean="0"/>
              <a:t>by 1.5% per year from 2001 to 2013.</a:t>
            </a:r>
            <a:r>
              <a:rPr lang="en-US" baseline="0" dirty="0" smtClean="0"/>
              <a:t> </a:t>
            </a:r>
            <a:r>
              <a:rPr lang="en-US" dirty="0" smtClean="0"/>
              <a:t>Differential</a:t>
            </a:r>
            <a:r>
              <a:rPr lang="en-US" baseline="0" dirty="0" smtClean="0"/>
              <a:t> </a:t>
            </a:r>
            <a:r>
              <a:rPr lang="en-US" dirty="0" smtClean="0"/>
              <a:t>trends were seen in males and females. Among males, the</a:t>
            </a:r>
            <a:r>
              <a:rPr lang="en-US" baseline="0" dirty="0" smtClean="0"/>
              <a:t> </a:t>
            </a:r>
            <a:r>
              <a:rPr lang="en-US" dirty="0" smtClean="0"/>
              <a:t>rate increased from 1983 to 1990, remained stable until 2005</a:t>
            </a:r>
            <a:r>
              <a:rPr lang="en-US" baseline="0" dirty="0" smtClean="0"/>
              <a:t> </a:t>
            </a:r>
            <a:r>
              <a:rPr lang="en-US" dirty="0" smtClean="0"/>
              <a:t>and then increased until 2013; for females, the rate was stable</a:t>
            </a:r>
            <a:r>
              <a:rPr lang="en-US" baseline="0" dirty="0" smtClean="0"/>
              <a:t> </a:t>
            </a:r>
            <a:r>
              <a:rPr lang="en-US" dirty="0" smtClean="0"/>
              <a:t>from 1983 to 1993 and then increased from 1993 to 2013. This</a:t>
            </a:r>
            <a:r>
              <a:rPr lang="en-US" baseline="0" dirty="0" smtClean="0"/>
              <a:t> </a:t>
            </a:r>
            <a:r>
              <a:rPr lang="en-US" dirty="0" smtClean="0"/>
              <a:t>increase in incidence among females is probably due to their</a:t>
            </a:r>
            <a:r>
              <a:rPr lang="en-US" baseline="0" dirty="0" smtClean="0"/>
              <a:t> </a:t>
            </a:r>
            <a:r>
              <a:rPr lang="en-US" dirty="0" smtClean="0"/>
              <a:t>increased rates of thyroid cancer, which is the second most</a:t>
            </a:r>
            <a:r>
              <a:rPr lang="en-US" baseline="0" dirty="0" smtClean="0"/>
              <a:t> </a:t>
            </a:r>
            <a:r>
              <a:rPr lang="en-US" dirty="0" smtClean="0"/>
              <a:t>common cancer in this age group.</a:t>
            </a:r>
          </a:p>
          <a:p>
            <a:endParaRPr lang="en-US" dirty="0" smtClean="0"/>
          </a:p>
          <a:p>
            <a:r>
              <a:rPr lang="en-US" dirty="0" smtClean="0"/>
              <a:t>Among people ages 40 to 59, the rate of cancer increased by 0.4%</a:t>
            </a:r>
            <a:r>
              <a:rPr lang="en-US" baseline="0" dirty="0" smtClean="0"/>
              <a:t> </a:t>
            </a:r>
            <a:r>
              <a:rPr lang="en-US" dirty="0" smtClean="0"/>
              <a:t>per year from 1983 to 2013. While the trend among females was</a:t>
            </a:r>
            <a:r>
              <a:rPr lang="en-US" baseline="0" dirty="0" smtClean="0"/>
              <a:t> </a:t>
            </a:r>
            <a:r>
              <a:rPr lang="en-US" dirty="0" smtClean="0"/>
              <a:t>the same, the male rate decreased by 1.9% per year after 2008.</a:t>
            </a:r>
            <a:r>
              <a:rPr lang="en-US" baseline="0" dirty="0" smtClean="0"/>
              <a:t> </a:t>
            </a:r>
          </a:p>
          <a:p>
            <a:endParaRPr lang="en-US" baseline="0" dirty="0" smtClean="0"/>
          </a:p>
          <a:p>
            <a:r>
              <a:rPr lang="en-US" dirty="0" smtClean="0"/>
              <a:t>For those ages 60 to 79, the rate increased by 0.7% per year</a:t>
            </a:r>
            <a:r>
              <a:rPr lang="en-US" baseline="0" dirty="0" smtClean="0"/>
              <a:t> </a:t>
            </a:r>
            <a:r>
              <a:rPr lang="en-US" dirty="0" smtClean="0"/>
              <a:t>from 1983 to 2001 and then declined by 0.5% per year from</a:t>
            </a:r>
            <a:r>
              <a:rPr lang="en-US" baseline="0" dirty="0" smtClean="0"/>
              <a:t> </a:t>
            </a:r>
            <a:r>
              <a:rPr lang="en-US" dirty="0" smtClean="0"/>
              <a:t>2001 to 2013. The rate among males was similar, although</a:t>
            </a:r>
            <a:r>
              <a:rPr lang="en-US" baseline="0" dirty="0" smtClean="0"/>
              <a:t> </a:t>
            </a:r>
            <a:r>
              <a:rPr lang="en-US" dirty="0" smtClean="0"/>
              <a:t>the increase ceased in 1992 and the rate did not begin to</a:t>
            </a:r>
            <a:r>
              <a:rPr lang="en-US" baseline="0" dirty="0" smtClean="0"/>
              <a:t> </a:t>
            </a:r>
            <a:r>
              <a:rPr lang="en-US" dirty="0" smtClean="0"/>
              <a:t>decline until 2007. Females in this age group had no decrease</a:t>
            </a:r>
            <a:r>
              <a:rPr lang="en-US" baseline="0" dirty="0" smtClean="0"/>
              <a:t> </a:t>
            </a:r>
            <a:r>
              <a:rPr lang="en-US" dirty="0" smtClean="0"/>
              <a:t>in incidence; their rate increased by 0.6% per year from 1983</a:t>
            </a:r>
            <a:r>
              <a:rPr lang="en-US" baseline="0" dirty="0" smtClean="0"/>
              <a:t> </a:t>
            </a:r>
            <a:r>
              <a:rPr lang="en-US" dirty="0" smtClean="0"/>
              <a:t>to 1999, and then remained stable from 1999 to 2006 before</a:t>
            </a:r>
            <a:r>
              <a:rPr lang="en-US" baseline="0" dirty="0" smtClean="0"/>
              <a:t> </a:t>
            </a:r>
            <a:r>
              <a:rPr lang="en-US" dirty="0" smtClean="0"/>
              <a:t>rising again from 2006 to 2013 at a rate of 0.8% per year.</a:t>
            </a:r>
          </a:p>
          <a:p>
            <a:endParaRPr lang="en-US" dirty="0" smtClean="0"/>
          </a:p>
          <a:p>
            <a:r>
              <a:rPr lang="en-US" dirty="0" smtClean="0"/>
              <a:t>In the oldest age group (those 80 and older), the incidence</a:t>
            </a:r>
            <a:r>
              <a:rPr lang="en-US" baseline="0" dirty="0" smtClean="0"/>
              <a:t> </a:t>
            </a:r>
            <a:r>
              <a:rPr lang="en-US" dirty="0" smtClean="0"/>
              <a:t>rate declined slightly by 0.2% per year until 2007, after which</a:t>
            </a:r>
            <a:r>
              <a:rPr lang="en-US" baseline="0" dirty="0" smtClean="0"/>
              <a:t> </a:t>
            </a:r>
            <a:r>
              <a:rPr lang="en-US" dirty="0" smtClean="0"/>
              <a:t>it remained stable. While the male rate declined steadily</a:t>
            </a:r>
            <a:r>
              <a:rPr lang="en-US" baseline="0" dirty="0" smtClean="0"/>
              <a:t> </a:t>
            </a:r>
            <a:r>
              <a:rPr lang="en-US" dirty="0" smtClean="0"/>
              <a:t>throughout the time period, the female rate has been</a:t>
            </a:r>
            <a:r>
              <a:rPr lang="en-US" baseline="0" dirty="0" smtClean="0"/>
              <a:t> </a:t>
            </a:r>
            <a:r>
              <a:rPr lang="en-US" dirty="0" smtClean="0"/>
              <a:t>increasing slowly since</a:t>
            </a:r>
            <a:r>
              <a:rPr lang="en-US" baseline="0" dirty="0" smtClean="0"/>
              <a:t> </a:t>
            </a:r>
            <a:r>
              <a:rPr lang="en-US" dirty="0" smtClean="0"/>
              <a:t>1987 following five years of stability.</a:t>
            </a:r>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6</a:t>
            </a:fld>
            <a:endParaRPr lang="en-US"/>
          </a:p>
        </p:txBody>
      </p:sp>
    </p:spTree>
    <p:extLst>
      <p:ext uri="{BB962C8B-B14F-4D97-AF65-F5344CB8AC3E}">
        <p14:creationId xmlns:p14="http://schemas.microsoft.com/office/powerpoint/2010/main" val="73010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30 years, cancer incidence rates have been increasing among younger and middle-aged people and decreasing among the elderly.</a:t>
            </a:r>
          </a:p>
          <a:p>
            <a:endParaRPr lang="en-US" dirty="0" smtClean="0"/>
          </a:p>
          <a:p>
            <a:r>
              <a:rPr lang="en-US" dirty="0" smtClean="0"/>
              <a:t>Among people under the age of 39, the cancer incidence rate increased by 0.5% per year from 1983 to 2001 and then by 1.5% per year from 2001 to 2013.</a:t>
            </a:r>
            <a:r>
              <a:rPr lang="en-US" baseline="0" dirty="0" smtClean="0"/>
              <a:t> </a:t>
            </a:r>
            <a:r>
              <a:rPr lang="en-US" dirty="0" smtClean="0"/>
              <a:t>Differential trends were seen in males and females. Among males, the rate increased from 1983 to 1990, remained stable until 2005 and then increased until 2013; for females, the rate was stable from 1983 to 1993 and then increased from 1993 to 2013. This increase in incidence among females is probably due to their increased rates of thyroid cancer, which is the second most common cancer in this age group.</a:t>
            </a:r>
          </a:p>
          <a:p>
            <a:endParaRPr lang="en-US" dirty="0" smtClean="0"/>
          </a:p>
          <a:p>
            <a:r>
              <a:rPr lang="en-US" dirty="0" smtClean="0"/>
              <a:t>Among people ages 40 to 59, the rate of cancer increased by 0.4% per year from 1983 to 2013. While the trend among females was the same, the male rate decreased by 1.9% per year after 2008. </a:t>
            </a:r>
          </a:p>
          <a:p>
            <a:endParaRPr lang="en-US" dirty="0" smtClean="0"/>
          </a:p>
          <a:p>
            <a:r>
              <a:rPr lang="en-US" dirty="0" smtClean="0"/>
              <a:t>For those ages 60 to 79, the rate increased by 0.7% per year from 1983 to 2001 and then declined by 0.5% per year from 2001 to 2013. The rate among males was similar, although the increase ceased in 1992 and the rate did not begin to decline until 2007. Females in this age group had no decrease in incidence; their rate increased by 0.6% per year from 1983 to 1999, and then remained stable from 1999 to 2006 before rising again from 2006 to 2013 at a rate of 0.8% per year.</a:t>
            </a:r>
          </a:p>
          <a:p>
            <a:endParaRPr lang="en-US" dirty="0" smtClean="0"/>
          </a:p>
          <a:p>
            <a:r>
              <a:rPr lang="en-US" dirty="0" smtClean="0"/>
              <a:t>In the oldest age group (those 80 and older), the incidence rate declined slightly by 0.2% per year until 2007, after which it remained stable. While the male rate declined steadily throughout the time period, the female rate has been increasing slowly since 1987 following five years of stability.</a:t>
            </a:r>
          </a:p>
          <a:p>
            <a:endParaRPr lang="en-US" dirty="0"/>
          </a:p>
        </p:txBody>
      </p:sp>
      <p:sp>
        <p:nvSpPr>
          <p:cNvPr id="4" name="Slide Number Placeholder 3"/>
          <p:cNvSpPr>
            <a:spLocks noGrp="1"/>
          </p:cNvSpPr>
          <p:nvPr>
            <p:ph type="sldNum" sz="quarter" idx="10"/>
          </p:nvPr>
        </p:nvSpPr>
        <p:spPr/>
        <p:txBody>
          <a:bodyPr/>
          <a:lstStyle/>
          <a:p>
            <a:fld id="{C788CECB-72BB-9845-83ED-5B67D70E4751}" type="slidenum">
              <a:rPr lang="en-US" smtClean="0"/>
              <a:t>7</a:t>
            </a:fld>
            <a:endParaRPr lang="en-US"/>
          </a:p>
        </p:txBody>
      </p:sp>
    </p:spTree>
    <p:extLst>
      <p:ext uri="{BB962C8B-B14F-4D97-AF65-F5344CB8AC3E}">
        <p14:creationId xmlns:p14="http://schemas.microsoft.com/office/powerpoint/2010/main" val="16376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Stage at diagnosis data for Ontario are currently available for</a:t>
            </a:r>
            <a:r>
              <a:rPr lang="en-US" baseline="0" dirty="0" smtClean="0"/>
              <a:t> </a:t>
            </a:r>
            <a:r>
              <a:rPr lang="en-US" dirty="0" smtClean="0"/>
              <a:t>six cancers: female breast, prostate, colorectal, lung, cervix and</a:t>
            </a:r>
            <a:r>
              <a:rPr lang="en-US" baseline="0" dirty="0" smtClean="0"/>
              <a:t> </a:t>
            </a:r>
            <a:r>
              <a:rPr lang="en-US" dirty="0" smtClean="0"/>
              <a:t>thyroid. The majority of breast, colorectal, prostate, cervical</a:t>
            </a:r>
            <a:r>
              <a:rPr lang="en-US" baseline="0" dirty="0" smtClean="0"/>
              <a:t> </a:t>
            </a:r>
            <a:r>
              <a:rPr lang="en-US" dirty="0" smtClean="0"/>
              <a:t>and thyroid cancers were diagnosed at stage I or II. This may</a:t>
            </a:r>
            <a:r>
              <a:rPr lang="en-US" baseline="0" dirty="0" smtClean="0"/>
              <a:t> </a:t>
            </a:r>
            <a:r>
              <a:rPr lang="en-US" dirty="0" smtClean="0"/>
              <a:t>partly be</a:t>
            </a:r>
            <a:r>
              <a:rPr lang="en-US" baseline="0" dirty="0" smtClean="0"/>
              <a:t> </a:t>
            </a:r>
            <a:r>
              <a:rPr lang="en-US" dirty="0" smtClean="0"/>
              <a:t>the result of the availability of screening for breast,</a:t>
            </a:r>
            <a:r>
              <a:rPr lang="en-US" baseline="0" dirty="0" smtClean="0"/>
              <a:t> </a:t>
            </a:r>
            <a:r>
              <a:rPr lang="en-US" dirty="0" smtClean="0"/>
              <a:t>colorectal and cervical cancers, which increases the likelihood</a:t>
            </a:r>
            <a:r>
              <a:rPr lang="en-US" baseline="0" dirty="0" smtClean="0"/>
              <a:t> </a:t>
            </a:r>
            <a:r>
              <a:rPr lang="en-US" dirty="0" smtClean="0"/>
              <a:t>of detecting these cancers at early stages. More</a:t>
            </a:r>
            <a:r>
              <a:rPr lang="en-US" baseline="0" dirty="0" smtClean="0"/>
              <a:t> specifically:</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 majority of staged breast cancer cases were diagnosed at</a:t>
            </a:r>
            <a:r>
              <a:rPr lang="en-US" baseline="0" dirty="0" smtClean="0"/>
              <a:t> </a:t>
            </a:r>
            <a:r>
              <a:rPr lang="en-US" dirty="0" smtClean="0"/>
              <a:t>stage I (42.9%) or stage II (38.3%) in 2013.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Cervical cancer was even more likely to be diagnosed at</a:t>
            </a:r>
            <a:r>
              <a:rPr lang="en-US" baseline="0" dirty="0" smtClean="0"/>
              <a:t> </a:t>
            </a:r>
            <a:r>
              <a:rPr lang="en-US" dirty="0" smtClean="0"/>
              <a:t>stage I (57.0%) than breast cancer. Despite the successes of</a:t>
            </a:r>
            <a:r>
              <a:rPr lang="en-US" baseline="0" dirty="0" smtClean="0"/>
              <a:t> </a:t>
            </a:r>
            <a:r>
              <a:rPr lang="en-US" dirty="0" smtClean="0"/>
              <a:t>screening programs in decreasing cervical cancer incidence</a:t>
            </a:r>
            <a:r>
              <a:rPr lang="en-US" baseline="0" dirty="0" smtClean="0"/>
              <a:t> </a:t>
            </a:r>
            <a:r>
              <a:rPr lang="en-US" dirty="0" smtClean="0"/>
              <a:t>and mortality, 11.7% of cases were still not diagnosed until</a:t>
            </a:r>
            <a:r>
              <a:rPr lang="en-US" baseline="0" dirty="0" smtClean="0"/>
              <a:t> </a:t>
            </a:r>
            <a:r>
              <a:rPr lang="en-US" dirty="0" smtClean="0"/>
              <a:t>stage IV. Females who are diagnosed at a later stage are</a:t>
            </a:r>
            <a:r>
              <a:rPr lang="en-US" baseline="0" dirty="0" smtClean="0"/>
              <a:t> </a:t>
            </a:r>
            <a:r>
              <a:rPr lang="en-US" dirty="0" smtClean="0"/>
              <a:t>less likely to have been routinely screened.</a:t>
            </a:r>
            <a:endParaRPr lang="en-US" sz="20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The majority of staged colorectal cancer cases were</a:t>
            </a:r>
            <a:r>
              <a:rPr lang="en-US" sz="3200" baseline="0" dirty="0" smtClean="0"/>
              <a:t> </a:t>
            </a:r>
            <a:r>
              <a:rPr lang="en-US" sz="3200" dirty="0" smtClean="0"/>
              <a:t>diagnosed at stage II (26.4%) or stage </a:t>
            </a:r>
            <a:r>
              <a:rPr lang="en-US" sz="3200" smtClean="0"/>
              <a:t>III </a:t>
            </a:r>
            <a:r>
              <a:rPr lang="en-US" sz="3200" smtClean="0"/>
              <a:t>(29.9%).</a:t>
            </a:r>
            <a:endParaRPr lang="en-US" sz="3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Prostate cancer cases were most likely to be diagnosed at</a:t>
            </a:r>
            <a:r>
              <a:rPr lang="en-US" sz="3200" baseline="0" dirty="0" smtClean="0"/>
              <a:t> </a:t>
            </a:r>
            <a:r>
              <a:rPr lang="en-US" sz="3200" dirty="0" smtClean="0"/>
              <a:t>stage II (51.9%) followed by stage I (23.2%).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Lung cancer cases were the most likely to be diagnosed at</a:t>
            </a:r>
            <a:r>
              <a:rPr lang="en-US" sz="3200" baseline="0" dirty="0" smtClean="0"/>
              <a:t> </a:t>
            </a:r>
            <a:r>
              <a:rPr lang="en-US" sz="3200" dirty="0" smtClean="0"/>
              <a:t>stage IV, accounting for 51.6% of all staged lung cancer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Thyroid cancer was the most likely to be diagnosed at stage I</a:t>
            </a:r>
            <a:r>
              <a:rPr lang="en-US" sz="3200" baseline="0" dirty="0" smtClean="0"/>
              <a:t> </a:t>
            </a:r>
            <a:r>
              <a:rPr lang="en-US" sz="3200" dirty="0" smtClean="0"/>
              <a:t>with 75.3% of staged cases diagnosed at this early stage. Only</a:t>
            </a:r>
            <a:r>
              <a:rPr lang="en-US" sz="3200" baseline="0" dirty="0" smtClean="0"/>
              <a:t> </a:t>
            </a:r>
            <a:r>
              <a:rPr lang="en-US" sz="3200" dirty="0" smtClean="0"/>
              <a:t>4.8% of thyroid cases were diagnosed at stage IV.</a:t>
            </a:r>
          </a:p>
        </p:txBody>
      </p:sp>
      <p:sp>
        <p:nvSpPr>
          <p:cNvPr id="4" name="Slide Number Placeholder 3"/>
          <p:cNvSpPr>
            <a:spLocks noGrp="1"/>
          </p:cNvSpPr>
          <p:nvPr>
            <p:ph type="sldNum" sz="quarter" idx="10"/>
          </p:nvPr>
        </p:nvSpPr>
        <p:spPr/>
        <p:txBody>
          <a:bodyPr/>
          <a:lstStyle/>
          <a:p>
            <a:fld id="{C788CECB-72BB-9845-83ED-5B67D70E4751}" type="slidenum">
              <a:rPr lang="en-US" smtClean="0"/>
              <a:t>8</a:t>
            </a:fld>
            <a:endParaRPr lang="en-US"/>
          </a:p>
        </p:txBody>
      </p:sp>
    </p:spTree>
    <p:extLst>
      <p:ext uri="{BB962C8B-B14F-4D97-AF65-F5344CB8AC3E}">
        <p14:creationId xmlns:p14="http://schemas.microsoft.com/office/powerpoint/2010/main" val="78883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7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234844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92595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401070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501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23809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8655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34401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05865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344011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73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705032" y="1284074"/>
            <a:ext cx="6708005" cy="277277"/>
          </a:xfrm>
          <a:prstGeom prst="rect">
            <a:avLst/>
          </a:prstGeom>
        </p:spPr>
        <p:txBody>
          <a:bodyPr vert="horz"/>
          <a:lstStyle>
            <a:lvl1pPr marL="0" indent="0" algn="l" defTabSz="457200" rtl="0" eaLnBrk="1" latinLnBrk="0" hangingPunct="1">
              <a:buNone/>
              <a:defRPr lang="en-US" sz="1200" b="1" kern="1200" dirty="0" smtClean="0">
                <a:solidFill>
                  <a:schemeClr val="tx1"/>
                </a:solidFill>
                <a:latin typeface="Arial"/>
                <a:ea typeface="+mn-ea"/>
                <a:cs typeface="Arial"/>
              </a:defRPr>
            </a:lvl1pPr>
            <a:lvl2pPr marL="0" algn="l" defTabSz="457200" rtl="0" eaLnBrk="1" latinLnBrk="0" hangingPunct="1">
              <a:defRPr lang="en-US" sz="1200" b="1" kern="1200" dirty="0" smtClean="0">
                <a:solidFill>
                  <a:schemeClr val="tx1"/>
                </a:solidFill>
                <a:latin typeface="Arial"/>
                <a:ea typeface="+mn-ea"/>
                <a:cs typeface="Arial"/>
              </a:defRPr>
            </a:lvl2pPr>
            <a:lvl3pPr marL="0" algn="l" defTabSz="457200" rtl="0" eaLnBrk="1" latinLnBrk="0" hangingPunct="1">
              <a:defRPr lang="en-US" sz="1200" b="1" kern="1200" dirty="0" smtClean="0">
                <a:solidFill>
                  <a:schemeClr val="tx1"/>
                </a:solidFill>
                <a:latin typeface="Arial"/>
                <a:ea typeface="+mn-ea"/>
                <a:cs typeface="Arial"/>
              </a:defRPr>
            </a:lvl3pPr>
            <a:lvl4pPr marL="0" algn="l" defTabSz="457200" rtl="0" eaLnBrk="1" latinLnBrk="0" hangingPunct="1">
              <a:defRPr lang="en-US" sz="1200" b="1" kern="1200" dirty="0" smtClean="0">
                <a:solidFill>
                  <a:schemeClr val="tx1"/>
                </a:solidFill>
                <a:latin typeface="Arial"/>
                <a:ea typeface="+mn-ea"/>
                <a:cs typeface="Arial"/>
              </a:defRPr>
            </a:lvl4pPr>
            <a:lvl5pPr marL="0" algn="l" defTabSz="457200" rtl="0" eaLnBrk="1" latinLnBrk="0" hangingPunct="1">
              <a:defRPr lang="en-US" sz="12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704850" y="1646238"/>
            <a:ext cx="6219002" cy="2690812"/>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7187259" y="2888429"/>
            <a:ext cx="1493214" cy="1448621"/>
          </a:xfrm>
          <a:prstGeom prst="rect">
            <a:avLst/>
          </a:prstGeom>
        </p:spPr>
        <p:txBody>
          <a:bodyPr vert="horz"/>
          <a:lstStyle>
            <a:lvl1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9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900" kern="1200" dirty="0">
                <a:solidFill>
                  <a:schemeClr val="tx1"/>
                </a:solidFill>
                <a:latin typeface="Arial"/>
                <a:ea typeface="+mj-ea"/>
                <a:cs typeface="Arial"/>
              </a:defRPr>
            </a:lvl5pPr>
          </a:lstStyle>
          <a:p>
            <a:pPr lvl="0"/>
            <a:r>
              <a:rPr lang="en-US" dirty="0" smtClean="0"/>
              <a:t>*Notes goes here</a:t>
            </a:r>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24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8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820329" y="1362781"/>
            <a:ext cx="6950189" cy="1365367"/>
          </a:xfrm>
          <a:prstGeom prst="rect">
            <a:avLst/>
          </a:prstGeom>
        </p:spPr>
        <p:txBody>
          <a:bodyPr vert="horz"/>
          <a:lstStyle>
            <a:lvl1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1pPr>
            <a:lvl2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2pPr>
            <a:lvl3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3pPr>
            <a:lvl4pPr marL="0" indent="0" algn="l" defTabSz="457200" rtl="0" eaLnBrk="1" latinLnBrk="0" hangingPunct="1">
              <a:lnSpc>
                <a:spcPct val="120000"/>
              </a:lnSpc>
              <a:spcBef>
                <a:spcPct val="0"/>
              </a:spcBef>
              <a:buNone/>
              <a:defRPr lang="en-US" sz="1800" kern="1200" dirty="0" smtClean="0">
                <a:solidFill>
                  <a:schemeClr val="tx1"/>
                </a:solidFill>
                <a:latin typeface="Arial"/>
                <a:ea typeface="+mj-ea"/>
                <a:cs typeface="Arial"/>
              </a:defRPr>
            </a:lvl4pPr>
            <a:lvl5pPr marL="0" indent="0" algn="l" defTabSz="457200" rtl="0" eaLnBrk="1" latinLnBrk="0" hangingPunct="1">
              <a:lnSpc>
                <a:spcPct val="120000"/>
              </a:lnSpc>
              <a:spcBef>
                <a:spcPct val="0"/>
              </a:spcBef>
              <a:buNone/>
              <a:defRPr lang="en-US" sz="18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820329" y="2867613"/>
            <a:ext cx="5200412" cy="1205795"/>
          </a:xfrm>
          <a:prstGeom prst="rect">
            <a:avLst/>
          </a:prstGeom>
        </p:spPr>
        <p:txBody>
          <a:bodyPr vert="horz"/>
          <a:lstStyle>
            <a:lvl1pPr marL="342900" marR="0" indent="-342900" algn="l" defTabSz="457200" rtl="0" eaLnBrk="1" fontAlgn="auto" latinLnBrk="0" hangingPunct="1">
              <a:lnSpc>
                <a:spcPct val="120000"/>
              </a:lnSpc>
              <a:spcBef>
                <a:spcPct val="0"/>
              </a:spcBef>
              <a:spcAft>
                <a:spcPts val="0"/>
              </a:spcAft>
              <a:buClrTx/>
              <a:buSzTx/>
              <a:buFont typeface="Arial"/>
              <a:buChar char="•"/>
              <a:tabLst/>
              <a:defRPr lang="en-US" sz="1600" kern="1200" dirty="0" smtClean="0">
                <a:solidFill>
                  <a:schemeClr val="tx1"/>
                </a:solidFill>
                <a:latin typeface="Arial"/>
                <a:ea typeface="+mj-ea"/>
                <a:cs typeface="Arial"/>
              </a:defRPr>
            </a:lvl1pPr>
            <a:lvl2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2pPr>
            <a:lvl3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3pPr>
            <a:lvl4pPr algn="l" defTabSz="457200" rtl="0" eaLnBrk="1" latinLnBrk="0" hangingPunct="1">
              <a:lnSpc>
                <a:spcPct val="120000"/>
              </a:lnSpc>
              <a:spcBef>
                <a:spcPct val="0"/>
              </a:spcBef>
              <a:buFont typeface="Arial"/>
              <a:defRPr lang="en-US" sz="1600" kern="1200" dirty="0" smtClean="0">
                <a:solidFill>
                  <a:schemeClr val="tx1"/>
                </a:solidFill>
                <a:latin typeface="Arial"/>
                <a:ea typeface="+mj-ea"/>
                <a:cs typeface="Arial"/>
              </a:defRPr>
            </a:lvl4pPr>
            <a:lvl5pPr algn="l" defTabSz="457200" rtl="0" eaLnBrk="1" latinLnBrk="0" hangingPunct="1">
              <a:lnSpc>
                <a:spcPct val="120000"/>
              </a:lnSpc>
              <a:spcBef>
                <a:spcPct val="0"/>
              </a:spcBef>
              <a:buFont typeface="Arial"/>
              <a:defRPr lang="en-US" sz="1600"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676747" y="256186"/>
            <a:ext cx="7470775" cy="795193"/>
          </a:xfrm>
          <a:prstGeom prst="rect">
            <a:avLst/>
          </a:prstGeom>
        </p:spPr>
        <p:txBody>
          <a:bodyPr vert="horz"/>
          <a:lstStyle>
            <a:lvl1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1pPr>
            <a:lvl2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2pPr>
            <a:lvl3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3pPr>
            <a:lvl4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4pPr>
            <a:lvl5pPr marL="0" indent="0" algn="l" defTabSz="457200" rtl="0" eaLnBrk="1" latinLnBrk="0" hangingPunct="1">
              <a:spcBef>
                <a:spcPct val="0"/>
              </a:spcBef>
              <a:buFont typeface="Arial"/>
              <a:buNone/>
              <a:defRPr lang="en-US" sz="4000"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70083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9.e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9.e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9.emf"/></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emf"/></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9.emf"/></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9.emf"/></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9.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8470692"/>
      </p:ext>
    </p:extLst>
  </p:cSld>
  <p:clrMap bg1="lt1" tx1="dk1" bg2="lt2" tx2="dk2" accent1="accent1" accent2="accent2" accent3="accent3" accent4="accent4" accent5="accent5" accent6="accent6" hlink="hlink" folHlink="folHlink"/>
  <p:sldLayoutIdLst>
    <p:sldLayoutId id="214749350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5B9B98"/>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2: Mortality</a:t>
            </a:r>
            <a:endParaRPr lang="en-US" sz="1100" b="0" i="1" dirty="0">
              <a:solidFill>
                <a:schemeClr val="bg1"/>
              </a:solidFill>
              <a:latin typeface="Arial"/>
              <a:cs typeface="Arial"/>
            </a:endParaRP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247738926"/>
      </p:ext>
    </p:extLst>
  </p:cSld>
  <p:clrMap bg1="lt1" tx1="dk1" bg2="lt2" tx2="dk2" accent1="accent1" accent2="accent2" accent3="accent3" accent4="accent4" accent5="accent5" accent6="accent6" hlink="hlink" folHlink="folHlink"/>
  <p:sldLayoutIdLst>
    <p:sldLayoutId id="2147493508" r:id="rId1"/>
    <p:sldLayoutId id="214749350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01B9E5"/>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469335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3</a:t>
            </a:r>
            <a:r>
              <a:rPr lang="en-US" sz="1100" b="0" i="1" dirty="0">
                <a:solidFill>
                  <a:schemeClr val="bg1"/>
                </a:solidFill>
                <a:latin typeface="Arial"/>
                <a:cs typeface="Arial"/>
              </a:rPr>
              <a:t>: In focus – Emerging issues in cancer control</a:t>
            </a: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1092841344"/>
      </p:ext>
    </p:extLst>
  </p:cSld>
  <p:clrMap bg1="lt1" tx1="dk1" bg2="lt2" tx2="dk2" accent1="accent1" accent2="accent2" accent3="accent3" accent4="accent4" accent5="accent5" accent6="accent6" hlink="hlink" folHlink="folHlink"/>
  <p:sldLayoutIdLst>
    <p:sldLayoutId id="2147493511" r:id="rId1"/>
    <p:sldLayoutId id="214749351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DF7081"/>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2827940"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smtClean="0">
                <a:solidFill>
                  <a:schemeClr val="bg1"/>
                </a:solidFill>
                <a:latin typeface="Arial"/>
                <a:cs typeface="Arial"/>
              </a:rPr>
              <a:t>Ontario Cancer Statistics 2018  </a:t>
            </a:r>
            <a:br>
              <a:rPr lang="en-US" sz="1100" dirty="0" smtClean="0">
                <a:solidFill>
                  <a:schemeClr val="bg1"/>
                </a:solidFill>
                <a:latin typeface="Arial"/>
                <a:cs typeface="Arial"/>
              </a:rPr>
            </a:br>
            <a:r>
              <a:rPr lang="en-US" sz="1100" b="0" i="1" dirty="0" smtClean="0">
                <a:solidFill>
                  <a:schemeClr val="bg1"/>
                </a:solidFill>
                <a:latin typeface="Arial"/>
                <a:cs typeface="Arial"/>
              </a:rPr>
              <a:t>Chapter 4</a:t>
            </a:r>
            <a:r>
              <a:rPr lang="en-US" sz="1100" b="0" i="1" dirty="0">
                <a:solidFill>
                  <a:schemeClr val="bg1"/>
                </a:solidFill>
                <a:latin typeface="Arial"/>
                <a:cs typeface="Arial"/>
              </a:rPr>
              <a:t>: </a:t>
            </a:r>
            <a:r>
              <a:rPr lang="en-US" sz="1100" b="0" i="1" dirty="0" smtClean="0">
                <a:solidFill>
                  <a:schemeClr val="bg1"/>
                </a:solidFill>
                <a:latin typeface="Arial"/>
                <a:cs typeface="Arial"/>
              </a:rPr>
              <a:t>Cancer</a:t>
            </a:r>
            <a:r>
              <a:rPr lang="en-US" sz="1100" b="0" i="1" baseline="0" dirty="0" smtClean="0">
                <a:solidFill>
                  <a:schemeClr val="bg1"/>
                </a:solidFill>
                <a:latin typeface="Arial"/>
                <a:cs typeface="Arial"/>
              </a:rPr>
              <a:t> i</a:t>
            </a:r>
            <a:r>
              <a:rPr lang="en-US" sz="1100" b="0" i="1" dirty="0" smtClean="0">
                <a:solidFill>
                  <a:schemeClr val="bg1"/>
                </a:solidFill>
                <a:latin typeface="Arial"/>
                <a:cs typeface="Arial"/>
              </a:rPr>
              <a:t>ncidence rates and </a:t>
            </a:r>
            <a:r>
              <a:rPr lang="en-US" sz="1100" b="0" i="1" dirty="0">
                <a:solidFill>
                  <a:schemeClr val="bg1"/>
                </a:solidFill>
                <a:latin typeface="Arial"/>
                <a:cs typeface="Arial"/>
              </a:rPr>
              <a:t>trends</a:t>
            </a: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8328477"/>
      </p:ext>
    </p:extLst>
  </p:cSld>
  <p:clrMap bg1="lt1" tx1="dk1" bg2="lt2" tx2="dk2" accent1="accent1" accent2="accent2" accent3="accent3" accent4="accent4" accent5="accent5" accent6="accent6" hlink="hlink" folHlink="folHlink"/>
  <p:sldLayoutIdLst>
    <p:sldLayoutId id="2147493514" r:id="rId1"/>
    <p:sldLayoutId id="214749351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p:cNvSpPr txBox="1">
            <a:spLocks/>
          </p:cNvSpPr>
          <p:nvPr userDrawn="1"/>
        </p:nvSpPr>
        <p:spPr>
          <a:xfrm>
            <a:off x="0" y="4459111"/>
            <a:ext cx="9144000" cy="684390"/>
          </a:xfrm>
          <a:prstGeom prst="rect">
            <a:avLst/>
          </a:prstGeom>
          <a:solidFill>
            <a:srgbClr val="AECDC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5" name="Text Placeholder 2"/>
          <p:cNvSpPr txBox="1">
            <a:spLocks/>
          </p:cNvSpPr>
          <p:nvPr userDrawn="1"/>
        </p:nvSpPr>
        <p:spPr>
          <a:xfrm>
            <a:off x="242714" y="4560916"/>
            <a:ext cx="4524019"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5</a:t>
            </a:r>
            <a:r>
              <a:rPr lang="en-US" sz="1100" b="0" i="1">
                <a:solidFill>
                  <a:schemeClr val="bg1"/>
                </a:solidFill>
                <a:latin typeface="Arial"/>
                <a:cs typeface="Arial"/>
              </a:rPr>
              <a:t>: Mortality </a:t>
            </a:r>
            <a:r>
              <a:rPr lang="en-US" sz="1100" b="0" i="1" smtClean="0">
                <a:solidFill>
                  <a:schemeClr val="bg1"/>
                </a:solidFill>
                <a:latin typeface="Arial"/>
                <a:cs typeface="Arial"/>
              </a:rPr>
              <a:t>rates and </a:t>
            </a:r>
            <a:r>
              <a:rPr lang="en-US" sz="1100" b="0" i="1">
                <a:solidFill>
                  <a:schemeClr val="bg1"/>
                </a:solidFill>
                <a:latin typeface="Arial"/>
                <a:cs typeface="Arial"/>
              </a:rPr>
              <a:t>trends</a:t>
            </a:r>
            <a:endParaRPr lang="en-US" sz="1100" b="0" i="1" dirty="0" err="1">
              <a:solidFill>
                <a:schemeClr val="bg1"/>
              </a:solidFill>
              <a:latin typeface="Arial"/>
              <a:cs typeface="Arial"/>
            </a:endParaRPr>
          </a:p>
        </p:txBody>
      </p:sp>
      <p:pic>
        <p:nvPicPr>
          <p:cNvPr id="6" name="Picture 5"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8328477"/>
      </p:ext>
    </p:extLst>
  </p:cSld>
  <p:clrMap bg1="lt1" tx1="dk1" bg2="lt2" tx2="dk2" accent1="accent1" accent2="accent2" accent3="accent3" accent4="accent4" accent5="accent5" accent6="accent6" hlink="hlink" folHlink="folHlink"/>
  <p:sldLayoutIdLst>
    <p:sldLayoutId id="2147493517" r:id="rId1"/>
    <p:sldLayoutId id="214749351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7B2B82"/>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Arial"/>
                <a:cs typeface="Arial"/>
              </a:rPr>
              <a:t>Ontario Cancer Statistics 2018  </a:t>
            </a:r>
            <a:br>
              <a:rPr lang="en-US" sz="1100" dirty="0">
                <a:solidFill>
                  <a:schemeClr val="bg1"/>
                </a:solidFill>
                <a:latin typeface="Arial"/>
                <a:cs typeface="Arial"/>
              </a:rPr>
            </a:br>
            <a:r>
              <a:rPr lang="en-US" sz="1100" b="0" i="1" dirty="0">
                <a:solidFill>
                  <a:schemeClr val="bg1"/>
                </a:solidFill>
                <a:latin typeface="Arial"/>
                <a:cs typeface="Arial"/>
              </a:rPr>
              <a:t>Chapter </a:t>
            </a:r>
            <a:r>
              <a:rPr lang="en-US" sz="1100" b="0" i="1" dirty="0" smtClean="0">
                <a:solidFill>
                  <a:schemeClr val="bg1"/>
                </a:solidFill>
                <a:latin typeface="Arial"/>
                <a:cs typeface="Arial"/>
              </a:rPr>
              <a:t>6: Survival</a:t>
            </a:r>
            <a:endParaRPr lang="en-US" sz="1100" b="0" i="1" dirty="0">
              <a:solidFill>
                <a:schemeClr val="bg1"/>
              </a:solidFill>
              <a:latin typeface="Arial"/>
              <a:cs typeface="Arial"/>
            </a:endParaRP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470962612"/>
      </p:ext>
    </p:extLst>
  </p:cSld>
  <p:clrMap bg1="lt1" tx1="dk1" bg2="lt2" tx2="dk2" accent1="accent1" accent2="accent2" accent3="accent3" accent4="accent4" accent5="accent5" accent6="accent6" hlink="hlink" folHlink="folHlink"/>
  <p:sldLayoutIdLst>
    <p:sldLayoutId id="2147493535" r:id="rId1"/>
    <p:sldLayoutId id="214749353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658D1B"/>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7</a:t>
            </a:r>
            <a:r>
              <a:rPr lang="en-US" sz="1100" b="0" i="1" dirty="0">
                <a:solidFill>
                  <a:schemeClr val="bg1"/>
                </a:solidFill>
                <a:latin typeface="Arial"/>
                <a:cs typeface="Arial"/>
              </a:rPr>
              <a:t>: </a:t>
            </a:r>
            <a:r>
              <a:rPr lang="en-US" sz="1100" b="0" i="1" dirty="0" smtClean="0">
                <a:solidFill>
                  <a:schemeClr val="bg1"/>
                </a:solidFill>
                <a:latin typeface="Arial"/>
                <a:cs typeface="Arial"/>
              </a:rPr>
              <a:t>Prevalence</a:t>
            </a:r>
            <a:endParaRPr lang="en-US" sz="1100" b="0" i="1" dirty="0">
              <a:solidFill>
                <a:schemeClr val="bg1"/>
              </a:solidFill>
              <a:latin typeface="Arial"/>
              <a:cs typeface="Arial"/>
            </a:endParaRP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895206842"/>
      </p:ext>
    </p:extLst>
  </p:cSld>
  <p:clrMap bg1="lt1" tx1="dk1" bg2="lt2" tx2="dk2" accent1="accent1" accent2="accent2" accent3="accent3" accent4="accent4" accent5="accent5" accent6="accent6" hlink="hlink" folHlink="folHlink"/>
  <p:sldLayoutIdLst>
    <p:sldLayoutId id="2147493532" r:id="rId1"/>
    <p:sldLayoutId id="214749353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EC8B00"/>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4" name="Text Placeholder 2"/>
          <p:cNvSpPr txBox="1">
            <a:spLocks/>
          </p:cNvSpPr>
          <p:nvPr userDrawn="1"/>
        </p:nvSpPr>
        <p:spPr>
          <a:xfrm>
            <a:off x="242714" y="4560916"/>
            <a:ext cx="2852323" cy="488511"/>
          </a:xfrm>
          <a:prstGeom prst="rect">
            <a:avLst/>
          </a:prstGeom>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8</a:t>
            </a:r>
            <a:r>
              <a:rPr lang="en-US" sz="1100" b="0" i="1" dirty="0">
                <a:solidFill>
                  <a:schemeClr val="bg1"/>
                </a:solidFill>
                <a:latin typeface="Arial"/>
                <a:cs typeface="Arial"/>
              </a:rPr>
              <a:t>: Statistics by public health unit</a:t>
            </a:r>
          </a:p>
        </p:txBody>
      </p:sp>
      <p:pic>
        <p:nvPicPr>
          <p:cNvPr id="5" name="Picture 4"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Tree>
    <p:extLst>
      <p:ext uri="{BB962C8B-B14F-4D97-AF65-F5344CB8AC3E}">
        <p14:creationId xmlns:p14="http://schemas.microsoft.com/office/powerpoint/2010/main" val="1001156041"/>
      </p:ext>
    </p:extLst>
  </p:cSld>
  <p:clrMap bg1="lt1" tx1="dk1" bg2="lt2" tx2="dk2" accent1="accent1" accent2="accent2" accent3="accent3" accent4="accent4" accent5="accent5" accent6="accent6" hlink="hlink" folHlink="folHlink"/>
  <p:sldLayoutIdLst>
    <p:sldLayoutId id="2147493529" r:id="rId1"/>
    <p:sldLayoutId id="214749353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695138"/>
      </p:ext>
    </p:extLst>
  </p:cSld>
  <p:clrMap bg1="lt1" tx1="dk1" bg2="lt2" tx2="dk2" accent1="accent1" accent2="accent2" accent3="accent3" accent4="accent4" accent5="accent5" accent6="accent6" hlink="hlink" folHlink="folHlink"/>
  <p:sldLayoutIdLst>
    <p:sldLayoutId id="21474934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415361"/>
      </p:ext>
    </p:extLst>
  </p:cSld>
  <p:clrMap bg1="lt1" tx1="dk1" bg2="lt2" tx2="dk2" accent1="accent1" accent2="accent2" accent3="accent3" accent4="accent4" accent5="accent5" accent6="accent6" hlink="hlink" folHlink="folHlink"/>
  <p:sldLayoutIdLst>
    <p:sldLayoutId id="21474934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41023453"/>
      </p:ext>
    </p:extLst>
  </p:cSld>
  <p:clrMap bg1="lt1" tx1="dk1" bg2="lt2" tx2="dk2" accent1="accent1" accent2="accent2" accent3="accent3" accent4="accent4" accent5="accent5" accent6="accent6" hlink="hlink" folHlink="folHlink"/>
  <p:sldLayoutIdLst>
    <p:sldLayoutId id="21474934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3665692"/>
      </p:ext>
    </p:extLst>
  </p:cSld>
  <p:clrMap bg1="lt1" tx1="dk1" bg2="lt2" tx2="dk2" accent1="accent1" accent2="accent2" accent3="accent3" accent4="accent4" accent5="accent5" accent6="accent6" hlink="hlink" folHlink="folHlink"/>
  <p:sldLayoutIdLst>
    <p:sldLayoutId id="21474935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6882543"/>
      </p:ext>
    </p:extLst>
  </p:cSld>
  <p:clrMap bg1="lt1" tx1="dk1" bg2="lt2" tx2="dk2" accent1="accent1" accent2="accent2" accent3="accent3" accent4="accent4" accent5="accent5" accent6="accent6" hlink="hlink" folHlink="folHlink"/>
  <p:sldLayoutIdLst>
    <p:sldLayoutId id="214749352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34800397"/>
      </p:ext>
    </p:extLst>
  </p:cSld>
  <p:clrMap bg1="lt1" tx1="dk1" bg2="lt2" tx2="dk2" accent1="accent1" accent2="accent2" accent3="accent3" accent4="accent4" accent5="accent5" accent6="accent6" hlink="hlink" folHlink="folHlink"/>
  <p:sldLayoutIdLst>
    <p:sldLayoutId id="21474935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4829463"/>
      </p:ext>
    </p:extLst>
  </p:cSld>
  <p:clrMap bg1="lt1" tx1="dk1" bg2="lt2" tx2="dk2" accent1="accent1" accent2="accent2" accent3="accent3" accent4="accent4" accent5="accent5" accent6="accent6" hlink="hlink" folHlink="folHlink"/>
  <p:sldLayoutIdLst>
    <p:sldLayoutId id="214749352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txBox="1">
            <a:spLocks/>
          </p:cNvSpPr>
          <p:nvPr userDrawn="1"/>
        </p:nvSpPr>
        <p:spPr>
          <a:xfrm>
            <a:off x="0" y="4459111"/>
            <a:ext cx="9144000" cy="684390"/>
          </a:xfrm>
          <a:prstGeom prst="rect">
            <a:avLst/>
          </a:prstGeom>
          <a:solidFill>
            <a:srgbClr val="C80F2D"/>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pic>
        <p:nvPicPr>
          <p:cNvPr id="4" name="Picture 3" descr="CancerCareOntario_Eng_Revers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5" name="Text Placeholder 2"/>
          <p:cNvSpPr txBox="1">
            <a:spLocks/>
          </p:cNvSpPr>
          <p:nvPr userDrawn="1"/>
        </p:nvSpPr>
        <p:spPr>
          <a:xfrm>
            <a:off x="242714" y="4560916"/>
            <a:ext cx="2852323"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1: Estimated current cancer incidence</a:t>
            </a:r>
            <a:endParaRPr lang="en-US" sz="1100" b="0" i="1" dirty="0">
              <a:solidFill>
                <a:schemeClr val="bg1"/>
              </a:solidFill>
              <a:latin typeface="Arial"/>
              <a:cs typeface="Arial"/>
            </a:endParaRPr>
          </a:p>
        </p:txBody>
      </p:sp>
    </p:spTree>
    <p:extLst>
      <p:ext uri="{BB962C8B-B14F-4D97-AF65-F5344CB8AC3E}">
        <p14:creationId xmlns:p14="http://schemas.microsoft.com/office/powerpoint/2010/main" val="4113645948"/>
      </p:ext>
    </p:extLst>
  </p:cSld>
  <p:clrMap bg1="lt1" tx1="dk1" bg2="lt2" tx2="dk2" accent1="accent1" accent2="accent2" accent3="accent3" accent4="accent4" accent5="accent5" accent6="accent6" hlink="hlink" folHlink="folHlink"/>
  <p:sldLayoutIdLst>
    <p:sldLayoutId id="2147493492" r:id="rId1"/>
    <p:sldLayoutId id="214749350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1125008"/>
            <a:ext cx="1075267" cy="60642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endParaRPr lang="en-US" b="1" dirty="0"/>
          </a:p>
        </p:txBody>
      </p:sp>
      <p:sp>
        <p:nvSpPr>
          <p:cNvPr id="8" name="Text Placeholder 2"/>
          <p:cNvSpPr txBox="1">
            <a:spLocks/>
          </p:cNvSpPr>
          <p:nvPr/>
        </p:nvSpPr>
        <p:spPr>
          <a:xfrm>
            <a:off x="457200" y="1737785"/>
            <a:ext cx="8229600" cy="1128183"/>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5600" dirty="0" smtClean="0">
                <a:solidFill>
                  <a:schemeClr val="bg1"/>
                </a:solidFill>
                <a:effectLst>
                  <a:outerShdw blurRad="38100" dist="38100" dir="2700000" algn="tl">
                    <a:srgbClr val="000000">
                      <a:alpha val="43137"/>
                    </a:srgbClr>
                  </a:outerShdw>
                </a:effectLst>
                <a:latin typeface="Arial"/>
                <a:cs typeface="Arial"/>
              </a:rPr>
              <a:t>Estimated current </a:t>
            </a:r>
            <a:r>
              <a:rPr lang="en-US" sz="5600" dirty="0">
                <a:solidFill>
                  <a:schemeClr val="bg1"/>
                </a:solidFill>
                <a:effectLst>
                  <a:outerShdw blurRad="38100" dist="38100" dir="2700000" algn="tl">
                    <a:srgbClr val="000000">
                      <a:alpha val="43137"/>
                    </a:srgbClr>
                  </a:outerShdw>
                </a:effectLst>
                <a:latin typeface="Arial"/>
                <a:cs typeface="Arial"/>
              </a:rPr>
              <a:t>c</a:t>
            </a:r>
            <a:r>
              <a:rPr lang="en-US" sz="5600" dirty="0" smtClean="0">
                <a:solidFill>
                  <a:schemeClr val="bg1"/>
                </a:solidFill>
                <a:effectLst>
                  <a:outerShdw blurRad="38100" dist="38100" dir="2700000" algn="tl">
                    <a:srgbClr val="000000">
                      <a:alpha val="43137"/>
                    </a:srgbClr>
                  </a:outerShdw>
                </a:effectLst>
                <a:latin typeface="Arial"/>
                <a:cs typeface="Arial"/>
              </a:rPr>
              <a:t>ancer </a:t>
            </a:r>
            <a:r>
              <a:rPr lang="en-US" sz="5600" dirty="0">
                <a:solidFill>
                  <a:schemeClr val="bg1"/>
                </a:solidFill>
                <a:effectLst>
                  <a:outerShdw blurRad="38100" dist="38100" dir="2700000" algn="tl">
                    <a:srgbClr val="000000">
                      <a:alpha val="43137"/>
                    </a:srgbClr>
                  </a:outerShdw>
                </a:effectLst>
                <a:latin typeface="Arial"/>
                <a:cs typeface="Arial"/>
              </a:rPr>
              <a:t>i</a:t>
            </a:r>
            <a:r>
              <a:rPr lang="en-US" sz="5600" dirty="0" smtClean="0">
                <a:solidFill>
                  <a:schemeClr val="bg1"/>
                </a:solidFill>
                <a:effectLst>
                  <a:outerShdw blurRad="38100" dist="38100" dir="2700000" algn="tl">
                    <a:srgbClr val="000000">
                      <a:alpha val="43137"/>
                    </a:srgbClr>
                  </a:outerShdw>
                </a:effectLst>
                <a:latin typeface="Arial"/>
                <a:cs typeface="Arial"/>
              </a:rPr>
              <a:t>ncidence</a:t>
            </a:r>
            <a:endParaRPr lang="en-US" sz="5600" dirty="0">
              <a:solidFill>
                <a:schemeClr val="bg1"/>
              </a:solidFill>
              <a:effectLst>
                <a:outerShdw blurRad="38100" dist="38100" dir="2700000" algn="tl">
                  <a:srgbClr val="000000">
                    <a:alpha val="43137"/>
                  </a:srgbClr>
                </a:outerShdw>
              </a:effectLst>
              <a:latin typeface="Arial"/>
              <a:cs typeface="Arial"/>
            </a:endParaRPr>
          </a:p>
        </p:txBody>
      </p:sp>
      <p:sp>
        <p:nvSpPr>
          <p:cNvPr id="2" name="Round Single Corner Rectangle 1"/>
          <p:cNvSpPr/>
          <p:nvPr/>
        </p:nvSpPr>
        <p:spPr>
          <a:xfrm>
            <a:off x="0" y="1047750"/>
            <a:ext cx="1088571" cy="683683"/>
          </a:xfrm>
          <a:prstGeom prst="round1Rect">
            <a:avLst>
              <a:gd name="adj" fmla="val 16667"/>
            </a:avLst>
          </a:prstGeom>
          <a:solidFill>
            <a:srgbClr val="C80E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1"/>
          <p:cNvSpPr txBox="1">
            <a:spLocks/>
          </p:cNvSpPr>
          <p:nvPr/>
        </p:nvSpPr>
        <p:spPr>
          <a:xfrm>
            <a:off x="457200" y="1125008"/>
            <a:ext cx="1075267" cy="60642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b="1" dirty="0" smtClean="0">
                <a:latin typeface="Arial"/>
                <a:cs typeface="Arial"/>
              </a:rPr>
              <a:t>1</a:t>
            </a:r>
            <a:endParaRPr lang="en-US" b="1" dirty="0">
              <a:latin typeface="Arial"/>
              <a:cs typeface="Arial"/>
            </a:endParaRPr>
          </a:p>
        </p:txBody>
      </p:sp>
      <p:sp>
        <p:nvSpPr>
          <p:cNvPr id="9" name="Text Placeholder 2"/>
          <p:cNvSpPr txBox="1">
            <a:spLocks/>
          </p:cNvSpPr>
          <p:nvPr/>
        </p:nvSpPr>
        <p:spPr>
          <a:xfrm>
            <a:off x="0" y="4459111"/>
            <a:ext cx="9144000" cy="684390"/>
          </a:xfrm>
          <a:prstGeom prst="rect">
            <a:avLst/>
          </a:prstGeom>
          <a:solidFill>
            <a:srgbClr val="C80F2D"/>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pic>
        <p:nvPicPr>
          <p:cNvPr id="12" name="Picture 11" descr="CancerCareOntario_Eng_Revers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13" name="Text Placeholder 2"/>
          <p:cNvSpPr txBox="1">
            <a:spLocks/>
          </p:cNvSpPr>
          <p:nvPr/>
        </p:nvSpPr>
        <p:spPr>
          <a:xfrm>
            <a:off x="242714" y="4560916"/>
            <a:ext cx="2852323"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i="0" dirty="0" smtClean="0">
                <a:solidFill>
                  <a:schemeClr val="bg1"/>
                </a:solidFill>
                <a:latin typeface="Arial"/>
                <a:cs typeface="Arial"/>
              </a:rPr>
              <a:t>Ontario Cancer Statistics 2018  </a:t>
            </a:r>
            <a:br>
              <a:rPr lang="en-US" sz="1100" b="1" i="0" dirty="0" smtClean="0">
                <a:solidFill>
                  <a:schemeClr val="bg1"/>
                </a:solidFill>
                <a:latin typeface="Arial"/>
                <a:cs typeface="Arial"/>
              </a:rPr>
            </a:br>
            <a:r>
              <a:rPr lang="en-US" sz="1100" b="0" i="1" dirty="0" smtClean="0">
                <a:solidFill>
                  <a:schemeClr val="bg1"/>
                </a:solidFill>
                <a:latin typeface="Arial"/>
                <a:cs typeface="Arial"/>
              </a:rPr>
              <a:t>Chapter 1: Estimated current cancer incidence</a:t>
            </a:r>
            <a:endParaRPr lang="en-US" sz="1100" b="0" i="1" dirty="0">
              <a:solidFill>
                <a:schemeClr val="bg1"/>
              </a:solidFill>
              <a:latin typeface="Arial"/>
              <a:cs typeface="Arial"/>
            </a:endParaRPr>
          </a:p>
        </p:txBody>
      </p:sp>
    </p:spTree>
    <p:extLst>
      <p:ext uri="{BB962C8B-B14F-4D97-AF65-F5344CB8AC3E}">
        <p14:creationId xmlns:p14="http://schemas.microsoft.com/office/powerpoint/2010/main" val="84385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74507" y="46049"/>
            <a:ext cx="6752489" cy="4359987"/>
          </a:xfrm>
          <a:prstGeom prst="rect">
            <a:avLst/>
          </a:prstGeom>
        </p:spPr>
      </p:pic>
    </p:spTree>
    <p:extLst>
      <p:ext uri="{BB962C8B-B14F-4D97-AF65-F5344CB8AC3E}">
        <p14:creationId xmlns:p14="http://schemas.microsoft.com/office/powerpoint/2010/main" val="19898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4577" y="46049"/>
            <a:ext cx="6693827" cy="4348334"/>
          </a:xfrm>
          <a:prstGeom prst="rect">
            <a:avLst/>
          </a:prstGeom>
        </p:spPr>
      </p:pic>
    </p:spTree>
    <p:extLst>
      <p:ext uri="{BB962C8B-B14F-4D97-AF65-F5344CB8AC3E}">
        <p14:creationId xmlns:p14="http://schemas.microsoft.com/office/powerpoint/2010/main" val="159205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0" y="1047750"/>
            <a:ext cx="1088571" cy="683683"/>
          </a:xfrm>
          <a:prstGeom prst="round1Rect">
            <a:avLst>
              <a:gd name="adj" fmla="val 16667"/>
            </a:avLst>
          </a:prstGeom>
          <a:solidFill>
            <a:srgbClr val="DF70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txBox="1">
            <a:spLocks/>
          </p:cNvSpPr>
          <p:nvPr/>
        </p:nvSpPr>
        <p:spPr>
          <a:xfrm>
            <a:off x="457200" y="1125008"/>
            <a:ext cx="1075267" cy="60642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b="1" dirty="0" smtClean="0">
                <a:latin typeface="Arial"/>
                <a:cs typeface="Arial"/>
              </a:rPr>
              <a:t>4</a:t>
            </a:r>
            <a:endParaRPr lang="en-US" b="1" dirty="0">
              <a:latin typeface="Arial"/>
              <a:cs typeface="Arial"/>
            </a:endParaRPr>
          </a:p>
        </p:txBody>
      </p:sp>
      <p:sp>
        <p:nvSpPr>
          <p:cNvPr id="12" name="Text Placeholder 2"/>
          <p:cNvSpPr txBox="1">
            <a:spLocks/>
          </p:cNvSpPr>
          <p:nvPr/>
        </p:nvSpPr>
        <p:spPr>
          <a:xfrm>
            <a:off x="0" y="4459111"/>
            <a:ext cx="9144000" cy="684390"/>
          </a:xfrm>
          <a:prstGeom prst="rect">
            <a:avLst/>
          </a:prstGeom>
          <a:solidFill>
            <a:srgbClr val="DF7081"/>
          </a:solidFill>
        </p:spPr>
        <p:txBody>
          <a:bodyPr vert="horz" lIns="91440" tIns="45720" rIns="91440" bIns="4572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200" b="0" i="0" dirty="0"/>
          </a:p>
        </p:txBody>
      </p:sp>
      <p:sp>
        <p:nvSpPr>
          <p:cNvPr id="13" name="Text Placeholder 2"/>
          <p:cNvSpPr txBox="1">
            <a:spLocks/>
          </p:cNvSpPr>
          <p:nvPr/>
        </p:nvSpPr>
        <p:spPr>
          <a:xfrm>
            <a:off x="242714" y="4560916"/>
            <a:ext cx="2888613" cy="488511"/>
          </a:xfrm>
          <a:prstGeom prst="rect">
            <a:avLst/>
          </a:prstGeom>
        </p:spPr>
        <p:txBody>
          <a:bodyPr vert="horz" lIns="91440" tIns="45720" rIns="91440" bIns="4572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smtClean="0">
                <a:solidFill>
                  <a:schemeClr val="bg1"/>
                </a:solidFill>
                <a:latin typeface="Arial"/>
                <a:cs typeface="Arial"/>
              </a:rPr>
              <a:t>Ontario Cancer Statistics 2018  </a:t>
            </a:r>
            <a:br>
              <a:rPr lang="en-US" sz="1100" dirty="0" smtClean="0">
                <a:solidFill>
                  <a:schemeClr val="bg1"/>
                </a:solidFill>
                <a:latin typeface="Arial"/>
                <a:cs typeface="Arial"/>
              </a:rPr>
            </a:br>
            <a:r>
              <a:rPr lang="en-US" sz="1100" b="0" i="1" dirty="0" smtClean="0">
                <a:solidFill>
                  <a:schemeClr val="bg1"/>
                </a:solidFill>
                <a:latin typeface="Arial"/>
                <a:cs typeface="Arial"/>
              </a:rPr>
              <a:t>Chapter 4</a:t>
            </a:r>
            <a:r>
              <a:rPr lang="en-US" sz="1100" b="0" i="1" dirty="0">
                <a:solidFill>
                  <a:schemeClr val="bg1"/>
                </a:solidFill>
                <a:latin typeface="Arial"/>
                <a:cs typeface="Arial"/>
              </a:rPr>
              <a:t>: </a:t>
            </a:r>
            <a:r>
              <a:rPr lang="en-US" sz="1100" b="0" i="1" dirty="0" smtClean="0">
                <a:solidFill>
                  <a:schemeClr val="bg1"/>
                </a:solidFill>
                <a:latin typeface="Arial"/>
                <a:cs typeface="Arial"/>
              </a:rPr>
              <a:t>Cancer incidence rates and </a:t>
            </a:r>
            <a:r>
              <a:rPr lang="en-US" sz="1100" b="0" i="1" dirty="0">
                <a:solidFill>
                  <a:schemeClr val="bg1"/>
                </a:solidFill>
                <a:latin typeface="Arial"/>
                <a:cs typeface="Arial"/>
              </a:rPr>
              <a:t>trends</a:t>
            </a:r>
          </a:p>
        </p:txBody>
      </p:sp>
      <p:pic>
        <p:nvPicPr>
          <p:cNvPr id="14" name="Picture 13" descr="CancerCareOntario_Eng_Revers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443" y="4589137"/>
            <a:ext cx="1627875" cy="411575"/>
          </a:xfrm>
          <a:prstGeom prst="rect">
            <a:avLst/>
          </a:prstGeom>
        </p:spPr>
      </p:pic>
      <p:sp>
        <p:nvSpPr>
          <p:cNvPr id="8" name="Text Placeholder 2"/>
          <p:cNvSpPr txBox="1">
            <a:spLocks/>
          </p:cNvSpPr>
          <p:nvPr/>
        </p:nvSpPr>
        <p:spPr>
          <a:xfrm>
            <a:off x="457200" y="1737785"/>
            <a:ext cx="8229600" cy="1128183"/>
          </a:xfrm>
          <a:prstGeom prst="rect">
            <a:avLst/>
          </a:prstGeom>
        </p:spPr>
        <p:txBody>
          <a:bodyPr vert="horz" lIns="91440" tIns="45720" rIns="91440" bIns="45720" rtlCol="0">
            <a:no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5600" dirty="0" smtClean="0">
                <a:solidFill>
                  <a:srgbClr val="211D4E"/>
                </a:solidFill>
                <a:latin typeface="Arial"/>
                <a:cs typeface="Arial"/>
              </a:rPr>
              <a:t>Cancer incidence rates and trends</a:t>
            </a:r>
            <a:endParaRPr lang="en-US" sz="5600" dirty="0">
              <a:solidFill>
                <a:srgbClr val="211D4E"/>
              </a:solidFill>
              <a:latin typeface="Arial"/>
              <a:cs typeface="Arial"/>
            </a:endParaRPr>
          </a:p>
        </p:txBody>
      </p:sp>
    </p:spTree>
    <p:extLst>
      <p:ext uri="{BB962C8B-B14F-4D97-AF65-F5344CB8AC3E}">
        <p14:creationId xmlns:p14="http://schemas.microsoft.com/office/powerpoint/2010/main" val="33535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78921" y="52628"/>
            <a:ext cx="5258661" cy="4379829"/>
          </a:xfrm>
          <a:prstGeom prst="rect">
            <a:avLst/>
          </a:prstGeom>
        </p:spPr>
      </p:pic>
    </p:spTree>
    <p:extLst>
      <p:ext uri="{BB962C8B-B14F-4D97-AF65-F5344CB8AC3E}">
        <p14:creationId xmlns:p14="http://schemas.microsoft.com/office/powerpoint/2010/main" val="203404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8243" y="342613"/>
            <a:ext cx="7499786" cy="3939936"/>
          </a:xfrm>
          <a:prstGeom prst="rect">
            <a:avLst/>
          </a:prstGeom>
        </p:spPr>
      </p:pic>
    </p:spTree>
    <p:extLst>
      <p:ext uri="{BB962C8B-B14F-4D97-AF65-F5344CB8AC3E}">
        <p14:creationId xmlns:p14="http://schemas.microsoft.com/office/powerpoint/2010/main" val="3049765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41011" y="59206"/>
            <a:ext cx="3928608" cy="4354089"/>
          </a:xfrm>
          <a:prstGeom prst="rect">
            <a:avLst/>
          </a:prstGeom>
        </p:spPr>
      </p:pic>
    </p:spTree>
    <p:extLst>
      <p:ext uri="{BB962C8B-B14F-4D97-AF65-F5344CB8AC3E}">
        <p14:creationId xmlns:p14="http://schemas.microsoft.com/office/powerpoint/2010/main" val="3187583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6317" y="196850"/>
            <a:ext cx="6151182" cy="4114800"/>
          </a:xfrm>
          <a:prstGeom prst="rect">
            <a:avLst/>
          </a:prstGeom>
        </p:spPr>
      </p:pic>
    </p:spTree>
    <p:extLst>
      <p:ext uri="{BB962C8B-B14F-4D97-AF65-F5344CB8AC3E}">
        <p14:creationId xmlns:p14="http://schemas.microsoft.com/office/powerpoint/2010/main" val="107238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1 -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hapter 2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Chapter 3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Chapter 4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Chapter 5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hapter 6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Chapter 7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Chapter 8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2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pter 3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pter 4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 5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hapter 6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hapter 7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hapter 8 - Mai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hapter 1 -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1658</TotalTime>
  <Words>1403</Words>
  <Application>Microsoft Office PowerPoint</Application>
  <PresentationFormat>On-screen Show (16:9)</PresentationFormat>
  <Paragraphs>51</Paragraphs>
  <Slides>8</Slides>
  <Notes>6</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8</vt:i4>
      </vt:variant>
    </vt:vector>
  </HeadingPairs>
  <TitlesOfParts>
    <vt:vector size="27" baseType="lpstr">
      <vt:lpstr>Arial</vt:lpstr>
      <vt:lpstr>Calibri</vt:lpstr>
      <vt:lpstr>Times New Roman</vt:lpstr>
      <vt:lpstr>Chapter 1 - Main</vt:lpstr>
      <vt:lpstr>Chapter 2 - Main</vt:lpstr>
      <vt:lpstr>Chapter 3 - Main</vt:lpstr>
      <vt:lpstr>Chapter 4 - Main</vt:lpstr>
      <vt:lpstr>Chapter 5 - Main</vt:lpstr>
      <vt:lpstr>Chapter 6 - Main</vt:lpstr>
      <vt:lpstr>Chapter 7 - Main</vt:lpstr>
      <vt:lpstr>Chapter 8 - Main</vt:lpstr>
      <vt:lpstr>Chapter 1 - Content</vt:lpstr>
      <vt:lpstr>Chapter 2 - Content</vt:lpstr>
      <vt:lpstr>Chapter 3 - Content</vt:lpstr>
      <vt:lpstr>Chapter 4 - Content</vt:lpstr>
      <vt:lpstr>Chapter 5 - Content</vt:lpstr>
      <vt:lpstr>Chapter 6 - Content</vt:lpstr>
      <vt:lpstr>Chapter 7 - Content</vt:lpstr>
      <vt:lpstr>Chapter 8 -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El-Masri, Zeinab</cp:lastModifiedBy>
  <cp:revision>215</cp:revision>
  <dcterms:created xsi:type="dcterms:W3CDTF">2010-04-12T23:12:02Z</dcterms:created>
  <dcterms:modified xsi:type="dcterms:W3CDTF">2018-07-13T21:26:51Z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