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E4E04C_8D09E05D.xml" ContentType="application/vnd.ms-powerpoint.comments+xml"/>
  <Override PartName="/ppt/comments/modernComment_7FE4E050_5689CA9.xml" ContentType="application/vnd.ms-powerpoint.comments+xml"/>
  <Override PartName="/ppt/comments/modernComment_7FE4E053_1440711.xml" ContentType="application/vnd.ms-powerpoint.comments+xml"/>
  <Override PartName="/ppt/comments/modernComment_7FE4E057_781C20D3.xml" ContentType="application/vnd.ms-powerpoint.comments+xml"/>
  <Override PartName="/ppt/comments/modernComment_7FE4E058_7DBE7965.xml" ContentType="application/vnd.ms-powerpoint.comments+xml"/>
  <Override PartName="/ppt/comments/modernComment_7FE4E059_E184C98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4575" r:id="rId6"/>
  </p:sldMasterIdLst>
  <p:notesMasterIdLst>
    <p:notesMasterId r:id="rId46"/>
  </p:notesMasterIdLst>
  <p:sldIdLst>
    <p:sldId id="272" r:id="rId7"/>
    <p:sldId id="2145706058" r:id="rId8"/>
    <p:sldId id="2145706056" r:id="rId9"/>
    <p:sldId id="2145706086" r:id="rId10"/>
    <p:sldId id="2145706054" r:id="rId11"/>
    <p:sldId id="2145706055" r:id="rId12"/>
    <p:sldId id="2145706087" r:id="rId13"/>
    <p:sldId id="2145706059" r:id="rId14"/>
    <p:sldId id="2145706026" r:id="rId15"/>
    <p:sldId id="2145706060" r:id="rId16"/>
    <p:sldId id="2145706061" r:id="rId17"/>
    <p:sldId id="2145706062" r:id="rId18"/>
    <p:sldId id="2145706063" r:id="rId19"/>
    <p:sldId id="2145705986" r:id="rId20"/>
    <p:sldId id="2145706064" r:id="rId21"/>
    <p:sldId id="2145706065" r:id="rId22"/>
    <p:sldId id="2145706066" r:id="rId23"/>
    <p:sldId id="2145706067" r:id="rId24"/>
    <p:sldId id="2145706068" r:id="rId25"/>
    <p:sldId id="2145706069" r:id="rId26"/>
    <p:sldId id="2145706001" r:id="rId27"/>
    <p:sldId id="2145706070" r:id="rId28"/>
    <p:sldId id="2145706071" r:id="rId29"/>
    <p:sldId id="2145706072" r:id="rId30"/>
    <p:sldId id="2145706073" r:id="rId31"/>
    <p:sldId id="2145706074" r:id="rId32"/>
    <p:sldId id="2145706075" r:id="rId33"/>
    <p:sldId id="2145706076" r:id="rId34"/>
    <p:sldId id="2145706077" r:id="rId35"/>
    <p:sldId id="2145706010" r:id="rId36"/>
    <p:sldId id="2145706078" r:id="rId37"/>
    <p:sldId id="2145706079" r:id="rId38"/>
    <p:sldId id="2145706014" r:id="rId39"/>
    <p:sldId id="2145706080" r:id="rId40"/>
    <p:sldId id="2145706081" r:id="rId41"/>
    <p:sldId id="2145706088" r:id="rId42"/>
    <p:sldId id="2145706083" r:id="rId43"/>
    <p:sldId id="2145706084" r:id="rId44"/>
    <p:sldId id="214570608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4C9724-B6BD-0536-1B21-B1775539F8BD}" name="Della Mora, Lauren" initials="DML" userId="S::lauren.dellamora@ontariohealth.ca::6d967e10-7f0d-4eba-b8eb-2a390c7772dd" providerId="AD"/>
  <p188:author id="{65056F54-2896-58EE-77FB-A6A5AD6C62D0}" name="Jain, Priyanka" initials="JP" userId="S::priyanka.jain@ontariohealth.ca::873beafb-39d0-4ed6-8f4b-048694d88e33" providerId="AD"/>
  <p188:author id="{A95F1A85-0F0F-D6C1-5E17-4BBDA87D05E6}" name="Esselink, Emma" initials="EE" userId="S::emma.esselink@ontariohealth.ca::632f01dd-fb4f-4bf6-8af7-1a7ca6ea8fb3" providerId="AD"/>
  <p188:author id="{7DD0F3DA-52B5-4F6F-6B57-AF529300A5D6}" name="Lise Bolduc" initials="LB" userId="c1dbcb938503166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B94CC-4026-6D28-6434-6F243598DC3F}" v="18" dt="2023-06-13T16:46:08.699"/>
    <p1510:client id="{4AC70A78-ED8B-4A88-A4D7-2E4595E7783B}" v="5" dt="2023-06-09T00:59:55.972"/>
    <p1510:client id="{6333D026-B3FA-B0BA-6D10-99133CA4ED60}" v="3" dt="2023-06-09T00:56:27.549"/>
    <p1510:client id="{674F40A0-CD63-495B-9781-54FFE3809178}" v="82" dt="2023-06-13T14:21:14.998"/>
    <p1510:client id="{7A66161E-55AC-FE52-183E-EE9F80C20DCF}" v="2" dt="2023-06-13T16:16:36.137"/>
    <p1510:client id="{A0FA304D-CABF-B5AB-D609-591159EE6287}" v="4" dt="2023-06-13T14:05:59.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6" y="1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7FE4E04C_8D09E05D.xml><?xml version="1.0" encoding="utf-8"?>
<p188:cmLst xmlns:a="http://schemas.openxmlformats.org/drawingml/2006/main" xmlns:r="http://schemas.openxmlformats.org/officeDocument/2006/relationships" xmlns:p188="http://schemas.microsoft.com/office/powerpoint/2018/8/main">
  <p188:cm id="{C985FD1D-B709-47BB-AF7F-AA810686166A}" authorId="{764C9724-B6BD-0536-1B21-B1775539F8BD}" status="resolved" created="2023-06-09T01:02:20.235" complete="100000">
    <ac:txMkLst xmlns:ac="http://schemas.microsoft.com/office/drawing/2013/main/command">
      <pc:docMk xmlns:pc="http://schemas.microsoft.com/office/powerpoint/2013/main/command"/>
      <pc:sldMk xmlns:pc="http://schemas.microsoft.com/office/powerpoint/2013/main/command" cId="2366234717" sldId="2145706060"/>
      <ac:spMk id="2" creationId="{85823C1E-3C4B-D99D-DB00-B1A9DF3E7453}"/>
      <ac:txMk cp="32" len="25">
        <ac:context len="61" hash="1239659151"/>
      </ac:txMk>
    </ac:txMkLst>
    <p188:pos x="5100084" y="844397"/>
    <p188:txBody>
      <a:bodyPr/>
      <a:lstStyle/>
      <a:p>
        <a:r>
          <a:rPr lang="en-US"/>
          <a:t>Italics to align with next slides</a:t>
        </a:r>
      </a:p>
    </p188:txBody>
  </p188:cm>
</p188:cmLst>
</file>

<file path=ppt/comments/modernComment_7FE4E050_5689CA9.xml><?xml version="1.0" encoding="utf-8"?>
<p188:cmLst xmlns:a="http://schemas.openxmlformats.org/drawingml/2006/main" xmlns:r="http://schemas.openxmlformats.org/officeDocument/2006/relationships" xmlns:p188="http://schemas.microsoft.com/office/powerpoint/2018/8/main">
  <p188:cm id="{56F963F6-9C63-4988-AF4A-0899F142A38A}" authorId="{764C9724-B6BD-0536-1B21-B1775539F8BD}" status="resolved" created="2023-06-09T01:03:22.397" complete="100000">
    <ac:txMkLst xmlns:ac="http://schemas.microsoft.com/office/drawing/2013/main/command">
      <pc:docMk xmlns:pc="http://schemas.microsoft.com/office/powerpoint/2013/main/command"/>
      <pc:sldMk xmlns:pc="http://schemas.microsoft.com/office/powerpoint/2013/main/command" cId="90741929" sldId="2145706064"/>
      <ac:spMk id="2" creationId="{7059D47B-B49E-BB96-8AF4-894D4B83F804}"/>
      <ac:txMk cp="0" len="53">
        <ac:context len="54" hash="304240229"/>
      </ac:txMk>
    </ac:txMkLst>
    <p188:pos x="9948531" y="302136"/>
    <p188:txBody>
      <a:bodyPr/>
      <a:lstStyle/>
      <a:p>
        <a:r>
          <a:rPr lang="en-US"/>
          <a:t>Size 36 - please check this whole section for consistency and ensure the spacing/positioning is consistent once the sizes are fixed</a:t>
        </a:r>
      </a:p>
    </p188:txBody>
  </p188:cm>
</p188:cmLst>
</file>

<file path=ppt/comments/modernComment_7FE4E053_1440711.xml><?xml version="1.0" encoding="utf-8"?>
<p188:cmLst xmlns:a="http://schemas.openxmlformats.org/drawingml/2006/main" xmlns:r="http://schemas.openxmlformats.org/officeDocument/2006/relationships" xmlns:p188="http://schemas.microsoft.com/office/powerpoint/2018/8/main">
  <p188:cm id="{4C0575B8-7AD9-4FE6-98EB-919A81ED85FE}" authorId="{764C9724-B6BD-0536-1B21-B1775539F8BD}" status="resolved" created="2023-06-09T01:01:29.759" complete="100000">
    <ac:txMkLst xmlns:ac="http://schemas.microsoft.com/office/drawing/2013/main/command">
      <pc:docMk xmlns:pc="http://schemas.microsoft.com/office/powerpoint/2013/main/command"/>
      <pc:sldMk xmlns:pc="http://schemas.microsoft.com/office/powerpoint/2013/main/command" cId="21235473" sldId="2145706067"/>
      <ac:spMk id="2" creationId="{F1FE1386-9B03-8705-D732-2401C558D467}"/>
      <ac:txMk cp="0" len="52">
        <ac:context len="127" hash="1405304937"/>
      </ac:txMk>
    </ac:txMkLst>
    <p188:pos x="7354186" y="302136"/>
    <p188:txBody>
      <a:bodyPr/>
      <a:lstStyle/>
      <a:p>
        <a:r>
          <a:rPr lang="en-US"/>
          <a:t>Font should be size 36</a:t>
        </a:r>
      </a:p>
    </p188:txBody>
  </p188:cm>
  <p188:cm id="{59E7BA12-69EF-42DD-98A1-BB4BEB965178}" authorId="{764C9724-B6BD-0536-1B21-B1775539F8BD}" status="resolved" created="2023-06-09T01:01:45.873" complete="100000">
    <ac:txMkLst xmlns:ac="http://schemas.microsoft.com/office/drawing/2013/main/command">
      <pc:docMk xmlns:pc="http://schemas.microsoft.com/office/powerpoint/2013/main/command"/>
      <pc:sldMk xmlns:pc="http://schemas.microsoft.com/office/powerpoint/2013/main/command" cId="21235473" sldId="2145706067"/>
      <ac:spMk id="2" creationId="{F1FE1386-9B03-8705-D732-2401C558D467}"/>
      <ac:txMk cp="53" len="71">
        <ac:context len="127" hash="1405304937"/>
      </ac:txMk>
    </ac:txMkLst>
    <p188:pos x="7534940" y="1514248"/>
    <p188:txBody>
      <a:bodyPr/>
      <a:lstStyle/>
      <a:p>
        <a:r>
          <a:rPr lang="en-US"/>
          <a:t>Font should be size 20</a:t>
        </a:r>
      </a:p>
    </p188:txBody>
  </p188:cm>
</p188:cmLst>
</file>

<file path=ppt/comments/modernComment_7FE4E057_781C20D3.xml><?xml version="1.0" encoding="utf-8"?>
<p188:cmLst xmlns:a="http://schemas.openxmlformats.org/drawingml/2006/main" xmlns:r="http://schemas.openxmlformats.org/officeDocument/2006/relationships" xmlns:p188="http://schemas.microsoft.com/office/powerpoint/2018/8/main">
  <p188:cm id="{5BBE359C-6D35-486F-BB75-78596A111836}" authorId="{764C9724-B6BD-0536-1B21-B1775539F8BD}" status="resolved" created="2023-06-13T16:16:17.027" complete="100000">
    <ac:txMkLst xmlns:ac="http://schemas.microsoft.com/office/drawing/2013/main/command">
      <pc:docMk xmlns:pc="http://schemas.microsoft.com/office/powerpoint/2013/main/command"/>
      <pc:sldMk xmlns:pc="http://schemas.microsoft.com/office/powerpoint/2013/main/command" cId="2015109331" sldId="2145706071"/>
      <ac:spMk id="3" creationId="{4593E2AE-9E81-EE2C-A5AB-55EC93DEF200}"/>
      <ac:txMk cp="263" len="75">
        <ac:context len="571" hash="3887219035"/>
      </ac:txMk>
    </ac:txMkLst>
    <p188:pos x="4471358" y="2789207"/>
    <p188:replyLst>
      <p188:reply id="{266AEA54-2C31-44C6-8EF8-A022FD5743D4}" authorId="{A95F1A85-0F0F-D6C1-5E17-4BBDA87D05E6}" created="2023-06-13T16:45:11.714">
        <p188:txBody>
          <a:bodyPr/>
          <a:lstStyle/>
          <a:p>
            <a:r>
              <a:rPr lang="en-US"/>
              <a:t>Thank you for catching! Revised </a:t>
            </a:r>
          </a:p>
        </p188:txBody>
      </p188:reply>
    </p188:replyLst>
    <p188:txBody>
      <a:bodyPr/>
      <a:lstStyle/>
      <a:p>
        <a:r>
          <a:rPr lang="en-US"/>
          <a:t>Bullet alignment should be consistent with slide 22 (these are too far out)</a:t>
        </a:r>
      </a:p>
    </p188:txBody>
  </p188:cm>
</p188:cmLst>
</file>

<file path=ppt/comments/modernComment_7FE4E058_7DBE7965.xml><?xml version="1.0" encoding="utf-8"?>
<p188:cmLst xmlns:a="http://schemas.openxmlformats.org/drawingml/2006/main" xmlns:r="http://schemas.openxmlformats.org/officeDocument/2006/relationships" xmlns:p188="http://schemas.microsoft.com/office/powerpoint/2018/8/main">
  <p188:cm id="{30C95000-7BD8-4AF0-B412-BF1DF8C5AE53}" authorId="{764C9724-B6BD-0536-1B21-B1775539F8BD}" status="resolved" created="2023-06-09T01:04:42.865" complete="100000">
    <ac:txMkLst xmlns:ac="http://schemas.microsoft.com/office/drawing/2013/main/command">
      <pc:docMk xmlns:pc="http://schemas.microsoft.com/office/powerpoint/2013/main/command"/>
      <pc:sldMk xmlns:pc="http://schemas.microsoft.com/office/powerpoint/2013/main/command" cId="2109634917" sldId="2145706072"/>
      <ac:spMk id="2" creationId="{67FF725F-E1EA-CCB2-51C5-2590450FFD35}"/>
      <ac:txMk cp="54" len="19">
        <ac:context len="74" hash="2233982933"/>
      </ac:txMk>
    </ac:txMkLst>
    <p188:pos x="3877341" y="844397"/>
    <p188:txBody>
      <a:bodyPr/>
      <a:lstStyle/>
      <a:p>
        <a:r>
          <a:rPr lang="en-US"/>
          <a:t>Italics</a:t>
        </a:r>
      </a:p>
    </p188:txBody>
  </p188:cm>
</p188:cmLst>
</file>

<file path=ppt/comments/modernComment_7FE4E059_E184C98E.xml><?xml version="1.0" encoding="utf-8"?>
<p188:cmLst xmlns:a="http://schemas.openxmlformats.org/drawingml/2006/main" xmlns:r="http://schemas.openxmlformats.org/officeDocument/2006/relationships" xmlns:p188="http://schemas.microsoft.com/office/powerpoint/2018/8/main">
  <p188:cm id="{DE0F48B0-FA5A-4A82-8B6E-0DDE55FA7DDF}" authorId="{764C9724-B6BD-0536-1B21-B1775539F8BD}" status="resolved" created="2023-06-13T16:16:36.137" complete="100000">
    <ac:txMkLst xmlns:ac="http://schemas.microsoft.com/office/drawing/2013/main/command">
      <pc:docMk xmlns:pc="http://schemas.microsoft.com/office/powerpoint/2013/main/command"/>
      <pc:sldMk xmlns:pc="http://schemas.microsoft.com/office/powerpoint/2013/main/command" cId="3783575950" sldId="2145706073"/>
      <ac:spMk id="3" creationId="{E6DE6F52-CA53-AD90-07AF-B4EF43EF88D9}"/>
      <ac:txMk cp="125" len="149">
        <ac:context len="483" hash="1981325053"/>
      </ac:txMk>
    </ac:txMkLst>
    <p188:pos x="7921924" y="1998452"/>
    <p188:replyLst>
      <p188:reply id="{10A17C19-9550-484F-9466-099863021F7D}" authorId="{A95F1A85-0F0F-D6C1-5E17-4BBDA87D05E6}" created="2023-06-13T16:45:56.855">
        <p188:txBody>
          <a:bodyPr/>
          <a:lstStyle/>
          <a:p>
            <a:r>
              <a:rPr lang="en-US"/>
              <a:t>Thank you! Revised </a:t>
            </a:r>
          </a:p>
        </p188:txBody>
      </p188:reply>
    </p188:replyLst>
    <p188:txBody>
      <a:bodyPr/>
      <a:lstStyle/>
      <a:p>
        <a:r>
          <a:rPr lang="en-US"/>
          <a:t>Bullet alignment should be consistent with slide 22 (these are too far out)</a:t>
        </a:r>
      </a:p>
    </p188:txBody>
  </p188:cm>
</p188: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10D27-3420-41D3-A974-41797DD41B3E}" type="doc">
      <dgm:prSet loTypeId="urn:microsoft.com/office/officeart/2005/8/layout/process1" loCatId="process" qsTypeId="urn:microsoft.com/office/officeart/2005/8/quickstyle/simple1" qsCatId="simple" csTypeId="urn:microsoft.com/office/officeart/2005/8/colors/accent0_2" csCatId="mainScheme" phldr="1"/>
      <dgm:spPr/>
    </dgm:pt>
    <dgm:pt modelId="{E414840A-9D85-47B3-8F90-092D9500715F}">
      <dgm:prSet phldrT="[Text]"/>
      <dgm:spPr/>
      <dgm:t>
        <a:bodyPr/>
        <a:lstStyle/>
        <a:p>
          <a:endParaRPr lang="en-US"/>
        </a:p>
        <a:p>
          <a:endParaRPr lang="en-US"/>
        </a:p>
        <a:p>
          <a:endParaRPr lang="en-US"/>
        </a:p>
        <a:p>
          <a:r>
            <a:rPr lang="fr-CA">
              <a:latin typeface="Calibri" panose="020F0502020204030204" pitchFamily="34" charset="0"/>
              <a:cs typeface="Calibri" panose="020F0502020204030204" pitchFamily="34" charset="0"/>
            </a:rPr>
            <a:t>L’équipe de soins transmet à ses patients un lien vers l’URL du questionnaire à remplir à domicile (p. ex., dans des documents d’information, sur des affiches, dans un courriel).</a:t>
          </a:r>
        </a:p>
      </dgm:t>
    </dgm:pt>
    <dgm:pt modelId="{D71FA045-4257-4548-96FA-B8AA264AFAD4}" type="parTrans" cxnId="{2E340C02-0E70-4EA4-A1F5-7B5526301779}">
      <dgm:prSet/>
      <dgm:spPr/>
      <dgm:t>
        <a:bodyPr/>
        <a:lstStyle/>
        <a:p>
          <a:endParaRPr lang="en-US"/>
        </a:p>
      </dgm:t>
    </dgm:pt>
    <dgm:pt modelId="{630234BF-41D5-4EEA-935E-B6E09D2A4047}" type="sibTrans" cxnId="{2E340C02-0E70-4EA4-A1F5-7B5526301779}">
      <dgm:prSet/>
      <dgm:spPr/>
      <dgm:t>
        <a:bodyPr/>
        <a:lstStyle/>
        <a:p>
          <a:endParaRPr lang="en-US"/>
        </a:p>
      </dgm:t>
    </dgm:pt>
    <dgm:pt modelId="{39B79CBD-7664-4FCB-965A-2FAEDD84EA5D}">
      <dgm:prSet phldrT="[Text]"/>
      <dgm:spPr/>
      <dgm:t>
        <a:bodyPr/>
        <a:lstStyle/>
        <a:p>
          <a:endParaRPr lang="en-US"/>
        </a:p>
        <a:p>
          <a:endParaRPr lang="en-US"/>
        </a:p>
        <a:p>
          <a:endParaRPr lang="en-US"/>
        </a:p>
        <a:p>
          <a:r>
            <a:rPr lang="fr-CA">
              <a:latin typeface="Calibri" panose="020F0502020204030204" pitchFamily="34" charset="0"/>
              <a:cs typeface="Calibri" panose="020F0502020204030204" pitchFamily="34" charset="0"/>
            </a:rPr>
            <a:t>Les patients consignent leurs scores sur un appareil personnel dans les 24 à 48 heures précédant leur rendez-vous à la clinique.</a:t>
          </a:r>
        </a:p>
      </dgm:t>
    </dgm:pt>
    <dgm:pt modelId="{9F50EF3B-4AD3-45AA-BCAB-34FD7E5F6CE3}" type="parTrans" cxnId="{C91761E0-B2AE-4DEF-99E4-A103849F4CB6}">
      <dgm:prSet/>
      <dgm:spPr/>
      <dgm:t>
        <a:bodyPr/>
        <a:lstStyle/>
        <a:p>
          <a:endParaRPr lang="en-US"/>
        </a:p>
      </dgm:t>
    </dgm:pt>
    <dgm:pt modelId="{345FEBA6-0D67-48EA-AED4-E5BA2E3832B9}" type="sibTrans" cxnId="{C91761E0-B2AE-4DEF-99E4-A103849F4CB6}">
      <dgm:prSet/>
      <dgm:spPr/>
      <dgm:t>
        <a:bodyPr/>
        <a:lstStyle/>
        <a:p>
          <a:endParaRPr lang="en-US"/>
        </a:p>
      </dgm:t>
    </dgm:pt>
    <dgm:pt modelId="{84A84CB6-154D-4B2F-B2B0-20F514B5D0EE}">
      <dgm:prSet phldrT="[Text]"/>
      <dgm:spPr/>
      <dgm:t>
        <a:bodyPr/>
        <a:lstStyle/>
        <a:p>
          <a:endParaRPr lang="en-US"/>
        </a:p>
        <a:p>
          <a:r>
            <a:rPr lang="fr-CA">
              <a:latin typeface="Calibri" panose="020F0502020204030204" pitchFamily="34" charset="0"/>
              <a:cs typeface="Calibri" panose="020F0502020204030204" pitchFamily="34" charset="0"/>
            </a:rPr>
            <a:t>Les scores des patients peuvent être consultés dans leur DMÉ. </a:t>
          </a:r>
        </a:p>
      </dgm:t>
    </dgm:pt>
    <dgm:pt modelId="{7166CB8D-03D6-48E7-B31D-6380D8F3A6AF}" type="parTrans" cxnId="{9FF3BA5B-8111-4425-9E58-23C420A5BECE}">
      <dgm:prSet/>
      <dgm:spPr/>
      <dgm:t>
        <a:bodyPr/>
        <a:lstStyle/>
        <a:p>
          <a:endParaRPr lang="en-US"/>
        </a:p>
      </dgm:t>
    </dgm:pt>
    <dgm:pt modelId="{812EFF2B-C700-4F12-8F72-523E9C7871B8}" type="sibTrans" cxnId="{9FF3BA5B-8111-4425-9E58-23C420A5BECE}">
      <dgm:prSet/>
      <dgm:spPr/>
      <dgm:t>
        <a:bodyPr/>
        <a:lstStyle/>
        <a:p>
          <a:endParaRPr lang="en-US"/>
        </a:p>
      </dgm:t>
    </dgm:pt>
    <dgm:pt modelId="{4895358C-349C-4B5F-B7C7-611E0AAB4FBA}" type="pres">
      <dgm:prSet presAssocID="{E9D10D27-3420-41D3-A974-41797DD41B3E}" presName="Name0" presStyleCnt="0">
        <dgm:presLayoutVars>
          <dgm:dir/>
          <dgm:resizeHandles val="exact"/>
        </dgm:presLayoutVars>
      </dgm:prSet>
      <dgm:spPr/>
    </dgm:pt>
    <dgm:pt modelId="{436A0B84-FC09-4B49-83F4-38426B0B14A9}" type="pres">
      <dgm:prSet presAssocID="{E414840A-9D85-47B3-8F90-092D9500715F}" presName="node" presStyleLbl="node1" presStyleIdx="0" presStyleCnt="3" custScaleY="177740">
        <dgm:presLayoutVars>
          <dgm:bulletEnabled val="1"/>
        </dgm:presLayoutVars>
      </dgm:prSet>
      <dgm:spPr/>
    </dgm:pt>
    <dgm:pt modelId="{CDA38165-0CCB-44D5-A686-56B4D41F0D86}" type="pres">
      <dgm:prSet presAssocID="{630234BF-41D5-4EEA-935E-B6E09D2A4047}" presName="sibTrans" presStyleLbl="sibTrans2D1" presStyleIdx="0" presStyleCnt="2"/>
      <dgm:spPr/>
    </dgm:pt>
    <dgm:pt modelId="{876FFFBE-1508-402C-ABEF-0D5A0D59BA28}" type="pres">
      <dgm:prSet presAssocID="{630234BF-41D5-4EEA-935E-B6E09D2A4047}" presName="connectorText" presStyleLbl="sibTrans2D1" presStyleIdx="0" presStyleCnt="2"/>
      <dgm:spPr/>
    </dgm:pt>
    <dgm:pt modelId="{BE8968E4-0BD7-4E85-87B3-F65CB6DC953F}" type="pres">
      <dgm:prSet presAssocID="{39B79CBD-7664-4FCB-965A-2FAEDD84EA5D}" presName="node" presStyleLbl="node1" presStyleIdx="1" presStyleCnt="3" custScaleY="177262">
        <dgm:presLayoutVars>
          <dgm:bulletEnabled val="1"/>
        </dgm:presLayoutVars>
      </dgm:prSet>
      <dgm:spPr/>
    </dgm:pt>
    <dgm:pt modelId="{6F9E4AF2-2033-42F7-A217-A91A108C747A}" type="pres">
      <dgm:prSet presAssocID="{345FEBA6-0D67-48EA-AED4-E5BA2E3832B9}" presName="sibTrans" presStyleLbl="sibTrans2D1" presStyleIdx="1" presStyleCnt="2"/>
      <dgm:spPr/>
    </dgm:pt>
    <dgm:pt modelId="{A46505E5-636B-4797-AF9D-B3BC6F4C59C0}" type="pres">
      <dgm:prSet presAssocID="{345FEBA6-0D67-48EA-AED4-E5BA2E3832B9}" presName="connectorText" presStyleLbl="sibTrans2D1" presStyleIdx="1" presStyleCnt="2"/>
      <dgm:spPr/>
    </dgm:pt>
    <dgm:pt modelId="{3CD4B3BA-4F22-4F39-9E97-E5603709BD4A}" type="pres">
      <dgm:prSet presAssocID="{84A84CB6-154D-4B2F-B2B0-20F514B5D0EE}" presName="node" presStyleLbl="node1" presStyleIdx="2" presStyleCnt="3" custScaleY="177262">
        <dgm:presLayoutVars>
          <dgm:bulletEnabled val="1"/>
        </dgm:presLayoutVars>
      </dgm:prSet>
      <dgm:spPr/>
    </dgm:pt>
  </dgm:ptLst>
  <dgm:cxnLst>
    <dgm:cxn modelId="{2E340C02-0E70-4EA4-A1F5-7B5526301779}" srcId="{E9D10D27-3420-41D3-A974-41797DD41B3E}" destId="{E414840A-9D85-47B3-8F90-092D9500715F}" srcOrd="0" destOrd="0" parTransId="{D71FA045-4257-4548-96FA-B8AA264AFAD4}" sibTransId="{630234BF-41D5-4EEA-935E-B6E09D2A4047}"/>
    <dgm:cxn modelId="{4C7AC40F-6706-46FC-BAA0-602E94E6402E}" type="presOf" srcId="{E9D10D27-3420-41D3-A974-41797DD41B3E}" destId="{4895358C-349C-4B5F-B7C7-611E0AAB4FBA}" srcOrd="0" destOrd="0" presId="urn:microsoft.com/office/officeart/2005/8/layout/process1"/>
    <dgm:cxn modelId="{F6D15727-1A6D-4362-80BD-670EFE60CA11}" type="presOf" srcId="{630234BF-41D5-4EEA-935E-B6E09D2A4047}" destId="{876FFFBE-1508-402C-ABEF-0D5A0D59BA28}" srcOrd="1" destOrd="0" presId="urn:microsoft.com/office/officeart/2005/8/layout/process1"/>
    <dgm:cxn modelId="{9FF3BA5B-8111-4425-9E58-23C420A5BECE}" srcId="{E9D10D27-3420-41D3-A974-41797DD41B3E}" destId="{84A84CB6-154D-4B2F-B2B0-20F514B5D0EE}" srcOrd="2" destOrd="0" parTransId="{7166CB8D-03D6-48E7-B31D-6380D8F3A6AF}" sibTransId="{812EFF2B-C700-4F12-8F72-523E9C7871B8}"/>
    <dgm:cxn modelId="{89E3D050-C033-4220-AFAA-DB3A10BC5455}" type="presOf" srcId="{345FEBA6-0D67-48EA-AED4-E5BA2E3832B9}" destId="{A46505E5-636B-4797-AF9D-B3BC6F4C59C0}" srcOrd="1" destOrd="0" presId="urn:microsoft.com/office/officeart/2005/8/layout/process1"/>
    <dgm:cxn modelId="{48640572-991A-4F5A-9EFF-F4319265A9FA}" type="presOf" srcId="{39B79CBD-7664-4FCB-965A-2FAEDD84EA5D}" destId="{BE8968E4-0BD7-4E85-87B3-F65CB6DC953F}" srcOrd="0" destOrd="0" presId="urn:microsoft.com/office/officeart/2005/8/layout/process1"/>
    <dgm:cxn modelId="{A0028BBA-7C88-48FC-8E15-41B8BE571A32}" type="presOf" srcId="{E414840A-9D85-47B3-8F90-092D9500715F}" destId="{436A0B84-FC09-4B49-83F4-38426B0B14A9}" srcOrd="0" destOrd="0" presId="urn:microsoft.com/office/officeart/2005/8/layout/process1"/>
    <dgm:cxn modelId="{1F5A31CC-9090-465A-9B6A-6C0E46B25F09}" type="presOf" srcId="{345FEBA6-0D67-48EA-AED4-E5BA2E3832B9}" destId="{6F9E4AF2-2033-42F7-A217-A91A108C747A}" srcOrd="0" destOrd="0" presId="urn:microsoft.com/office/officeart/2005/8/layout/process1"/>
    <dgm:cxn modelId="{1DC2BCD8-3563-479A-80A3-7E2C2551477F}" type="presOf" srcId="{84A84CB6-154D-4B2F-B2B0-20F514B5D0EE}" destId="{3CD4B3BA-4F22-4F39-9E97-E5603709BD4A}" srcOrd="0" destOrd="0" presId="urn:microsoft.com/office/officeart/2005/8/layout/process1"/>
    <dgm:cxn modelId="{C91761E0-B2AE-4DEF-99E4-A103849F4CB6}" srcId="{E9D10D27-3420-41D3-A974-41797DD41B3E}" destId="{39B79CBD-7664-4FCB-965A-2FAEDD84EA5D}" srcOrd="1" destOrd="0" parTransId="{9F50EF3B-4AD3-45AA-BCAB-34FD7E5F6CE3}" sibTransId="{345FEBA6-0D67-48EA-AED4-E5BA2E3832B9}"/>
    <dgm:cxn modelId="{683396F7-A909-4C38-AD58-C4B759F7A5F3}" type="presOf" srcId="{630234BF-41D5-4EEA-935E-B6E09D2A4047}" destId="{CDA38165-0CCB-44D5-A686-56B4D41F0D86}" srcOrd="0" destOrd="0" presId="urn:microsoft.com/office/officeart/2005/8/layout/process1"/>
    <dgm:cxn modelId="{277454B1-041A-4B00-9EE4-53FCBDF631B2}" type="presParOf" srcId="{4895358C-349C-4B5F-B7C7-611E0AAB4FBA}" destId="{436A0B84-FC09-4B49-83F4-38426B0B14A9}" srcOrd="0" destOrd="0" presId="urn:microsoft.com/office/officeart/2005/8/layout/process1"/>
    <dgm:cxn modelId="{9E3ECAB2-3536-4AA5-A4A4-11E5AFAEE164}" type="presParOf" srcId="{4895358C-349C-4B5F-B7C7-611E0AAB4FBA}" destId="{CDA38165-0CCB-44D5-A686-56B4D41F0D86}" srcOrd="1" destOrd="0" presId="urn:microsoft.com/office/officeart/2005/8/layout/process1"/>
    <dgm:cxn modelId="{11F02450-45EF-4E7A-B6B9-4E5FBEEC12D6}" type="presParOf" srcId="{CDA38165-0CCB-44D5-A686-56B4D41F0D86}" destId="{876FFFBE-1508-402C-ABEF-0D5A0D59BA28}" srcOrd="0" destOrd="0" presId="urn:microsoft.com/office/officeart/2005/8/layout/process1"/>
    <dgm:cxn modelId="{D693C5B6-6609-4628-AE40-E1484C426CE2}" type="presParOf" srcId="{4895358C-349C-4B5F-B7C7-611E0AAB4FBA}" destId="{BE8968E4-0BD7-4E85-87B3-F65CB6DC953F}" srcOrd="2" destOrd="0" presId="urn:microsoft.com/office/officeart/2005/8/layout/process1"/>
    <dgm:cxn modelId="{BBA96041-C99A-45A5-8ED5-D14FC61E34F3}" type="presParOf" srcId="{4895358C-349C-4B5F-B7C7-611E0AAB4FBA}" destId="{6F9E4AF2-2033-42F7-A217-A91A108C747A}" srcOrd="3" destOrd="0" presId="urn:microsoft.com/office/officeart/2005/8/layout/process1"/>
    <dgm:cxn modelId="{7BABAC20-0974-49E4-81A2-8DE807B182A8}" type="presParOf" srcId="{6F9E4AF2-2033-42F7-A217-A91A108C747A}" destId="{A46505E5-636B-4797-AF9D-B3BC6F4C59C0}" srcOrd="0" destOrd="0" presId="urn:microsoft.com/office/officeart/2005/8/layout/process1"/>
    <dgm:cxn modelId="{150431BA-71D6-4D88-A4FE-9931751CF5EF}" type="presParOf" srcId="{4895358C-349C-4B5F-B7C7-611E0AAB4FBA}" destId="{3CD4B3BA-4F22-4F39-9E97-E5603709BD4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A0B84-FC09-4B49-83F4-38426B0B14A9}">
      <dsp:nvSpPr>
        <dsp:cNvPr id="0" name=""/>
        <dsp:cNvSpPr/>
      </dsp:nvSpPr>
      <dsp:spPr>
        <a:xfrm>
          <a:off x="9644" y="0"/>
          <a:ext cx="2882503" cy="42497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fr-CA" sz="1800" kern="1200">
              <a:latin typeface="Calibri" panose="020F0502020204030204" pitchFamily="34" charset="0"/>
              <a:cs typeface="Calibri" panose="020F0502020204030204" pitchFamily="34" charset="0"/>
            </a:rPr>
            <a:t>L’équipe de soins transmet à ses patients un lien vers l’URL du questionnaire à remplir à domicile (p. ex., dans des documents d’information, sur des affiches, dans un courriel).</a:t>
          </a:r>
        </a:p>
      </dsp:txBody>
      <dsp:txXfrm>
        <a:off x="94070" y="84426"/>
        <a:ext cx="2713651" cy="4080885"/>
      </dsp:txXfrm>
    </dsp:sp>
    <dsp:sp modelId="{CDA38165-0CCB-44D5-A686-56B4D41F0D86}">
      <dsp:nvSpPr>
        <dsp:cNvPr id="0" name=""/>
        <dsp:cNvSpPr/>
      </dsp:nvSpPr>
      <dsp:spPr>
        <a:xfrm>
          <a:off x="3180397" y="1767438"/>
          <a:ext cx="611090" cy="7148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80397" y="1910410"/>
        <a:ext cx="427763" cy="428916"/>
      </dsp:txXfrm>
    </dsp:sp>
    <dsp:sp modelId="{BE8968E4-0BD7-4E85-87B3-F65CB6DC953F}">
      <dsp:nvSpPr>
        <dsp:cNvPr id="0" name=""/>
        <dsp:cNvSpPr/>
      </dsp:nvSpPr>
      <dsp:spPr>
        <a:xfrm>
          <a:off x="4045148" y="5714"/>
          <a:ext cx="2882503" cy="423830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fr-CA" sz="1800" kern="1200">
              <a:latin typeface="Calibri" panose="020F0502020204030204" pitchFamily="34" charset="0"/>
              <a:cs typeface="Calibri" panose="020F0502020204030204" pitchFamily="34" charset="0"/>
            </a:rPr>
            <a:t>Les patients consignent leurs scores sur un appareil personnel dans les 24 à 48 heures précédant leur rendez-vous à la clinique.</a:t>
          </a:r>
        </a:p>
      </dsp:txBody>
      <dsp:txXfrm>
        <a:off x="4129574" y="90140"/>
        <a:ext cx="2713651" cy="4069456"/>
      </dsp:txXfrm>
    </dsp:sp>
    <dsp:sp modelId="{6F9E4AF2-2033-42F7-A217-A91A108C747A}">
      <dsp:nvSpPr>
        <dsp:cNvPr id="0" name=""/>
        <dsp:cNvSpPr/>
      </dsp:nvSpPr>
      <dsp:spPr>
        <a:xfrm>
          <a:off x="7215901" y="1767438"/>
          <a:ext cx="611090" cy="7148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215901" y="1910410"/>
        <a:ext cx="427763" cy="428916"/>
      </dsp:txXfrm>
    </dsp:sp>
    <dsp:sp modelId="{3CD4B3BA-4F22-4F39-9E97-E5603709BD4A}">
      <dsp:nvSpPr>
        <dsp:cNvPr id="0" name=""/>
        <dsp:cNvSpPr/>
      </dsp:nvSpPr>
      <dsp:spPr>
        <a:xfrm>
          <a:off x="8080652" y="5714"/>
          <a:ext cx="2882503" cy="423830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fr-CA" sz="1800" kern="1200">
              <a:latin typeface="Calibri" panose="020F0502020204030204" pitchFamily="34" charset="0"/>
              <a:cs typeface="Calibri" panose="020F0502020204030204" pitchFamily="34" charset="0"/>
            </a:rPr>
            <a:t>Les scores des patients peuvent être consultés dans leur DMÉ. </a:t>
          </a:r>
        </a:p>
      </dsp:txBody>
      <dsp:txXfrm>
        <a:off x="8165078" y="90140"/>
        <a:ext cx="2713651" cy="40694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7A9FE-802D-42B7-9109-433EA1F5121E}"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6800B-1DFE-40C7-B47F-896F6C383507}" type="slidenum">
              <a:rPr lang="en-US" smtClean="0"/>
              <a:t>‹#›</a:t>
            </a:fld>
            <a:endParaRPr lang="en-US"/>
          </a:p>
        </p:txBody>
      </p:sp>
    </p:spTree>
    <p:extLst>
      <p:ext uri="{BB962C8B-B14F-4D97-AF65-F5344CB8AC3E}">
        <p14:creationId xmlns:p14="http://schemas.microsoft.com/office/powerpoint/2010/main" val="3094510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a:t>
            </a:fld>
            <a:endParaRPr lang="en-CA" altLang="en-US"/>
          </a:p>
        </p:txBody>
      </p:sp>
    </p:spTree>
    <p:extLst>
      <p:ext uri="{BB962C8B-B14F-4D97-AF65-F5344CB8AC3E}">
        <p14:creationId xmlns:p14="http://schemas.microsoft.com/office/powerpoint/2010/main" val="34638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C4467DD-30CB-45C8-97B3-918F6EA0C785}" type="slidenum">
              <a:rPr lang="en-US" smtClean="0"/>
              <a:t>3</a:t>
            </a:fld>
            <a:endParaRPr lang="en-US"/>
          </a:p>
        </p:txBody>
      </p:sp>
    </p:spTree>
    <p:extLst>
      <p:ext uri="{BB962C8B-B14F-4D97-AF65-F5344CB8AC3E}">
        <p14:creationId xmlns:p14="http://schemas.microsoft.com/office/powerpoint/2010/main" val="319551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7</a:t>
            </a:fld>
            <a:endParaRPr lang="en-CA" altLang="en-US"/>
          </a:p>
        </p:txBody>
      </p:sp>
    </p:spTree>
    <p:extLst>
      <p:ext uri="{BB962C8B-B14F-4D97-AF65-F5344CB8AC3E}">
        <p14:creationId xmlns:p14="http://schemas.microsoft.com/office/powerpoint/2010/main" val="199386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154576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425B-6684-4742-A42F-60A27B7C25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C56FBB-3B1B-4A72-9E08-B7EC0BE4B9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9C943E-8DED-4B86-AA7F-3ACE51DDEF81}"/>
              </a:ext>
            </a:extLst>
          </p:cNvPr>
          <p:cNvSpPr>
            <a:spLocks noGrp="1"/>
          </p:cNvSpPr>
          <p:nvPr>
            <p:ph type="dt" sz="half" idx="10"/>
          </p:nvPr>
        </p:nvSpPr>
        <p:spPr/>
        <p:txBody>
          <a:bodyPr/>
          <a:lstStyle/>
          <a:p>
            <a:fld id="{ADCDBC8B-B154-47F2-8D9F-C4C07F29CF19}" type="datetimeFigureOut">
              <a:rPr lang="en-US" smtClean="0"/>
              <a:t>6/13/2023</a:t>
            </a:fld>
            <a:endParaRPr lang="en-US"/>
          </a:p>
        </p:txBody>
      </p:sp>
      <p:sp>
        <p:nvSpPr>
          <p:cNvPr id="5" name="Footer Placeholder 4">
            <a:extLst>
              <a:ext uri="{FF2B5EF4-FFF2-40B4-BE49-F238E27FC236}">
                <a16:creationId xmlns:a16="http://schemas.microsoft.com/office/drawing/2014/main" id="{2B176E4F-1CB5-4834-A75F-6671DFF69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A3822-3774-4C86-96CF-A309F3D9048C}"/>
              </a:ext>
            </a:extLst>
          </p:cNvPr>
          <p:cNvSpPr>
            <a:spLocks noGrp="1"/>
          </p:cNvSpPr>
          <p:nvPr>
            <p:ph type="sldNum" sz="quarter" idx="12"/>
          </p:nvPr>
        </p:nvSpPr>
        <p:spPr/>
        <p:txBody>
          <a:bodyPr/>
          <a:lstStyle/>
          <a:p>
            <a:fld id="{0C4FD203-5A6B-4C5E-AAF4-64FDDBB6B214}" type="slidenum">
              <a:rPr lang="en-US" smtClean="0"/>
              <a:t>‹#›</a:t>
            </a:fld>
            <a:endParaRPr lang="en-US"/>
          </a:p>
        </p:txBody>
      </p:sp>
    </p:spTree>
    <p:extLst>
      <p:ext uri="{BB962C8B-B14F-4D97-AF65-F5344CB8AC3E}">
        <p14:creationId xmlns:p14="http://schemas.microsoft.com/office/powerpoint/2010/main" val="335268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1673-F8D5-40BB-8BED-6E092FACC1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07677E-973C-4E1B-A32C-0027A7F3A2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D4198-EC14-4A2A-8799-8029E02ECE63}"/>
              </a:ext>
            </a:extLst>
          </p:cNvPr>
          <p:cNvSpPr>
            <a:spLocks noGrp="1"/>
          </p:cNvSpPr>
          <p:nvPr>
            <p:ph type="dt" sz="half" idx="10"/>
          </p:nvPr>
        </p:nvSpPr>
        <p:spPr/>
        <p:txBody>
          <a:bodyPr/>
          <a:lstStyle/>
          <a:p>
            <a:fld id="{ADCDBC8B-B154-47F2-8D9F-C4C07F29CF19}" type="datetimeFigureOut">
              <a:rPr lang="en-US" smtClean="0"/>
              <a:t>6/13/2023</a:t>
            </a:fld>
            <a:endParaRPr lang="en-US"/>
          </a:p>
        </p:txBody>
      </p:sp>
      <p:sp>
        <p:nvSpPr>
          <p:cNvPr id="5" name="Footer Placeholder 4">
            <a:extLst>
              <a:ext uri="{FF2B5EF4-FFF2-40B4-BE49-F238E27FC236}">
                <a16:creationId xmlns:a16="http://schemas.microsoft.com/office/drawing/2014/main" id="{91165820-5E4A-464C-B93A-E18FBB256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FE6BB-AC8B-4080-B9F9-9317C2B83DA2}"/>
              </a:ext>
            </a:extLst>
          </p:cNvPr>
          <p:cNvSpPr>
            <a:spLocks noGrp="1"/>
          </p:cNvSpPr>
          <p:nvPr>
            <p:ph type="sldNum" sz="quarter" idx="12"/>
          </p:nvPr>
        </p:nvSpPr>
        <p:spPr/>
        <p:txBody>
          <a:bodyPr/>
          <a:lstStyle/>
          <a:p>
            <a:fld id="{0C4FD203-5A6B-4C5E-AAF4-64FDDBB6B214}" type="slidenum">
              <a:rPr lang="en-US" smtClean="0"/>
              <a:t>‹#›</a:t>
            </a:fld>
            <a:endParaRPr lang="en-US"/>
          </a:p>
        </p:txBody>
      </p:sp>
    </p:spTree>
    <p:extLst>
      <p:ext uri="{BB962C8B-B14F-4D97-AF65-F5344CB8AC3E}">
        <p14:creationId xmlns:p14="http://schemas.microsoft.com/office/powerpoint/2010/main" val="166175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38BCB-947E-4A31-A0C6-13312820BE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CDDCF-16F7-446F-B891-0A806B224E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0A81F-C289-4454-BEB6-CCA38D477924}"/>
              </a:ext>
            </a:extLst>
          </p:cNvPr>
          <p:cNvSpPr>
            <a:spLocks noGrp="1"/>
          </p:cNvSpPr>
          <p:nvPr>
            <p:ph type="dt" sz="half" idx="10"/>
          </p:nvPr>
        </p:nvSpPr>
        <p:spPr/>
        <p:txBody>
          <a:bodyPr/>
          <a:lstStyle/>
          <a:p>
            <a:fld id="{ADCDBC8B-B154-47F2-8D9F-C4C07F29CF19}" type="datetimeFigureOut">
              <a:rPr lang="en-US" smtClean="0"/>
              <a:t>6/13/2023</a:t>
            </a:fld>
            <a:endParaRPr lang="en-US"/>
          </a:p>
        </p:txBody>
      </p:sp>
      <p:sp>
        <p:nvSpPr>
          <p:cNvPr id="5" name="Footer Placeholder 4">
            <a:extLst>
              <a:ext uri="{FF2B5EF4-FFF2-40B4-BE49-F238E27FC236}">
                <a16:creationId xmlns:a16="http://schemas.microsoft.com/office/drawing/2014/main" id="{004A31BB-2171-4C58-8EBF-548D11393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877C4-BAB6-4D96-83D6-D05020CEEC66}"/>
              </a:ext>
            </a:extLst>
          </p:cNvPr>
          <p:cNvSpPr>
            <a:spLocks noGrp="1"/>
          </p:cNvSpPr>
          <p:nvPr>
            <p:ph type="sldNum" sz="quarter" idx="12"/>
          </p:nvPr>
        </p:nvSpPr>
        <p:spPr/>
        <p:txBody>
          <a:bodyPr/>
          <a:lstStyle/>
          <a:p>
            <a:fld id="{0C4FD203-5A6B-4C5E-AAF4-64FDDBB6B214}" type="slidenum">
              <a:rPr lang="en-US" smtClean="0"/>
              <a:t>‹#›</a:t>
            </a:fld>
            <a:endParaRPr lang="en-US"/>
          </a:p>
        </p:txBody>
      </p:sp>
    </p:spTree>
    <p:extLst>
      <p:ext uri="{BB962C8B-B14F-4D97-AF65-F5344CB8AC3E}">
        <p14:creationId xmlns:p14="http://schemas.microsoft.com/office/powerpoint/2010/main" val="2147751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image o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5" y="0"/>
            <a:ext cx="565265"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sp>
        <p:nvSpPr>
          <p:cNvPr id="5" name="Rectangle 4">
            <a:extLst>
              <a:ext uri="{FF2B5EF4-FFF2-40B4-BE49-F238E27FC236}">
                <a16:creationId xmlns:a16="http://schemas.microsoft.com/office/drawing/2014/main" id="{B4D06F2E-1418-4481-BA27-7E36F4C8E124}"/>
              </a:ext>
            </a:extLst>
          </p:cNvPr>
          <p:cNvSpPr/>
          <p:nvPr userDrawn="1"/>
        </p:nvSpPr>
        <p:spPr bwMode="auto">
          <a:xfrm>
            <a:off x="5" y="1"/>
            <a:ext cx="565265" cy="3101651"/>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pic>
        <p:nvPicPr>
          <p:cNvPr id="6" name="Picture 5" descr="Ontario Health (Cancer Care Ontario) logo">
            <a:extLst>
              <a:ext uri="{FF2B5EF4-FFF2-40B4-BE49-F238E27FC236}">
                <a16:creationId xmlns:a16="http://schemas.microsoft.com/office/drawing/2014/main" id="{C6489090-AF72-4FFB-AF6B-E7684B759ABC}"/>
              </a:ext>
            </a:extLst>
          </p:cNvPr>
          <p:cNvPicPr>
            <a:picLocks noChangeAspect="1"/>
          </p:cNvPicPr>
          <p:nvPr userDrawn="1"/>
        </p:nvPicPr>
        <p:blipFill>
          <a:blip r:embed="rId2"/>
          <a:srcRect/>
          <a:stretch/>
        </p:blipFill>
        <p:spPr>
          <a:xfrm>
            <a:off x="1" y="6026773"/>
            <a:ext cx="2428487" cy="831228"/>
          </a:xfrm>
          <a:prstGeom prst="rect">
            <a:avLst/>
          </a:prstGeom>
        </p:spPr>
      </p:pic>
    </p:spTree>
    <p:extLst>
      <p:ext uri="{BB962C8B-B14F-4D97-AF65-F5344CB8AC3E}">
        <p14:creationId xmlns:p14="http://schemas.microsoft.com/office/powerpoint/2010/main" val="374132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9" y="1813206"/>
            <a:ext cx="8109247" cy="1969761"/>
          </a:xfrm>
        </p:spPr>
        <p:txBody>
          <a:bodyPr anchor="t"/>
          <a:lstStyle>
            <a:lvl1pPr algn="l">
              <a:defRPr sz="5333"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3807768" y="-1537227"/>
            <a:ext cx="423949" cy="58586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bg1"/>
                </a:solidFill>
                <a:latin typeface="Arial"/>
                <a:cs typeface="Arial"/>
              </a:rPr>
              <a:pPr algn="r" eaLnBrk="1" hangingPunct="1">
                <a:spcBef>
                  <a:spcPct val="50000"/>
                </a:spcBef>
              </a:pPr>
              <a:t>‹#›</a:t>
            </a:fld>
            <a:endParaRPr lang="en-US" altLang="en-US" sz="1467" b="0" u="none">
              <a:solidFill>
                <a:schemeClr val="bg1"/>
              </a:solidFill>
              <a:latin typeface="Arial"/>
              <a:cs typeface="Arial"/>
            </a:endParaRPr>
          </a:p>
        </p:txBody>
      </p:sp>
    </p:spTree>
    <p:extLst>
      <p:ext uri="{BB962C8B-B14F-4D97-AF65-F5344CB8AC3E}">
        <p14:creationId xmlns:p14="http://schemas.microsoft.com/office/powerpoint/2010/main" val="50101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5" y="0"/>
            <a:ext cx="565265"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sp>
        <p:nvSpPr>
          <p:cNvPr id="5" name="Rectangle 4">
            <a:extLst>
              <a:ext uri="{FF2B5EF4-FFF2-40B4-BE49-F238E27FC236}">
                <a16:creationId xmlns:a16="http://schemas.microsoft.com/office/drawing/2014/main" id="{B4D06F2E-1418-4481-BA27-7E36F4C8E124}"/>
              </a:ext>
            </a:extLst>
          </p:cNvPr>
          <p:cNvSpPr/>
          <p:nvPr userDrawn="1"/>
        </p:nvSpPr>
        <p:spPr bwMode="auto">
          <a:xfrm>
            <a:off x="5" y="1"/>
            <a:ext cx="565265" cy="3101651"/>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pic>
        <p:nvPicPr>
          <p:cNvPr id="6" name="Picture 5" descr="Ontario Health (Cancer Care Ontario) logo">
            <a:extLst>
              <a:ext uri="{FF2B5EF4-FFF2-40B4-BE49-F238E27FC236}">
                <a16:creationId xmlns:a16="http://schemas.microsoft.com/office/drawing/2014/main" id="{C6489090-AF72-4FFB-AF6B-E7684B759ABC}"/>
              </a:ext>
            </a:extLst>
          </p:cNvPr>
          <p:cNvPicPr>
            <a:picLocks noChangeAspect="1"/>
          </p:cNvPicPr>
          <p:nvPr userDrawn="1"/>
        </p:nvPicPr>
        <p:blipFill>
          <a:blip r:embed="rId2"/>
          <a:srcRect/>
          <a:stretch/>
        </p:blipFill>
        <p:spPr>
          <a:xfrm>
            <a:off x="1" y="6026773"/>
            <a:ext cx="2428487" cy="831228"/>
          </a:xfrm>
          <a:prstGeom prst="rect">
            <a:avLst/>
          </a:prstGeom>
        </p:spPr>
      </p:pic>
    </p:spTree>
    <p:extLst>
      <p:ext uri="{BB962C8B-B14F-4D97-AF65-F5344CB8AC3E}">
        <p14:creationId xmlns:p14="http://schemas.microsoft.com/office/powerpoint/2010/main" val="299086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tx1"/>
                </a:solidFill>
                <a:latin typeface="Arial"/>
                <a:cs typeface="Arial"/>
              </a:rPr>
              <a:pPr algn="r" eaLnBrk="1" hangingPunct="1">
                <a:spcBef>
                  <a:spcPct val="50000"/>
                </a:spcBef>
              </a:pPr>
              <a:t>‹#›</a:t>
            </a:fld>
            <a:endParaRPr lang="en-US" altLang="en-US" sz="1467" b="0" u="none">
              <a:solidFill>
                <a:schemeClr val="tx1"/>
              </a:solidFill>
              <a:latin typeface="Arial"/>
              <a:cs typeface="Arial"/>
            </a:endParaRPr>
          </a:p>
        </p:txBody>
      </p:sp>
      <p:sp>
        <p:nvSpPr>
          <p:cNvPr id="2" name="Title 1"/>
          <p:cNvSpPr>
            <a:spLocks noGrp="1"/>
          </p:cNvSpPr>
          <p:nvPr>
            <p:ph type="title"/>
          </p:nvPr>
        </p:nvSpPr>
        <p:spPr>
          <a:xfrm>
            <a:off x="609600" y="218859"/>
            <a:ext cx="9518848" cy="1165909"/>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609600" y="1700808"/>
            <a:ext cx="10972800" cy="4248472"/>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5" y="0"/>
            <a:ext cx="565265"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pic>
        <p:nvPicPr>
          <p:cNvPr id="7" name="Picture 6">
            <a:extLst>
              <a:ext uri="{FF2B5EF4-FFF2-40B4-BE49-F238E27FC236}">
                <a16:creationId xmlns:a16="http://schemas.microsoft.com/office/drawing/2014/main" id="{151F8968-6CEE-DA4A-B344-B61DE5A77C34}"/>
              </a:ext>
            </a:extLst>
          </p:cNvPr>
          <p:cNvPicPr>
            <a:picLocks noChangeAspect="1"/>
          </p:cNvPicPr>
          <p:nvPr userDrawn="1"/>
        </p:nvPicPr>
        <p:blipFill>
          <a:blip r:embed="rId2"/>
          <a:srcRect/>
          <a:stretch/>
        </p:blipFill>
        <p:spPr>
          <a:xfrm>
            <a:off x="380879" y="6150445"/>
            <a:ext cx="2304288" cy="396240"/>
          </a:xfrm>
          <a:prstGeom prst="rect">
            <a:avLst/>
          </a:prstGeom>
        </p:spPr>
      </p:pic>
    </p:spTree>
    <p:extLst>
      <p:ext uri="{BB962C8B-B14F-4D97-AF65-F5344CB8AC3E}">
        <p14:creationId xmlns:p14="http://schemas.microsoft.com/office/powerpoint/2010/main" val="2208013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5" y="0"/>
            <a:ext cx="565265"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609600" y="218859"/>
            <a:ext cx="9518848" cy="1165909"/>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tx1"/>
                </a:solidFill>
                <a:latin typeface="Arial"/>
                <a:cs typeface="Arial"/>
              </a:rPr>
              <a:pPr algn="r" eaLnBrk="1" hangingPunct="1">
                <a:spcBef>
                  <a:spcPct val="50000"/>
                </a:spcBef>
              </a:pPr>
              <a:t>‹#›</a:t>
            </a:fld>
            <a:endParaRPr lang="en-US" altLang="en-US" sz="1467" b="0" u="none">
              <a:solidFill>
                <a:schemeClr val="tx1"/>
              </a:solidFill>
              <a:latin typeface="Arial"/>
              <a:cs typeface="Arial"/>
            </a:endParaRPr>
          </a:p>
        </p:txBody>
      </p:sp>
      <p:pic>
        <p:nvPicPr>
          <p:cNvPr id="10" name="Picture 9">
            <a:extLst>
              <a:ext uri="{FF2B5EF4-FFF2-40B4-BE49-F238E27FC236}">
                <a16:creationId xmlns:a16="http://schemas.microsoft.com/office/drawing/2014/main" id="{CF9144E4-B00C-0642-8843-BEB96518A0CB}"/>
              </a:ext>
            </a:extLst>
          </p:cNvPr>
          <p:cNvPicPr>
            <a:picLocks noChangeAspect="1"/>
          </p:cNvPicPr>
          <p:nvPr userDrawn="1"/>
        </p:nvPicPr>
        <p:blipFill>
          <a:blip r:embed="rId2"/>
          <a:srcRect/>
          <a:stretch/>
        </p:blipFill>
        <p:spPr>
          <a:xfrm>
            <a:off x="380879" y="6150445"/>
            <a:ext cx="2304288" cy="396240"/>
          </a:xfrm>
          <a:prstGeom prst="rect">
            <a:avLst/>
          </a:prstGeom>
        </p:spPr>
      </p:pic>
    </p:spTree>
    <p:extLst>
      <p:ext uri="{BB962C8B-B14F-4D97-AF65-F5344CB8AC3E}">
        <p14:creationId xmlns:p14="http://schemas.microsoft.com/office/powerpoint/2010/main" val="140045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9" y="1813206"/>
            <a:ext cx="8109247" cy="1969761"/>
          </a:xfrm>
        </p:spPr>
        <p:txBody>
          <a:bodyPr anchor="t"/>
          <a:lstStyle>
            <a:lvl1pPr algn="l">
              <a:defRPr sz="5333"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3807768" y="-1537227"/>
            <a:ext cx="423949" cy="58586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bg1"/>
                </a:solidFill>
                <a:latin typeface="Arial"/>
                <a:cs typeface="Arial"/>
              </a:rPr>
              <a:pPr algn="r" eaLnBrk="1" hangingPunct="1">
                <a:spcBef>
                  <a:spcPct val="50000"/>
                </a:spcBef>
              </a:pPr>
              <a:t>‹#›</a:t>
            </a:fld>
            <a:endParaRPr lang="en-US" altLang="en-US" sz="1467" b="0" u="none">
              <a:solidFill>
                <a:schemeClr val="bg1"/>
              </a:solidFill>
              <a:latin typeface="Arial"/>
              <a:cs typeface="Arial"/>
            </a:endParaRPr>
          </a:p>
        </p:txBody>
      </p:sp>
    </p:spTree>
    <p:extLst>
      <p:ext uri="{BB962C8B-B14F-4D97-AF65-F5344CB8AC3E}">
        <p14:creationId xmlns:p14="http://schemas.microsoft.com/office/powerpoint/2010/main" val="790369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bwMode="ltGray">
          <a:xfrm>
            <a:off x="0" y="2"/>
            <a:ext cx="11811144" cy="1044680"/>
          </a:xfrm>
          <a:custGeom>
            <a:avLst/>
            <a:gdLst/>
            <a:ahLst/>
            <a:cxnLst/>
            <a:rect l="l" t="t" r="r" b="b"/>
            <a:pathLst>
              <a:path w="19476085" h="1722755">
                <a:moveTo>
                  <a:pt x="19475846" y="0"/>
                </a:moveTo>
                <a:lnTo>
                  <a:pt x="0" y="0"/>
                </a:lnTo>
                <a:lnTo>
                  <a:pt x="0" y="1722376"/>
                </a:lnTo>
                <a:lnTo>
                  <a:pt x="18971480" y="1721818"/>
                </a:lnTo>
                <a:lnTo>
                  <a:pt x="19021878" y="1721053"/>
                </a:lnTo>
                <a:lnTo>
                  <a:pt x="19068801" y="1719791"/>
                </a:lnTo>
                <a:lnTo>
                  <a:pt x="19112374" y="1717909"/>
                </a:lnTo>
                <a:lnTo>
                  <a:pt x="19152720" y="1715283"/>
                </a:lnTo>
                <a:lnTo>
                  <a:pt x="19224232" y="1707301"/>
                </a:lnTo>
                <a:lnTo>
                  <a:pt x="19284328" y="1694851"/>
                </a:lnTo>
                <a:lnTo>
                  <a:pt x="19334002" y="1676942"/>
                </a:lnTo>
                <a:lnTo>
                  <a:pt x="19374245" y="1652581"/>
                </a:lnTo>
                <a:lnTo>
                  <a:pt x="19406051" y="1620775"/>
                </a:lnTo>
                <a:lnTo>
                  <a:pt x="19430412" y="1580532"/>
                </a:lnTo>
                <a:lnTo>
                  <a:pt x="19448321" y="1530858"/>
                </a:lnTo>
                <a:lnTo>
                  <a:pt x="19460771" y="1470762"/>
                </a:lnTo>
                <a:lnTo>
                  <a:pt x="19468753" y="1399250"/>
                </a:lnTo>
                <a:lnTo>
                  <a:pt x="19471379" y="1358904"/>
                </a:lnTo>
                <a:lnTo>
                  <a:pt x="19473261" y="1315331"/>
                </a:lnTo>
                <a:lnTo>
                  <a:pt x="19474523" y="1268408"/>
                </a:lnTo>
                <a:lnTo>
                  <a:pt x="19475288" y="1218010"/>
                </a:lnTo>
                <a:lnTo>
                  <a:pt x="19475681" y="1164015"/>
                </a:lnTo>
                <a:lnTo>
                  <a:pt x="19475826" y="1106297"/>
                </a:lnTo>
                <a:lnTo>
                  <a:pt x="19475846" y="0"/>
                </a:lnTo>
                <a:close/>
              </a:path>
            </a:pathLst>
          </a:custGeom>
          <a:solidFill>
            <a:schemeClr val="accent1"/>
          </a:solidFill>
        </p:spPr>
        <p:txBody>
          <a:bodyPr wrap="square" lIns="0" tIns="0" rIns="0" bIns="0" rtlCol="0"/>
          <a:lstStyle/>
          <a:p>
            <a:endParaRPr sz="1092"/>
          </a:p>
        </p:txBody>
      </p:sp>
      <p:sp>
        <p:nvSpPr>
          <p:cNvPr id="2" name="Holder 2"/>
          <p:cNvSpPr>
            <a:spLocks noGrp="1"/>
          </p:cNvSpPr>
          <p:nvPr>
            <p:ph type="title"/>
          </p:nvPr>
        </p:nvSpPr>
        <p:spPr>
          <a:xfrm>
            <a:off x="373299" y="363467"/>
            <a:ext cx="11445403" cy="475170"/>
          </a:xfrm>
          <a:prstGeom prst="rect">
            <a:avLst/>
          </a:prstGeom>
        </p:spPr>
        <p:txBody>
          <a:bodyPr lIns="0" tIns="0" rIns="0" bIns="0"/>
          <a:lstStyle>
            <a:lvl1pPr>
              <a:defRPr sz="3093" b="0" i="0">
                <a:solidFill>
                  <a:schemeClr val="bg1"/>
                </a:solidFill>
                <a:latin typeface="Calibri"/>
                <a:cs typeface="Calibri"/>
              </a:defRPr>
            </a:lvl1pPr>
          </a:lstStyle>
          <a:p>
            <a:endParaRPr/>
          </a:p>
        </p:txBody>
      </p:sp>
      <p:sp>
        <p:nvSpPr>
          <p:cNvPr id="7" name="Holder 4"/>
          <p:cNvSpPr>
            <a:spLocks noGrp="1"/>
          </p:cNvSpPr>
          <p:nvPr>
            <p:ph type="ftr" sz="quarter" idx="5"/>
          </p:nvPr>
        </p:nvSpPr>
        <p:spPr>
          <a:xfrm>
            <a:off x="10104240" y="6365941"/>
            <a:ext cx="1469509" cy="141064"/>
          </a:xfrm>
          <a:prstGeom prst="rect">
            <a:avLst/>
          </a:prstGeom>
        </p:spPr>
        <p:txBody>
          <a:bodyPr wrap="square" lIns="0" tIns="0" rIns="0" bIns="0">
            <a:spAutoFit/>
          </a:bodyPr>
          <a:lstStyle>
            <a:lvl1pPr>
              <a:defRPr sz="1001" b="0" i="0">
                <a:solidFill>
                  <a:srgbClr val="7F7F7F"/>
                </a:solidFill>
                <a:latin typeface="Calibri"/>
                <a:cs typeface="Calibri"/>
              </a:defRPr>
            </a:lvl1pPr>
          </a:lstStyle>
          <a:p>
            <a:pPr marL="5776">
              <a:lnSpc>
                <a:spcPts val="1070"/>
              </a:lnSpc>
            </a:pPr>
            <a:endParaRPr lang="en-US" spc="-3"/>
          </a:p>
        </p:txBody>
      </p:sp>
      <p:sp>
        <p:nvSpPr>
          <p:cNvPr id="8" name="Holder 6"/>
          <p:cNvSpPr>
            <a:spLocks noGrp="1"/>
          </p:cNvSpPr>
          <p:nvPr>
            <p:ph type="sldNum" sz="quarter" idx="7"/>
          </p:nvPr>
        </p:nvSpPr>
        <p:spPr>
          <a:xfrm>
            <a:off x="11655845" y="6351414"/>
            <a:ext cx="172135" cy="142474"/>
          </a:xfrm>
          <a:prstGeom prst="rect">
            <a:avLst/>
          </a:prstGeom>
        </p:spPr>
        <p:txBody>
          <a:bodyPr wrap="square" lIns="0" tIns="0" rIns="0" bIns="0">
            <a:noAutofit/>
          </a:bodyPr>
          <a:lstStyle>
            <a:lvl1pPr marL="0">
              <a:lnSpc>
                <a:spcPct val="100000"/>
              </a:lnSpc>
              <a:defRPr sz="1001" b="1" i="0">
                <a:solidFill>
                  <a:schemeClr val="accent2"/>
                </a:solidFill>
                <a:latin typeface="Calibri"/>
                <a:cs typeface="Calibri"/>
              </a:defRPr>
            </a:lvl1pPr>
          </a:lstStyle>
          <a:p>
            <a:fld id="{81D60167-4931-47E6-BA6A-407CBD079E47}" type="slidenum">
              <a:rPr lang="en-US" spc="-3" smtClean="0"/>
              <a:pPr/>
              <a:t>‹#›</a:t>
            </a:fld>
            <a:endParaRPr lang="en-US" spc="-3"/>
          </a:p>
        </p:txBody>
      </p:sp>
      <p:pic>
        <p:nvPicPr>
          <p:cNvPr id="10" name="Picture 9" descr="CC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37" y="5970427"/>
            <a:ext cx="1901080" cy="479405"/>
          </a:xfrm>
          <a:prstGeom prst="rect">
            <a:avLst/>
          </a:prstGeom>
        </p:spPr>
      </p:pic>
    </p:spTree>
    <p:extLst>
      <p:ext uri="{BB962C8B-B14F-4D97-AF65-F5344CB8AC3E}">
        <p14:creationId xmlns:p14="http://schemas.microsoft.com/office/powerpoint/2010/main" val="180437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4" name="Rectangle 3"/>
          <p:cNvSpPr/>
          <p:nvPr userDrawn="1"/>
        </p:nvSpPr>
        <p:spPr bwMode="ltGray">
          <a:xfrm>
            <a:off x="0" y="0"/>
            <a:ext cx="12192000" cy="5785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2"/>
          </a:p>
        </p:txBody>
      </p:sp>
      <p:sp>
        <p:nvSpPr>
          <p:cNvPr id="2" name="Holder 2"/>
          <p:cNvSpPr>
            <a:spLocks noGrp="1"/>
          </p:cNvSpPr>
          <p:nvPr>
            <p:ph type="title"/>
          </p:nvPr>
        </p:nvSpPr>
        <p:spPr>
          <a:xfrm>
            <a:off x="373299" y="363467"/>
            <a:ext cx="11445403" cy="475170"/>
          </a:xfrm>
          <a:prstGeom prst="rect">
            <a:avLst/>
          </a:prstGeom>
        </p:spPr>
        <p:txBody>
          <a:bodyPr lIns="0" tIns="0" rIns="0" bIns="0"/>
          <a:lstStyle>
            <a:lvl1pPr>
              <a:defRPr sz="3093" b="0" i="0">
                <a:solidFill>
                  <a:schemeClr val="bg1"/>
                </a:solidFill>
                <a:latin typeface="Calibri"/>
                <a:cs typeface="Calibri"/>
              </a:defRPr>
            </a:lvl1pPr>
          </a:lstStyle>
          <a:p>
            <a:endParaRPr/>
          </a:p>
        </p:txBody>
      </p:sp>
      <p:sp>
        <p:nvSpPr>
          <p:cNvPr id="7" name="Holder 4"/>
          <p:cNvSpPr>
            <a:spLocks noGrp="1"/>
          </p:cNvSpPr>
          <p:nvPr>
            <p:ph type="ftr" sz="quarter" idx="5"/>
          </p:nvPr>
        </p:nvSpPr>
        <p:spPr>
          <a:xfrm>
            <a:off x="10104240" y="6365941"/>
            <a:ext cx="1469509" cy="141064"/>
          </a:xfrm>
          <a:prstGeom prst="rect">
            <a:avLst/>
          </a:prstGeom>
        </p:spPr>
        <p:txBody>
          <a:bodyPr wrap="square" lIns="0" tIns="0" rIns="0" bIns="0">
            <a:spAutoFit/>
          </a:bodyPr>
          <a:lstStyle>
            <a:lvl1pPr>
              <a:defRPr sz="1001" b="0" i="0">
                <a:solidFill>
                  <a:srgbClr val="7F7F7F"/>
                </a:solidFill>
                <a:latin typeface="Calibri"/>
                <a:cs typeface="Calibri"/>
              </a:defRPr>
            </a:lvl1pPr>
          </a:lstStyle>
          <a:p>
            <a:pPr marL="5776">
              <a:lnSpc>
                <a:spcPts val="1070"/>
              </a:lnSpc>
            </a:pPr>
            <a:endParaRPr lang="en-US" spc="-3"/>
          </a:p>
        </p:txBody>
      </p:sp>
      <p:sp>
        <p:nvSpPr>
          <p:cNvPr id="8" name="Holder 6"/>
          <p:cNvSpPr>
            <a:spLocks noGrp="1"/>
          </p:cNvSpPr>
          <p:nvPr>
            <p:ph type="sldNum" sz="quarter" idx="7"/>
          </p:nvPr>
        </p:nvSpPr>
        <p:spPr>
          <a:xfrm>
            <a:off x="11655845" y="6351414"/>
            <a:ext cx="172135" cy="142474"/>
          </a:xfrm>
          <a:prstGeom prst="rect">
            <a:avLst/>
          </a:prstGeom>
        </p:spPr>
        <p:txBody>
          <a:bodyPr wrap="square" lIns="0" tIns="0" rIns="0" bIns="0">
            <a:noAutofit/>
          </a:bodyPr>
          <a:lstStyle>
            <a:lvl1pPr marL="0">
              <a:lnSpc>
                <a:spcPct val="100000"/>
              </a:lnSpc>
              <a:defRPr sz="1001" b="1" i="0">
                <a:solidFill>
                  <a:schemeClr val="accent2"/>
                </a:solidFill>
                <a:latin typeface="Calibri"/>
                <a:cs typeface="Calibri"/>
              </a:defRPr>
            </a:lvl1pPr>
          </a:lstStyle>
          <a:p>
            <a:fld id="{81D60167-4931-47E6-BA6A-407CBD079E47}" type="slidenum">
              <a:rPr lang="en-US" spc="-3" smtClean="0"/>
              <a:pPr/>
              <a:t>‹#›</a:t>
            </a:fld>
            <a:endParaRPr lang="en-US" spc="-3"/>
          </a:p>
        </p:txBody>
      </p:sp>
      <p:sp>
        <p:nvSpPr>
          <p:cNvPr id="6" name="Picture Placeholder 5"/>
          <p:cNvSpPr>
            <a:spLocks noGrp="1"/>
          </p:cNvSpPr>
          <p:nvPr>
            <p:ph type="pic" sz="quarter" idx="10"/>
          </p:nvPr>
        </p:nvSpPr>
        <p:spPr>
          <a:xfrm>
            <a:off x="0" y="1072404"/>
            <a:ext cx="11040576" cy="4713190"/>
          </a:xfrm>
          <a:prstGeom prst="rect">
            <a:avLst/>
          </a:prstGeom>
        </p:spPr>
        <p:txBody>
          <a:bodyPr vert="horz"/>
          <a:lstStyle>
            <a:lvl1pPr>
              <a:defRPr>
                <a:solidFill>
                  <a:schemeClr val="bg1"/>
                </a:solidFill>
                <a:latin typeface="Calibri"/>
                <a:cs typeface="Calibri"/>
              </a:defRPr>
            </a:lvl1pPr>
          </a:lstStyle>
          <a:p>
            <a:endParaRPr lang="en-US"/>
          </a:p>
        </p:txBody>
      </p:sp>
    </p:spTree>
    <p:extLst>
      <p:ext uri="{BB962C8B-B14F-4D97-AF65-F5344CB8AC3E}">
        <p14:creationId xmlns:p14="http://schemas.microsoft.com/office/powerpoint/2010/main" val="18378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0BA1-C1F8-49D0-A6DB-8C3C49E59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89F52-77B0-4054-BBBD-794ED0AEA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24255-0A16-4F42-A0D0-040787C20AD0}"/>
              </a:ext>
            </a:extLst>
          </p:cNvPr>
          <p:cNvSpPr>
            <a:spLocks noGrp="1"/>
          </p:cNvSpPr>
          <p:nvPr>
            <p:ph type="dt" sz="half" idx="10"/>
          </p:nvPr>
        </p:nvSpPr>
        <p:spPr/>
        <p:txBody>
          <a:bodyPr/>
          <a:lstStyle/>
          <a:p>
            <a:fld id="{ADCDBC8B-B154-47F2-8D9F-C4C07F29CF19}" type="datetimeFigureOut">
              <a:rPr lang="en-US" smtClean="0"/>
              <a:t>6/13/2023</a:t>
            </a:fld>
            <a:endParaRPr lang="en-US"/>
          </a:p>
        </p:txBody>
      </p:sp>
      <p:sp>
        <p:nvSpPr>
          <p:cNvPr id="5" name="Footer Placeholder 4">
            <a:extLst>
              <a:ext uri="{FF2B5EF4-FFF2-40B4-BE49-F238E27FC236}">
                <a16:creationId xmlns:a16="http://schemas.microsoft.com/office/drawing/2014/main" id="{1A698C16-39D0-47EC-8759-57AE8F7A0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2EA0C-42EE-4BCE-906D-D1A95E7CFABB}"/>
              </a:ext>
            </a:extLst>
          </p:cNvPr>
          <p:cNvSpPr>
            <a:spLocks noGrp="1"/>
          </p:cNvSpPr>
          <p:nvPr>
            <p:ph type="sldNum" sz="quarter" idx="12"/>
          </p:nvPr>
        </p:nvSpPr>
        <p:spPr/>
        <p:txBody>
          <a:bodyPr/>
          <a:lstStyle/>
          <a:p>
            <a:fld id="{0C4FD203-5A6B-4C5E-AAF4-64FDDBB6B214}" type="slidenum">
              <a:rPr lang="en-US" smtClean="0"/>
              <a:t>‹#›</a:t>
            </a:fld>
            <a:endParaRPr lang="en-US"/>
          </a:p>
        </p:txBody>
      </p:sp>
    </p:spTree>
    <p:extLst>
      <p:ext uri="{BB962C8B-B14F-4D97-AF65-F5344CB8AC3E}">
        <p14:creationId xmlns:p14="http://schemas.microsoft.com/office/powerpoint/2010/main" val="2024112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o subhead) Text: 2 columns">
    <p:spTree>
      <p:nvGrpSpPr>
        <p:cNvPr id="1" name=""/>
        <p:cNvGrpSpPr/>
        <p:nvPr/>
      </p:nvGrpSpPr>
      <p:grpSpPr>
        <a:xfrm>
          <a:off x="0" y="0"/>
          <a:ext cx="0" cy="0"/>
          <a:chOff x="0" y="0"/>
          <a:chExt cx="0" cy="0"/>
        </a:xfrm>
      </p:grpSpPr>
      <p:sp>
        <p:nvSpPr>
          <p:cNvPr id="47" name="Text Placeholder 46"/>
          <p:cNvSpPr>
            <a:spLocks noGrp="1"/>
          </p:cNvSpPr>
          <p:nvPr>
            <p:ph type="body" sz="quarter" idx="13"/>
          </p:nvPr>
        </p:nvSpPr>
        <p:spPr>
          <a:xfrm>
            <a:off x="365837" y="1349652"/>
            <a:ext cx="11367904" cy="3973866"/>
          </a:xfrm>
          <a:prstGeom prst="rect">
            <a:avLst/>
          </a:prstGeom>
        </p:spPr>
        <p:txBody>
          <a:bodyPr vert="horz" numCol="2" spcCol="540000"/>
          <a:lstStyle>
            <a:lvl1pPr>
              <a:lnSpc>
                <a:spcPct val="112000"/>
              </a:lnSpc>
              <a:spcAft>
                <a:spcPts val="364"/>
              </a:spcAft>
              <a:defRPr sz="2001" b="0" i="0">
                <a:solidFill>
                  <a:srgbClr val="141313"/>
                </a:solidFill>
                <a:latin typeface="+mn-lt"/>
                <a:cs typeface="Calibri"/>
              </a:defRPr>
            </a:lvl1pPr>
            <a:lvl2pPr marL="0" indent="-277246" algn="l">
              <a:lnSpc>
                <a:spcPct val="112000"/>
              </a:lnSpc>
              <a:spcAft>
                <a:spcPts val="364"/>
              </a:spcAft>
              <a:buFont typeface="Arial"/>
              <a:buChar char="•"/>
              <a:defRPr sz="2001" b="0" i="0">
                <a:solidFill>
                  <a:srgbClr val="141313"/>
                </a:solidFill>
                <a:latin typeface="+mn-lt"/>
              </a:defRPr>
            </a:lvl2pPr>
            <a:lvl3pPr marL="545760" indent="-277246" algn="l">
              <a:lnSpc>
                <a:spcPct val="112000"/>
              </a:lnSpc>
              <a:spcAft>
                <a:spcPts val="364"/>
              </a:spcAft>
              <a:buSzPct val="59000"/>
              <a:buFont typeface="Courier New"/>
              <a:buChar char="o"/>
              <a:defRPr sz="2001" b="0" i="0">
                <a:solidFill>
                  <a:srgbClr val="141313"/>
                </a:solidFill>
                <a:latin typeface="+mn-lt"/>
              </a:defRPr>
            </a:lvl3pPr>
            <a:lvl4pPr marL="851386" indent="-277246" algn="l">
              <a:lnSpc>
                <a:spcPct val="112000"/>
              </a:lnSpc>
              <a:spcAft>
                <a:spcPts val="364"/>
              </a:spcAft>
              <a:buFont typeface="Arial"/>
              <a:buChar char="•"/>
              <a:defRPr sz="2001" b="0" i="0">
                <a:solidFill>
                  <a:srgbClr val="141313"/>
                </a:solidFill>
                <a:latin typeface="+mn-lt"/>
              </a:defRPr>
            </a:lvl4pPr>
            <a:lvl5pPr marL="1135181" indent="-277246" algn="l">
              <a:lnSpc>
                <a:spcPct val="112000"/>
              </a:lnSpc>
              <a:spcAft>
                <a:spcPts val="364"/>
              </a:spcAft>
              <a:buSzPct val="59000"/>
              <a:buFont typeface="Courier New"/>
              <a:buChar char="o"/>
              <a:defRPr sz="2183" b="0" i="0">
                <a:solidFill>
                  <a:srgbClr val="141313"/>
                </a:solidFill>
                <a:latin typeface="+mn-lt"/>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a:t>
            </a:r>
            <a:r>
              <a:rPr lang="en-US" sz="1577" b="0" i="0">
                <a:solidFill>
                  <a:srgbClr val="000000"/>
                </a:solidFill>
                <a:latin typeface="Lucida Grande"/>
                <a:ea typeface="Lucida Grande"/>
                <a:cs typeface="Lucida Grande"/>
              </a:rPr>
              <a:t>(no subhead) Text: 2 columns</a:t>
            </a:r>
            <a:r>
              <a:rPr lang="en-CA" err="1"/>
              <a:t>fth</a:t>
            </a:r>
            <a:r>
              <a:rPr lang="en-CA"/>
              <a:t> level</a:t>
            </a:r>
            <a:endParaRPr lang="en-US"/>
          </a:p>
        </p:txBody>
      </p:sp>
      <p:sp>
        <p:nvSpPr>
          <p:cNvPr id="9" name="bk object 16"/>
          <p:cNvSpPr/>
          <p:nvPr userDrawn="1"/>
        </p:nvSpPr>
        <p:spPr bwMode="ltGray">
          <a:xfrm>
            <a:off x="0" y="2"/>
            <a:ext cx="11811144" cy="1044680"/>
          </a:xfrm>
          <a:custGeom>
            <a:avLst/>
            <a:gdLst/>
            <a:ahLst/>
            <a:cxnLst/>
            <a:rect l="l" t="t" r="r" b="b"/>
            <a:pathLst>
              <a:path w="19476085" h="1722755">
                <a:moveTo>
                  <a:pt x="19475846" y="0"/>
                </a:moveTo>
                <a:lnTo>
                  <a:pt x="0" y="0"/>
                </a:lnTo>
                <a:lnTo>
                  <a:pt x="0" y="1722376"/>
                </a:lnTo>
                <a:lnTo>
                  <a:pt x="18971480" y="1721818"/>
                </a:lnTo>
                <a:lnTo>
                  <a:pt x="19021878" y="1721053"/>
                </a:lnTo>
                <a:lnTo>
                  <a:pt x="19068801" y="1719791"/>
                </a:lnTo>
                <a:lnTo>
                  <a:pt x="19112374" y="1717909"/>
                </a:lnTo>
                <a:lnTo>
                  <a:pt x="19152720" y="1715283"/>
                </a:lnTo>
                <a:lnTo>
                  <a:pt x="19224232" y="1707301"/>
                </a:lnTo>
                <a:lnTo>
                  <a:pt x="19284328" y="1694851"/>
                </a:lnTo>
                <a:lnTo>
                  <a:pt x="19334002" y="1676942"/>
                </a:lnTo>
                <a:lnTo>
                  <a:pt x="19374245" y="1652581"/>
                </a:lnTo>
                <a:lnTo>
                  <a:pt x="19406051" y="1620775"/>
                </a:lnTo>
                <a:lnTo>
                  <a:pt x="19430412" y="1580532"/>
                </a:lnTo>
                <a:lnTo>
                  <a:pt x="19448321" y="1530858"/>
                </a:lnTo>
                <a:lnTo>
                  <a:pt x="19460771" y="1470762"/>
                </a:lnTo>
                <a:lnTo>
                  <a:pt x="19468753" y="1399250"/>
                </a:lnTo>
                <a:lnTo>
                  <a:pt x="19471379" y="1358904"/>
                </a:lnTo>
                <a:lnTo>
                  <a:pt x="19473261" y="1315331"/>
                </a:lnTo>
                <a:lnTo>
                  <a:pt x="19474523" y="1268408"/>
                </a:lnTo>
                <a:lnTo>
                  <a:pt x="19475288" y="1218010"/>
                </a:lnTo>
                <a:lnTo>
                  <a:pt x="19475681" y="1164015"/>
                </a:lnTo>
                <a:lnTo>
                  <a:pt x="19475826" y="1106297"/>
                </a:lnTo>
                <a:lnTo>
                  <a:pt x="19475846" y="0"/>
                </a:lnTo>
                <a:close/>
              </a:path>
            </a:pathLst>
          </a:custGeom>
          <a:solidFill>
            <a:schemeClr val="accent1"/>
          </a:solidFill>
        </p:spPr>
        <p:txBody>
          <a:bodyPr wrap="square" lIns="0" tIns="0" rIns="0" bIns="0" rtlCol="0"/>
          <a:lstStyle/>
          <a:p>
            <a:endParaRPr sz="1092"/>
          </a:p>
        </p:txBody>
      </p:sp>
      <p:sp>
        <p:nvSpPr>
          <p:cNvPr id="2" name="Holder 2"/>
          <p:cNvSpPr>
            <a:spLocks noGrp="1"/>
          </p:cNvSpPr>
          <p:nvPr>
            <p:ph type="title"/>
          </p:nvPr>
        </p:nvSpPr>
        <p:spPr>
          <a:xfrm>
            <a:off x="373299" y="363467"/>
            <a:ext cx="11445403" cy="475170"/>
          </a:xfrm>
          <a:prstGeom prst="rect">
            <a:avLst/>
          </a:prstGeom>
        </p:spPr>
        <p:txBody>
          <a:bodyPr lIns="0" tIns="0" rIns="0" bIns="0"/>
          <a:lstStyle>
            <a:lvl1pPr>
              <a:defRPr sz="3093" b="0" i="0">
                <a:solidFill>
                  <a:schemeClr val="bg1"/>
                </a:solidFill>
                <a:latin typeface="Calibri"/>
                <a:cs typeface="Calibri"/>
              </a:defRPr>
            </a:lvl1pPr>
          </a:lstStyle>
          <a:p>
            <a:endParaRPr/>
          </a:p>
        </p:txBody>
      </p:sp>
      <p:sp>
        <p:nvSpPr>
          <p:cNvPr id="7" name="Holder 4"/>
          <p:cNvSpPr>
            <a:spLocks noGrp="1"/>
          </p:cNvSpPr>
          <p:nvPr>
            <p:ph type="ftr" sz="quarter" idx="5"/>
          </p:nvPr>
        </p:nvSpPr>
        <p:spPr>
          <a:xfrm>
            <a:off x="10104240" y="6365941"/>
            <a:ext cx="1469509" cy="141064"/>
          </a:xfrm>
          <a:prstGeom prst="rect">
            <a:avLst/>
          </a:prstGeom>
        </p:spPr>
        <p:txBody>
          <a:bodyPr wrap="square" lIns="0" tIns="0" rIns="0" bIns="0">
            <a:spAutoFit/>
          </a:bodyPr>
          <a:lstStyle>
            <a:lvl1pPr>
              <a:defRPr sz="1001" b="0" i="0">
                <a:solidFill>
                  <a:srgbClr val="7F7F7F"/>
                </a:solidFill>
                <a:latin typeface="Calibri"/>
                <a:cs typeface="Calibri"/>
              </a:defRPr>
            </a:lvl1pPr>
          </a:lstStyle>
          <a:p>
            <a:pPr marL="5776">
              <a:lnSpc>
                <a:spcPts val="1070"/>
              </a:lnSpc>
            </a:pPr>
            <a:endParaRPr lang="en-US" spc="-3"/>
          </a:p>
        </p:txBody>
      </p:sp>
      <p:sp>
        <p:nvSpPr>
          <p:cNvPr id="8" name="Holder 6"/>
          <p:cNvSpPr>
            <a:spLocks noGrp="1"/>
          </p:cNvSpPr>
          <p:nvPr>
            <p:ph type="sldNum" sz="quarter" idx="7"/>
          </p:nvPr>
        </p:nvSpPr>
        <p:spPr>
          <a:xfrm>
            <a:off x="11655845" y="6351414"/>
            <a:ext cx="172135" cy="142474"/>
          </a:xfrm>
          <a:prstGeom prst="rect">
            <a:avLst/>
          </a:prstGeom>
        </p:spPr>
        <p:txBody>
          <a:bodyPr wrap="square" lIns="0" tIns="0" rIns="0" bIns="0">
            <a:noAutofit/>
          </a:bodyPr>
          <a:lstStyle>
            <a:lvl1pPr marL="0">
              <a:lnSpc>
                <a:spcPct val="100000"/>
              </a:lnSpc>
              <a:defRPr sz="1001" b="1" i="0">
                <a:solidFill>
                  <a:schemeClr val="accent2"/>
                </a:solidFill>
                <a:latin typeface="Calibri"/>
                <a:cs typeface="Calibri"/>
              </a:defRPr>
            </a:lvl1pPr>
          </a:lstStyle>
          <a:p>
            <a:fld id="{81D60167-4931-47E6-BA6A-407CBD079E47}" type="slidenum">
              <a:rPr lang="en-US" spc="-3" smtClean="0"/>
              <a:pPr/>
              <a:t>‹#›</a:t>
            </a:fld>
            <a:endParaRPr lang="en-US" spc="-3"/>
          </a:p>
        </p:txBody>
      </p:sp>
    </p:spTree>
    <p:extLst>
      <p:ext uri="{BB962C8B-B14F-4D97-AF65-F5344CB8AC3E}">
        <p14:creationId xmlns:p14="http://schemas.microsoft.com/office/powerpoint/2010/main" val="2500911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pic>
        <p:nvPicPr>
          <p:cNvPr id="7" name="Picture 6" descr="Ontario Health (Cancer Care Ontario) logo">
            <a:extLst>
              <a:ext uri="{FF2B5EF4-FFF2-40B4-BE49-F238E27FC236}">
                <a16:creationId xmlns:a16="http://schemas.microsoft.com/office/drawing/2014/main" id="{C9567927-698C-9A44-93F3-5A02C96E909A}"/>
              </a:ext>
            </a:extLst>
          </p:cNvPr>
          <p:cNvPicPr>
            <a:picLocks noChangeAspect="1"/>
          </p:cNvPicPr>
          <p:nvPr userDrawn="1"/>
        </p:nvPicPr>
        <p:blipFill>
          <a:blip r:embed="rId2"/>
          <a:srcRect/>
          <a:stretch/>
        </p:blipFill>
        <p:spPr>
          <a:xfrm>
            <a:off x="1" y="6026773"/>
            <a:ext cx="2428487" cy="831228"/>
          </a:xfrm>
          <a:prstGeom prst="rect">
            <a:avLst/>
          </a:prstGeom>
        </p:spPr>
      </p:pic>
      <p:sp>
        <p:nvSpPr>
          <p:cNvPr id="4" name="TextBox 3"/>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tx1"/>
                </a:solidFill>
                <a:latin typeface="Arial"/>
                <a:cs typeface="Arial"/>
              </a:rPr>
              <a:pPr algn="r" eaLnBrk="1" hangingPunct="1">
                <a:spcBef>
                  <a:spcPct val="50000"/>
                </a:spcBef>
              </a:pPr>
              <a:t>‹#›</a:t>
            </a:fld>
            <a:endParaRPr lang="en-US" altLang="en-US" sz="1467" b="0" u="none">
              <a:solidFill>
                <a:schemeClr val="tx1"/>
              </a:solidFill>
              <a:latin typeface="Arial"/>
              <a:cs typeface="Arial"/>
            </a:endParaRPr>
          </a:p>
        </p:txBody>
      </p:sp>
      <p:sp>
        <p:nvSpPr>
          <p:cNvPr id="2" name="Title 1"/>
          <p:cNvSpPr>
            <a:spLocks noGrp="1"/>
          </p:cNvSpPr>
          <p:nvPr>
            <p:ph type="title"/>
          </p:nvPr>
        </p:nvSpPr>
        <p:spPr>
          <a:xfrm>
            <a:off x="609600" y="218859"/>
            <a:ext cx="9518848" cy="1165909"/>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609600" y="1700808"/>
            <a:ext cx="10972800" cy="4248472"/>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5" y="0"/>
            <a:ext cx="565265"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21432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C946-81D2-49F0-B814-710B4E26F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3673C8-A82E-4107-B1A7-D8A8B3811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6AED5-411E-4CC8-A030-BA2650C46D6B}"/>
              </a:ext>
            </a:extLst>
          </p:cNvPr>
          <p:cNvSpPr>
            <a:spLocks noGrp="1"/>
          </p:cNvSpPr>
          <p:nvPr>
            <p:ph type="dt" sz="half" idx="10"/>
          </p:nvPr>
        </p:nvSpPr>
        <p:spPr/>
        <p:txBody>
          <a:bodyPr/>
          <a:lstStyle/>
          <a:p>
            <a:fld id="{ADCDBC8B-B154-47F2-8D9F-C4C07F29CF19}" type="datetimeFigureOut">
              <a:rPr lang="en-US" smtClean="0"/>
              <a:t>6/13/2023</a:t>
            </a:fld>
            <a:endParaRPr lang="en-US"/>
          </a:p>
        </p:txBody>
      </p:sp>
      <p:sp>
        <p:nvSpPr>
          <p:cNvPr id="5" name="Footer Placeholder 4">
            <a:extLst>
              <a:ext uri="{FF2B5EF4-FFF2-40B4-BE49-F238E27FC236}">
                <a16:creationId xmlns:a16="http://schemas.microsoft.com/office/drawing/2014/main" id="{CD637830-593C-4948-8D50-2677B40F1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ECC43-80BB-4988-A5EA-603BE12B2006}"/>
              </a:ext>
            </a:extLst>
          </p:cNvPr>
          <p:cNvSpPr>
            <a:spLocks noGrp="1"/>
          </p:cNvSpPr>
          <p:nvPr>
            <p:ph type="sldNum" sz="quarter" idx="12"/>
          </p:nvPr>
        </p:nvSpPr>
        <p:spPr/>
        <p:txBody>
          <a:bodyPr/>
          <a:lstStyle/>
          <a:p>
            <a:fld id="{0C4FD203-5A6B-4C5E-AAF4-64FDDBB6B214}" type="slidenum">
              <a:rPr lang="en-US" smtClean="0"/>
              <a:t>‹#›</a:t>
            </a:fld>
            <a:endParaRPr lang="en-US"/>
          </a:p>
        </p:txBody>
      </p:sp>
    </p:spTree>
    <p:extLst>
      <p:ext uri="{BB962C8B-B14F-4D97-AF65-F5344CB8AC3E}">
        <p14:creationId xmlns:p14="http://schemas.microsoft.com/office/powerpoint/2010/main" val="214389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CAE4-6F98-4B35-BC9E-AA0C5B143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B6D22-09E9-4FF7-8FE6-AC4D365E3A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EFFFDC-928C-48AC-A6FF-874FDE377A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2417A7-2A9B-4F36-8000-0C9868BAED3B}"/>
              </a:ext>
            </a:extLst>
          </p:cNvPr>
          <p:cNvSpPr>
            <a:spLocks noGrp="1"/>
          </p:cNvSpPr>
          <p:nvPr>
            <p:ph type="dt" sz="half" idx="10"/>
          </p:nvPr>
        </p:nvSpPr>
        <p:spPr/>
        <p:txBody>
          <a:bodyPr/>
          <a:lstStyle/>
          <a:p>
            <a:fld id="{ADCDBC8B-B154-47F2-8D9F-C4C07F29CF19}" type="datetimeFigureOut">
              <a:rPr lang="en-US" smtClean="0"/>
              <a:t>6/13/2023</a:t>
            </a:fld>
            <a:endParaRPr lang="en-US"/>
          </a:p>
        </p:txBody>
      </p:sp>
      <p:sp>
        <p:nvSpPr>
          <p:cNvPr id="6" name="Footer Placeholder 5">
            <a:extLst>
              <a:ext uri="{FF2B5EF4-FFF2-40B4-BE49-F238E27FC236}">
                <a16:creationId xmlns:a16="http://schemas.microsoft.com/office/drawing/2014/main" id="{99D740F7-3028-4901-A4E6-E98D41BC7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B56B3-202D-41F5-B7C1-9847ACFE7877}"/>
              </a:ext>
            </a:extLst>
          </p:cNvPr>
          <p:cNvSpPr>
            <a:spLocks noGrp="1"/>
          </p:cNvSpPr>
          <p:nvPr>
            <p:ph type="sldNum" sz="quarter" idx="12"/>
          </p:nvPr>
        </p:nvSpPr>
        <p:spPr/>
        <p:txBody>
          <a:bodyPr/>
          <a:lstStyle/>
          <a:p>
            <a:fld id="{0C4FD203-5A6B-4C5E-AAF4-64FDDBB6B214}" type="slidenum">
              <a:rPr lang="en-US" smtClean="0"/>
              <a:t>‹#›</a:t>
            </a:fld>
            <a:endParaRPr lang="en-US"/>
          </a:p>
        </p:txBody>
      </p:sp>
    </p:spTree>
    <p:extLst>
      <p:ext uri="{BB962C8B-B14F-4D97-AF65-F5344CB8AC3E}">
        <p14:creationId xmlns:p14="http://schemas.microsoft.com/office/powerpoint/2010/main" val="338947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BAE8-D9CD-4DC3-B388-75DD97FB17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4719F6-79B1-4AC8-BE2D-408C5299E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B0AA68-708D-4902-A4ED-33D651349B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7FA7D-8D40-4570-82F2-F4270E869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BD2CDF-E53F-46C4-BCB2-E704BF720F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6D5153-9659-4600-B29F-C89E4BC3A035}"/>
              </a:ext>
            </a:extLst>
          </p:cNvPr>
          <p:cNvSpPr>
            <a:spLocks noGrp="1"/>
          </p:cNvSpPr>
          <p:nvPr>
            <p:ph type="dt" sz="half" idx="10"/>
          </p:nvPr>
        </p:nvSpPr>
        <p:spPr/>
        <p:txBody>
          <a:bodyPr/>
          <a:lstStyle/>
          <a:p>
            <a:fld id="{ADCDBC8B-B154-47F2-8D9F-C4C07F29CF19}" type="datetimeFigureOut">
              <a:rPr lang="en-US" smtClean="0"/>
              <a:t>6/13/2023</a:t>
            </a:fld>
            <a:endParaRPr lang="en-US"/>
          </a:p>
        </p:txBody>
      </p:sp>
      <p:sp>
        <p:nvSpPr>
          <p:cNvPr id="8" name="Footer Placeholder 7">
            <a:extLst>
              <a:ext uri="{FF2B5EF4-FFF2-40B4-BE49-F238E27FC236}">
                <a16:creationId xmlns:a16="http://schemas.microsoft.com/office/drawing/2014/main" id="{8B455642-D795-45BB-8465-ADBD56326C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C74BA9-7460-4080-926F-F90CCDB5866F}"/>
              </a:ext>
            </a:extLst>
          </p:cNvPr>
          <p:cNvSpPr>
            <a:spLocks noGrp="1"/>
          </p:cNvSpPr>
          <p:nvPr>
            <p:ph type="sldNum" sz="quarter" idx="12"/>
          </p:nvPr>
        </p:nvSpPr>
        <p:spPr/>
        <p:txBody>
          <a:bodyPr/>
          <a:lstStyle/>
          <a:p>
            <a:fld id="{0C4FD203-5A6B-4C5E-AAF4-64FDDBB6B214}" type="slidenum">
              <a:rPr lang="en-US" smtClean="0"/>
              <a:t>‹#›</a:t>
            </a:fld>
            <a:endParaRPr lang="en-US"/>
          </a:p>
        </p:txBody>
      </p:sp>
    </p:spTree>
    <p:extLst>
      <p:ext uri="{BB962C8B-B14F-4D97-AF65-F5344CB8AC3E}">
        <p14:creationId xmlns:p14="http://schemas.microsoft.com/office/powerpoint/2010/main" val="80445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01CB-909C-4BF8-9AAB-C874E88E39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BF872B-A761-486A-A585-8F05702808EF}"/>
              </a:ext>
            </a:extLst>
          </p:cNvPr>
          <p:cNvSpPr>
            <a:spLocks noGrp="1"/>
          </p:cNvSpPr>
          <p:nvPr>
            <p:ph type="dt" sz="half" idx="10"/>
          </p:nvPr>
        </p:nvSpPr>
        <p:spPr/>
        <p:txBody>
          <a:bodyPr/>
          <a:lstStyle/>
          <a:p>
            <a:fld id="{ADCDBC8B-B154-47F2-8D9F-C4C07F29CF19}" type="datetimeFigureOut">
              <a:rPr lang="en-US" smtClean="0"/>
              <a:t>6/13/2023</a:t>
            </a:fld>
            <a:endParaRPr lang="en-US"/>
          </a:p>
        </p:txBody>
      </p:sp>
      <p:sp>
        <p:nvSpPr>
          <p:cNvPr id="4" name="Footer Placeholder 3">
            <a:extLst>
              <a:ext uri="{FF2B5EF4-FFF2-40B4-BE49-F238E27FC236}">
                <a16:creationId xmlns:a16="http://schemas.microsoft.com/office/drawing/2014/main" id="{8F7069E8-C107-42F4-9CC6-37AB57C883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557548-1C87-45BB-B8BB-BCB531CEA21E}"/>
              </a:ext>
            </a:extLst>
          </p:cNvPr>
          <p:cNvSpPr>
            <a:spLocks noGrp="1"/>
          </p:cNvSpPr>
          <p:nvPr>
            <p:ph type="sldNum" sz="quarter" idx="12"/>
          </p:nvPr>
        </p:nvSpPr>
        <p:spPr/>
        <p:txBody>
          <a:bodyPr/>
          <a:lstStyle/>
          <a:p>
            <a:fld id="{0C4FD203-5A6B-4C5E-AAF4-64FDDBB6B214}" type="slidenum">
              <a:rPr lang="en-US" smtClean="0"/>
              <a:t>‹#›</a:t>
            </a:fld>
            <a:endParaRPr lang="en-US"/>
          </a:p>
        </p:txBody>
      </p:sp>
    </p:spTree>
    <p:extLst>
      <p:ext uri="{BB962C8B-B14F-4D97-AF65-F5344CB8AC3E}">
        <p14:creationId xmlns:p14="http://schemas.microsoft.com/office/powerpoint/2010/main" val="294287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83710C-EAEE-479F-BB9D-ECA9C3127DB3}"/>
              </a:ext>
            </a:extLst>
          </p:cNvPr>
          <p:cNvSpPr>
            <a:spLocks noGrp="1"/>
          </p:cNvSpPr>
          <p:nvPr>
            <p:ph type="dt" sz="half" idx="10"/>
          </p:nvPr>
        </p:nvSpPr>
        <p:spPr/>
        <p:txBody>
          <a:bodyPr/>
          <a:lstStyle/>
          <a:p>
            <a:fld id="{ADCDBC8B-B154-47F2-8D9F-C4C07F29CF19}" type="datetimeFigureOut">
              <a:rPr lang="en-US" smtClean="0"/>
              <a:t>6/13/2023</a:t>
            </a:fld>
            <a:endParaRPr lang="en-US"/>
          </a:p>
        </p:txBody>
      </p:sp>
      <p:sp>
        <p:nvSpPr>
          <p:cNvPr id="3" name="Footer Placeholder 2">
            <a:extLst>
              <a:ext uri="{FF2B5EF4-FFF2-40B4-BE49-F238E27FC236}">
                <a16:creationId xmlns:a16="http://schemas.microsoft.com/office/drawing/2014/main" id="{55074417-99CA-4CE0-9734-EED88E99A3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470D73-97F2-4752-BFE5-DB4BE13228A7}"/>
              </a:ext>
            </a:extLst>
          </p:cNvPr>
          <p:cNvSpPr>
            <a:spLocks noGrp="1"/>
          </p:cNvSpPr>
          <p:nvPr>
            <p:ph type="sldNum" sz="quarter" idx="12"/>
          </p:nvPr>
        </p:nvSpPr>
        <p:spPr/>
        <p:txBody>
          <a:bodyPr/>
          <a:lstStyle/>
          <a:p>
            <a:fld id="{0C4FD203-5A6B-4C5E-AAF4-64FDDBB6B214}" type="slidenum">
              <a:rPr lang="en-US" smtClean="0"/>
              <a:t>‹#›</a:t>
            </a:fld>
            <a:endParaRPr lang="en-US"/>
          </a:p>
        </p:txBody>
      </p:sp>
    </p:spTree>
    <p:extLst>
      <p:ext uri="{BB962C8B-B14F-4D97-AF65-F5344CB8AC3E}">
        <p14:creationId xmlns:p14="http://schemas.microsoft.com/office/powerpoint/2010/main" val="218372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31CB-137D-4CC7-A55C-BAFBC4C03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81980D-CE8E-46BA-AFC9-BA210C228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0220F1-70A7-4F90-A27A-110256D69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B5B3E-23A5-4329-8EF8-0071FEA2C704}"/>
              </a:ext>
            </a:extLst>
          </p:cNvPr>
          <p:cNvSpPr>
            <a:spLocks noGrp="1"/>
          </p:cNvSpPr>
          <p:nvPr>
            <p:ph type="dt" sz="half" idx="10"/>
          </p:nvPr>
        </p:nvSpPr>
        <p:spPr/>
        <p:txBody>
          <a:bodyPr/>
          <a:lstStyle/>
          <a:p>
            <a:fld id="{ADCDBC8B-B154-47F2-8D9F-C4C07F29CF19}" type="datetimeFigureOut">
              <a:rPr lang="en-US" smtClean="0"/>
              <a:t>6/13/2023</a:t>
            </a:fld>
            <a:endParaRPr lang="en-US"/>
          </a:p>
        </p:txBody>
      </p:sp>
      <p:sp>
        <p:nvSpPr>
          <p:cNvPr id="6" name="Footer Placeholder 5">
            <a:extLst>
              <a:ext uri="{FF2B5EF4-FFF2-40B4-BE49-F238E27FC236}">
                <a16:creationId xmlns:a16="http://schemas.microsoft.com/office/drawing/2014/main" id="{1952709A-A7CB-400D-ABBA-7FD32EE8E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35C4B-8BEC-44F1-A95C-051CAEA45456}"/>
              </a:ext>
            </a:extLst>
          </p:cNvPr>
          <p:cNvSpPr>
            <a:spLocks noGrp="1"/>
          </p:cNvSpPr>
          <p:nvPr>
            <p:ph type="sldNum" sz="quarter" idx="12"/>
          </p:nvPr>
        </p:nvSpPr>
        <p:spPr/>
        <p:txBody>
          <a:bodyPr/>
          <a:lstStyle/>
          <a:p>
            <a:fld id="{0C4FD203-5A6B-4C5E-AAF4-64FDDBB6B214}" type="slidenum">
              <a:rPr lang="en-US" smtClean="0"/>
              <a:t>‹#›</a:t>
            </a:fld>
            <a:endParaRPr lang="en-US"/>
          </a:p>
        </p:txBody>
      </p:sp>
    </p:spTree>
    <p:extLst>
      <p:ext uri="{BB962C8B-B14F-4D97-AF65-F5344CB8AC3E}">
        <p14:creationId xmlns:p14="http://schemas.microsoft.com/office/powerpoint/2010/main" val="176964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F137-2C3D-4250-88EA-E6B0B20DE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0C946-532A-4A05-B675-2014C90AE1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525FF3-11AB-461A-9002-7227B703C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BD1F0-A551-4877-B01C-7C99952B09A9}"/>
              </a:ext>
            </a:extLst>
          </p:cNvPr>
          <p:cNvSpPr>
            <a:spLocks noGrp="1"/>
          </p:cNvSpPr>
          <p:nvPr>
            <p:ph type="dt" sz="half" idx="10"/>
          </p:nvPr>
        </p:nvSpPr>
        <p:spPr/>
        <p:txBody>
          <a:bodyPr/>
          <a:lstStyle/>
          <a:p>
            <a:fld id="{ADCDBC8B-B154-47F2-8D9F-C4C07F29CF19}" type="datetimeFigureOut">
              <a:rPr lang="en-US" smtClean="0"/>
              <a:t>6/13/2023</a:t>
            </a:fld>
            <a:endParaRPr lang="en-US"/>
          </a:p>
        </p:txBody>
      </p:sp>
      <p:sp>
        <p:nvSpPr>
          <p:cNvPr id="6" name="Footer Placeholder 5">
            <a:extLst>
              <a:ext uri="{FF2B5EF4-FFF2-40B4-BE49-F238E27FC236}">
                <a16:creationId xmlns:a16="http://schemas.microsoft.com/office/drawing/2014/main" id="{41BE8B5B-2E56-4BEB-8E86-D784371C8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EE7F8B-63DA-4704-847B-C080C2304369}"/>
              </a:ext>
            </a:extLst>
          </p:cNvPr>
          <p:cNvSpPr>
            <a:spLocks noGrp="1"/>
          </p:cNvSpPr>
          <p:nvPr>
            <p:ph type="sldNum" sz="quarter" idx="12"/>
          </p:nvPr>
        </p:nvSpPr>
        <p:spPr/>
        <p:txBody>
          <a:bodyPr/>
          <a:lstStyle/>
          <a:p>
            <a:fld id="{0C4FD203-5A6B-4C5E-AAF4-64FDDBB6B214}" type="slidenum">
              <a:rPr lang="en-US" smtClean="0"/>
              <a:t>‹#›</a:t>
            </a:fld>
            <a:endParaRPr lang="en-US"/>
          </a:p>
        </p:txBody>
      </p:sp>
    </p:spTree>
    <p:extLst>
      <p:ext uri="{BB962C8B-B14F-4D97-AF65-F5344CB8AC3E}">
        <p14:creationId xmlns:p14="http://schemas.microsoft.com/office/powerpoint/2010/main" val="247812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199052-4A7B-4A95-92AA-E5455391B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9E0FB7-E9CB-4022-9631-7FE6CE790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72889-817A-4B11-A37F-F4474FC91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DBC8B-B154-47F2-8D9F-C4C07F29CF19}" type="datetimeFigureOut">
              <a:rPr lang="en-US" smtClean="0"/>
              <a:t>6/13/2023</a:t>
            </a:fld>
            <a:endParaRPr lang="en-US"/>
          </a:p>
        </p:txBody>
      </p:sp>
      <p:sp>
        <p:nvSpPr>
          <p:cNvPr id="5" name="Footer Placeholder 4">
            <a:extLst>
              <a:ext uri="{FF2B5EF4-FFF2-40B4-BE49-F238E27FC236}">
                <a16:creationId xmlns:a16="http://schemas.microsoft.com/office/drawing/2014/main" id="{8A3B5892-90BD-43EA-9E85-088D35C098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861337-0A16-4190-AFDD-A2908D570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FD203-5A6B-4C5E-AAF4-64FDDBB6B214}" type="slidenum">
              <a:rPr lang="en-US" smtClean="0"/>
              <a:t>‹#›</a:t>
            </a:fld>
            <a:endParaRPr lang="en-US"/>
          </a:p>
        </p:txBody>
      </p:sp>
    </p:spTree>
    <p:extLst>
      <p:ext uri="{BB962C8B-B14F-4D97-AF65-F5344CB8AC3E}">
        <p14:creationId xmlns:p14="http://schemas.microsoft.com/office/powerpoint/2010/main" val="3781709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609600" y="210891"/>
            <a:ext cx="9518848" cy="111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609600" y="1628800"/>
            <a:ext cx="1097280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5791200" y="6422003"/>
            <a:ext cx="609600" cy="30003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6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3793243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sldNum="0" hdr="0" ftr="0" dt="0"/>
  <p:txStyles>
    <p:titleStyle>
      <a:lvl1pPr algn="l" rtl="0" eaLnBrk="0" fontAlgn="base" hangingPunct="0">
        <a:spcBef>
          <a:spcPct val="0"/>
        </a:spcBef>
        <a:spcAft>
          <a:spcPct val="0"/>
        </a:spcAft>
        <a:defRPr sz="48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5pPr>
      <a:lvl6pPr marL="609585" algn="ctr" rtl="0" eaLnBrk="1" fontAlgn="base" hangingPunct="1">
        <a:spcBef>
          <a:spcPct val="0"/>
        </a:spcBef>
        <a:spcAft>
          <a:spcPct val="0"/>
        </a:spcAft>
        <a:defRPr sz="4800" b="1">
          <a:solidFill>
            <a:srgbClr val="008E8F"/>
          </a:solidFill>
          <a:latin typeface="Arial" charset="0"/>
        </a:defRPr>
      </a:lvl6pPr>
      <a:lvl7pPr marL="1219170" algn="ctr" rtl="0" eaLnBrk="1" fontAlgn="base" hangingPunct="1">
        <a:spcBef>
          <a:spcPct val="0"/>
        </a:spcBef>
        <a:spcAft>
          <a:spcPct val="0"/>
        </a:spcAft>
        <a:defRPr sz="4800" b="1">
          <a:solidFill>
            <a:srgbClr val="008E8F"/>
          </a:solidFill>
          <a:latin typeface="Arial" charset="0"/>
        </a:defRPr>
      </a:lvl7pPr>
      <a:lvl8pPr marL="1828754" algn="ctr" rtl="0" eaLnBrk="1" fontAlgn="base" hangingPunct="1">
        <a:spcBef>
          <a:spcPct val="0"/>
        </a:spcBef>
        <a:spcAft>
          <a:spcPct val="0"/>
        </a:spcAft>
        <a:defRPr sz="4800" b="1">
          <a:solidFill>
            <a:srgbClr val="008E8F"/>
          </a:solidFill>
          <a:latin typeface="Arial" charset="0"/>
        </a:defRPr>
      </a:lvl8pPr>
      <a:lvl9pPr marL="2438339" algn="ctr" rtl="0" eaLnBrk="1" fontAlgn="base" hangingPunct="1">
        <a:spcBef>
          <a:spcPct val="0"/>
        </a:spcBef>
        <a:spcAft>
          <a:spcPct val="0"/>
        </a:spcAft>
        <a:defRPr sz="4800" b="1">
          <a:solidFill>
            <a:srgbClr val="008E8F"/>
          </a:solidFill>
          <a:latin typeface="Arial" charset="0"/>
        </a:defRPr>
      </a:lvl9pPr>
    </p:titleStyle>
    <p:bodyStyle>
      <a:lvl1pPr marL="457189" indent="-457189" algn="l" rtl="0" eaLnBrk="0" fontAlgn="base" hangingPunct="0">
        <a:spcBef>
          <a:spcPts val="1568"/>
        </a:spcBef>
        <a:spcAft>
          <a:spcPct val="0"/>
        </a:spcAft>
        <a:buClr>
          <a:srgbClr val="00B2E3"/>
        </a:buClr>
        <a:buChar char="•"/>
        <a:defRPr sz="32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90575" indent="-380990" algn="l" rtl="0" eaLnBrk="0" fontAlgn="base" hangingPunct="0">
        <a:spcBef>
          <a:spcPts val="1568"/>
        </a:spcBef>
        <a:spcAft>
          <a:spcPct val="0"/>
        </a:spcAft>
        <a:buClr>
          <a:srgbClr val="00B2E3"/>
        </a:buClr>
        <a:buFont typeface="Arial" panose="020B0604020202020204" pitchFamily="34" charset="0"/>
        <a:buChar char="–"/>
        <a:defRPr sz="2667"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523962" indent="-304792" algn="l" rtl="0" eaLnBrk="0" fontAlgn="base" hangingPunct="0">
        <a:spcBef>
          <a:spcPts val="1568"/>
        </a:spcBef>
        <a:spcAft>
          <a:spcPct val="0"/>
        </a:spcAft>
        <a:buClr>
          <a:srgbClr val="00B2E3"/>
        </a:buClr>
        <a:buFont typeface="Arial" panose="020B0604020202020204" pitchFamily="34" charset="0"/>
        <a:buChar char="•"/>
        <a:defRPr sz="2667"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2133547" indent="-304792" algn="l" rtl="0" eaLnBrk="0" fontAlgn="base" hangingPunct="0">
        <a:spcBef>
          <a:spcPts val="1568"/>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743131" indent="-304792" algn="l" rtl="0" eaLnBrk="0" fontAlgn="base" hangingPunct="0">
        <a:spcBef>
          <a:spcPts val="1568"/>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3352716" indent="-304792" algn="l" rtl="0" eaLnBrk="1" fontAlgn="base" hangingPunct="1">
        <a:spcBef>
          <a:spcPct val="20000"/>
        </a:spcBef>
        <a:spcAft>
          <a:spcPct val="0"/>
        </a:spcAft>
        <a:buChar char="»"/>
        <a:defRPr>
          <a:solidFill>
            <a:schemeClr val="tx1"/>
          </a:solidFill>
          <a:latin typeface="+mn-lt"/>
        </a:defRPr>
      </a:lvl6pPr>
      <a:lvl7pPr marL="3962301" indent="-304792" algn="l" rtl="0" eaLnBrk="1" fontAlgn="base" hangingPunct="1">
        <a:spcBef>
          <a:spcPct val="20000"/>
        </a:spcBef>
        <a:spcAft>
          <a:spcPct val="0"/>
        </a:spcAft>
        <a:buChar char="»"/>
        <a:defRPr>
          <a:solidFill>
            <a:schemeClr val="tx1"/>
          </a:solidFill>
          <a:latin typeface="+mn-lt"/>
        </a:defRPr>
      </a:lvl7pPr>
      <a:lvl8pPr marL="4571886" indent="-304792" algn="l" rtl="0" eaLnBrk="1" fontAlgn="base" hangingPunct="1">
        <a:spcBef>
          <a:spcPct val="20000"/>
        </a:spcBef>
        <a:spcAft>
          <a:spcPct val="0"/>
        </a:spcAft>
        <a:buChar char="»"/>
        <a:defRPr>
          <a:solidFill>
            <a:schemeClr val="tx1"/>
          </a:solidFill>
          <a:latin typeface="+mn-lt"/>
        </a:defRPr>
      </a:lvl8pPr>
      <a:lvl9pPr marL="5181470" indent="-304792"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609600" y="210891"/>
            <a:ext cx="9518848" cy="111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609600" y="1628800"/>
            <a:ext cx="1097280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5791200" y="6422003"/>
            <a:ext cx="609600" cy="30003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6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183793446"/>
      </p:ext>
    </p:extLst>
  </p:cSld>
  <p:clrMap bg1="lt1" tx1="dk1" bg2="lt2" tx2="dk2" accent1="accent1" accent2="accent2" accent3="accent3" accent4="accent4" accent5="accent5" accent6="accent6" hlink="hlink" folHlink="folHlink"/>
  <p:sldLayoutIdLst>
    <p:sldLayoutId id="2147484577" r:id="rId1"/>
  </p:sldLayoutIdLst>
  <p:hf sldNum="0" hdr="0" ftr="0" dt="0"/>
  <p:txStyles>
    <p:titleStyle>
      <a:lvl1pPr algn="l" rtl="0" eaLnBrk="0" fontAlgn="base" hangingPunct="0">
        <a:spcBef>
          <a:spcPct val="0"/>
        </a:spcBef>
        <a:spcAft>
          <a:spcPct val="0"/>
        </a:spcAft>
        <a:defRPr sz="48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5pPr>
      <a:lvl6pPr marL="609585" algn="ctr" rtl="0" eaLnBrk="1" fontAlgn="base" hangingPunct="1">
        <a:spcBef>
          <a:spcPct val="0"/>
        </a:spcBef>
        <a:spcAft>
          <a:spcPct val="0"/>
        </a:spcAft>
        <a:defRPr sz="4800" b="1">
          <a:solidFill>
            <a:srgbClr val="008E8F"/>
          </a:solidFill>
          <a:latin typeface="Arial" charset="0"/>
        </a:defRPr>
      </a:lvl6pPr>
      <a:lvl7pPr marL="1219170" algn="ctr" rtl="0" eaLnBrk="1" fontAlgn="base" hangingPunct="1">
        <a:spcBef>
          <a:spcPct val="0"/>
        </a:spcBef>
        <a:spcAft>
          <a:spcPct val="0"/>
        </a:spcAft>
        <a:defRPr sz="4800" b="1">
          <a:solidFill>
            <a:srgbClr val="008E8F"/>
          </a:solidFill>
          <a:latin typeface="Arial" charset="0"/>
        </a:defRPr>
      </a:lvl7pPr>
      <a:lvl8pPr marL="1828754" algn="ctr" rtl="0" eaLnBrk="1" fontAlgn="base" hangingPunct="1">
        <a:spcBef>
          <a:spcPct val="0"/>
        </a:spcBef>
        <a:spcAft>
          <a:spcPct val="0"/>
        </a:spcAft>
        <a:defRPr sz="4800" b="1">
          <a:solidFill>
            <a:srgbClr val="008E8F"/>
          </a:solidFill>
          <a:latin typeface="Arial" charset="0"/>
        </a:defRPr>
      </a:lvl8pPr>
      <a:lvl9pPr marL="2438339" algn="ctr" rtl="0" eaLnBrk="1" fontAlgn="base" hangingPunct="1">
        <a:spcBef>
          <a:spcPct val="0"/>
        </a:spcBef>
        <a:spcAft>
          <a:spcPct val="0"/>
        </a:spcAft>
        <a:defRPr sz="4800" b="1">
          <a:solidFill>
            <a:srgbClr val="008E8F"/>
          </a:solidFill>
          <a:latin typeface="Arial" charset="0"/>
        </a:defRPr>
      </a:lvl9pPr>
    </p:titleStyle>
    <p:bodyStyle>
      <a:lvl1pPr marL="457189" indent="-457189" algn="l" rtl="0" eaLnBrk="0" fontAlgn="base" hangingPunct="0">
        <a:spcBef>
          <a:spcPts val="1568"/>
        </a:spcBef>
        <a:spcAft>
          <a:spcPct val="0"/>
        </a:spcAft>
        <a:buClr>
          <a:srgbClr val="00B2E3"/>
        </a:buClr>
        <a:buChar char="•"/>
        <a:defRPr sz="32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90575" indent="-380990" algn="l" rtl="0" eaLnBrk="0" fontAlgn="base" hangingPunct="0">
        <a:spcBef>
          <a:spcPts val="1568"/>
        </a:spcBef>
        <a:spcAft>
          <a:spcPct val="0"/>
        </a:spcAft>
        <a:buClr>
          <a:srgbClr val="00B2E3"/>
        </a:buClr>
        <a:buFont typeface="Arial" panose="020B0604020202020204" pitchFamily="34" charset="0"/>
        <a:buChar char="–"/>
        <a:defRPr sz="2667"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523962" indent="-304792" algn="l" rtl="0" eaLnBrk="0" fontAlgn="base" hangingPunct="0">
        <a:spcBef>
          <a:spcPts val="1568"/>
        </a:spcBef>
        <a:spcAft>
          <a:spcPct val="0"/>
        </a:spcAft>
        <a:buClr>
          <a:srgbClr val="00B2E3"/>
        </a:buClr>
        <a:buFont typeface="Arial" panose="020B0604020202020204" pitchFamily="34" charset="0"/>
        <a:buChar char="•"/>
        <a:defRPr sz="2667"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2133547" indent="-304792" algn="l" rtl="0" eaLnBrk="0" fontAlgn="base" hangingPunct="0">
        <a:spcBef>
          <a:spcPts val="1568"/>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743131" indent="-304792" algn="l" rtl="0" eaLnBrk="0" fontAlgn="base" hangingPunct="0">
        <a:spcBef>
          <a:spcPts val="1568"/>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3352716" indent="-304792" algn="l" rtl="0" eaLnBrk="1" fontAlgn="base" hangingPunct="1">
        <a:spcBef>
          <a:spcPct val="20000"/>
        </a:spcBef>
        <a:spcAft>
          <a:spcPct val="0"/>
        </a:spcAft>
        <a:buChar char="»"/>
        <a:defRPr>
          <a:solidFill>
            <a:schemeClr val="tx1"/>
          </a:solidFill>
          <a:latin typeface="+mn-lt"/>
        </a:defRPr>
      </a:lvl6pPr>
      <a:lvl7pPr marL="3962301" indent="-304792" algn="l" rtl="0" eaLnBrk="1" fontAlgn="base" hangingPunct="1">
        <a:spcBef>
          <a:spcPct val="20000"/>
        </a:spcBef>
        <a:spcAft>
          <a:spcPct val="0"/>
        </a:spcAft>
        <a:buChar char="»"/>
        <a:defRPr>
          <a:solidFill>
            <a:schemeClr val="tx1"/>
          </a:solidFill>
          <a:latin typeface="+mn-lt"/>
        </a:defRPr>
      </a:lvl7pPr>
      <a:lvl8pPr marL="4571886" indent="-304792" algn="l" rtl="0" eaLnBrk="1" fontAlgn="base" hangingPunct="1">
        <a:spcBef>
          <a:spcPct val="20000"/>
        </a:spcBef>
        <a:spcAft>
          <a:spcPct val="0"/>
        </a:spcAft>
        <a:buChar char="»"/>
        <a:defRPr>
          <a:solidFill>
            <a:schemeClr val="tx1"/>
          </a:solidFill>
          <a:latin typeface="+mn-lt"/>
        </a:defRPr>
      </a:lvl8pPr>
      <a:lvl9pPr marL="5181470" indent="-304792"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H-CCO_SymptomManagement@ontariohealth.c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7FE4E04C_8D09E05D.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7FE4E050_5689CA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7FE4E053_1440711.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7FE4E057_781C20D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7FE4E058_7DBE7965.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7FE4E059_E184C98E.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298702" y="6485472"/>
            <a:ext cx="18473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67"/>
          </a:p>
        </p:txBody>
      </p:sp>
      <p:sp>
        <p:nvSpPr>
          <p:cNvPr id="33796" name="Rectangle 2"/>
          <p:cNvSpPr txBox="1">
            <a:spLocks noChangeArrowheads="1"/>
          </p:cNvSpPr>
          <p:nvPr/>
        </p:nvSpPr>
        <p:spPr bwMode="auto">
          <a:xfrm>
            <a:off x="808513" y="2269013"/>
            <a:ext cx="10689001" cy="219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spcAft>
                <a:spcPts val="800"/>
              </a:spcAft>
            </a:pPr>
            <a:r>
              <a:rPr lang="fr-CA" sz="4800" b="1" u="none" dirty="0">
                <a:latin typeface="Calibri"/>
                <a:ea typeface="MS PGothic"/>
                <a:cs typeface="Calibri"/>
              </a:rPr>
              <a:t>Ressource pour la formation des bénévoles</a:t>
            </a:r>
          </a:p>
          <a:p>
            <a:pPr>
              <a:spcAft>
                <a:spcPts val="800"/>
              </a:spcAft>
            </a:pPr>
            <a:r>
              <a:rPr lang="fr-CA" sz="2400" b="1" u="none" dirty="0">
                <a:latin typeface="Calibri"/>
                <a:ea typeface="MS PGothic"/>
                <a:cs typeface="Calibri"/>
              </a:rPr>
              <a:t>Vos symptômes sont importants </a:t>
            </a:r>
            <a:endParaRPr lang="fr-CA" sz="2400" b="1" u="none" dirty="0">
              <a:latin typeface="Calibri" panose="020F0502020204030204" pitchFamily="34" charset="0"/>
              <a:cs typeface="Calibri" panose="020F0502020204030204" pitchFamily="34" charset="0"/>
            </a:endParaRPr>
          </a:p>
          <a:p>
            <a:pPr>
              <a:spcAft>
                <a:spcPts val="800"/>
              </a:spcAft>
            </a:pPr>
            <a:r>
              <a:rPr lang="fr-CA" sz="1800" b="1" u="none" dirty="0">
                <a:latin typeface="Calibri"/>
                <a:ea typeface="MS PGothic"/>
                <a:cs typeface="Calibri"/>
              </a:rPr>
              <a:t>Juin 2023 </a:t>
            </a:r>
            <a:endParaRPr lang="fr-CA" sz="1800" b="1" u="none"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A73AB2C-9AF5-231E-A538-54CB4FC545F0}"/>
              </a:ext>
            </a:extLst>
          </p:cNvPr>
          <p:cNvSpPr txBox="1"/>
          <p:nvPr/>
        </p:nvSpPr>
        <p:spPr>
          <a:xfrm>
            <a:off x="808513" y="5338646"/>
            <a:ext cx="10793461" cy="830997"/>
          </a:xfrm>
          <a:prstGeom prst="rect">
            <a:avLst/>
          </a:prstGeom>
          <a:noFill/>
        </p:spPr>
        <p:txBody>
          <a:bodyPr wrap="square" rtlCol="0">
            <a:spAutoFit/>
          </a:bodyPr>
          <a:lstStyle/>
          <a:p>
            <a:r>
              <a:rPr lang="fr-CA" sz="1200" i="1"/>
              <a:t>Veuillez noter que cette ressource vise à soutenir les bénévoles dans les lieux qui proposent seulement les outils Vos symptômes sont importants – Symptômes généraux+, Vos symptômes sont importants – Cancer de la prostate, et Vos symptômes sont importants – Activités quotidiennes.  Des renseignements supplémentaires  peuvent être nécessaires pour les bénévoles dans les sites qui proposent le questionnaire PHQ-9 ou Vos symptômes sont importants – Tête et cou. Les bénévoles peuvent envoyer leurs questions par courriel à </a:t>
            </a:r>
            <a:r>
              <a:rPr lang="fr-CA" sz="1200" i="1">
                <a:hlinkClick r:id="rId3"/>
              </a:rPr>
              <a:t>OH-CCO_SymptomManagement@ontariohealth.ca</a:t>
            </a:r>
            <a:r>
              <a:rPr lang="fr-CA" sz="1200" i="1"/>
              <a:t>.  </a:t>
            </a:r>
          </a:p>
        </p:txBody>
      </p:sp>
    </p:spTree>
    <p:extLst>
      <p:ext uri="{BB962C8B-B14F-4D97-AF65-F5344CB8AC3E}">
        <p14:creationId xmlns:p14="http://schemas.microsoft.com/office/powerpoint/2010/main" val="223706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3C1E-3C4B-D99D-DB00-B1A9DF3E7453}"/>
              </a:ext>
            </a:extLst>
          </p:cNvPr>
          <p:cNvSpPr>
            <a:spLocks noGrp="1"/>
          </p:cNvSpPr>
          <p:nvPr>
            <p:ph type="title"/>
          </p:nvPr>
        </p:nvSpPr>
        <p:spPr>
          <a:xfrm>
            <a:off x="609600" y="218859"/>
            <a:ext cx="10839057" cy="1165909"/>
          </a:xfrm>
        </p:spPr>
        <p:txBody>
          <a:bodyPr/>
          <a:lstStyle/>
          <a:p>
            <a:pPr>
              <a:spcAft>
                <a:spcPts val="800"/>
              </a:spcAft>
            </a:pPr>
            <a:r>
              <a:rPr lang="fr-CA" sz="3600" b="1" u="none" dirty="0">
                <a:latin typeface="Calibri"/>
                <a:ea typeface="MS PGothic"/>
                <a:cs typeface="Calibri"/>
              </a:rPr>
              <a:t>Vos symptômes sont importants –</a:t>
            </a:r>
            <a:br>
              <a:rPr lang="fr-CA" sz="3600" b="1" u="none" dirty="0">
                <a:latin typeface="Calibri" panose="020F0502020204030204" pitchFamily="34" charset="0"/>
                <a:cs typeface="Calibri" panose="020F0502020204030204" pitchFamily="34" charset="0"/>
              </a:rPr>
            </a:br>
            <a:r>
              <a:rPr lang="fr-CA" sz="3600" b="1" i="1" u="none" dirty="0">
                <a:latin typeface="Calibri"/>
                <a:ea typeface="MS PGothic"/>
                <a:cs typeface="Calibri"/>
              </a:rPr>
              <a:t>Questions d’</a:t>
            </a:r>
            <a:r>
              <a:rPr lang="fr-CA" sz="3600" b="1" i="1" u="none" dirty="0" err="1">
                <a:latin typeface="Calibri"/>
                <a:ea typeface="MS PGothic"/>
                <a:cs typeface="Calibri"/>
              </a:rPr>
              <a:t>autosélection</a:t>
            </a:r>
            <a:br>
              <a:rPr lang="fr-CA" sz="4400" b="1" i="1" dirty="0"/>
            </a:br>
            <a:r>
              <a:rPr lang="fr-CA" sz="4400" b="1" u="none" dirty="0">
                <a:latin typeface="Calibri"/>
                <a:ea typeface="MS PGothic"/>
                <a:cs typeface="Calibri"/>
              </a:rPr>
              <a:t> </a:t>
            </a:r>
            <a:br>
              <a:rPr lang="fr-CA" sz="4400" b="1" u="none" dirty="0"/>
            </a:br>
            <a:endParaRPr lang="fr-CA" sz="4400" b="1" u="none" dirty="0"/>
          </a:p>
        </p:txBody>
      </p:sp>
      <p:sp>
        <p:nvSpPr>
          <p:cNvPr id="3" name="Content Placeholder 2">
            <a:extLst>
              <a:ext uri="{FF2B5EF4-FFF2-40B4-BE49-F238E27FC236}">
                <a16:creationId xmlns:a16="http://schemas.microsoft.com/office/drawing/2014/main" id="{A32D45DD-AF4A-26E8-67C0-6A0BCB2B5AA3}"/>
              </a:ext>
            </a:extLst>
          </p:cNvPr>
          <p:cNvSpPr>
            <a:spLocks noGrp="1"/>
          </p:cNvSpPr>
          <p:nvPr>
            <p:ph idx="1"/>
          </p:nvPr>
        </p:nvSpPr>
        <p:spPr>
          <a:xfrm>
            <a:off x="609600" y="1577978"/>
            <a:ext cx="10972800" cy="4248472"/>
          </a:xfrm>
        </p:spPr>
        <p:txBody>
          <a:bodyPr/>
          <a:lstStyle/>
          <a:p>
            <a:pPr marL="228600" indent="-228600">
              <a:spcBef>
                <a:spcPts val="1000"/>
              </a:spcBef>
              <a:spcAft>
                <a:spcPts val="0"/>
              </a:spcAft>
              <a:buFont typeface="Arial"/>
              <a:buChar char="•"/>
            </a:pPr>
            <a:r>
              <a:rPr lang="fr-CA" sz="1800" dirty="0">
                <a:latin typeface="Calibri"/>
                <a:ea typeface="MS PGothic"/>
                <a:cs typeface="Calibri"/>
              </a:rPr>
              <a:t>Lorsqu’un patient arrive à la borne, s’il indique qu’il est de sexe masculin assigné à la naissance, il recevra une série de questions pour s’assurer qu’il reçoit le bon outil d’évaluation; le système a une logique intégrée pour ce processus.</a:t>
            </a:r>
            <a:endParaRPr lang="en-US" dirty="0">
              <a:latin typeface="Calibri"/>
              <a:ea typeface="MS PGothic"/>
              <a:cs typeface="Calibri"/>
            </a:endParaRPr>
          </a:p>
          <a:p>
            <a:pPr marL="0" indent="0" eaLnBrk="0" fontAlgn="base" hangingPunct="0">
              <a:lnSpc>
                <a:spcPct val="80000"/>
              </a:lnSpc>
              <a:spcAft>
                <a:spcPct val="0"/>
              </a:spcAft>
              <a:buClr>
                <a:srgbClr val="C6B46A"/>
              </a:buClr>
              <a:buFont typeface="Arial" panose="020B0604020202020204" pitchFamily="34" charset="0"/>
              <a:buNone/>
            </a:pPr>
            <a:r>
              <a:rPr lang="fr-CA" sz="1800" b="1" i="1" dirty="0">
                <a:latin typeface="Calibri"/>
                <a:ea typeface="MS PGothic"/>
                <a:cs typeface="Calibri"/>
              </a:rPr>
              <a:t>Pourquoi seules les personnes qui indiquent être de sexe masculin assigné à la naissance doivent-elles répondre aux questions d’</a:t>
            </a:r>
            <a:r>
              <a:rPr lang="fr-CA" sz="1800" b="1" i="1" dirty="0" err="1">
                <a:latin typeface="Calibri"/>
                <a:ea typeface="MS PGothic"/>
                <a:cs typeface="Calibri"/>
              </a:rPr>
              <a:t>autosélection</a:t>
            </a:r>
            <a:r>
              <a:rPr lang="fr-CA" sz="1800" b="1" i="1" dirty="0">
                <a:latin typeface="Calibri"/>
                <a:ea typeface="MS PGothic"/>
                <a:cs typeface="Calibri"/>
              </a:rPr>
              <a:t>?</a:t>
            </a:r>
          </a:p>
          <a:p>
            <a:pPr marL="228600" indent="-228600">
              <a:spcBef>
                <a:spcPts val="1000"/>
              </a:spcBef>
              <a:spcAft>
                <a:spcPts val="0"/>
              </a:spcAft>
              <a:buClr>
                <a:srgbClr val="00B0F0"/>
              </a:buClr>
              <a:buFont typeface="Arial"/>
              <a:buChar char="•"/>
            </a:pPr>
            <a:r>
              <a:rPr lang="fr-CA" sz="1800" dirty="0">
                <a:latin typeface="Calibri"/>
                <a:ea typeface="MS PGothic"/>
                <a:cs typeface="Calibri"/>
              </a:rPr>
              <a:t>L’outil d’évaluation du cancer de la prostate ne s’applique pas aux personnes qui n’indiquent pas être de sexe masculin assigné à la naissance ou qui n’ont pas de prostate. Les questions d’</a:t>
            </a:r>
            <a:r>
              <a:rPr lang="fr-CA" sz="1800" dirty="0" err="1">
                <a:latin typeface="Calibri"/>
                <a:ea typeface="MS PGothic"/>
                <a:cs typeface="Calibri"/>
              </a:rPr>
              <a:t>autosélection</a:t>
            </a:r>
            <a:r>
              <a:rPr lang="fr-CA" sz="1800" dirty="0">
                <a:latin typeface="Calibri"/>
                <a:ea typeface="MS PGothic"/>
                <a:cs typeface="Calibri"/>
              </a:rPr>
              <a:t> sont conçues pour veiller à ce que les patients reçoivent les bons outils d’évaluation.  Ceux qui indiquent être de sexe féminin assigné à la naissance recevront l’outil d’évaluation des symptômes généraux +. La question apparaitra comme suit :</a:t>
            </a:r>
          </a:p>
          <a:p>
            <a:pPr marL="228600" indent="-228600">
              <a:buFont typeface="Arial"/>
              <a:buChar char="•"/>
            </a:pPr>
            <a:endParaRPr lang="en-US" sz="1800"/>
          </a:p>
          <a:p>
            <a:pPr marL="228600" indent="-228600">
              <a:buFont typeface="Arial"/>
              <a:buChar char="•"/>
            </a:pPr>
            <a:endParaRPr lang="en-US" sz="1800" dirty="0">
              <a:latin typeface="Calibri"/>
              <a:ea typeface="MS PGothic"/>
              <a:cs typeface="Calibri"/>
            </a:endParaRPr>
          </a:p>
          <a:p>
            <a:pPr marL="228600" indent="-228600">
              <a:spcBef>
                <a:spcPts val="1000"/>
              </a:spcBef>
              <a:spcAft>
                <a:spcPts val="0"/>
              </a:spcAft>
              <a:buFont typeface="Arial"/>
              <a:buChar char="•"/>
            </a:pPr>
            <a:r>
              <a:rPr lang="fr-CA" sz="1800" dirty="0">
                <a:latin typeface="Calibri"/>
                <a:ea typeface="MS PGothic"/>
                <a:cs typeface="Calibri"/>
              </a:rPr>
              <a:t>Si le patient répond « NON », il recevra l’outil Vos symptômes sont importants – Symptômes généraux +.</a:t>
            </a:r>
          </a:p>
          <a:p>
            <a:pPr marL="228600" indent="-228600">
              <a:spcBef>
                <a:spcPts val="1000"/>
              </a:spcBef>
              <a:spcAft>
                <a:spcPts val="0"/>
              </a:spcAft>
              <a:buFont typeface="Arial"/>
              <a:buChar char="•"/>
            </a:pPr>
            <a:r>
              <a:rPr lang="fr-CA" sz="1800" dirty="0">
                <a:latin typeface="Calibri"/>
                <a:ea typeface="MS PGothic"/>
                <a:cs typeface="Calibri"/>
              </a:rPr>
              <a:t>Si le patient répond « OUI », il sera invité à répondre à une question de suivi.</a:t>
            </a:r>
          </a:p>
          <a:p>
            <a:pPr marL="228600" indent="-228600"/>
            <a:endParaRPr lang="en-US"/>
          </a:p>
        </p:txBody>
      </p:sp>
      <p:pic>
        <p:nvPicPr>
          <p:cNvPr id="5" name="Picture 5" descr="A picture containing application&#10;&#10;Description automatically generated">
            <a:extLst>
              <a:ext uri="{FF2B5EF4-FFF2-40B4-BE49-F238E27FC236}">
                <a16:creationId xmlns:a16="http://schemas.microsoft.com/office/drawing/2014/main" id="{48F7B8DE-2CCE-7271-83F4-48D0BF508E32}"/>
              </a:ext>
            </a:extLst>
          </p:cNvPr>
          <p:cNvPicPr>
            <a:picLocks noChangeAspect="1"/>
          </p:cNvPicPr>
          <p:nvPr/>
        </p:nvPicPr>
        <p:blipFill>
          <a:blip r:embed="rId3"/>
          <a:stretch>
            <a:fillRect/>
          </a:stretch>
        </p:blipFill>
        <p:spPr>
          <a:xfrm>
            <a:off x="3607981" y="4403647"/>
            <a:ext cx="4967176" cy="1089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623471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45CC-D84F-D780-F0A3-00F3CFF88AB7}"/>
              </a:ext>
            </a:extLst>
          </p:cNvPr>
          <p:cNvSpPr>
            <a:spLocks noGrp="1"/>
          </p:cNvSpPr>
          <p:nvPr>
            <p:ph type="title"/>
          </p:nvPr>
        </p:nvSpPr>
        <p:spPr/>
        <p:txBody>
          <a:bodyPr/>
          <a:lstStyle/>
          <a:p>
            <a:r>
              <a:rPr lang="fr-CA" sz="3600" b="1" u="none">
                <a:latin typeface="Calibri"/>
                <a:ea typeface="MS PGothic"/>
                <a:cs typeface="Calibri"/>
              </a:rPr>
              <a:t>Vos symptômes sont importants –</a:t>
            </a:r>
            <a:br>
              <a:rPr lang="fr-CA" sz="3600" b="1" u="none">
                <a:latin typeface="Calibri" panose="020F0502020204030204" pitchFamily="34" charset="0"/>
                <a:cs typeface="Calibri" panose="020F0502020204030204" pitchFamily="34" charset="0"/>
              </a:rPr>
            </a:br>
            <a:r>
              <a:rPr lang="fr-CA" sz="3600" b="1" i="1" u="none">
                <a:latin typeface="Calibri"/>
                <a:ea typeface="MS PGothic"/>
                <a:cs typeface="Calibri"/>
              </a:rPr>
              <a:t>Questions d’</a:t>
            </a:r>
            <a:r>
              <a:rPr lang="fr-CA" sz="3600" b="1" i="1" u="none" err="1">
                <a:latin typeface="Calibri"/>
                <a:ea typeface="MS PGothic"/>
                <a:cs typeface="Calibri"/>
              </a:rPr>
              <a:t>autosélection</a:t>
            </a:r>
            <a:endParaRPr lang="fr-CA" sz="3600" b="1" i="1" u="none">
              <a:latin typeface="Calibri"/>
              <a:ea typeface="MS PGothic"/>
              <a:cs typeface="Calibri"/>
            </a:endParaRPr>
          </a:p>
        </p:txBody>
      </p:sp>
      <p:sp>
        <p:nvSpPr>
          <p:cNvPr id="3" name="Content Placeholder 2">
            <a:extLst>
              <a:ext uri="{FF2B5EF4-FFF2-40B4-BE49-F238E27FC236}">
                <a16:creationId xmlns:a16="http://schemas.microsoft.com/office/drawing/2014/main" id="{7CE48C63-A8AD-8579-0DD9-B31D3C42CC5B}"/>
              </a:ext>
            </a:extLst>
          </p:cNvPr>
          <p:cNvSpPr>
            <a:spLocks noGrp="1"/>
          </p:cNvSpPr>
          <p:nvPr>
            <p:ph idx="1"/>
          </p:nvPr>
        </p:nvSpPr>
        <p:spPr/>
        <p:txBody>
          <a:bodyPr/>
          <a:lstStyle/>
          <a:p>
            <a:pPr marL="228600" indent="-228600">
              <a:spcBef>
                <a:spcPts val="1000"/>
              </a:spcBef>
              <a:buFont typeface="Arial"/>
              <a:buChar char="•"/>
            </a:pPr>
            <a:r>
              <a:rPr lang="fr-CA" sz="1800" dirty="0">
                <a:latin typeface="Calibri"/>
                <a:ea typeface="MS PGothic"/>
                <a:cs typeface="Calibri"/>
              </a:rPr>
              <a:t>Les patients qui auront répondu « OUI » à la question précédente verront la question suivante: </a:t>
            </a:r>
            <a:endParaRPr lang="en-US" dirty="0"/>
          </a:p>
          <a:p>
            <a:pPr marL="228600" indent="-228600">
              <a:spcBef>
                <a:spcPts val="1000"/>
              </a:spcBef>
            </a:pPr>
            <a:endParaRPr lang="en-US" sz="1800"/>
          </a:p>
          <a:p>
            <a:pPr marL="228600" indent="-228600">
              <a:spcBef>
                <a:spcPts val="1000"/>
              </a:spcBef>
            </a:pPr>
            <a:endParaRPr lang="en-US" sz="1800"/>
          </a:p>
          <a:p>
            <a:pPr marL="228600" indent="-228600">
              <a:spcBef>
                <a:spcPts val="1000"/>
              </a:spcBef>
            </a:pPr>
            <a:endParaRPr lang="en-US" sz="1800"/>
          </a:p>
          <a:p>
            <a:pPr marL="228600" indent="-228600">
              <a:spcBef>
                <a:spcPts val="1000"/>
              </a:spcBef>
            </a:pPr>
            <a:endParaRPr lang="en-US" sz="1800"/>
          </a:p>
          <a:p>
            <a:pPr marL="228600" lvl="0" indent="-228600" defTabSz="914400">
              <a:lnSpc>
                <a:spcPct val="100000"/>
              </a:lnSpc>
              <a:spcBef>
                <a:spcPts val="1000"/>
              </a:spcBef>
              <a:spcAft>
                <a:spcPts val="1000"/>
              </a:spcAft>
              <a:buFont typeface="Arial" panose="020B0604020202020204" pitchFamily="34" charset="0"/>
              <a:buChar char="•"/>
            </a:pPr>
            <a:r>
              <a:rPr lang="fr-CA" sz="1800" dirty="0">
                <a:latin typeface="Calibri"/>
                <a:ea typeface="MS PGothic"/>
                <a:cs typeface="Calibri"/>
              </a:rPr>
              <a:t>Si le patient répond « NON », il recevra l’outil Vos symptômes sont importants – Cancer de la prostate (EPIC).</a:t>
            </a:r>
          </a:p>
          <a:p>
            <a:pPr marL="228600" indent="-228600">
              <a:spcBef>
                <a:spcPts val="1000"/>
              </a:spcBef>
              <a:spcAft>
                <a:spcPts val="1000"/>
              </a:spcAft>
              <a:buFont typeface="Arial" panose="020B0604020202020204" pitchFamily="34" charset="0"/>
              <a:buChar char="•"/>
            </a:pPr>
            <a:r>
              <a:rPr lang="fr-CA" sz="1800" dirty="0">
                <a:latin typeface="Calibri"/>
                <a:ea typeface="MS PGothic"/>
                <a:cs typeface="Calibri"/>
              </a:rPr>
              <a:t>Si le patient répond « OUI », il recevra l’outil Vos symptômes sont importants – Symptômes généraux +. </a:t>
            </a:r>
            <a:endParaRPr lang="fr-CA" sz="1800" dirty="0"/>
          </a:p>
          <a:p>
            <a:pPr marL="228600" lvl="0" indent="-228600" defTabSz="914400">
              <a:lnSpc>
                <a:spcPct val="100000"/>
              </a:lnSpc>
              <a:spcBef>
                <a:spcPts val="1000"/>
              </a:spcBef>
              <a:spcAft>
                <a:spcPts val="1000"/>
              </a:spcAft>
              <a:buFont typeface="Arial" panose="020B0604020202020204" pitchFamily="34" charset="0"/>
              <a:buChar char="•"/>
            </a:pPr>
            <a:r>
              <a:rPr lang="fr-CA" sz="1800" i="1" dirty="0">
                <a:latin typeface="Calibri"/>
                <a:ea typeface="MS PGothic"/>
                <a:cs typeface="Calibri"/>
              </a:rPr>
              <a:t>Ces outils d’évaluation des symptômes seront expliqués dans les prochaines diapositives.</a:t>
            </a:r>
          </a:p>
          <a:p>
            <a:pPr marL="456565" indent="-456565"/>
            <a:endParaRPr lang="en-US"/>
          </a:p>
          <a:p>
            <a:pPr marL="456565" indent="-456565"/>
            <a:endParaRPr lang="en-US"/>
          </a:p>
        </p:txBody>
      </p:sp>
      <p:pic>
        <p:nvPicPr>
          <p:cNvPr id="5" name="Picture 5">
            <a:extLst>
              <a:ext uri="{FF2B5EF4-FFF2-40B4-BE49-F238E27FC236}">
                <a16:creationId xmlns:a16="http://schemas.microsoft.com/office/drawing/2014/main" id="{1C7A74A9-6B13-0EB0-8347-76C861CF724D}"/>
              </a:ext>
            </a:extLst>
          </p:cNvPr>
          <p:cNvPicPr>
            <a:picLocks noChangeAspect="1"/>
          </p:cNvPicPr>
          <p:nvPr/>
        </p:nvPicPr>
        <p:blipFill>
          <a:blip r:embed="rId2"/>
          <a:stretch>
            <a:fillRect/>
          </a:stretch>
        </p:blipFill>
        <p:spPr>
          <a:xfrm>
            <a:off x="3076354" y="2140761"/>
            <a:ext cx="5711455" cy="1451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217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9688-1B43-781E-CA42-889875C36406}"/>
              </a:ext>
            </a:extLst>
          </p:cNvPr>
          <p:cNvSpPr>
            <a:spLocks noGrp="1"/>
          </p:cNvSpPr>
          <p:nvPr>
            <p:ph type="title"/>
          </p:nvPr>
        </p:nvSpPr>
        <p:spPr/>
        <p:txBody>
          <a:bodyPr/>
          <a:lstStyle/>
          <a:p>
            <a:r>
              <a:rPr lang="fr-CA" sz="3600" b="1" u="none">
                <a:latin typeface="Calibri"/>
                <a:ea typeface="MS PGothic"/>
                <a:cs typeface="Calibri"/>
              </a:rPr>
              <a:t>Vos symptômes sont importants –</a:t>
            </a:r>
            <a:br>
              <a:rPr lang="fr-CA" sz="3600" b="1" u="none">
                <a:latin typeface="Calibri" panose="020F0502020204030204" pitchFamily="34" charset="0"/>
                <a:cs typeface="Calibri" panose="020F0502020204030204" pitchFamily="34" charset="0"/>
              </a:rPr>
            </a:br>
            <a:r>
              <a:rPr lang="fr-CA" sz="3600" b="1" i="1" u="none">
                <a:latin typeface="Calibri"/>
                <a:ea typeface="MS PGothic"/>
                <a:cs typeface="Calibri"/>
              </a:rPr>
              <a:t>Questions d’</a:t>
            </a:r>
            <a:r>
              <a:rPr lang="fr-CA" sz="3600" b="1" i="1" u="none" err="1">
                <a:latin typeface="Calibri"/>
                <a:ea typeface="MS PGothic"/>
                <a:cs typeface="Calibri"/>
              </a:rPr>
              <a:t>autosélection</a:t>
            </a:r>
            <a:r>
              <a:rPr lang="fr-CA" sz="3600" i="1">
                <a:latin typeface="Calibri"/>
                <a:ea typeface="MS PGothic"/>
                <a:cs typeface="Calibri"/>
              </a:rPr>
              <a:t> </a:t>
            </a:r>
            <a:endParaRPr lang="fr-CA" sz="3600" b="1" i="1" u="none">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D0DD14D-60BE-EBC4-2C76-1BC420EDC5AD}"/>
              </a:ext>
            </a:extLst>
          </p:cNvPr>
          <p:cNvSpPr>
            <a:spLocks noGrp="1"/>
          </p:cNvSpPr>
          <p:nvPr>
            <p:ph idx="1"/>
          </p:nvPr>
        </p:nvSpPr>
        <p:spPr/>
        <p:txBody>
          <a:bodyPr/>
          <a:lstStyle/>
          <a:p>
            <a:pPr marL="228600" indent="-228600">
              <a:spcBef>
                <a:spcPts val="1000"/>
              </a:spcBef>
              <a:spcAft>
                <a:spcPts val="0"/>
              </a:spcAft>
            </a:pPr>
            <a:r>
              <a:rPr lang="fr-CA" sz="1800" dirty="0">
                <a:latin typeface="Calibri"/>
                <a:ea typeface="MS PGothic"/>
                <a:cs typeface="Calibri"/>
              </a:rPr>
              <a:t>Si les patients sont admissibles au questionnaire de l’outil Vos symptômes sont importants - Cancer de la prostate (EPIC), ils peuvent être invités à répondre à une troisième et dernière question qui leur permettra de passer cette étape si leurs symptômes n’ont pas changé depuis leur dernière visite (dans les 13 jours suivant la dernière fois qu’ils ont répondu):</a:t>
            </a:r>
            <a:endParaRPr lang="en-US" dirty="0">
              <a:latin typeface="Calibri"/>
              <a:ea typeface="MS PGothic"/>
              <a:cs typeface="Calibri"/>
            </a:endParaRPr>
          </a:p>
          <a:p>
            <a:pPr marL="456565" indent="-456565"/>
            <a:endParaRPr lang="en-US"/>
          </a:p>
        </p:txBody>
      </p:sp>
      <p:pic>
        <p:nvPicPr>
          <p:cNvPr id="5" name="Picture 5" descr="Graphical user interface, text, email&#10;&#10;Description automatically generated">
            <a:extLst>
              <a:ext uri="{FF2B5EF4-FFF2-40B4-BE49-F238E27FC236}">
                <a16:creationId xmlns:a16="http://schemas.microsoft.com/office/drawing/2014/main" id="{129F0A68-B737-3CE1-295B-2B347A29439C}"/>
              </a:ext>
            </a:extLst>
          </p:cNvPr>
          <p:cNvPicPr>
            <a:picLocks noChangeAspect="1"/>
          </p:cNvPicPr>
          <p:nvPr/>
        </p:nvPicPr>
        <p:blipFill>
          <a:blip r:embed="rId2"/>
          <a:stretch>
            <a:fillRect/>
          </a:stretch>
        </p:blipFill>
        <p:spPr>
          <a:xfrm>
            <a:off x="3102935" y="3360748"/>
            <a:ext cx="5986130" cy="2581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697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CFC5-151A-B4A5-8697-67419EB9A1DC}"/>
              </a:ext>
            </a:extLst>
          </p:cNvPr>
          <p:cNvSpPr>
            <a:spLocks noGrp="1"/>
          </p:cNvSpPr>
          <p:nvPr>
            <p:ph type="title"/>
          </p:nvPr>
        </p:nvSpPr>
        <p:spPr>
          <a:xfrm>
            <a:off x="609600" y="218859"/>
            <a:ext cx="11393606" cy="1165909"/>
          </a:xfrm>
        </p:spPr>
        <p:txBody>
          <a:bodyPr/>
          <a:lstStyle/>
          <a:p>
            <a:r>
              <a:rPr lang="fr-CA" sz="3600">
                <a:latin typeface="Calibri"/>
                <a:ea typeface="MS PGothic"/>
                <a:cs typeface="Calibri"/>
              </a:rPr>
              <a:t>Vos symptômes sont importants –</a:t>
            </a:r>
            <a:br>
              <a:rPr lang="fr-CA" sz="3600"/>
            </a:br>
            <a:r>
              <a:rPr lang="fr-CA" sz="3600" i="1">
                <a:latin typeface="Calibri"/>
                <a:ea typeface="MS PGothic"/>
                <a:cs typeface="Calibri"/>
              </a:rPr>
              <a:t>Comment pouvez-vous aider les patients avec les questions d’</a:t>
            </a:r>
            <a:r>
              <a:rPr lang="fr-CA" sz="3600" i="1" err="1">
                <a:latin typeface="Calibri"/>
                <a:ea typeface="MS PGothic"/>
                <a:cs typeface="Calibri"/>
              </a:rPr>
              <a:t>autosélection</a:t>
            </a:r>
            <a:r>
              <a:rPr lang="fr-CA" sz="3600" i="1">
                <a:latin typeface="Calibri"/>
                <a:ea typeface="MS PGothic"/>
                <a:cs typeface="Calibri"/>
              </a:rPr>
              <a:t>? </a:t>
            </a:r>
            <a:endParaRPr lang="fr-CA" sz="1600" i="1"/>
          </a:p>
        </p:txBody>
      </p:sp>
      <p:sp>
        <p:nvSpPr>
          <p:cNvPr id="3" name="Content Placeholder 2">
            <a:extLst>
              <a:ext uri="{FF2B5EF4-FFF2-40B4-BE49-F238E27FC236}">
                <a16:creationId xmlns:a16="http://schemas.microsoft.com/office/drawing/2014/main" id="{ED4DECE6-6716-9462-9C4F-9D551AFBE631}"/>
              </a:ext>
            </a:extLst>
          </p:cNvPr>
          <p:cNvSpPr>
            <a:spLocks noGrp="1"/>
          </p:cNvSpPr>
          <p:nvPr>
            <p:ph idx="1"/>
          </p:nvPr>
        </p:nvSpPr>
        <p:spPr>
          <a:xfrm>
            <a:off x="609600" y="1837286"/>
            <a:ext cx="10972800" cy="4248472"/>
          </a:xfrm>
        </p:spPr>
        <p:txBody>
          <a:bodyPr/>
          <a:lstStyle/>
          <a:p>
            <a:pPr marL="228600" indent="-228600">
              <a:spcBef>
                <a:spcPts val="1500"/>
              </a:spcBef>
              <a:spcAft>
                <a:spcPts val="0"/>
              </a:spcAft>
              <a:buFont typeface="Arial"/>
              <a:buChar char="•"/>
            </a:pPr>
            <a:r>
              <a:rPr lang="fr-CA" sz="1800" dirty="0">
                <a:latin typeface="Calibri"/>
                <a:ea typeface="MS PGothic"/>
                <a:cs typeface="Calibri"/>
              </a:rPr>
              <a:t>Expliquez aux patients la raison pour laquelle ces questions sont mises en place: </a:t>
            </a:r>
            <a:endParaRPr lang="en-US" dirty="0"/>
          </a:p>
          <a:p>
            <a:pPr marL="228600" lvl="1" indent="-228600">
              <a:spcBef>
                <a:spcPts val="1500"/>
              </a:spcBef>
              <a:spcAft>
                <a:spcPts val="0"/>
              </a:spcAft>
              <a:buChar char="•"/>
            </a:pPr>
            <a:r>
              <a:rPr lang="fr-CA" sz="1800" dirty="0">
                <a:latin typeface="Calibri"/>
                <a:ea typeface="MS PGothic"/>
                <a:cs typeface="Calibri"/>
              </a:rPr>
              <a:t>Il est important qu’ils sachent que ces questions permettent de fournir aux patients le bon outil d’évaluation, le plus pertinent dans leur cas.</a:t>
            </a:r>
          </a:p>
          <a:p>
            <a:pPr marL="228600" lvl="1" indent="-228600">
              <a:spcBef>
                <a:spcPts val="1500"/>
              </a:spcBef>
              <a:spcAft>
                <a:spcPts val="0"/>
              </a:spcAft>
              <a:buChar char="•"/>
            </a:pPr>
            <a:r>
              <a:rPr lang="fr-CA" sz="1800" dirty="0">
                <a:latin typeface="Calibri"/>
                <a:ea typeface="MS PGothic"/>
                <a:cs typeface="Calibri"/>
              </a:rPr>
              <a:t>Soyez à l’écoute de leurs préoccupations et de leurs questions et aidez-les à mieux comprendre la terminologie.</a:t>
            </a:r>
          </a:p>
          <a:p>
            <a:pPr marL="228600" lvl="1" indent="-228600">
              <a:spcBef>
                <a:spcPts val="1500"/>
              </a:spcBef>
              <a:spcAft>
                <a:spcPts val="0"/>
              </a:spcAft>
              <a:buFont typeface="Arial" panose="020B0604020202020204" pitchFamily="34" charset="0"/>
              <a:buChar char="•"/>
            </a:pPr>
            <a:r>
              <a:rPr lang="fr-CA" sz="1800" dirty="0">
                <a:latin typeface="Calibri"/>
                <a:ea typeface="MS PGothic"/>
                <a:cs typeface="Calibri"/>
              </a:rPr>
              <a:t>Il est possible de revenir sur les questions si la réponse est incorrecte.</a:t>
            </a:r>
            <a:endParaRPr lang="fr-CA" dirty="0"/>
          </a:p>
          <a:p>
            <a:pPr marL="228600" indent="-228600"/>
            <a:endParaRPr lang="en-US"/>
          </a:p>
        </p:txBody>
      </p:sp>
      <p:pic>
        <p:nvPicPr>
          <p:cNvPr id="6" name="Picture 6" descr="Graphical user interface, text, application&#10;&#10;Description automatically generated">
            <a:extLst>
              <a:ext uri="{FF2B5EF4-FFF2-40B4-BE49-F238E27FC236}">
                <a16:creationId xmlns:a16="http://schemas.microsoft.com/office/drawing/2014/main" id="{EEB88219-F733-A0C3-4FC0-40ABBBB3037A}"/>
              </a:ext>
            </a:extLst>
          </p:cNvPr>
          <p:cNvPicPr>
            <a:picLocks noChangeAspect="1"/>
          </p:cNvPicPr>
          <p:nvPr/>
        </p:nvPicPr>
        <p:blipFill>
          <a:blip r:embed="rId2"/>
          <a:stretch>
            <a:fillRect/>
          </a:stretch>
        </p:blipFill>
        <p:spPr>
          <a:xfrm>
            <a:off x="3962401" y="4398311"/>
            <a:ext cx="4267200" cy="2119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317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0C3937-55F2-461C-943F-E63A31E10B34}"/>
              </a:ext>
            </a:extLst>
          </p:cNvPr>
          <p:cNvSpPr>
            <a:spLocks noGrp="1"/>
          </p:cNvSpPr>
          <p:nvPr>
            <p:ph type="title"/>
          </p:nvPr>
        </p:nvSpPr>
        <p:spPr>
          <a:xfrm>
            <a:off x="963089" y="1813206"/>
            <a:ext cx="9134654" cy="1969761"/>
          </a:xfrm>
        </p:spPr>
        <p:txBody>
          <a:bodyPr vert="horz" wrap="square" lIns="91440" tIns="45720" rIns="91440" bIns="45720" numCol="1" anchor="t" anchorCtr="0" compatLnSpc="1">
            <a:prstTxWarp prst="textNoShape">
              <a:avLst/>
            </a:prstTxWarp>
            <a:noAutofit/>
          </a:bodyPr>
          <a:lstStyle/>
          <a:p>
            <a:r>
              <a:rPr lang="fr-CA" sz="4800" dirty="0">
                <a:latin typeface="Calibri"/>
                <a:ea typeface="MS PGothic"/>
                <a:cs typeface="Calibri"/>
              </a:rPr>
              <a:t>Vos symptômes sont importants – Symptômes généraux + (ESAS-r +)</a:t>
            </a:r>
          </a:p>
        </p:txBody>
      </p:sp>
    </p:spTree>
    <p:extLst>
      <p:ext uri="{BB962C8B-B14F-4D97-AF65-F5344CB8AC3E}">
        <p14:creationId xmlns:p14="http://schemas.microsoft.com/office/powerpoint/2010/main" val="427028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D47B-B49E-BB96-8AF4-894D4B83F804}"/>
              </a:ext>
            </a:extLst>
          </p:cNvPr>
          <p:cNvSpPr>
            <a:spLocks noGrp="1"/>
          </p:cNvSpPr>
          <p:nvPr>
            <p:ph type="title"/>
          </p:nvPr>
        </p:nvSpPr>
        <p:spPr/>
        <p:txBody>
          <a:bodyPr/>
          <a:lstStyle/>
          <a:p>
            <a:r>
              <a:rPr lang="fr-CA" sz="3600" dirty="0">
                <a:latin typeface="Calibri"/>
                <a:ea typeface="MS PGothic"/>
                <a:cs typeface="Calibri"/>
              </a:rPr>
              <a:t>Vos symptômes sont importants - Symptômes généraux + </a:t>
            </a:r>
            <a:endParaRPr lang="fr-CA" sz="3600" dirty="0"/>
          </a:p>
        </p:txBody>
      </p:sp>
      <p:sp>
        <p:nvSpPr>
          <p:cNvPr id="3" name="Content Placeholder 2">
            <a:extLst>
              <a:ext uri="{FF2B5EF4-FFF2-40B4-BE49-F238E27FC236}">
                <a16:creationId xmlns:a16="http://schemas.microsoft.com/office/drawing/2014/main" id="{D40D15D0-6819-5925-43AB-B25E8326036A}"/>
              </a:ext>
            </a:extLst>
          </p:cNvPr>
          <p:cNvSpPr>
            <a:spLocks noGrp="1"/>
          </p:cNvSpPr>
          <p:nvPr>
            <p:ph idx="1"/>
          </p:nvPr>
        </p:nvSpPr>
        <p:spPr/>
        <p:txBody>
          <a:bodyPr/>
          <a:lstStyle/>
          <a:p>
            <a:pPr marL="285750" indent="-285750">
              <a:spcBef>
                <a:spcPts val="1500"/>
              </a:spcBef>
              <a:spcAft>
                <a:spcPts val="0"/>
              </a:spcAft>
              <a:buFont typeface="Arial"/>
              <a:buChar char="•"/>
            </a:pPr>
            <a:r>
              <a:rPr lang="fr-CA" sz="1800" dirty="0">
                <a:latin typeface="Calibri"/>
                <a:ea typeface="MS PGothic"/>
                <a:cs typeface="Calibri"/>
              </a:rPr>
              <a:t>La plupart des patients répondront aux questions de l’outil Vos symptômes sont importants- Symptômes généraux+ (ESAS-r +, anciennement ESAS-r).</a:t>
            </a:r>
            <a:endParaRPr lang="en-US" dirty="0"/>
          </a:p>
          <a:p>
            <a:pPr marL="285750" lvl="1" indent="-285750">
              <a:spcBef>
                <a:spcPts val="1500"/>
              </a:spcBef>
              <a:spcAft>
                <a:spcPts val="0"/>
              </a:spcAft>
              <a:buChar char="•"/>
            </a:pPr>
            <a:r>
              <a:rPr lang="fr-CA" sz="1800" dirty="0">
                <a:latin typeface="Calibri"/>
                <a:ea typeface="MS PGothic"/>
                <a:cs typeface="Calibri"/>
              </a:rPr>
              <a:t>Il y a 13 questions à choix multiples, et chaque symptôme est évalué sur une échelle allant de 0 à 10.</a:t>
            </a:r>
          </a:p>
          <a:p>
            <a:pPr marL="285750" lvl="1" indent="-285750">
              <a:spcBef>
                <a:spcPts val="1500"/>
              </a:spcBef>
              <a:spcAft>
                <a:spcPts val="0"/>
              </a:spcAft>
              <a:buChar char="•"/>
            </a:pPr>
            <a:r>
              <a:rPr lang="fr-CA" sz="1800" dirty="0">
                <a:latin typeface="Calibri"/>
                <a:ea typeface="Times New Roman" panose="02020603050405020304" pitchFamily="18" charset="0"/>
                <a:cs typeface="Calibri"/>
              </a:rPr>
              <a:t>Pour chaque symptôme, le patient devra choisir un chiffre entre 0 et 10 selon ce qui décrit le mieux la façon dont il se sent.</a:t>
            </a:r>
          </a:p>
          <a:p>
            <a:pPr marL="285750" lvl="1" indent="-285750">
              <a:spcBef>
                <a:spcPts val="1500"/>
              </a:spcBef>
              <a:spcAft>
                <a:spcPts val="0"/>
              </a:spcAft>
              <a:buChar char="•"/>
            </a:pPr>
            <a:r>
              <a:rPr lang="fr-CA" sz="1800" dirty="0">
                <a:latin typeface="Calibri"/>
                <a:ea typeface="MS PGothic"/>
                <a:cs typeface="Calibri"/>
              </a:rPr>
              <a:t>Un score de 0 signifie que le patient ne présente pas le symptôme en question, et 10 signifie qu’il est au plus mal par rapport à ce symptôme.</a:t>
            </a:r>
          </a:p>
          <a:p>
            <a:pPr marL="285750" lvl="1" indent="-285750">
              <a:spcBef>
                <a:spcPts val="1500"/>
              </a:spcBef>
              <a:spcAft>
                <a:spcPts val="0"/>
              </a:spcAft>
              <a:buChar char="•"/>
            </a:pPr>
            <a:r>
              <a:rPr lang="fr-CA" sz="1800" dirty="0">
                <a:latin typeface="Calibri"/>
                <a:ea typeface="MS PGothic"/>
                <a:cs typeface="Calibri"/>
              </a:rPr>
              <a:t>Il est important que le patient réponde aux questions selon son propre point de vue. Évitez de lui indiquer votre propre perception (en donnant comme exemple le fait que se cogner l’orteil peut valoir un 3, etc.).</a:t>
            </a:r>
            <a:endParaRPr lang="fr-CA" sz="1800" dirty="0"/>
          </a:p>
          <a:p>
            <a:pPr marL="285750" indent="-285750">
              <a:spcBef>
                <a:spcPts val="1500"/>
              </a:spcBef>
              <a:spcAft>
                <a:spcPts val="0"/>
              </a:spcAft>
              <a:buFont typeface="Arial"/>
              <a:buChar char="•"/>
            </a:pPr>
            <a:r>
              <a:rPr lang="fr-CA" sz="1800" dirty="0">
                <a:latin typeface="Calibri"/>
                <a:ea typeface="MS PGothic"/>
                <a:cs typeface="Calibri"/>
              </a:rPr>
              <a:t>L’outil Vos symptômes sont importants – Symptômes généraux + est également disponible au format papier dans plus de 30 langues différentes.</a:t>
            </a:r>
          </a:p>
        </p:txBody>
      </p:sp>
    </p:spTree>
    <p:extLst>
      <p:ext uri="{BB962C8B-B14F-4D97-AF65-F5344CB8AC3E}">
        <p14:creationId xmlns:p14="http://schemas.microsoft.com/office/powerpoint/2010/main" val="90741929"/>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386-9B03-8705-D732-2401C558D467}"/>
              </a:ext>
            </a:extLst>
          </p:cNvPr>
          <p:cNvSpPr>
            <a:spLocks noGrp="1"/>
          </p:cNvSpPr>
          <p:nvPr>
            <p:ph type="title"/>
          </p:nvPr>
        </p:nvSpPr>
        <p:spPr>
          <a:xfrm>
            <a:off x="609599" y="218859"/>
            <a:ext cx="10512399" cy="1165909"/>
          </a:xfrm>
        </p:spPr>
        <p:txBody>
          <a:bodyPr/>
          <a:lstStyle/>
          <a:p>
            <a:r>
              <a:rPr lang="fr-CA" sz="3600" b="1" dirty="0">
                <a:latin typeface="Calibri"/>
                <a:ea typeface="MS PGothic"/>
                <a:cs typeface="Calibri"/>
              </a:rPr>
              <a:t>Vos symptômes sont importants - Symptômes généraux</a:t>
            </a:r>
            <a:r>
              <a:rPr lang="fr-CA" sz="3600" dirty="0">
                <a:latin typeface="Calibri"/>
                <a:ea typeface="MS PGothic"/>
                <a:cs typeface="Calibri"/>
              </a:rPr>
              <a:t> </a:t>
            </a:r>
            <a:r>
              <a:rPr lang="fr-CA" sz="3600" b="1" dirty="0">
                <a:latin typeface="Calibri"/>
                <a:ea typeface="MS PGothic"/>
                <a:cs typeface="Calibri"/>
              </a:rPr>
              <a:t>+</a:t>
            </a:r>
            <a:br>
              <a:rPr lang="fr-CA" sz="4400" b="1" dirty="0"/>
            </a:br>
            <a:r>
              <a:rPr lang="fr-CA" sz="2000" b="1" i="1" dirty="0">
                <a:latin typeface="Calibri"/>
                <a:ea typeface="MS PGothic"/>
                <a:cs typeface="Calibri"/>
              </a:rPr>
              <a:t>Captures d’écran</a:t>
            </a:r>
            <a:r>
              <a:rPr lang="fr-CA" sz="2000" b="1" dirty="0">
                <a:latin typeface="Calibri"/>
                <a:ea typeface="MS PGothic"/>
                <a:cs typeface="Calibri"/>
              </a:rPr>
              <a:t> :</a:t>
            </a:r>
            <a:r>
              <a:rPr lang="fr-CA" sz="2000" b="1" i="1" dirty="0">
                <a:latin typeface="Calibri"/>
                <a:ea typeface="MS PGothic"/>
                <a:cs typeface="Calibri"/>
              </a:rPr>
              <a:t> Vos symptômes sont importants - Symptômes généraux</a:t>
            </a:r>
            <a:r>
              <a:rPr lang="fr-CA" sz="2000" i="1" dirty="0">
                <a:latin typeface="Calibri"/>
                <a:ea typeface="MS PGothic"/>
                <a:cs typeface="Calibri"/>
              </a:rPr>
              <a:t> </a:t>
            </a:r>
            <a:r>
              <a:rPr lang="fr-CA" sz="2000" b="1" i="1" dirty="0">
                <a:latin typeface="Calibri"/>
                <a:ea typeface="MS PGothic"/>
                <a:cs typeface="Calibri"/>
              </a:rPr>
              <a:t>+</a:t>
            </a:r>
            <a:br>
              <a:rPr lang="fr-CA" sz="2000" b="1" i="1" dirty="0"/>
            </a:br>
            <a:br>
              <a:rPr lang="fr-CA" sz="4400" b="1" u="none" dirty="0">
                <a:latin typeface="Calibri" panose="020F0502020204030204" pitchFamily="34" charset="0"/>
                <a:cs typeface="Calibri" panose="020F0502020204030204" pitchFamily="34" charset="0"/>
              </a:rPr>
            </a:br>
            <a:endParaRPr lang="fr-CA" sz="4400" b="1" u="none"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FF7D73B-9597-2968-7246-70A95B6E08FB}"/>
              </a:ext>
            </a:extLst>
          </p:cNvPr>
          <p:cNvSpPr txBox="1"/>
          <p:nvPr/>
        </p:nvSpPr>
        <p:spPr>
          <a:xfrm>
            <a:off x="4837651" y="6014410"/>
            <a:ext cx="2516697" cy="369332"/>
          </a:xfrm>
          <a:prstGeom prst="rect">
            <a:avLst/>
          </a:prstGeom>
          <a:noFill/>
        </p:spPr>
        <p:txBody>
          <a:bodyPr wrap="square" rtlCol="0">
            <a:spAutoFit/>
          </a:bodyPr>
          <a:lstStyle/>
          <a:p>
            <a:pPr algn="ctr"/>
            <a:r>
              <a:rPr lang="fr-CA" b="1">
                <a:latin typeface="Calibri" panose="020F0502020204030204" pitchFamily="34" charset="0"/>
                <a:cs typeface="Calibri" panose="020F0502020204030204" pitchFamily="34" charset="0"/>
              </a:rPr>
              <a:t>Page d’instructions </a:t>
            </a:r>
          </a:p>
        </p:txBody>
      </p:sp>
      <p:pic>
        <p:nvPicPr>
          <p:cNvPr id="7" name="Picture 7" descr="Graphical user interface, text, application&#10;&#10;Description automatically generated">
            <a:extLst>
              <a:ext uri="{FF2B5EF4-FFF2-40B4-BE49-F238E27FC236}">
                <a16:creationId xmlns:a16="http://schemas.microsoft.com/office/drawing/2014/main" id="{886E0432-65B6-00EC-6A7F-CCDC3809E160}"/>
              </a:ext>
            </a:extLst>
          </p:cNvPr>
          <p:cNvPicPr>
            <a:picLocks noGrp="1" noChangeAspect="1"/>
          </p:cNvPicPr>
          <p:nvPr>
            <p:ph idx="1"/>
          </p:nvPr>
        </p:nvPicPr>
        <p:blipFill>
          <a:blip r:embed="rId2"/>
          <a:stretch>
            <a:fillRect/>
          </a:stretch>
        </p:blipFill>
        <p:spPr>
          <a:xfrm>
            <a:off x="2693468" y="2288374"/>
            <a:ext cx="7007040" cy="3523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652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386-9B03-8705-D732-2401C558D467}"/>
              </a:ext>
            </a:extLst>
          </p:cNvPr>
          <p:cNvSpPr>
            <a:spLocks noGrp="1"/>
          </p:cNvSpPr>
          <p:nvPr>
            <p:ph type="title"/>
          </p:nvPr>
        </p:nvSpPr>
        <p:spPr>
          <a:xfrm>
            <a:off x="609599" y="218859"/>
            <a:ext cx="10640025" cy="1165909"/>
          </a:xfrm>
        </p:spPr>
        <p:txBody>
          <a:bodyPr/>
          <a:lstStyle/>
          <a:p>
            <a:r>
              <a:rPr lang="fr-CA" sz="3600" b="1" dirty="0">
                <a:latin typeface="Calibri"/>
                <a:ea typeface="MS PGothic"/>
                <a:cs typeface="Calibri"/>
              </a:rPr>
              <a:t>Vos symptômes sont importants - Symptômes généraux</a:t>
            </a:r>
            <a:r>
              <a:rPr lang="fr-CA" sz="3600" dirty="0">
                <a:latin typeface="Calibri"/>
                <a:ea typeface="MS PGothic"/>
                <a:cs typeface="Calibri"/>
              </a:rPr>
              <a:t> </a:t>
            </a:r>
            <a:r>
              <a:rPr lang="fr-CA" sz="3600" b="1" dirty="0">
                <a:latin typeface="Calibri"/>
                <a:ea typeface="MS PGothic"/>
                <a:cs typeface="Calibri"/>
              </a:rPr>
              <a:t>+</a:t>
            </a:r>
            <a:br>
              <a:rPr lang="fr-CA" sz="4000" b="1" dirty="0"/>
            </a:br>
            <a:r>
              <a:rPr lang="fr-CA" sz="2000" b="1" i="1" dirty="0">
                <a:latin typeface="Calibri"/>
                <a:ea typeface="MS PGothic"/>
                <a:cs typeface="Calibri"/>
              </a:rPr>
              <a:t>Captures d’écran</a:t>
            </a:r>
            <a:r>
              <a:rPr lang="fr-CA" sz="2000" b="1" dirty="0">
                <a:latin typeface="Calibri"/>
                <a:ea typeface="MS PGothic"/>
                <a:cs typeface="Calibri"/>
              </a:rPr>
              <a:t> :</a:t>
            </a:r>
            <a:r>
              <a:rPr lang="fr-CA" sz="2000" b="1" i="1" dirty="0">
                <a:latin typeface="Calibri"/>
                <a:ea typeface="MS PGothic"/>
                <a:cs typeface="Calibri"/>
              </a:rPr>
              <a:t> Vos symptômes sont importants - Symptômes généraux</a:t>
            </a:r>
            <a:r>
              <a:rPr lang="fr-CA" sz="2000" i="1" dirty="0">
                <a:latin typeface="Calibri"/>
                <a:ea typeface="MS PGothic"/>
                <a:cs typeface="Calibri"/>
              </a:rPr>
              <a:t> </a:t>
            </a:r>
            <a:r>
              <a:rPr lang="fr-CA" sz="2000" b="1" i="1" dirty="0">
                <a:latin typeface="Calibri"/>
                <a:ea typeface="MS PGothic"/>
                <a:cs typeface="Calibri"/>
              </a:rPr>
              <a:t>+</a:t>
            </a:r>
            <a:br>
              <a:rPr lang="fr-CA" sz="1800" b="1" i="1" dirty="0"/>
            </a:br>
            <a:br>
              <a:rPr lang="fr-CA" sz="4000" b="1" u="none" dirty="0">
                <a:latin typeface="Calibri" panose="020F0502020204030204" pitchFamily="34" charset="0"/>
                <a:cs typeface="Calibri" panose="020F0502020204030204" pitchFamily="34" charset="0"/>
              </a:rPr>
            </a:br>
            <a:endParaRPr lang="fr-CA" sz="4000" b="1" u="none"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FF7D73B-9597-2968-7246-70A95B6E08FB}"/>
              </a:ext>
            </a:extLst>
          </p:cNvPr>
          <p:cNvSpPr txBox="1"/>
          <p:nvPr/>
        </p:nvSpPr>
        <p:spPr>
          <a:xfrm>
            <a:off x="4811069" y="4911567"/>
            <a:ext cx="2516697" cy="369332"/>
          </a:xfrm>
          <a:prstGeom prst="rect">
            <a:avLst/>
          </a:prstGeom>
          <a:noFill/>
        </p:spPr>
        <p:txBody>
          <a:bodyPr wrap="square" rtlCol="0">
            <a:spAutoFit/>
          </a:bodyPr>
          <a:lstStyle/>
          <a:p>
            <a:pPr algn="ctr"/>
            <a:r>
              <a:rPr lang="fr-CA" b="1">
                <a:latin typeface="Calibri" panose="020F0502020204030204" pitchFamily="34" charset="0"/>
                <a:cs typeface="Calibri" panose="020F0502020204030204" pitchFamily="34" charset="0"/>
              </a:rPr>
              <a:t>Exemple de question</a:t>
            </a:r>
          </a:p>
        </p:txBody>
      </p:sp>
      <p:pic>
        <p:nvPicPr>
          <p:cNvPr id="4" name="Picture 5" descr="A picture containing text&#10;&#10;Description automatically generated">
            <a:extLst>
              <a:ext uri="{FF2B5EF4-FFF2-40B4-BE49-F238E27FC236}">
                <a16:creationId xmlns:a16="http://schemas.microsoft.com/office/drawing/2014/main" id="{5F9123F8-9154-A4D7-6A5F-60D358016303}"/>
              </a:ext>
            </a:extLst>
          </p:cNvPr>
          <p:cNvPicPr>
            <a:picLocks noChangeAspect="1"/>
          </p:cNvPicPr>
          <p:nvPr/>
        </p:nvPicPr>
        <p:blipFill>
          <a:blip r:embed="rId2"/>
          <a:stretch>
            <a:fillRect/>
          </a:stretch>
        </p:blipFill>
        <p:spPr>
          <a:xfrm>
            <a:off x="1729563" y="3031644"/>
            <a:ext cx="8679711" cy="1733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2438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386-9B03-8705-D732-2401C558D467}"/>
              </a:ext>
            </a:extLst>
          </p:cNvPr>
          <p:cNvSpPr>
            <a:spLocks noGrp="1"/>
          </p:cNvSpPr>
          <p:nvPr>
            <p:ph type="title"/>
          </p:nvPr>
        </p:nvSpPr>
        <p:spPr>
          <a:xfrm>
            <a:off x="609600" y="218859"/>
            <a:ext cx="10695584" cy="1165909"/>
          </a:xfrm>
        </p:spPr>
        <p:txBody>
          <a:bodyPr/>
          <a:lstStyle/>
          <a:p>
            <a:r>
              <a:rPr lang="fr-CA" sz="3600" b="1" dirty="0">
                <a:latin typeface="Calibri"/>
                <a:ea typeface="MS PGothic"/>
                <a:cs typeface="Calibri"/>
              </a:rPr>
              <a:t>Vos symptômes sont importants - Symptômes généraux</a:t>
            </a:r>
            <a:r>
              <a:rPr lang="fr-CA" sz="3600" dirty="0">
                <a:latin typeface="Calibri"/>
                <a:ea typeface="MS PGothic"/>
                <a:cs typeface="Calibri"/>
              </a:rPr>
              <a:t> </a:t>
            </a:r>
            <a:r>
              <a:rPr lang="fr-CA" sz="3600" b="1" dirty="0">
                <a:latin typeface="Calibri"/>
                <a:ea typeface="MS PGothic"/>
                <a:cs typeface="Calibri"/>
              </a:rPr>
              <a:t>+</a:t>
            </a:r>
            <a:br>
              <a:rPr lang="fr-CA" sz="4000" b="1" dirty="0"/>
            </a:br>
            <a:r>
              <a:rPr lang="fr-CA" sz="2000" b="1" i="1" dirty="0">
                <a:latin typeface="Calibri"/>
                <a:ea typeface="MS PGothic"/>
                <a:cs typeface="Calibri"/>
              </a:rPr>
              <a:t>Captures d’écran</a:t>
            </a:r>
            <a:r>
              <a:rPr lang="fr-CA" sz="2000" b="1" dirty="0">
                <a:latin typeface="Calibri"/>
                <a:ea typeface="MS PGothic"/>
                <a:cs typeface="Calibri"/>
              </a:rPr>
              <a:t> :</a:t>
            </a:r>
            <a:r>
              <a:rPr lang="fr-CA" sz="2000" b="1" i="1" dirty="0">
                <a:latin typeface="Calibri"/>
                <a:ea typeface="MS PGothic"/>
                <a:cs typeface="Calibri"/>
              </a:rPr>
              <a:t> Vos symptômes sont importants - Symptômes généraux</a:t>
            </a:r>
            <a:r>
              <a:rPr lang="fr-CA" sz="2000" i="1" dirty="0">
                <a:latin typeface="Calibri"/>
                <a:ea typeface="MS PGothic"/>
                <a:cs typeface="Calibri"/>
              </a:rPr>
              <a:t> </a:t>
            </a:r>
            <a:r>
              <a:rPr lang="fr-CA" sz="2000" b="1" i="1" dirty="0">
                <a:latin typeface="Calibri"/>
                <a:ea typeface="MS PGothic"/>
                <a:cs typeface="Calibri"/>
              </a:rPr>
              <a:t>+</a:t>
            </a:r>
            <a:br>
              <a:rPr lang="fr-CA" sz="1800" b="1" i="1" dirty="0"/>
            </a:br>
            <a:br>
              <a:rPr lang="fr-CA" sz="4000" b="1" u="none" dirty="0">
                <a:latin typeface="Calibri" panose="020F0502020204030204" pitchFamily="34" charset="0"/>
                <a:cs typeface="Calibri" panose="020F0502020204030204" pitchFamily="34" charset="0"/>
              </a:rPr>
            </a:br>
            <a:endParaRPr lang="fr-CA" sz="4000" b="1" u="none"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FF7D73B-9597-2968-7246-70A95B6E08FB}"/>
              </a:ext>
            </a:extLst>
          </p:cNvPr>
          <p:cNvSpPr txBox="1"/>
          <p:nvPr/>
        </p:nvSpPr>
        <p:spPr>
          <a:xfrm>
            <a:off x="4462077" y="5375284"/>
            <a:ext cx="3266119" cy="369332"/>
          </a:xfrm>
          <a:prstGeom prst="rect">
            <a:avLst/>
          </a:prstGeom>
          <a:noFill/>
        </p:spPr>
        <p:txBody>
          <a:bodyPr wrap="square" rtlCol="0">
            <a:spAutoFit/>
          </a:bodyPr>
          <a:lstStyle/>
          <a:p>
            <a:pPr algn="ctr"/>
            <a:r>
              <a:rPr lang="fr-CA" b="1">
                <a:latin typeface="Calibri" panose="020F0502020204030204" pitchFamily="34" charset="0"/>
                <a:cs typeface="Calibri" panose="020F0502020204030204" pitchFamily="34" charset="0"/>
              </a:rPr>
              <a:t>Exemple de page sommaire</a:t>
            </a:r>
          </a:p>
        </p:txBody>
      </p:sp>
      <p:pic>
        <p:nvPicPr>
          <p:cNvPr id="3" name="Picture 5" descr="Graphical user interface&#10;&#10;Description automatically generated">
            <a:extLst>
              <a:ext uri="{FF2B5EF4-FFF2-40B4-BE49-F238E27FC236}">
                <a16:creationId xmlns:a16="http://schemas.microsoft.com/office/drawing/2014/main" id="{927EEB64-5454-A0B2-F0D7-52FD3A3AED54}"/>
              </a:ext>
            </a:extLst>
          </p:cNvPr>
          <p:cNvPicPr>
            <a:picLocks noChangeAspect="1"/>
          </p:cNvPicPr>
          <p:nvPr/>
        </p:nvPicPr>
        <p:blipFill>
          <a:blip r:embed="rId3"/>
          <a:stretch>
            <a:fillRect/>
          </a:stretch>
        </p:blipFill>
        <p:spPr>
          <a:xfrm>
            <a:off x="2402957" y="2531580"/>
            <a:ext cx="7377222" cy="2672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35473"/>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386-9B03-8705-D732-2401C558D467}"/>
              </a:ext>
            </a:extLst>
          </p:cNvPr>
          <p:cNvSpPr>
            <a:spLocks noGrp="1"/>
          </p:cNvSpPr>
          <p:nvPr>
            <p:ph type="title"/>
          </p:nvPr>
        </p:nvSpPr>
        <p:spPr/>
        <p:txBody>
          <a:bodyPr/>
          <a:lstStyle/>
          <a:p>
            <a:r>
              <a:rPr lang="fr-CA" sz="3600" b="1" dirty="0">
                <a:latin typeface="Calibri"/>
                <a:ea typeface="MS PGothic"/>
                <a:cs typeface="Calibri"/>
              </a:rPr>
              <a:t>Vos symptômes sont importants - Symptômes généraux +</a:t>
            </a:r>
            <a:br>
              <a:rPr lang="fr-CA" sz="4000" b="1" dirty="0"/>
            </a:br>
            <a:r>
              <a:rPr lang="fr-CA" sz="2000" b="1" i="1" dirty="0">
                <a:latin typeface="Calibri"/>
                <a:ea typeface="MS PGothic"/>
                <a:cs typeface="Calibri"/>
              </a:rPr>
              <a:t>Captures d’écran</a:t>
            </a:r>
            <a:r>
              <a:rPr lang="fr-CA" sz="2000" b="1" dirty="0">
                <a:latin typeface="Calibri"/>
                <a:ea typeface="MS PGothic"/>
                <a:cs typeface="Calibri"/>
              </a:rPr>
              <a:t> :</a:t>
            </a:r>
            <a:r>
              <a:rPr lang="fr-CA" sz="2000" b="1" i="1" dirty="0">
                <a:latin typeface="Calibri"/>
                <a:ea typeface="MS PGothic"/>
                <a:cs typeface="Calibri"/>
              </a:rPr>
              <a:t> Vos symptômes sont importants - Symptômes généraux</a:t>
            </a:r>
            <a:r>
              <a:rPr lang="fr-CA" sz="2000" i="1" dirty="0">
                <a:latin typeface="Calibri"/>
                <a:ea typeface="MS PGothic"/>
                <a:cs typeface="Calibri"/>
              </a:rPr>
              <a:t> </a:t>
            </a:r>
            <a:r>
              <a:rPr lang="fr-CA" sz="2000" b="1" i="1" dirty="0">
                <a:latin typeface="Calibri"/>
                <a:ea typeface="MS PGothic"/>
                <a:cs typeface="Calibri"/>
              </a:rPr>
              <a:t>+</a:t>
            </a:r>
            <a:br>
              <a:rPr lang="fr-CA" sz="1800" b="1" i="1" dirty="0"/>
            </a:br>
            <a:br>
              <a:rPr lang="fr-CA" sz="4000" b="1" u="none" dirty="0">
                <a:latin typeface="Calibri" panose="020F0502020204030204" pitchFamily="34" charset="0"/>
                <a:cs typeface="Calibri" panose="020F0502020204030204" pitchFamily="34" charset="0"/>
              </a:rPr>
            </a:br>
            <a:endParaRPr lang="fr-CA" sz="4000" b="1" u="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E47A872-6BC4-219B-9B4C-3453A5AF49F3}"/>
              </a:ext>
            </a:extLst>
          </p:cNvPr>
          <p:cNvSpPr>
            <a:spLocks noGrp="1"/>
          </p:cNvSpPr>
          <p:nvPr>
            <p:ph idx="1"/>
          </p:nvPr>
        </p:nvSpPr>
        <p:spPr>
          <a:xfrm>
            <a:off x="609600" y="1700808"/>
            <a:ext cx="5301838" cy="4248472"/>
          </a:xfrm>
        </p:spPr>
        <p:txBody>
          <a:bodyPr/>
          <a:lstStyle/>
          <a:p>
            <a:pPr marL="0" indent="0">
              <a:buNone/>
            </a:pPr>
            <a:endParaRPr lang="en-US" sz="1800"/>
          </a:p>
          <a:p>
            <a:pPr marL="228600" indent="-228600">
              <a:spcBef>
                <a:spcPts val="1500"/>
              </a:spcBef>
              <a:spcAft>
                <a:spcPts val="0"/>
              </a:spcAft>
              <a:buFont typeface="Arial"/>
              <a:buChar char="•"/>
            </a:pPr>
            <a:r>
              <a:rPr lang="fr-CA" sz="1800" dirty="0">
                <a:latin typeface="Calibri"/>
                <a:ea typeface="MS PGothic"/>
                <a:cs typeface="Calibri"/>
              </a:rPr>
              <a:t>Le dossier de rapport sera enregistré dans le dossier du patient et devrait être passé en revue avec son équipe de soins de santé.  L’équipe de soins de santé peut accéder au rapport par le biais du DMÉ de la clinique.</a:t>
            </a:r>
          </a:p>
          <a:p>
            <a:pPr marL="228600" indent="-228600">
              <a:spcBef>
                <a:spcPts val="1500"/>
              </a:spcBef>
              <a:spcAft>
                <a:spcPts val="0"/>
              </a:spcAft>
              <a:buFont typeface="Arial"/>
              <a:buChar char="•"/>
            </a:pPr>
            <a:r>
              <a:rPr lang="fr-CA" sz="1800" dirty="0">
                <a:latin typeface="Calibri"/>
                <a:ea typeface="MS PGothic"/>
                <a:cs typeface="Calibri"/>
              </a:rPr>
              <a:t>Si la fonction d’impression du rapport est activée à la borne, le rapport peut être imprimé sur une imprimante locale et transmis au patient et à l’équipe de soins de santé.</a:t>
            </a:r>
          </a:p>
          <a:p>
            <a:pPr marL="228600" indent="-228600"/>
            <a:endParaRPr lang="en-US"/>
          </a:p>
        </p:txBody>
      </p:sp>
      <p:sp>
        <p:nvSpPr>
          <p:cNvPr id="5" name="TextBox 4">
            <a:extLst>
              <a:ext uri="{FF2B5EF4-FFF2-40B4-BE49-F238E27FC236}">
                <a16:creationId xmlns:a16="http://schemas.microsoft.com/office/drawing/2014/main" id="{8FF7D73B-9597-2968-7246-70A95B6E08FB}"/>
              </a:ext>
            </a:extLst>
          </p:cNvPr>
          <p:cNvSpPr txBox="1"/>
          <p:nvPr/>
        </p:nvSpPr>
        <p:spPr>
          <a:xfrm>
            <a:off x="6862329" y="6142227"/>
            <a:ext cx="3266119" cy="369332"/>
          </a:xfrm>
          <a:prstGeom prst="rect">
            <a:avLst/>
          </a:prstGeom>
          <a:noFill/>
        </p:spPr>
        <p:txBody>
          <a:bodyPr wrap="square" rtlCol="0">
            <a:spAutoFit/>
          </a:bodyPr>
          <a:lstStyle/>
          <a:p>
            <a:pPr algn="ctr"/>
            <a:r>
              <a:rPr lang="fr-CA" b="1">
                <a:latin typeface="Calibri" panose="020F0502020204030204" pitchFamily="34" charset="0"/>
                <a:cs typeface="Calibri" panose="020F0502020204030204" pitchFamily="34" charset="0"/>
              </a:rPr>
              <a:t>Imprimé de rapport </a:t>
            </a:r>
          </a:p>
        </p:txBody>
      </p:sp>
      <p:pic>
        <p:nvPicPr>
          <p:cNvPr id="6" name="Picture 5">
            <a:extLst>
              <a:ext uri="{FF2B5EF4-FFF2-40B4-BE49-F238E27FC236}">
                <a16:creationId xmlns:a16="http://schemas.microsoft.com/office/drawing/2014/main" id="{8765D065-CDB8-660A-44FE-2D5C93009A2C}"/>
              </a:ext>
            </a:extLst>
          </p:cNvPr>
          <p:cNvPicPr>
            <a:picLocks noChangeAspect="1"/>
          </p:cNvPicPr>
          <p:nvPr/>
        </p:nvPicPr>
        <p:blipFill>
          <a:blip r:embed="rId2"/>
          <a:stretch>
            <a:fillRect/>
          </a:stretch>
        </p:blipFill>
        <p:spPr>
          <a:xfrm>
            <a:off x="7027817" y="2316015"/>
            <a:ext cx="3100631" cy="3708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435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C1F8-ADDF-C237-53C7-99FFFF87851E}"/>
              </a:ext>
            </a:extLst>
          </p:cNvPr>
          <p:cNvSpPr>
            <a:spLocks noGrp="1"/>
          </p:cNvSpPr>
          <p:nvPr>
            <p:ph type="title"/>
          </p:nvPr>
        </p:nvSpPr>
        <p:spPr>
          <a:xfrm>
            <a:off x="609600" y="218859"/>
            <a:ext cx="11277600" cy="1165909"/>
          </a:xfrm>
        </p:spPr>
        <p:txBody>
          <a:bodyPr/>
          <a:lstStyle/>
          <a:p>
            <a:r>
              <a:rPr lang="fr-CA" sz="3600" b="1">
                <a:latin typeface="Calibri"/>
                <a:ea typeface="MS PGothic"/>
                <a:cs typeface="Calibri"/>
              </a:rPr>
              <a:t>Évaluation des symptômes</a:t>
            </a:r>
            <a:br>
              <a:rPr lang="fr-CA" sz="3600" b="1"/>
            </a:br>
            <a:r>
              <a:rPr lang="fr-CA" sz="3600" b="1" i="1">
                <a:latin typeface="Calibri"/>
                <a:ea typeface="MS PGothic"/>
                <a:cs typeface="Calibri"/>
              </a:rPr>
              <a:t>Importance et objet de l’évaluation des symptômes</a:t>
            </a:r>
            <a:br>
              <a:rPr lang="fr-CA" sz="3600" b="1" i="1"/>
            </a:br>
            <a:br>
              <a:rPr lang="fr-CA" sz="4000" b="1" u="none" strike="sngStrike"/>
            </a:br>
            <a:endParaRPr lang="fr-CA" sz="4000" b="1" u="none" strike="sngStrike"/>
          </a:p>
        </p:txBody>
      </p:sp>
      <p:sp>
        <p:nvSpPr>
          <p:cNvPr id="3" name="Content Placeholder 2">
            <a:extLst>
              <a:ext uri="{FF2B5EF4-FFF2-40B4-BE49-F238E27FC236}">
                <a16:creationId xmlns:a16="http://schemas.microsoft.com/office/drawing/2014/main" id="{BF5BA080-7600-3665-2CA9-A761AB35A5F2}"/>
              </a:ext>
            </a:extLst>
          </p:cNvPr>
          <p:cNvSpPr>
            <a:spLocks noGrp="1"/>
          </p:cNvSpPr>
          <p:nvPr>
            <p:ph idx="1"/>
          </p:nvPr>
        </p:nvSpPr>
        <p:spPr/>
        <p:txBody>
          <a:bodyPr/>
          <a:lstStyle/>
          <a:p>
            <a:pPr marL="228600" indent="-228600">
              <a:lnSpc>
                <a:spcPct val="100000"/>
              </a:lnSpc>
              <a:spcBef>
                <a:spcPts val="1000"/>
              </a:spcBef>
              <a:spcAft>
                <a:spcPts val="0"/>
              </a:spcAft>
              <a:buFont typeface="Arial"/>
            </a:pPr>
            <a:r>
              <a:rPr lang="fr-CA" sz="1800" dirty="0"/>
              <a:t>Les patients atteints d’un cancer peuvent présenter de nombreux symptômes liés à leur maladie, qui peuvent avoir une incidence considérable sur leur qualité de vie.</a:t>
            </a:r>
            <a:endParaRPr lang="en-US" dirty="0"/>
          </a:p>
          <a:p>
            <a:pPr marL="228600" indent="-228600">
              <a:lnSpc>
                <a:spcPct val="100000"/>
              </a:lnSpc>
              <a:spcBef>
                <a:spcPts val="1000"/>
              </a:spcBef>
              <a:spcAft>
                <a:spcPts val="0"/>
              </a:spcAft>
              <a:buFont typeface="Arial"/>
            </a:pPr>
            <a:r>
              <a:rPr lang="fr-CA" sz="1800" dirty="0"/>
              <a:t>L’évaluation des symptômes est un moyen important pour les patients de communiquer à leur équipe de soins de santé la façon dont ils se sentent.</a:t>
            </a:r>
          </a:p>
          <a:p>
            <a:pPr marL="228600" indent="-228600">
              <a:lnSpc>
                <a:spcPct val="100000"/>
              </a:lnSpc>
              <a:spcBef>
                <a:spcPts val="1000"/>
              </a:spcBef>
              <a:spcAft>
                <a:spcPts val="0"/>
              </a:spcAft>
              <a:buFont typeface="Arial"/>
            </a:pPr>
            <a:r>
              <a:rPr lang="fr-CA" sz="1800" dirty="0"/>
              <a:t>Les outils d’évaluation des symptômes sont créés selon des données scientifiques qui permettent aux patients d’évaluer le degré de gravité de leurs symptômes parmi les symptômes courants liés au cancer.</a:t>
            </a:r>
          </a:p>
          <a:p>
            <a:pPr marL="228600" indent="-228600">
              <a:spcBef>
                <a:spcPts val="1000"/>
              </a:spcBef>
              <a:spcAft>
                <a:spcPts val="0"/>
              </a:spcAft>
              <a:buFont typeface="Arial"/>
            </a:pPr>
            <a:r>
              <a:rPr lang="fr-CA" sz="1800" dirty="0">
                <a:latin typeface="Calibri"/>
                <a:ea typeface="MS PGothic"/>
                <a:cs typeface="Calibri"/>
              </a:rPr>
              <a:t>L’évaluation des symptômes peut aider les patients: </a:t>
            </a:r>
            <a:endParaRPr lang="fr-CA" sz="1800" dirty="0"/>
          </a:p>
          <a:p>
            <a:pPr marL="762000" lvl="2" indent="-228600">
              <a:spcBef>
                <a:spcPts val="1000"/>
              </a:spcBef>
              <a:spcAft>
                <a:spcPts val="0"/>
              </a:spcAft>
            </a:pPr>
            <a:r>
              <a:rPr lang="fr-CA" sz="1800" b="0" i="0" u="none" strike="noStrike" baseline="0" dirty="0">
                <a:solidFill>
                  <a:srgbClr val="000000"/>
                </a:solidFill>
                <a:latin typeface="Calibri"/>
                <a:ea typeface="MS PGothic"/>
                <a:cs typeface="Calibri"/>
              </a:rPr>
              <a:t>à communiquer sur leurs symptômes avec leur équipe de soins de santé;</a:t>
            </a:r>
          </a:p>
          <a:p>
            <a:pPr marL="762000" lvl="2" indent="-228600">
              <a:spcBef>
                <a:spcPts val="1000"/>
              </a:spcBef>
              <a:spcAft>
                <a:spcPts val="0"/>
              </a:spcAft>
            </a:pPr>
            <a:r>
              <a:rPr lang="fr-CA" sz="1800" dirty="0">
                <a:solidFill>
                  <a:srgbClr val="000000"/>
                </a:solidFill>
                <a:latin typeface="Calibri"/>
                <a:ea typeface="MS PGothic"/>
                <a:cs typeface="Calibri"/>
              </a:rPr>
              <a:t>à informer leur équipe de soins de santé lorsque certains symptômes nécessitent un soutien d’urgence;</a:t>
            </a:r>
          </a:p>
          <a:p>
            <a:pPr marL="762000" lvl="2" indent="-228600">
              <a:spcBef>
                <a:spcPts val="1000"/>
              </a:spcBef>
              <a:spcAft>
                <a:spcPts val="0"/>
              </a:spcAft>
            </a:pPr>
            <a:r>
              <a:rPr lang="fr-CA" sz="1800" b="0" i="0" u="none" strike="noStrike" baseline="0" dirty="0">
                <a:solidFill>
                  <a:srgbClr val="000000"/>
                </a:solidFill>
                <a:latin typeface="Calibri"/>
                <a:ea typeface="MS PGothic"/>
                <a:cs typeface="Calibri"/>
              </a:rPr>
              <a:t>à créer un plan avec leur équipe de soins de santé pour gérer leurs symptômes;</a:t>
            </a:r>
            <a:r>
              <a:rPr lang="fr-CA" sz="1800" dirty="0">
                <a:solidFill>
                  <a:srgbClr val="000000"/>
                </a:solidFill>
                <a:latin typeface="Calibri"/>
                <a:ea typeface="MS PGothic"/>
                <a:cs typeface="Calibri"/>
              </a:rPr>
              <a:t> </a:t>
            </a:r>
          </a:p>
          <a:p>
            <a:pPr marL="762000" lvl="2" indent="-228600">
              <a:spcBef>
                <a:spcPts val="1000"/>
              </a:spcBef>
              <a:spcAft>
                <a:spcPts val="0"/>
              </a:spcAft>
            </a:pPr>
            <a:r>
              <a:rPr lang="fr-CA" sz="1800" dirty="0">
                <a:solidFill>
                  <a:srgbClr val="000000"/>
                </a:solidFill>
                <a:latin typeface="Calibri"/>
                <a:ea typeface="MS PGothic"/>
                <a:cs typeface="Calibri"/>
              </a:rPr>
              <a:t>à surveiller l’évolution de leurs symptômes au fil du temps. </a:t>
            </a:r>
            <a:endParaRPr lang="fr-CA" sz="1800" dirty="0">
              <a:solidFill>
                <a:srgbClr val="000000"/>
              </a:solidFill>
            </a:endParaRPr>
          </a:p>
          <a:p>
            <a:pPr marL="456565" indent="-456565"/>
            <a:endParaRPr lang="en-US"/>
          </a:p>
        </p:txBody>
      </p:sp>
    </p:spTree>
    <p:extLst>
      <p:ext uri="{BB962C8B-B14F-4D97-AF65-F5344CB8AC3E}">
        <p14:creationId xmlns:p14="http://schemas.microsoft.com/office/powerpoint/2010/main" val="4078241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1386-9B03-8705-D732-2401C558D467}"/>
              </a:ext>
            </a:extLst>
          </p:cNvPr>
          <p:cNvSpPr>
            <a:spLocks noGrp="1"/>
          </p:cNvSpPr>
          <p:nvPr>
            <p:ph type="title"/>
          </p:nvPr>
        </p:nvSpPr>
        <p:spPr>
          <a:xfrm>
            <a:off x="609599" y="218859"/>
            <a:ext cx="10157717" cy="1165909"/>
          </a:xfrm>
        </p:spPr>
        <p:txBody>
          <a:bodyPr/>
          <a:lstStyle/>
          <a:p>
            <a:r>
              <a:rPr lang="fr-CA" sz="3600" b="1" dirty="0">
                <a:latin typeface="Calibri"/>
                <a:ea typeface="MS PGothic"/>
                <a:cs typeface="Calibri"/>
              </a:rPr>
              <a:t>Vos symptômes sont importants</a:t>
            </a:r>
            <a:r>
              <a:rPr lang="fr-CA" sz="3600" dirty="0">
                <a:latin typeface="Calibri"/>
                <a:ea typeface="MS PGothic"/>
                <a:cs typeface="Calibri"/>
              </a:rPr>
              <a:t> - </a:t>
            </a:r>
            <a:r>
              <a:rPr lang="fr-CA" sz="3600" b="1" dirty="0">
                <a:latin typeface="Calibri"/>
                <a:ea typeface="MS PGothic"/>
                <a:cs typeface="Calibri"/>
              </a:rPr>
              <a:t>Symptômes généraux</a:t>
            </a:r>
            <a:r>
              <a:rPr lang="fr-CA" sz="3600" dirty="0">
                <a:latin typeface="Calibri"/>
                <a:ea typeface="MS PGothic"/>
                <a:cs typeface="Calibri"/>
              </a:rPr>
              <a:t> </a:t>
            </a:r>
            <a:r>
              <a:rPr lang="fr-CA" sz="3600" b="1" dirty="0">
                <a:latin typeface="Calibri"/>
                <a:ea typeface="MS PGothic"/>
                <a:cs typeface="Calibri"/>
              </a:rPr>
              <a:t>+</a:t>
            </a:r>
            <a:br>
              <a:rPr lang="fr-CA" sz="4000" b="1" dirty="0"/>
            </a:br>
            <a:r>
              <a:rPr lang="fr-CA" sz="2000" b="1" i="1" dirty="0">
                <a:latin typeface="Calibri"/>
                <a:ea typeface="MS PGothic"/>
                <a:cs typeface="Calibri"/>
              </a:rPr>
              <a:t>Réponse à distance/domicile</a:t>
            </a:r>
            <a:br>
              <a:rPr lang="fr-CA" sz="2000" b="1" u="none" dirty="0"/>
            </a:br>
            <a:endParaRPr lang="fr-CA" sz="4000" b="1" u="none" dirty="0"/>
          </a:p>
        </p:txBody>
      </p:sp>
      <p:sp>
        <p:nvSpPr>
          <p:cNvPr id="3" name="Content Placeholder 2">
            <a:extLst>
              <a:ext uri="{FF2B5EF4-FFF2-40B4-BE49-F238E27FC236}">
                <a16:creationId xmlns:a16="http://schemas.microsoft.com/office/drawing/2014/main" id="{0A4E0E95-98A2-4478-0A91-C1F11739CF69}"/>
              </a:ext>
            </a:extLst>
          </p:cNvPr>
          <p:cNvSpPr>
            <a:spLocks noGrp="1"/>
          </p:cNvSpPr>
          <p:nvPr>
            <p:ph idx="1"/>
          </p:nvPr>
        </p:nvSpPr>
        <p:spPr>
          <a:xfrm>
            <a:off x="609600" y="2070140"/>
            <a:ext cx="10972800" cy="4248472"/>
          </a:xfrm>
        </p:spPr>
        <p:txBody>
          <a:bodyPr/>
          <a:lstStyle/>
          <a:p>
            <a:pPr marL="228600" indent="-228600">
              <a:spcBef>
                <a:spcPts val="1500"/>
              </a:spcBef>
              <a:spcAft>
                <a:spcPts val="0"/>
              </a:spcAft>
              <a:buFont typeface="Arial" panose="020B0604020202020204" pitchFamily="34" charset="0"/>
              <a:buChar char="•"/>
            </a:pPr>
            <a:r>
              <a:rPr lang="fr-CA" sz="1800" dirty="0">
                <a:latin typeface="Calibri"/>
                <a:ea typeface="MS PGothic"/>
                <a:cs typeface="Calibri"/>
              </a:rPr>
              <a:t>Une fois qu’un patient a répondu aux questions de l’outil Vos symptômes sont importants - Symptômes généraux+ depuis son domicile/à distance, un rapport est disponible au téléchargement sur son appareil personnel ou ordinateur.</a:t>
            </a:r>
            <a:endParaRPr lang="en-US" dirty="0">
              <a:latin typeface="Calibri"/>
              <a:ea typeface="MS PGothic"/>
              <a:cs typeface="Calibri"/>
            </a:endParaRPr>
          </a:p>
          <a:p>
            <a:pPr marL="228600" indent="-228600">
              <a:spcBef>
                <a:spcPts val="1500"/>
              </a:spcBef>
              <a:spcAft>
                <a:spcPts val="0"/>
              </a:spcAft>
              <a:buFont typeface="Arial" panose="020B0604020202020204" pitchFamily="34" charset="0"/>
              <a:buChar char="•"/>
            </a:pPr>
            <a:r>
              <a:rPr lang="fr-CA" sz="1800" dirty="0">
                <a:latin typeface="Calibri"/>
                <a:ea typeface="MS PGothic"/>
                <a:cs typeface="Calibri"/>
              </a:rPr>
              <a:t>Le dossier de rapport sera également enregistré dans le dossier du patient et devrait être passé en revue avec son équipe de soins de santé.  L’équipe de soins de santé peut accéder au rapport par le biais du DMÉ de la clinique pour le passer en revue lors de la consultation.</a:t>
            </a:r>
          </a:p>
          <a:p>
            <a:pPr marL="456565" indent="-456565"/>
            <a:endParaRPr lang="en-US"/>
          </a:p>
        </p:txBody>
      </p:sp>
      <p:sp>
        <p:nvSpPr>
          <p:cNvPr id="5" name="TextBox 4">
            <a:extLst>
              <a:ext uri="{FF2B5EF4-FFF2-40B4-BE49-F238E27FC236}">
                <a16:creationId xmlns:a16="http://schemas.microsoft.com/office/drawing/2014/main" id="{8FF7D73B-9597-2968-7246-70A95B6E08FB}"/>
              </a:ext>
            </a:extLst>
          </p:cNvPr>
          <p:cNvSpPr txBox="1"/>
          <p:nvPr/>
        </p:nvSpPr>
        <p:spPr>
          <a:xfrm>
            <a:off x="4403306" y="6045658"/>
            <a:ext cx="3266119" cy="369332"/>
          </a:xfrm>
          <a:prstGeom prst="rect">
            <a:avLst/>
          </a:prstGeom>
          <a:noFill/>
        </p:spPr>
        <p:txBody>
          <a:bodyPr wrap="square" rtlCol="0">
            <a:spAutoFit/>
          </a:bodyPr>
          <a:lstStyle/>
          <a:p>
            <a:pPr algn="ctr"/>
            <a:r>
              <a:rPr lang="fr-CA" b="1">
                <a:latin typeface="Calibri" panose="020F0502020204030204" pitchFamily="34" charset="0"/>
                <a:cs typeface="Calibri" panose="020F0502020204030204" pitchFamily="34" charset="0"/>
              </a:rPr>
              <a:t>Télécharger le rapport </a:t>
            </a:r>
          </a:p>
        </p:txBody>
      </p:sp>
      <p:pic>
        <p:nvPicPr>
          <p:cNvPr id="4" name="Picture 7" descr="Graphical user interface, text, application, email&#10;&#10;Description automatically generated">
            <a:extLst>
              <a:ext uri="{FF2B5EF4-FFF2-40B4-BE49-F238E27FC236}">
                <a16:creationId xmlns:a16="http://schemas.microsoft.com/office/drawing/2014/main" id="{F43B5A5D-32B6-76D3-3679-213BCAE614C8}"/>
              </a:ext>
            </a:extLst>
          </p:cNvPr>
          <p:cNvPicPr>
            <a:picLocks noChangeAspect="1"/>
          </p:cNvPicPr>
          <p:nvPr/>
        </p:nvPicPr>
        <p:blipFill>
          <a:blip r:embed="rId2"/>
          <a:stretch>
            <a:fillRect/>
          </a:stretch>
        </p:blipFill>
        <p:spPr>
          <a:xfrm>
            <a:off x="2934586" y="4310281"/>
            <a:ext cx="6367130" cy="1568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rrow: Down 6">
            <a:extLst>
              <a:ext uri="{FF2B5EF4-FFF2-40B4-BE49-F238E27FC236}">
                <a16:creationId xmlns:a16="http://schemas.microsoft.com/office/drawing/2014/main" id="{8FF2022C-BB34-49A8-9647-0EEA54295B3C}"/>
              </a:ext>
            </a:extLst>
          </p:cNvPr>
          <p:cNvSpPr/>
          <p:nvPr/>
        </p:nvSpPr>
        <p:spPr>
          <a:xfrm rot="5400000">
            <a:off x="8622344" y="4003326"/>
            <a:ext cx="534715" cy="22788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721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0C3937-55F2-461C-943F-E63A31E10B34}"/>
              </a:ext>
            </a:extLst>
          </p:cNvPr>
          <p:cNvSpPr>
            <a:spLocks noGrp="1"/>
          </p:cNvSpPr>
          <p:nvPr>
            <p:ph type="title"/>
          </p:nvPr>
        </p:nvSpPr>
        <p:spPr>
          <a:xfrm>
            <a:off x="963089" y="1813206"/>
            <a:ext cx="9376293" cy="1969761"/>
          </a:xfrm>
        </p:spPr>
        <p:txBody>
          <a:bodyPr>
            <a:noAutofit/>
          </a:bodyPr>
          <a:lstStyle/>
          <a:p>
            <a:r>
              <a:rPr lang="fr-CA" sz="4800" dirty="0">
                <a:latin typeface="Calibri"/>
                <a:ea typeface="MS PGothic"/>
                <a:cs typeface="Calibri"/>
              </a:rPr>
              <a:t>Vos symptômes sont importants – Cancer de la prostate (EPIC)</a:t>
            </a:r>
          </a:p>
        </p:txBody>
      </p:sp>
    </p:spTree>
    <p:extLst>
      <p:ext uri="{BB962C8B-B14F-4D97-AF65-F5344CB8AC3E}">
        <p14:creationId xmlns:p14="http://schemas.microsoft.com/office/powerpoint/2010/main" val="3783385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08F4-8841-E9AE-C291-3ADDD426BADB}"/>
              </a:ext>
            </a:extLst>
          </p:cNvPr>
          <p:cNvSpPr>
            <a:spLocks noGrp="1"/>
          </p:cNvSpPr>
          <p:nvPr>
            <p:ph type="title"/>
          </p:nvPr>
        </p:nvSpPr>
        <p:spPr>
          <a:xfrm>
            <a:off x="609600" y="218859"/>
            <a:ext cx="10929959" cy="1165909"/>
          </a:xfrm>
        </p:spPr>
        <p:txBody>
          <a:bodyPr/>
          <a:lstStyle/>
          <a:p>
            <a:r>
              <a:rPr lang="fr-CA" sz="3600" dirty="0">
                <a:latin typeface="Calibri"/>
                <a:ea typeface="MS PGothic"/>
                <a:cs typeface="Calibri"/>
              </a:rPr>
              <a:t>Vos symptômes sont importants – Cancer de la prostate</a:t>
            </a:r>
          </a:p>
        </p:txBody>
      </p:sp>
      <p:sp>
        <p:nvSpPr>
          <p:cNvPr id="3" name="Content Placeholder 2">
            <a:extLst>
              <a:ext uri="{FF2B5EF4-FFF2-40B4-BE49-F238E27FC236}">
                <a16:creationId xmlns:a16="http://schemas.microsoft.com/office/drawing/2014/main" id="{6A1C97C3-FC84-D5D7-C607-8C02B912CB1B}"/>
              </a:ext>
            </a:extLst>
          </p:cNvPr>
          <p:cNvSpPr>
            <a:spLocks noGrp="1"/>
          </p:cNvSpPr>
          <p:nvPr>
            <p:ph idx="1"/>
          </p:nvPr>
        </p:nvSpPr>
        <p:spPr/>
        <p:txBody>
          <a:bodyPr/>
          <a:lstStyle/>
          <a:p>
            <a:pPr marL="285750" indent="-285750">
              <a:spcAft>
                <a:spcPts val="0"/>
              </a:spcAft>
              <a:buFont typeface="Arial"/>
              <a:buChar char="•"/>
            </a:pPr>
            <a:r>
              <a:rPr lang="fr-CA" sz="1600" dirty="0">
                <a:latin typeface="Calibri"/>
                <a:ea typeface="MS PGothic"/>
                <a:cs typeface="Calibri"/>
              </a:rPr>
              <a:t>Par le biais des questions d’</a:t>
            </a:r>
            <a:r>
              <a:rPr lang="fr-CA" sz="1600" dirty="0" err="1">
                <a:latin typeface="Calibri"/>
                <a:ea typeface="MS PGothic"/>
                <a:cs typeface="Calibri"/>
              </a:rPr>
              <a:t>autosélection</a:t>
            </a:r>
            <a:r>
              <a:rPr lang="fr-CA" sz="1600" dirty="0">
                <a:latin typeface="Calibri"/>
                <a:ea typeface="MS PGothic"/>
                <a:cs typeface="Calibri"/>
              </a:rPr>
              <a:t> décrites précédemment, les personnes qui indiquent être de sexe masculin assigné à la naissance atteintes d’un cancer de la prostate à un stade précoce seront sélectionnées pour répondre aux questions de l’outil d’évaluation Vos symptômes sont importants – Cancer de la prostate (EPIC).</a:t>
            </a:r>
            <a:endParaRPr lang="en-US" sz="1600">
              <a:latin typeface="Calibri"/>
              <a:ea typeface="MS PGothic"/>
              <a:cs typeface="Calibri"/>
            </a:endParaRPr>
          </a:p>
          <a:p>
            <a:pPr marL="285750" lvl="1" indent="-285750">
              <a:spcAft>
                <a:spcPts val="0"/>
              </a:spcAft>
              <a:buChar char="•"/>
            </a:pPr>
            <a:r>
              <a:rPr lang="fr-CA" sz="1600" dirty="0">
                <a:latin typeface="Calibri"/>
                <a:ea typeface="MS PGothic"/>
                <a:cs typeface="Calibri"/>
              </a:rPr>
              <a:t>Il y a 17 questions à choix multiples avec quatre ou cinq réponses possibles.</a:t>
            </a:r>
          </a:p>
          <a:p>
            <a:pPr marL="285750" indent="-285750">
              <a:spcAft>
                <a:spcPts val="0"/>
              </a:spcAft>
              <a:buFont typeface="Arial"/>
              <a:buChar char="•"/>
            </a:pPr>
            <a:r>
              <a:rPr lang="fr-CA" sz="1600" dirty="0">
                <a:latin typeface="Calibri"/>
                <a:ea typeface="MS PGothic"/>
                <a:cs typeface="Calibri"/>
              </a:rPr>
              <a:t>L’outil d’évaluation traite des symptômes dans les domaines suivants :</a:t>
            </a:r>
          </a:p>
          <a:p>
            <a:pPr marL="819150" lvl="2" indent="-285750">
              <a:spcBef>
                <a:spcPts val="1200"/>
              </a:spcBef>
              <a:spcAft>
                <a:spcPts val="0"/>
              </a:spcAft>
            </a:pPr>
            <a:r>
              <a:rPr lang="fr-CA" sz="1600" dirty="0">
                <a:latin typeface="Calibri"/>
                <a:ea typeface="MS PGothic"/>
                <a:cs typeface="Calibri"/>
              </a:rPr>
              <a:t>Symptômes intestinaux</a:t>
            </a:r>
          </a:p>
          <a:p>
            <a:pPr marL="819150" lvl="2" indent="-285750">
              <a:spcBef>
                <a:spcPts val="1200"/>
              </a:spcBef>
              <a:spcAft>
                <a:spcPts val="0"/>
              </a:spcAft>
            </a:pPr>
            <a:r>
              <a:rPr lang="fr-CA" sz="1600" dirty="0">
                <a:latin typeface="Calibri"/>
                <a:ea typeface="MS PGothic"/>
                <a:cs typeface="Calibri"/>
              </a:rPr>
              <a:t>Symptômes d’irritation/d’obstruction urinaires</a:t>
            </a:r>
          </a:p>
          <a:p>
            <a:pPr marL="819150" lvl="2" indent="-285750">
              <a:spcBef>
                <a:spcPts val="1200"/>
              </a:spcBef>
              <a:spcAft>
                <a:spcPts val="0"/>
              </a:spcAft>
            </a:pPr>
            <a:r>
              <a:rPr lang="fr-CA" sz="1600" dirty="0">
                <a:latin typeface="Calibri"/>
                <a:ea typeface="MS PGothic"/>
                <a:cs typeface="Calibri"/>
              </a:rPr>
              <a:t>Symptômes d’incontinence urinaire</a:t>
            </a:r>
          </a:p>
          <a:p>
            <a:pPr marL="819150" lvl="2" indent="-285750">
              <a:spcBef>
                <a:spcPts val="1200"/>
              </a:spcBef>
              <a:spcAft>
                <a:spcPts val="0"/>
              </a:spcAft>
            </a:pPr>
            <a:r>
              <a:rPr lang="fr-CA" sz="1600" dirty="0">
                <a:latin typeface="Calibri"/>
                <a:ea typeface="MS PGothic"/>
                <a:cs typeface="Calibri"/>
              </a:rPr>
              <a:t>Symptômes de vitalité/hormonaux</a:t>
            </a:r>
          </a:p>
          <a:p>
            <a:pPr marL="819150" lvl="2" indent="-285750">
              <a:spcBef>
                <a:spcPts val="1200"/>
              </a:spcBef>
              <a:spcAft>
                <a:spcPts val="0"/>
              </a:spcAft>
            </a:pPr>
            <a:r>
              <a:rPr lang="fr-CA" sz="1600" dirty="0">
                <a:latin typeface="Calibri"/>
                <a:ea typeface="MS PGothic"/>
                <a:cs typeface="Calibri"/>
              </a:rPr>
              <a:t>Symptômes liés à la fonction sexuelle</a:t>
            </a:r>
          </a:p>
          <a:p>
            <a:pPr marL="285750" indent="-285750">
              <a:spcAft>
                <a:spcPts val="0"/>
              </a:spcAft>
              <a:buFont typeface="Arial"/>
              <a:buChar char="•"/>
            </a:pPr>
            <a:r>
              <a:rPr lang="fr-CA" sz="1600" dirty="0">
                <a:latin typeface="Calibri"/>
                <a:ea typeface="MS PGothic"/>
                <a:cs typeface="Calibri"/>
              </a:rPr>
              <a:t>L’outil d’évaluation des symptômes du cancer de la prostate (EPIC) est également disponible au format papier dans plus de 35 langues différentes.</a:t>
            </a:r>
          </a:p>
        </p:txBody>
      </p:sp>
    </p:spTree>
    <p:extLst>
      <p:ext uri="{BB962C8B-B14F-4D97-AF65-F5344CB8AC3E}">
        <p14:creationId xmlns:p14="http://schemas.microsoft.com/office/powerpoint/2010/main" val="2217097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CB3B-8913-F200-1256-048263647C85}"/>
              </a:ext>
            </a:extLst>
          </p:cNvPr>
          <p:cNvSpPr>
            <a:spLocks noGrp="1"/>
          </p:cNvSpPr>
          <p:nvPr>
            <p:ph type="title"/>
          </p:nvPr>
        </p:nvSpPr>
        <p:spPr>
          <a:xfrm>
            <a:off x="609600" y="218859"/>
            <a:ext cx="10824594" cy="1165909"/>
          </a:xfrm>
        </p:spPr>
        <p:txBody>
          <a:bodyPr/>
          <a:lstStyle/>
          <a:p>
            <a:r>
              <a:rPr lang="fr-CA" sz="3600" b="1" u="none">
                <a:latin typeface="Calibri" panose="020F0502020204030204" pitchFamily="34" charset="0"/>
                <a:cs typeface="Calibri" panose="020F0502020204030204" pitchFamily="34" charset="0"/>
              </a:rPr>
              <a:t>Vos symptômes sont importants – Cancer de la prostate</a:t>
            </a:r>
            <a:br>
              <a:rPr lang="fr-CA" sz="3600" b="1" u="none">
                <a:latin typeface="Calibri" panose="020F0502020204030204" pitchFamily="34" charset="0"/>
                <a:cs typeface="Calibri" panose="020F0502020204030204" pitchFamily="34" charset="0"/>
              </a:rPr>
            </a:br>
            <a:r>
              <a:rPr lang="fr-CA" sz="3600" b="1" i="1" u="none">
                <a:latin typeface="Calibri" panose="020F0502020204030204" pitchFamily="34" charset="0"/>
                <a:cs typeface="Calibri" panose="020F0502020204030204" pitchFamily="34" charset="0"/>
              </a:rPr>
              <a:t>Questions sensibles</a:t>
            </a:r>
          </a:p>
        </p:txBody>
      </p:sp>
      <p:sp>
        <p:nvSpPr>
          <p:cNvPr id="3" name="Content Placeholder 2">
            <a:extLst>
              <a:ext uri="{FF2B5EF4-FFF2-40B4-BE49-F238E27FC236}">
                <a16:creationId xmlns:a16="http://schemas.microsoft.com/office/drawing/2014/main" id="{4593E2AE-9E81-EE2C-A5AB-55EC93DEF200}"/>
              </a:ext>
            </a:extLst>
          </p:cNvPr>
          <p:cNvSpPr>
            <a:spLocks noGrp="1"/>
          </p:cNvSpPr>
          <p:nvPr>
            <p:ph idx="1"/>
          </p:nvPr>
        </p:nvSpPr>
        <p:spPr/>
        <p:txBody>
          <a:bodyPr/>
          <a:lstStyle/>
          <a:p>
            <a:pPr marL="228600" indent="-228600">
              <a:spcAft>
                <a:spcPts val="0"/>
              </a:spcAft>
              <a:buFont typeface="Arial"/>
              <a:buChar char="•"/>
            </a:pPr>
            <a:r>
              <a:rPr lang="fr-CA" sz="1800" dirty="0">
                <a:latin typeface="Calibri"/>
                <a:ea typeface="MS PGothic"/>
                <a:cs typeface="Calibri"/>
              </a:rPr>
              <a:t>L’outil d’évaluation des symptômes du cancer de la prostate traitant de sujets sensibles comme la fonction sexuelle et les symptômes de vitalité/hormonaux, il est important d’être conscient du contenu de ces questions.</a:t>
            </a:r>
            <a:endParaRPr lang="en-US" dirty="0">
              <a:latin typeface="Calibri"/>
              <a:ea typeface="MS PGothic"/>
              <a:cs typeface="Calibri"/>
            </a:endParaRPr>
          </a:p>
          <a:p>
            <a:pPr marL="228600" indent="-228600">
              <a:spcAft>
                <a:spcPts val="0"/>
              </a:spcAft>
              <a:buFont typeface="Arial"/>
              <a:buChar char="•"/>
            </a:pPr>
            <a:r>
              <a:rPr lang="fr-CA" sz="1800" dirty="0">
                <a:latin typeface="Calibri"/>
                <a:ea typeface="MS PGothic"/>
                <a:cs typeface="Calibri"/>
              </a:rPr>
              <a:t>Ces questions portent sur des sujets comme:</a:t>
            </a:r>
          </a:p>
          <a:p>
            <a:pPr marL="762000" lvl="1" indent="-380365">
              <a:spcAft>
                <a:spcPts val="0"/>
              </a:spcAft>
              <a:buFont typeface="Arial"/>
              <a:buChar char="•"/>
            </a:pPr>
            <a:r>
              <a:rPr lang="fr-CA" sz="1800" dirty="0">
                <a:latin typeface="Calibri"/>
                <a:ea typeface="MS PGothic"/>
                <a:cs typeface="Calibri"/>
              </a:rPr>
              <a:t>les orgasmes;</a:t>
            </a:r>
            <a:endParaRPr lang="fr-CA" sz="1800" dirty="0"/>
          </a:p>
          <a:p>
            <a:pPr marL="762000" lvl="1" indent="-380365">
              <a:spcAft>
                <a:spcPts val="0"/>
              </a:spcAft>
              <a:buFont typeface="Arial"/>
              <a:buChar char="•"/>
            </a:pPr>
            <a:r>
              <a:rPr lang="fr-CA" sz="1800" dirty="0">
                <a:latin typeface="Calibri"/>
                <a:ea typeface="MS PGothic"/>
                <a:cs typeface="Calibri"/>
              </a:rPr>
              <a:t>l’érection;</a:t>
            </a:r>
          </a:p>
          <a:p>
            <a:pPr marL="762000" lvl="1" indent="-380365">
              <a:spcAft>
                <a:spcPts val="0"/>
              </a:spcAft>
              <a:buFont typeface="Arial"/>
              <a:buChar char="•"/>
            </a:pPr>
            <a:r>
              <a:rPr lang="fr-CA" sz="1800" dirty="0">
                <a:latin typeface="Calibri"/>
                <a:ea typeface="MS PGothic"/>
                <a:cs typeface="Calibri"/>
              </a:rPr>
              <a:t>les bouffées de chaleur;</a:t>
            </a:r>
          </a:p>
          <a:p>
            <a:pPr marL="762000" lvl="1" indent="-380365">
              <a:spcAft>
                <a:spcPts val="0"/>
              </a:spcAft>
              <a:buFont typeface="Arial"/>
              <a:buChar char="•"/>
            </a:pPr>
            <a:r>
              <a:rPr lang="fr-CA" sz="1800" dirty="0">
                <a:latin typeface="Calibri"/>
                <a:ea typeface="MS PGothic"/>
                <a:cs typeface="Calibri"/>
              </a:rPr>
              <a:t>l’incontinence urinaire.</a:t>
            </a:r>
          </a:p>
          <a:p>
            <a:pPr marL="228600" indent="-228600">
              <a:spcAft>
                <a:spcPts val="0"/>
              </a:spcAft>
              <a:buFont typeface="Arial"/>
              <a:buChar char="•"/>
            </a:pPr>
            <a:r>
              <a:rPr lang="fr-CA" sz="1800" dirty="0">
                <a:latin typeface="Calibri"/>
                <a:ea typeface="MS PGothic"/>
                <a:cs typeface="Calibri"/>
              </a:rPr>
              <a:t>Il est important de garder à l’esprit que les patients peuvent ne pas être à l’aise d’être entourés d’autres personnes lorsqu’ils répondent à ces questions.</a:t>
            </a:r>
          </a:p>
          <a:p>
            <a:pPr marL="228600" indent="-228600">
              <a:spcAft>
                <a:spcPts val="0"/>
              </a:spcAft>
              <a:buFont typeface="Arial"/>
              <a:buChar char="•"/>
            </a:pPr>
            <a:r>
              <a:rPr lang="fr-CA" sz="1800" dirty="0">
                <a:latin typeface="Calibri"/>
                <a:ea typeface="MS PGothic"/>
                <a:cs typeface="Calibri"/>
              </a:rPr>
              <a:t>Les patients peuvent aussi se sentir mal à l’aise de poser des questions.</a:t>
            </a:r>
          </a:p>
          <a:p>
            <a:pPr marL="228600" indent="-228600">
              <a:spcAft>
                <a:spcPts val="0"/>
              </a:spcAft>
            </a:pPr>
            <a:endParaRPr lang="en-US"/>
          </a:p>
        </p:txBody>
      </p:sp>
    </p:spTree>
    <p:extLst>
      <p:ext uri="{BB962C8B-B14F-4D97-AF65-F5344CB8AC3E}">
        <p14:creationId xmlns:p14="http://schemas.microsoft.com/office/powerpoint/2010/main" val="2015109331"/>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725F-E1EA-CCB2-51C5-2590450FFD35}"/>
              </a:ext>
            </a:extLst>
          </p:cNvPr>
          <p:cNvSpPr>
            <a:spLocks noGrp="1"/>
          </p:cNvSpPr>
          <p:nvPr>
            <p:ph type="title"/>
          </p:nvPr>
        </p:nvSpPr>
        <p:spPr>
          <a:xfrm>
            <a:off x="609599" y="218859"/>
            <a:ext cx="10994598" cy="1165909"/>
          </a:xfrm>
        </p:spPr>
        <p:txBody>
          <a:bodyPr/>
          <a:lstStyle/>
          <a:p>
            <a:r>
              <a:rPr lang="fr-CA" sz="3600" dirty="0">
                <a:latin typeface="Calibri"/>
                <a:ea typeface="MS PGothic"/>
                <a:cs typeface="Calibri"/>
              </a:rPr>
              <a:t>Vos symptômes sont importants – Cancer de la prostate</a:t>
            </a:r>
            <a:br>
              <a:rPr lang="fr-CA" sz="3600" dirty="0"/>
            </a:br>
            <a:r>
              <a:rPr lang="fr-CA" sz="3600" i="1" dirty="0">
                <a:latin typeface="Calibri"/>
                <a:ea typeface="MS PGothic"/>
                <a:cs typeface="Calibri"/>
              </a:rPr>
              <a:t>Questions sensibles</a:t>
            </a:r>
            <a:endParaRPr lang="en-US" i="1" dirty="0">
              <a:latin typeface="Calibri"/>
              <a:ea typeface="MS PGothic"/>
              <a:cs typeface="Calibri"/>
            </a:endParaRPr>
          </a:p>
        </p:txBody>
      </p:sp>
      <p:sp>
        <p:nvSpPr>
          <p:cNvPr id="3" name="Content Placeholder 2">
            <a:extLst>
              <a:ext uri="{FF2B5EF4-FFF2-40B4-BE49-F238E27FC236}">
                <a16:creationId xmlns:a16="http://schemas.microsoft.com/office/drawing/2014/main" id="{E6698BA7-070B-03D1-59CD-7BAB19049B6C}"/>
              </a:ext>
            </a:extLst>
          </p:cNvPr>
          <p:cNvSpPr>
            <a:spLocks noGrp="1"/>
          </p:cNvSpPr>
          <p:nvPr>
            <p:ph idx="1"/>
          </p:nvPr>
        </p:nvSpPr>
        <p:spPr>
          <a:xfrm>
            <a:off x="561833" y="2062474"/>
            <a:ext cx="10972800" cy="4248472"/>
          </a:xfrm>
        </p:spPr>
        <p:txBody>
          <a:bodyPr/>
          <a:lstStyle/>
          <a:p>
            <a:pPr marL="228600" indent="-228600">
              <a:lnSpc>
                <a:spcPct val="100000"/>
              </a:lnSpc>
              <a:spcBef>
                <a:spcPts val="1500"/>
              </a:spcBef>
              <a:spcAft>
                <a:spcPts val="0"/>
              </a:spcAft>
              <a:buFont typeface="Arial"/>
              <a:buChar char="•"/>
            </a:pPr>
            <a:r>
              <a:rPr lang="fr-CA" sz="1800" dirty="0">
                <a:latin typeface="Calibri"/>
                <a:ea typeface="MS PGothic"/>
                <a:cs typeface="Calibri"/>
              </a:rPr>
              <a:t>Bien qu’il s’agisse de sujets sensibles, ce sont aussi des expériences très fréquentes pour les personnes atteintes d’un cancer de la prostate.</a:t>
            </a:r>
            <a:endParaRPr lang="en-US" dirty="0">
              <a:latin typeface="Calibri"/>
              <a:ea typeface="MS PGothic"/>
              <a:cs typeface="Calibri"/>
            </a:endParaRPr>
          </a:p>
          <a:p>
            <a:pPr marL="228600" indent="-228600">
              <a:lnSpc>
                <a:spcPct val="100000"/>
              </a:lnSpc>
              <a:spcBef>
                <a:spcPts val="1500"/>
              </a:spcBef>
              <a:spcAft>
                <a:spcPts val="0"/>
              </a:spcAft>
              <a:buFont typeface="Arial"/>
              <a:buChar char="•"/>
            </a:pPr>
            <a:r>
              <a:rPr lang="fr-CA" sz="1800" dirty="0">
                <a:latin typeface="Calibri"/>
                <a:ea typeface="MS PGothic"/>
                <a:cs typeface="Calibri"/>
              </a:rPr>
              <a:t>Il est important pour les patients et les équipes de soins de santé d’avoir l’occasion d’en parler.</a:t>
            </a:r>
          </a:p>
          <a:p>
            <a:pPr marL="228600" indent="-228600">
              <a:lnSpc>
                <a:spcPct val="100000"/>
              </a:lnSpc>
              <a:spcBef>
                <a:spcPts val="1500"/>
              </a:spcBef>
              <a:spcAft>
                <a:spcPts val="0"/>
              </a:spcAft>
              <a:buFont typeface="Arial"/>
              <a:buChar char="•"/>
            </a:pPr>
            <a:r>
              <a:rPr lang="fr-CA" sz="1800" dirty="0">
                <a:latin typeface="Calibri"/>
                <a:ea typeface="MS PGothic"/>
                <a:cs typeface="Calibri"/>
              </a:rPr>
              <a:t>Sans rentrer trop dans les détails, vous pouvez tenter de normaliser certains de ces symptômes pour les patients en leur disant par exemple :</a:t>
            </a:r>
          </a:p>
          <a:p>
            <a:pPr marL="228600" lvl="1" indent="-228600">
              <a:spcBef>
                <a:spcPts val="1500"/>
              </a:spcBef>
              <a:spcAft>
                <a:spcPts val="0"/>
              </a:spcAft>
              <a:buChar char="•"/>
            </a:pPr>
            <a:r>
              <a:rPr lang="fr-CA" sz="1800" i="1" dirty="0">
                <a:latin typeface="Calibri"/>
                <a:ea typeface="MS PGothic"/>
                <a:cs typeface="Calibri"/>
              </a:rPr>
              <a:t>« Ces symptômes sont fréquents chez les patients atteints d’un cancer de la prostate.  Certaines de ces questions sont personnelles. Faites de votre mieux pour y répondre honnêtement.  Vous avez la possibilité de sauter une question. Je vous laisse un peu d’intimité. »</a:t>
            </a:r>
          </a:p>
          <a:p>
            <a:pPr marL="0" indent="0">
              <a:buNone/>
            </a:pPr>
            <a:endParaRPr lang="en-US"/>
          </a:p>
        </p:txBody>
      </p:sp>
    </p:spTree>
    <p:extLst>
      <p:ext uri="{BB962C8B-B14F-4D97-AF65-F5344CB8AC3E}">
        <p14:creationId xmlns:p14="http://schemas.microsoft.com/office/powerpoint/2010/main" val="2109634917"/>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CB49-73C9-137D-3030-A2D3F8B34FB8}"/>
              </a:ext>
            </a:extLst>
          </p:cNvPr>
          <p:cNvSpPr>
            <a:spLocks noGrp="1"/>
          </p:cNvSpPr>
          <p:nvPr>
            <p:ph type="title"/>
          </p:nvPr>
        </p:nvSpPr>
        <p:spPr>
          <a:xfrm>
            <a:off x="609600" y="218859"/>
            <a:ext cx="10969431" cy="1165909"/>
          </a:xfrm>
        </p:spPr>
        <p:txBody>
          <a:bodyPr/>
          <a:lstStyle/>
          <a:p>
            <a:r>
              <a:rPr lang="fr-CA" sz="3600" dirty="0"/>
              <a:t>Vos symptômes sont importants – Cancer de la prostate</a:t>
            </a:r>
            <a:br>
              <a:rPr lang="fr-CA" sz="3600" dirty="0"/>
            </a:br>
            <a:r>
              <a:rPr lang="fr-CA" sz="3600" i="1" dirty="0"/>
              <a:t>Questions sensibles</a:t>
            </a:r>
          </a:p>
        </p:txBody>
      </p:sp>
      <p:sp>
        <p:nvSpPr>
          <p:cNvPr id="3" name="Content Placeholder 2">
            <a:extLst>
              <a:ext uri="{FF2B5EF4-FFF2-40B4-BE49-F238E27FC236}">
                <a16:creationId xmlns:a16="http://schemas.microsoft.com/office/drawing/2014/main" id="{E6DE6F52-CA53-AD90-07AF-B4EF43EF88D9}"/>
              </a:ext>
            </a:extLst>
          </p:cNvPr>
          <p:cNvSpPr>
            <a:spLocks noGrp="1"/>
          </p:cNvSpPr>
          <p:nvPr>
            <p:ph idx="1"/>
          </p:nvPr>
        </p:nvSpPr>
        <p:spPr>
          <a:xfrm>
            <a:off x="520889" y="1980587"/>
            <a:ext cx="10972800" cy="4248472"/>
          </a:xfrm>
        </p:spPr>
        <p:txBody>
          <a:bodyPr/>
          <a:lstStyle/>
          <a:p>
            <a:pPr marL="228600" indent="-228600">
              <a:spcBef>
                <a:spcPts val="1500"/>
              </a:spcBef>
              <a:spcAft>
                <a:spcPts val="0"/>
              </a:spcAft>
              <a:buFont typeface="Arial"/>
              <a:buChar char="•"/>
            </a:pPr>
            <a:r>
              <a:rPr lang="fr-CA" sz="1800" dirty="0">
                <a:latin typeface="Calibri"/>
                <a:ea typeface="MS PGothic"/>
                <a:cs typeface="Calibri"/>
              </a:rPr>
              <a:t>Conseils pour aider les patients à répondre aux questions de l’outil Vos symptômes sont importants – Cancer de la prostate :</a:t>
            </a:r>
            <a:endParaRPr lang="fr-CA" sz="1800" dirty="0"/>
          </a:p>
          <a:p>
            <a:pPr marL="762000" lvl="1" indent="-380365">
              <a:spcBef>
                <a:spcPts val="1500"/>
              </a:spcBef>
              <a:spcAft>
                <a:spcPts val="0"/>
              </a:spcAft>
              <a:buFont typeface="Arial"/>
              <a:buChar char="•"/>
            </a:pPr>
            <a:r>
              <a:rPr lang="fr-CA" sz="1800" dirty="0">
                <a:latin typeface="Calibri"/>
                <a:ea typeface="MS PGothic"/>
                <a:cs typeface="Calibri"/>
              </a:rPr>
              <a:t>Offrez votre soutien et du réconfort.</a:t>
            </a:r>
            <a:r>
              <a:rPr lang="fr-CA" sz="1250" dirty="0">
                <a:latin typeface="Calibri"/>
                <a:ea typeface="MS PGothic"/>
                <a:cs typeface="Calibri"/>
              </a:rPr>
              <a:t> </a:t>
            </a:r>
            <a:endParaRPr lang="fr-CA" sz="1800" dirty="0">
              <a:latin typeface="Calibri"/>
              <a:ea typeface="MS PGothic"/>
              <a:cs typeface="Calibri"/>
            </a:endParaRPr>
          </a:p>
          <a:p>
            <a:pPr marL="762000" lvl="1" indent="-380365">
              <a:spcBef>
                <a:spcPts val="1500"/>
              </a:spcBef>
              <a:spcAft>
                <a:spcPts val="0"/>
              </a:spcAft>
              <a:buFont typeface="Arial"/>
              <a:buChar char="•"/>
            </a:pPr>
            <a:r>
              <a:rPr lang="fr-CA" sz="1800" dirty="0">
                <a:latin typeface="Calibri"/>
                <a:ea typeface="MS PGothic"/>
                <a:cs typeface="Calibri"/>
              </a:rPr>
              <a:t>Ne lisez pas la question à haute voix.</a:t>
            </a:r>
            <a:endParaRPr lang="fr-CA" sz="1800" dirty="0"/>
          </a:p>
          <a:p>
            <a:pPr marL="762000" lvl="1" indent="-380365">
              <a:spcBef>
                <a:spcPts val="1500"/>
              </a:spcBef>
              <a:spcAft>
                <a:spcPts val="0"/>
              </a:spcAft>
              <a:buFont typeface="Arial"/>
              <a:buChar char="•"/>
            </a:pPr>
            <a:r>
              <a:rPr lang="fr-CA" sz="1800" dirty="0">
                <a:latin typeface="Calibri"/>
                <a:ea typeface="MS PGothic"/>
                <a:cs typeface="Calibri"/>
              </a:rPr>
              <a:t>Prenez le patient à l’écart pour lui expliquer le sujet de la question.</a:t>
            </a:r>
            <a:endParaRPr lang="fr-CA" sz="1800" dirty="0"/>
          </a:p>
          <a:p>
            <a:pPr marL="228600" lvl="1" indent="-228600">
              <a:spcBef>
                <a:spcPts val="1500"/>
              </a:spcBef>
              <a:spcAft>
                <a:spcPts val="0"/>
              </a:spcAft>
              <a:buChar char="•"/>
            </a:pPr>
            <a:r>
              <a:rPr lang="fr-CA" sz="1800" dirty="0">
                <a:latin typeface="Calibri"/>
                <a:ea typeface="MS PGothic"/>
                <a:cs typeface="Calibri"/>
              </a:rPr>
              <a:t>Si les patients sont inquiets au sujet de leur vie privée, le questionnaire est disponible au format papier dans 35 langues. Les patients peuvent y répondre seuls ou avec leur fournisseur de soins de santé.</a:t>
            </a:r>
          </a:p>
          <a:p>
            <a:pPr marL="456565" indent="-456565"/>
            <a:endParaRPr lang="en-US"/>
          </a:p>
        </p:txBody>
      </p:sp>
    </p:spTree>
    <p:extLst>
      <p:ext uri="{BB962C8B-B14F-4D97-AF65-F5344CB8AC3E}">
        <p14:creationId xmlns:p14="http://schemas.microsoft.com/office/powerpoint/2010/main" val="3783575950"/>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32E2-6E18-AAC1-7434-A5BA24435C46}"/>
              </a:ext>
            </a:extLst>
          </p:cNvPr>
          <p:cNvSpPr>
            <a:spLocks noGrp="1"/>
          </p:cNvSpPr>
          <p:nvPr>
            <p:ph type="title"/>
          </p:nvPr>
        </p:nvSpPr>
        <p:spPr>
          <a:xfrm>
            <a:off x="609600" y="218859"/>
            <a:ext cx="10898911" cy="1165909"/>
          </a:xfrm>
        </p:spPr>
        <p:txBody>
          <a:bodyPr/>
          <a:lstStyle/>
          <a:p>
            <a:r>
              <a:rPr lang="fr-CA" sz="3600">
                <a:latin typeface="Calibri"/>
                <a:ea typeface="MS PGothic"/>
                <a:cs typeface="Calibri"/>
              </a:rPr>
              <a:t>Vos symptômes sont importants – Cancer de la prostate</a:t>
            </a:r>
            <a:br>
              <a:rPr lang="fr-CA" sz="4000"/>
            </a:br>
            <a:r>
              <a:rPr lang="fr-CA" sz="2000" i="1">
                <a:latin typeface="Calibri"/>
                <a:ea typeface="MS PGothic"/>
                <a:cs typeface="Calibri"/>
              </a:rPr>
              <a:t>Captures d’écran :</a:t>
            </a:r>
          </a:p>
        </p:txBody>
      </p:sp>
      <p:sp>
        <p:nvSpPr>
          <p:cNvPr id="5" name="TextBox 4">
            <a:extLst>
              <a:ext uri="{FF2B5EF4-FFF2-40B4-BE49-F238E27FC236}">
                <a16:creationId xmlns:a16="http://schemas.microsoft.com/office/drawing/2014/main" id="{C5D2C711-1A50-7F8A-A584-9A8968DF1CBC}"/>
              </a:ext>
            </a:extLst>
          </p:cNvPr>
          <p:cNvSpPr txBox="1"/>
          <p:nvPr/>
        </p:nvSpPr>
        <p:spPr>
          <a:xfrm>
            <a:off x="5043178" y="5696090"/>
            <a:ext cx="2105637" cy="369332"/>
          </a:xfrm>
          <a:prstGeom prst="rect">
            <a:avLst/>
          </a:prstGeom>
          <a:noFill/>
        </p:spPr>
        <p:txBody>
          <a:bodyPr wrap="square" rtlCol="0">
            <a:spAutoFit/>
          </a:bodyPr>
          <a:lstStyle/>
          <a:p>
            <a:pPr algn="ctr"/>
            <a:r>
              <a:rPr lang="fr-CA" b="1">
                <a:latin typeface="Calibri" panose="020F0502020204030204" pitchFamily="34" charset="0"/>
                <a:cs typeface="Calibri" panose="020F0502020204030204" pitchFamily="34" charset="0"/>
              </a:rPr>
              <a:t>Page d’instructions</a:t>
            </a:r>
          </a:p>
        </p:txBody>
      </p:sp>
      <p:pic>
        <p:nvPicPr>
          <p:cNvPr id="7" name="Picture 7" descr="Graphical user interface, text, application, email&#10;&#10;Description automatically generated">
            <a:extLst>
              <a:ext uri="{FF2B5EF4-FFF2-40B4-BE49-F238E27FC236}">
                <a16:creationId xmlns:a16="http://schemas.microsoft.com/office/drawing/2014/main" id="{5E85CB81-7D36-FCB0-C1A5-D6A61BB27169}"/>
              </a:ext>
            </a:extLst>
          </p:cNvPr>
          <p:cNvPicPr>
            <a:picLocks noGrp="1" noChangeAspect="1"/>
          </p:cNvPicPr>
          <p:nvPr>
            <p:ph idx="1"/>
          </p:nvPr>
        </p:nvPicPr>
        <p:blipFill>
          <a:blip r:embed="rId2"/>
          <a:stretch>
            <a:fillRect/>
          </a:stretch>
        </p:blipFill>
        <p:spPr>
          <a:xfrm>
            <a:off x="1405140" y="1709988"/>
            <a:ext cx="9390901" cy="3725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07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32E2-6E18-AAC1-7434-A5BA24435C46}"/>
              </a:ext>
            </a:extLst>
          </p:cNvPr>
          <p:cNvSpPr>
            <a:spLocks noGrp="1"/>
          </p:cNvSpPr>
          <p:nvPr>
            <p:ph type="title"/>
          </p:nvPr>
        </p:nvSpPr>
        <p:spPr>
          <a:xfrm>
            <a:off x="609599" y="218859"/>
            <a:ext cx="10983985" cy="1165909"/>
          </a:xfrm>
        </p:spPr>
        <p:txBody>
          <a:bodyPr/>
          <a:lstStyle/>
          <a:p>
            <a:r>
              <a:rPr lang="fr-CA" sz="3600" dirty="0">
                <a:latin typeface="Calibri"/>
                <a:ea typeface="MS PGothic"/>
                <a:cs typeface="Calibri"/>
              </a:rPr>
              <a:t>Vos symptômes sont importants – Cancer de la prostate</a:t>
            </a:r>
            <a:br>
              <a:rPr lang="fr-CA" sz="3600" dirty="0"/>
            </a:br>
            <a:r>
              <a:rPr lang="fr-CA" sz="2000" i="1" dirty="0">
                <a:latin typeface="Calibri"/>
                <a:ea typeface="MS PGothic"/>
                <a:cs typeface="Calibri"/>
              </a:rPr>
              <a:t>Captures d’écran :</a:t>
            </a:r>
          </a:p>
        </p:txBody>
      </p:sp>
      <p:sp>
        <p:nvSpPr>
          <p:cNvPr id="5" name="TextBox 4">
            <a:extLst>
              <a:ext uri="{FF2B5EF4-FFF2-40B4-BE49-F238E27FC236}">
                <a16:creationId xmlns:a16="http://schemas.microsoft.com/office/drawing/2014/main" id="{C5D2C711-1A50-7F8A-A584-9A8968DF1CBC}"/>
              </a:ext>
            </a:extLst>
          </p:cNvPr>
          <p:cNvSpPr txBox="1"/>
          <p:nvPr/>
        </p:nvSpPr>
        <p:spPr>
          <a:xfrm>
            <a:off x="4680407" y="6007653"/>
            <a:ext cx="2702654" cy="369332"/>
          </a:xfrm>
          <a:prstGeom prst="rect">
            <a:avLst/>
          </a:prstGeom>
          <a:noFill/>
        </p:spPr>
        <p:txBody>
          <a:bodyPr wrap="square" rtlCol="0">
            <a:spAutoFit/>
          </a:bodyPr>
          <a:lstStyle/>
          <a:p>
            <a:pPr algn="ctr"/>
            <a:r>
              <a:rPr lang="fr-CA" b="1">
                <a:latin typeface="Calibri" panose="020F0502020204030204" pitchFamily="34" charset="0"/>
                <a:cs typeface="Calibri" panose="020F0502020204030204" pitchFamily="34" charset="0"/>
              </a:rPr>
              <a:t>Exemple de question</a:t>
            </a:r>
          </a:p>
        </p:txBody>
      </p:sp>
      <p:sp>
        <p:nvSpPr>
          <p:cNvPr id="9" name="TextBox 8">
            <a:extLst>
              <a:ext uri="{FF2B5EF4-FFF2-40B4-BE49-F238E27FC236}">
                <a16:creationId xmlns:a16="http://schemas.microsoft.com/office/drawing/2014/main" id="{3165A714-53AF-1D65-A91E-4F8B554B98D2}"/>
              </a:ext>
            </a:extLst>
          </p:cNvPr>
          <p:cNvSpPr txBox="1"/>
          <p:nvPr/>
        </p:nvSpPr>
        <p:spPr>
          <a:xfrm>
            <a:off x="609600" y="1567906"/>
            <a:ext cx="10056302" cy="646331"/>
          </a:xfrm>
          <a:prstGeom prst="rect">
            <a:avLst/>
          </a:prstGeom>
          <a:noFill/>
        </p:spPr>
        <p:txBody>
          <a:bodyPr wrap="square" lIns="91440" tIns="45720" rIns="91440" bIns="45720" anchor="t">
            <a:spAutoFit/>
          </a:bodyPr>
          <a:lstStyle/>
          <a:p>
            <a:pPr marL="228600" indent="-228600">
              <a:buClr>
                <a:srgbClr val="00B0F0"/>
              </a:buClr>
              <a:buFont typeface="Arial" panose="020B0604020202020204" pitchFamily="34" charset="0"/>
              <a:buChar char="•"/>
            </a:pPr>
            <a:r>
              <a:rPr lang="fr-CA" dirty="0">
                <a:latin typeface="Calibri"/>
                <a:cs typeface="Calibri"/>
              </a:rPr>
              <a:t>Veuillez noter que si le patient réalise que le mauvais outil d’évaluation a été sélectionné, le bouton « </a:t>
            </a:r>
            <a:r>
              <a:rPr lang="fr-CA" u="sng" dirty="0">
                <a:latin typeface="Calibri"/>
                <a:cs typeface="Calibri"/>
              </a:rPr>
              <a:t>Start Over</a:t>
            </a:r>
            <a:r>
              <a:rPr lang="fr-CA" dirty="0">
                <a:latin typeface="Calibri"/>
                <a:cs typeface="Calibri"/>
              </a:rPr>
              <a:t> » (recommencer du début) est disponible avec toutes les questions.</a:t>
            </a:r>
            <a:endParaRPr lang="en-US" dirty="0">
              <a:latin typeface="Calibri"/>
              <a:cs typeface="Calibri"/>
            </a:endParaRPr>
          </a:p>
        </p:txBody>
      </p:sp>
      <p:pic>
        <p:nvPicPr>
          <p:cNvPr id="6" name="Picture 7" descr="Graphical user interface, text, application, email&#10;&#10;Description automatically generated">
            <a:extLst>
              <a:ext uri="{FF2B5EF4-FFF2-40B4-BE49-F238E27FC236}">
                <a16:creationId xmlns:a16="http://schemas.microsoft.com/office/drawing/2014/main" id="{15FA3EE9-43F1-831E-88AF-247CC6B6A5AE}"/>
              </a:ext>
            </a:extLst>
          </p:cNvPr>
          <p:cNvPicPr>
            <a:picLocks noGrp="1" noChangeAspect="1"/>
          </p:cNvPicPr>
          <p:nvPr>
            <p:ph idx="1"/>
          </p:nvPr>
        </p:nvPicPr>
        <p:blipFill>
          <a:blip r:embed="rId2"/>
          <a:stretch>
            <a:fillRect/>
          </a:stretch>
        </p:blipFill>
        <p:spPr>
          <a:xfrm>
            <a:off x="1114540" y="2389800"/>
            <a:ext cx="9816029" cy="3439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Arrow: Right 9">
            <a:extLst>
              <a:ext uri="{FF2B5EF4-FFF2-40B4-BE49-F238E27FC236}">
                <a16:creationId xmlns:a16="http://schemas.microsoft.com/office/drawing/2014/main" id="{FB431019-9164-3FB7-2D48-80AB7F1371C3}"/>
              </a:ext>
            </a:extLst>
          </p:cNvPr>
          <p:cNvSpPr/>
          <p:nvPr/>
        </p:nvSpPr>
        <p:spPr bwMode="auto">
          <a:xfrm>
            <a:off x="1599113" y="2922858"/>
            <a:ext cx="1820411" cy="417352"/>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96942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32E2-6E18-AAC1-7434-A5BA24435C46}"/>
              </a:ext>
            </a:extLst>
          </p:cNvPr>
          <p:cNvSpPr>
            <a:spLocks noGrp="1"/>
          </p:cNvSpPr>
          <p:nvPr>
            <p:ph type="title"/>
          </p:nvPr>
        </p:nvSpPr>
        <p:spPr>
          <a:xfrm>
            <a:off x="609600" y="218859"/>
            <a:ext cx="10908484" cy="1165909"/>
          </a:xfrm>
        </p:spPr>
        <p:txBody>
          <a:bodyPr/>
          <a:lstStyle/>
          <a:p>
            <a:r>
              <a:rPr lang="fr-CA" sz="3600">
                <a:latin typeface="Calibri"/>
                <a:ea typeface="MS PGothic"/>
                <a:cs typeface="Calibri"/>
              </a:rPr>
              <a:t>Vos symptômes sont importants – Cancer de la prostate</a:t>
            </a:r>
            <a:br>
              <a:rPr lang="fr-CA" sz="3600"/>
            </a:br>
            <a:r>
              <a:rPr lang="fr-CA" sz="2000" i="1">
                <a:latin typeface="Calibri"/>
                <a:ea typeface="MS PGothic"/>
                <a:cs typeface="Calibri"/>
              </a:rPr>
              <a:t>Captures d’écran :</a:t>
            </a:r>
          </a:p>
        </p:txBody>
      </p:sp>
      <p:sp>
        <p:nvSpPr>
          <p:cNvPr id="5" name="TextBox 4">
            <a:extLst>
              <a:ext uri="{FF2B5EF4-FFF2-40B4-BE49-F238E27FC236}">
                <a16:creationId xmlns:a16="http://schemas.microsoft.com/office/drawing/2014/main" id="{C5D2C711-1A50-7F8A-A584-9A8968DF1CBC}"/>
              </a:ext>
            </a:extLst>
          </p:cNvPr>
          <p:cNvSpPr txBox="1"/>
          <p:nvPr/>
        </p:nvSpPr>
        <p:spPr>
          <a:xfrm>
            <a:off x="4799755" y="5616671"/>
            <a:ext cx="2702654" cy="369332"/>
          </a:xfrm>
          <a:prstGeom prst="rect">
            <a:avLst/>
          </a:prstGeom>
          <a:noFill/>
        </p:spPr>
        <p:txBody>
          <a:bodyPr wrap="square" rtlCol="0">
            <a:spAutoFit/>
          </a:bodyPr>
          <a:lstStyle/>
          <a:p>
            <a:pPr algn="ctr"/>
            <a:r>
              <a:rPr lang="fr-CA" b="1">
                <a:latin typeface="Calibri" panose="020F0502020204030204" pitchFamily="34" charset="0"/>
                <a:cs typeface="Calibri" panose="020F0502020204030204" pitchFamily="34" charset="0"/>
              </a:rPr>
              <a:t>Exemple de page sommaire</a:t>
            </a:r>
          </a:p>
        </p:txBody>
      </p:sp>
      <p:pic>
        <p:nvPicPr>
          <p:cNvPr id="3" name="Picture 3" descr="Graphical user interface, text, application, email&#10;&#10;Description automatically generated">
            <a:extLst>
              <a:ext uri="{FF2B5EF4-FFF2-40B4-BE49-F238E27FC236}">
                <a16:creationId xmlns:a16="http://schemas.microsoft.com/office/drawing/2014/main" id="{ECAB9E68-4E95-F2E7-6D77-35435F0C0619}"/>
              </a:ext>
            </a:extLst>
          </p:cNvPr>
          <p:cNvPicPr>
            <a:picLocks noChangeAspect="1"/>
          </p:cNvPicPr>
          <p:nvPr/>
        </p:nvPicPr>
        <p:blipFill>
          <a:blip r:embed="rId2"/>
          <a:stretch>
            <a:fillRect/>
          </a:stretch>
        </p:blipFill>
        <p:spPr>
          <a:xfrm>
            <a:off x="3200400" y="1414394"/>
            <a:ext cx="5736116" cy="4029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5063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32E2-6E18-AAC1-7434-A5BA24435C46}"/>
              </a:ext>
            </a:extLst>
          </p:cNvPr>
          <p:cNvSpPr>
            <a:spLocks noGrp="1"/>
          </p:cNvSpPr>
          <p:nvPr>
            <p:ph type="title"/>
          </p:nvPr>
        </p:nvSpPr>
        <p:spPr>
          <a:xfrm>
            <a:off x="609600" y="218859"/>
            <a:ext cx="10874928" cy="1165909"/>
          </a:xfrm>
        </p:spPr>
        <p:txBody>
          <a:bodyPr/>
          <a:lstStyle/>
          <a:p>
            <a:r>
              <a:rPr lang="fr-CA" sz="3600" dirty="0">
                <a:latin typeface="Calibri"/>
                <a:ea typeface="MS PGothic"/>
                <a:cs typeface="Calibri"/>
              </a:rPr>
              <a:t>Vos symptômes sont importants – Cancer de la prostate</a:t>
            </a:r>
            <a:br>
              <a:rPr lang="fr-CA" sz="3600" dirty="0"/>
            </a:br>
            <a:r>
              <a:rPr lang="fr-CA" sz="2000" i="1" dirty="0">
                <a:latin typeface="Calibri"/>
                <a:ea typeface="MS PGothic"/>
                <a:cs typeface="Calibri"/>
              </a:rPr>
              <a:t>Captures d’écran :</a:t>
            </a:r>
          </a:p>
        </p:txBody>
      </p:sp>
      <p:sp>
        <p:nvSpPr>
          <p:cNvPr id="3" name="TextBox 2">
            <a:extLst>
              <a:ext uri="{FF2B5EF4-FFF2-40B4-BE49-F238E27FC236}">
                <a16:creationId xmlns:a16="http://schemas.microsoft.com/office/drawing/2014/main" id="{6FF3DBA2-61FA-6C25-41AF-613E282EA56A}"/>
              </a:ext>
            </a:extLst>
          </p:cNvPr>
          <p:cNvSpPr txBox="1"/>
          <p:nvPr/>
        </p:nvSpPr>
        <p:spPr>
          <a:xfrm>
            <a:off x="1075564" y="1700808"/>
            <a:ext cx="3571937" cy="4247317"/>
          </a:xfrm>
          <a:prstGeom prst="rect">
            <a:avLst/>
          </a:prstGeom>
          <a:noFill/>
        </p:spPr>
        <p:txBody>
          <a:bodyPr wrap="square" lIns="91440" tIns="45720" rIns="91440" bIns="45720" rtlCol="0" anchor="t">
            <a:spAutoFit/>
          </a:bodyPr>
          <a:lstStyle/>
          <a:p>
            <a:pPr marL="228600" indent="-228600">
              <a:buClr>
                <a:srgbClr val="00B0F0"/>
              </a:buClr>
              <a:buFont typeface="Arial" panose="020B0604020202020204" pitchFamily="34" charset="0"/>
              <a:buChar char="•"/>
            </a:pPr>
            <a:r>
              <a:rPr lang="fr-CA" dirty="0">
                <a:latin typeface="Calibri"/>
                <a:cs typeface="Calibri"/>
              </a:rPr>
              <a:t>Le dossier de rapport sera enregistré dans le dossier du patient et devrait être passé en revue avec son équipe de soins de santé.  L’équipe de soins de santé peut accéder au rapport par le biais du DMÉ de la clinique.</a:t>
            </a:r>
            <a:endParaRPr lang="en-US" dirty="0">
              <a:latin typeface="Calibri"/>
              <a:cs typeface="Calibri"/>
            </a:endParaRPr>
          </a:p>
          <a:p>
            <a:pPr marL="228600" indent="-228600">
              <a:buClr>
                <a:srgbClr val="00B0F0"/>
              </a:buClr>
              <a:buFont typeface="Arial" panose="020B0604020202020204" pitchFamily="34" charset="0"/>
              <a:buChar char="•"/>
            </a:pPr>
            <a:endParaRPr lang="en-US">
              <a:latin typeface="Calibri" panose="020F0502020204030204" pitchFamily="34" charset="0"/>
              <a:cs typeface="Calibri" panose="020F0502020204030204" pitchFamily="34" charset="0"/>
            </a:endParaRPr>
          </a:p>
          <a:p>
            <a:pPr marL="228600" indent="-228600">
              <a:buClr>
                <a:srgbClr val="00B0F0"/>
              </a:buClr>
              <a:buFont typeface="Arial" panose="020B0604020202020204" pitchFamily="34" charset="0"/>
              <a:buChar char="•"/>
            </a:pPr>
            <a:r>
              <a:rPr lang="fr-CA" dirty="0">
                <a:latin typeface="Calibri"/>
                <a:cs typeface="Calibri"/>
              </a:rPr>
              <a:t>Si la fonction d’</a:t>
            </a:r>
            <a:r>
              <a:rPr lang="fr-CA" b="1" dirty="0">
                <a:latin typeface="Calibri"/>
                <a:cs typeface="Calibri"/>
              </a:rPr>
              <a:t>impression du rapport</a:t>
            </a:r>
            <a:r>
              <a:rPr lang="fr-CA" dirty="0">
                <a:latin typeface="Calibri"/>
                <a:cs typeface="Calibri"/>
              </a:rPr>
              <a:t> est activée à la borne, le rapport peut être imprimé sur une imprimante locale et transmis au patient et à l’équipe de soins de santé.</a:t>
            </a:r>
          </a:p>
          <a:p>
            <a:endParaRPr lang="fr-CA" dirty="0">
              <a:cs typeface="Arial"/>
            </a:endParaRPr>
          </a:p>
        </p:txBody>
      </p:sp>
      <p:pic>
        <p:nvPicPr>
          <p:cNvPr id="4" name="Picture 3">
            <a:extLst>
              <a:ext uri="{FF2B5EF4-FFF2-40B4-BE49-F238E27FC236}">
                <a16:creationId xmlns:a16="http://schemas.microsoft.com/office/drawing/2014/main" id="{758AAC85-8ADE-ED3D-258F-52E63EEFD0A1}"/>
              </a:ext>
            </a:extLst>
          </p:cNvPr>
          <p:cNvPicPr>
            <a:picLocks noChangeAspect="1"/>
          </p:cNvPicPr>
          <p:nvPr/>
        </p:nvPicPr>
        <p:blipFill>
          <a:blip r:embed="rId2"/>
          <a:stretch>
            <a:fillRect/>
          </a:stretch>
        </p:blipFill>
        <p:spPr>
          <a:xfrm>
            <a:off x="6498134" y="1880527"/>
            <a:ext cx="2853616" cy="3701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0906F99A-EE3A-81CE-B7DE-995FF9C6E250}"/>
              </a:ext>
            </a:extLst>
          </p:cNvPr>
          <p:cNvSpPr txBox="1"/>
          <p:nvPr/>
        </p:nvSpPr>
        <p:spPr>
          <a:xfrm>
            <a:off x="6435606" y="5823621"/>
            <a:ext cx="3191565" cy="369332"/>
          </a:xfrm>
          <a:prstGeom prst="rect">
            <a:avLst/>
          </a:prstGeom>
          <a:noFill/>
        </p:spPr>
        <p:txBody>
          <a:bodyPr wrap="square" rtlCol="0">
            <a:spAutoFit/>
          </a:bodyPr>
          <a:lstStyle/>
          <a:p>
            <a:pPr algn="ctr"/>
            <a:r>
              <a:rPr lang="fr-CA" b="1">
                <a:latin typeface="Calibri" panose="020F0502020204030204" pitchFamily="34" charset="0"/>
                <a:cs typeface="Calibri" panose="020F0502020204030204" pitchFamily="34" charset="0"/>
              </a:rPr>
              <a:t>Imprimé de rapport</a:t>
            </a:r>
          </a:p>
        </p:txBody>
      </p:sp>
    </p:spTree>
    <p:extLst>
      <p:ext uri="{BB962C8B-B14F-4D97-AF65-F5344CB8AC3E}">
        <p14:creationId xmlns:p14="http://schemas.microsoft.com/office/powerpoint/2010/main" val="349674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8859"/>
            <a:ext cx="11475493" cy="1165909"/>
          </a:xfrm>
        </p:spPr>
        <p:txBody>
          <a:bodyPr/>
          <a:lstStyle/>
          <a:p>
            <a:pPr>
              <a:spcAft>
                <a:spcPts val="800"/>
              </a:spcAft>
            </a:pPr>
            <a:r>
              <a:rPr lang="fr-CA" sz="3600" b="1" dirty="0">
                <a:latin typeface="Calibri"/>
                <a:ea typeface="MS PGothic"/>
                <a:cs typeface="Calibri"/>
              </a:rPr>
              <a:t>Vos symptômes sont importants</a:t>
            </a:r>
            <a:br>
              <a:rPr lang="fr-CA" sz="3600" b="1" dirty="0">
                <a:latin typeface="Calibri" panose="020F0502020204030204" pitchFamily="34" charset="0"/>
                <a:cs typeface="Calibri" panose="020F0502020204030204" pitchFamily="34" charset="0"/>
              </a:rPr>
            </a:br>
            <a:r>
              <a:rPr lang="fr-CA" sz="3600" b="1" i="1" dirty="0">
                <a:latin typeface="Calibri"/>
                <a:ea typeface="MS PGothic"/>
                <a:cs typeface="Calibri"/>
              </a:rPr>
              <a:t>Collecte des réponses d’évaluation des symptômes</a:t>
            </a:r>
            <a:br>
              <a:rPr lang="fr-CA" sz="3600" b="1" i="1" dirty="0">
                <a:latin typeface="Calibri" panose="020F0502020204030204" pitchFamily="34" charset="0"/>
                <a:cs typeface="Calibri" panose="020F0502020204030204" pitchFamily="34" charset="0"/>
              </a:rPr>
            </a:br>
            <a:r>
              <a:rPr lang="fr-CA" sz="3600" dirty="0">
                <a:latin typeface="Calibri"/>
                <a:ea typeface="MS PGothic"/>
                <a:cs typeface="Calibri"/>
              </a:rPr>
              <a:t> </a:t>
            </a:r>
            <a:endParaRPr lang="fr-CA" sz="3600" b="1" u="none" dirty="0">
              <a:latin typeface="Calibri" panose="020F0502020204030204" pitchFamily="34" charset="0"/>
              <a:cs typeface="Calibri" panose="020F0502020204030204" pitchFamily="34" charset="0"/>
            </a:endParaRPr>
          </a:p>
        </p:txBody>
      </p:sp>
      <p:sp>
        <p:nvSpPr>
          <p:cNvPr id="7" name="Content Placeholder 2"/>
          <p:cNvSpPr>
            <a:spLocks noGrp="1"/>
          </p:cNvSpPr>
          <p:nvPr>
            <p:ph idx="1"/>
          </p:nvPr>
        </p:nvSpPr>
        <p:spPr/>
        <p:txBody>
          <a:bodyPr/>
          <a:lstStyle/>
          <a:p>
            <a:pPr marL="228600" indent="-228600">
              <a:spcBef>
                <a:spcPts val="1000"/>
              </a:spcBef>
              <a:spcAft>
                <a:spcPts val="0"/>
              </a:spcAft>
              <a:buFont typeface="Arial"/>
              <a:buChar char="•"/>
            </a:pPr>
            <a:r>
              <a:rPr lang="fr-CA" sz="1800" i="1" dirty="0">
                <a:latin typeface="Calibri"/>
                <a:ea typeface="MS PGothic"/>
                <a:cs typeface="Calibri"/>
              </a:rPr>
              <a:t>Vos symptômes sont importants</a:t>
            </a:r>
            <a:r>
              <a:rPr lang="fr-CA" sz="1800" dirty="0">
                <a:latin typeface="Calibri"/>
                <a:ea typeface="MS PGothic"/>
                <a:cs typeface="Calibri"/>
              </a:rPr>
              <a:t> est un outil d’évaluation qui pose des questions sur les symptômes courants liés au cancer afin de mieux comprendre comment les patients se sentent.</a:t>
            </a:r>
            <a:endParaRPr lang="en-US" dirty="0">
              <a:latin typeface="Calibri"/>
              <a:ea typeface="MS PGothic"/>
              <a:cs typeface="Calibri"/>
            </a:endParaRPr>
          </a:p>
          <a:p>
            <a:pPr marL="228600" indent="-228600" algn="l">
              <a:spcBef>
                <a:spcPts val="1000"/>
              </a:spcBef>
              <a:spcAft>
                <a:spcPts val="0"/>
              </a:spcAft>
              <a:buFont typeface="Arial"/>
              <a:buChar char="•"/>
            </a:pPr>
            <a:r>
              <a:rPr lang="fr-CA" sz="1800" dirty="0">
                <a:latin typeface="Calibri"/>
                <a:ea typeface="MS PGothic"/>
                <a:cs typeface="Calibri"/>
              </a:rPr>
              <a:t>Selon le Centre de cancérologie, on peut demander aux patients de remplir le questionnaire par l’une des méthodes suivantes:</a:t>
            </a: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920" y="3623784"/>
            <a:ext cx="1094848" cy="890756"/>
          </a:xfrm>
          <a:prstGeom prst="rect">
            <a:avLst/>
          </a:prstGeom>
        </p:spPr>
      </p:pic>
      <p:pic>
        <p:nvPicPr>
          <p:cNvPr id="4098" name="Picture 2" descr="File menu page paper icon - Docum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6013" y="3639711"/>
            <a:ext cx="959393" cy="9593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obile Phone And Computer Screen Svg Png Icon Free Download (#21192) -  OnlineWebFonts.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0855" y="3764227"/>
            <a:ext cx="953588" cy="8348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lectronic Health Record Icon - Download Electronic Health Record Icon  3989976 | Noun Proj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5277" y="3616391"/>
            <a:ext cx="1027622" cy="10276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38861" y="4660060"/>
            <a:ext cx="1866941" cy="1200329"/>
          </a:xfrm>
          <a:prstGeom prst="rect">
            <a:avLst/>
          </a:prstGeom>
          <a:noFill/>
        </p:spPr>
        <p:txBody>
          <a:bodyPr wrap="square" lIns="91440" tIns="45720" rIns="91440" bIns="45720" rtlCol="0" anchor="t">
            <a:spAutoFit/>
          </a:bodyPr>
          <a:lstStyle/>
          <a:p>
            <a:pPr algn="ctr"/>
            <a:r>
              <a:rPr lang="fr-CA" dirty="0">
                <a:latin typeface="Calibri"/>
                <a:cs typeface="Calibri"/>
              </a:rPr>
              <a:t>Borne/tablette à la clinique </a:t>
            </a:r>
          </a:p>
          <a:p>
            <a:pPr algn="ctr"/>
            <a:r>
              <a:rPr lang="fr-CA" dirty="0">
                <a:latin typeface="Calibri"/>
                <a:cs typeface="Calibri"/>
              </a:rPr>
              <a:t>(anglais et français) </a:t>
            </a:r>
          </a:p>
        </p:txBody>
      </p:sp>
      <p:sp>
        <p:nvSpPr>
          <p:cNvPr id="12" name="TextBox 11"/>
          <p:cNvSpPr txBox="1"/>
          <p:nvPr/>
        </p:nvSpPr>
        <p:spPr>
          <a:xfrm>
            <a:off x="8714178" y="4695527"/>
            <a:ext cx="1866941" cy="1200329"/>
          </a:xfrm>
          <a:prstGeom prst="rect">
            <a:avLst/>
          </a:prstGeom>
          <a:noFill/>
        </p:spPr>
        <p:txBody>
          <a:bodyPr wrap="square" lIns="91440" tIns="45720" rIns="91440" bIns="45720" rtlCol="0" anchor="t">
            <a:spAutoFit/>
          </a:bodyPr>
          <a:lstStyle/>
          <a:p>
            <a:pPr algn="ctr"/>
            <a:r>
              <a:rPr lang="fr-CA" dirty="0">
                <a:latin typeface="Calibri"/>
                <a:cs typeface="Calibri"/>
              </a:rPr>
              <a:t>Appareil personnel à domicile ou ailleurs</a:t>
            </a:r>
          </a:p>
        </p:txBody>
      </p:sp>
      <p:sp>
        <p:nvSpPr>
          <p:cNvPr id="13" name="TextBox 12"/>
          <p:cNvSpPr txBox="1"/>
          <p:nvPr/>
        </p:nvSpPr>
        <p:spPr>
          <a:xfrm>
            <a:off x="3752239" y="4625618"/>
            <a:ext cx="1866941" cy="923330"/>
          </a:xfrm>
          <a:prstGeom prst="rect">
            <a:avLst/>
          </a:prstGeom>
          <a:noFill/>
        </p:spPr>
        <p:txBody>
          <a:bodyPr wrap="square" lIns="91440" tIns="45720" rIns="91440" bIns="45720" rtlCol="0" anchor="t">
            <a:spAutoFit/>
          </a:bodyPr>
          <a:lstStyle/>
          <a:p>
            <a:pPr algn="ctr"/>
            <a:r>
              <a:rPr lang="fr-CA" dirty="0">
                <a:latin typeface="Calibri"/>
                <a:cs typeface="Calibri"/>
              </a:rPr>
              <a:t>Format papier à la clinique (+ de 30 langues)</a:t>
            </a:r>
          </a:p>
        </p:txBody>
      </p:sp>
      <p:sp>
        <p:nvSpPr>
          <p:cNvPr id="14" name="TextBox 13"/>
          <p:cNvSpPr txBox="1"/>
          <p:nvPr/>
        </p:nvSpPr>
        <p:spPr>
          <a:xfrm>
            <a:off x="6265617" y="4649076"/>
            <a:ext cx="1866941" cy="1477328"/>
          </a:xfrm>
          <a:prstGeom prst="rect">
            <a:avLst/>
          </a:prstGeom>
          <a:noFill/>
        </p:spPr>
        <p:txBody>
          <a:bodyPr wrap="square" lIns="91440" tIns="45720" rIns="91440" bIns="45720" rtlCol="0" anchor="t">
            <a:spAutoFit/>
          </a:bodyPr>
          <a:lstStyle/>
          <a:p>
            <a:pPr algn="ctr"/>
            <a:r>
              <a:rPr lang="fr-CA" dirty="0">
                <a:latin typeface="Calibri"/>
                <a:cs typeface="Calibri"/>
              </a:rPr>
              <a:t>Dossier médical électronique (DMÉ) avec le fournisseur de soins de santé</a:t>
            </a:r>
          </a:p>
        </p:txBody>
      </p:sp>
      <p:sp>
        <p:nvSpPr>
          <p:cNvPr id="15" name="Subtitle 5">
            <a:extLst>
              <a:ext uri="{FF2B5EF4-FFF2-40B4-BE49-F238E27FC236}">
                <a16:creationId xmlns:a16="http://schemas.microsoft.com/office/drawing/2014/main" id="{BE65571A-BEA0-4322-A9E4-52A352A6DEF5}"/>
              </a:ext>
            </a:extLst>
          </p:cNvPr>
          <p:cNvSpPr txBox="1">
            <a:spLocks/>
          </p:cNvSpPr>
          <p:nvPr/>
        </p:nvSpPr>
        <p:spPr>
          <a:xfrm>
            <a:off x="609600" y="945733"/>
            <a:ext cx="6798511" cy="3077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i="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578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0C3937-55F2-461C-943F-E63A31E10B34}"/>
              </a:ext>
            </a:extLst>
          </p:cNvPr>
          <p:cNvSpPr>
            <a:spLocks noGrp="1"/>
          </p:cNvSpPr>
          <p:nvPr>
            <p:ph type="title"/>
          </p:nvPr>
        </p:nvSpPr>
        <p:spPr>
          <a:xfrm>
            <a:off x="963089" y="1813206"/>
            <a:ext cx="9287688" cy="1969761"/>
          </a:xfrm>
        </p:spPr>
        <p:txBody>
          <a:bodyPr>
            <a:noAutofit/>
          </a:bodyPr>
          <a:lstStyle/>
          <a:p>
            <a:r>
              <a:rPr lang="fr-CA" sz="4800" dirty="0">
                <a:latin typeface="Calibri"/>
                <a:ea typeface="MS PGothic"/>
                <a:cs typeface="Calibri"/>
              </a:rPr>
              <a:t>Vos symptômes sont importants – Activités quotidiennes (EFDP)</a:t>
            </a:r>
          </a:p>
        </p:txBody>
      </p:sp>
    </p:spTree>
    <p:extLst>
      <p:ext uri="{BB962C8B-B14F-4D97-AF65-F5344CB8AC3E}">
        <p14:creationId xmlns:p14="http://schemas.microsoft.com/office/powerpoint/2010/main" val="2028275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7162-C626-8AE8-6A00-C300F28C1469}"/>
              </a:ext>
            </a:extLst>
          </p:cNvPr>
          <p:cNvSpPr>
            <a:spLocks noGrp="1"/>
          </p:cNvSpPr>
          <p:nvPr>
            <p:ph type="title"/>
          </p:nvPr>
        </p:nvSpPr>
        <p:spPr>
          <a:xfrm>
            <a:off x="609599" y="218859"/>
            <a:ext cx="10757483" cy="1165909"/>
          </a:xfrm>
        </p:spPr>
        <p:txBody>
          <a:bodyPr/>
          <a:lstStyle/>
          <a:p>
            <a:r>
              <a:rPr lang="fr-CA" sz="3600" dirty="0">
                <a:latin typeface="Calibri"/>
                <a:ea typeface="MS PGothic"/>
                <a:cs typeface="Calibri"/>
              </a:rPr>
              <a:t>Vos symptômes sont importants – Activités quotidiennes (EFDP)</a:t>
            </a:r>
          </a:p>
        </p:txBody>
      </p:sp>
      <p:sp>
        <p:nvSpPr>
          <p:cNvPr id="3" name="Content Placeholder 2">
            <a:extLst>
              <a:ext uri="{FF2B5EF4-FFF2-40B4-BE49-F238E27FC236}">
                <a16:creationId xmlns:a16="http://schemas.microsoft.com/office/drawing/2014/main" id="{08529B09-D666-C928-84DA-1AB39DE630BB}"/>
              </a:ext>
            </a:extLst>
          </p:cNvPr>
          <p:cNvSpPr>
            <a:spLocks noGrp="1"/>
          </p:cNvSpPr>
          <p:nvPr>
            <p:ph idx="1"/>
          </p:nvPr>
        </p:nvSpPr>
        <p:spPr/>
        <p:txBody>
          <a:bodyPr/>
          <a:lstStyle/>
          <a:p>
            <a:pPr marL="285750" indent="-285750">
              <a:spcBef>
                <a:spcPts val="1000"/>
              </a:spcBef>
              <a:spcAft>
                <a:spcPts val="0"/>
              </a:spcAft>
              <a:buFont typeface="Arial"/>
            </a:pPr>
            <a:r>
              <a:rPr lang="fr-CA" sz="1800" dirty="0">
                <a:latin typeface="Calibri"/>
                <a:ea typeface="MS PGothic"/>
                <a:cs typeface="Calibri"/>
              </a:rPr>
              <a:t>Tous les patients devront répondre aux questions de l’outil Vos symptômes sont importants – Activités quotidiennes (EFDP).</a:t>
            </a:r>
            <a:endParaRPr lang="en-US" sz="1800">
              <a:latin typeface="Calibri"/>
              <a:ea typeface="MS PGothic"/>
              <a:cs typeface="Calibri"/>
            </a:endParaRPr>
          </a:p>
          <a:p>
            <a:pPr marL="285750" indent="-285750">
              <a:spcBef>
                <a:spcPts val="1000"/>
              </a:spcBef>
              <a:spcAft>
                <a:spcPts val="0"/>
              </a:spcAft>
              <a:buFont typeface="Arial"/>
            </a:pPr>
            <a:r>
              <a:rPr lang="fr-CA" sz="1800" dirty="0"/>
              <a:t>Cet outil d’évaluation apparaitra à la fin de l’outil Vos symptômes sont importants – Symptômes généraux+ et Vos symptômes sont importants – Cancer de la prostate (EPIC).</a:t>
            </a:r>
          </a:p>
          <a:p>
            <a:pPr marL="285750" indent="-285750">
              <a:spcBef>
                <a:spcPts val="1000"/>
              </a:spcBef>
              <a:spcAft>
                <a:spcPts val="0"/>
              </a:spcAft>
              <a:buFont typeface="Arial"/>
            </a:pPr>
            <a:r>
              <a:rPr lang="fr-CA" sz="1800" dirty="0"/>
              <a:t>Cet outil est composé d’une question qui demande aux patients d’évaluer leurs capacités fonctionnelles quotidiennes et leurs niveaux d’activité.</a:t>
            </a:r>
          </a:p>
          <a:p>
            <a:pPr marL="456565" indent="-456565"/>
            <a:endParaRPr lang="en-US"/>
          </a:p>
        </p:txBody>
      </p:sp>
    </p:spTree>
    <p:extLst>
      <p:ext uri="{BB962C8B-B14F-4D97-AF65-F5344CB8AC3E}">
        <p14:creationId xmlns:p14="http://schemas.microsoft.com/office/powerpoint/2010/main" val="2552234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7162-C626-8AE8-6A00-C300F28C1469}"/>
              </a:ext>
            </a:extLst>
          </p:cNvPr>
          <p:cNvSpPr>
            <a:spLocks noGrp="1"/>
          </p:cNvSpPr>
          <p:nvPr>
            <p:ph type="title"/>
          </p:nvPr>
        </p:nvSpPr>
        <p:spPr>
          <a:xfrm>
            <a:off x="609600" y="218859"/>
            <a:ext cx="10874928" cy="1165909"/>
          </a:xfrm>
        </p:spPr>
        <p:txBody>
          <a:bodyPr/>
          <a:lstStyle/>
          <a:p>
            <a:r>
              <a:rPr lang="fr-CA" sz="3600" dirty="0">
                <a:latin typeface="Calibri"/>
                <a:ea typeface="MS PGothic"/>
                <a:cs typeface="Calibri"/>
              </a:rPr>
              <a:t>Vos symptômes sont importants – Activités quotidiennes (EFDP)</a:t>
            </a:r>
          </a:p>
        </p:txBody>
      </p:sp>
      <p:sp>
        <p:nvSpPr>
          <p:cNvPr id="7" name="TextBox 6">
            <a:extLst>
              <a:ext uri="{FF2B5EF4-FFF2-40B4-BE49-F238E27FC236}">
                <a16:creationId xmlns:a16="http://schemas.microsoft.com/office/drawing/2014/main" id="{4019EC5B-DAEF-31ED-29DF-9896780C2A17}"/>
              </a:ext>
            </a:extLst>
          </p:cNvPr>
          <p:cNvSpPr txBox="1"/>
          <p:nvPr/>
        </p:nvSpPr>
        <p:spPr>
          <a:xfrm>
            <a:off x="5477270" y="5035032"/>
            <a:ext cx="1241570" cy="369332"/>
          </a:xfrm>
          <a:prstGeom prst="rect">
            <a:avLst/>
          </a:prstGeom>
          <a:noFill/>
        </p:spPr>
        <p:txBody>
          <a:bodyPr wrap="square" rtlCol="0">
            <a:spAutoFit/>
          </a:bodyPr>
          <a:lstStyle/>
          <a:p>
            <a:r>
              <a:rPr lang="fr-CA" b="1" dirty="0">
                <a:latin typeface="Calibri" panose="020F0502020204030204" pitchFamily="34" charset="0"/>
                <a:cs typeface="Calibri" panose="020F0502020204030204" pitchFamily="34" charset="0"/>
              </a:rPr>
              <a:t>Question</a:t>
            </a:r>
          </a:p>
        </p:txBody>
      </p:sp>
      <p:pic>
        <p:nvPicPr>
          <p:cNvPr id="3" name="Picture 3" descr="A picture containing text&#10;&#10;Description automatically generated">
            <a:extLst>
              <a:ext uri="{FF2B5EF4-FFF2-40B4-BE49-F238E27FC236}">
                <a16:creationId xmlns:a16="http://schemas.microsoft.com/office/drawing/2014/main" id="{E7E73F78-838C-81C0-EF45-0ADE710D8588}"/>
              </a:ext>
            </a:extLst>
          </p:cNvPr>
          <p:cNvPicPr>
            <a:picLocks noChangeAspect="1"/>
          </p:cNvPicPr>
          <p:nvPr/>
        </p:nvPicPr>
        <p:blipFill>
          <a:blip r:embed="rId2"/>
          <a:stretch>
            <a:fillRect/>
          </a:stretch>
        </p:blipFill>
        <p:spPr>
          <a:xfrm>
            <a:off x="2172159" y="1958142"/>
            <a:ext cx="7765055" cy="2932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1188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0C3937-55F2-461C-943F-E63A31E10B34}"/>
              </a:ext>
            </a:extLst>
          </p:cNvPr>
          <p:cNvSpPr>
            <a:spLocks noGrp="1"/>
          </p:cNvSpPr>
          <p:nvPr>
            <p:ph type="title"/>
          </p:nvPr>
        </p:nvSpPr>
        <p:spPr>
          <a:xfrm>
            <a:off x="963089" y="1813206"/>
            <a:ext cx="9269967" cy="1969761"/>
          </a:xfrm>
        </p:spPr>
        <p:txBody>
          <a:bodyPr vert="horz" wrap="square" lIns="91440" tIns="45720" rIns="91440" bIns="45720" numCol="1" anchor="t" anchorCtr="0" compatLnSpc="1">
            <a:prstTxWarp prst="textNoShape">
              <a:avLst/>
            </a:prstTxWarp>
            <a:noAutofit/>
          </a:bodyPr>
          <a:lstStyle/>
          <a:p>
            <a:r>
              <a:rPr lang="fr-CA" sz="4800" dirty="0">
                <a:latin typeface="Calibri"/>
                <a:ea typeface="MS PGothic"/>
                <a:cs typeface="Calibri"/>
              </a:rPr>
              <a:t>Vos symptômes sont importants -Rôle du bénévole</a:t>
            </a:r>
          </a:p>
        </p:txBody>
      </p:sp>
    </p:spTree>
    <p:extLst>
      <p:ext uri="{BB962C8B-B14F-4D97-AF65-F5344CB8AC3E}">
        <p14:creationId xmlns:p14="http://schemas.microsoft.com/office/powerpoint/2010/main" val="3845090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E720-C0A8-705A-1981-4395D4EE89B1}"/>
              </a:ext>
            </a:extLst>
          </p:cNvPr>
          <p:cNvSpPr>
            <a:spLocks noGrp="1"/>
          </p:cNvSpPr>
          <p:nvPr>
            <p:ph type="title"/>
          </p:nvPr>
        </p:nvSpPr>
        <p:spPr>
          <a:xfrm>
            <a:off x="609600" y="218859"/>
            <a:ext cx="10318477" cy="1165909"/>
          </a:xfrm>
        </p:spPr>
        <p:txBody>
          <a:bodyPr/>
          <a:lstStyle/>
          <a:p>
            <a:r>
              <a:rPr lang="fr-CA" sz="3600" dirty="0">
                <a:latin typeface="Calibri"/>
                <a:ea typeface="MS PGothic"/>
                <a:cs typeface="Calibri"/>
              </a:rPr>
              <a:t>Vos symptômes sont importants – Rôle du bénévole</a:t>
            </a:r>
            <a:r>
              <a:rPr lang="fr-CA" dirty="0">
                <a:latin typeface="Calibri"/>
                <a:ea typeface="MS PGothic"/>
                <a:cs typeface="Calibri"/>
              </a:rPr>
              <a:t> </a:t>
            </a:r>
            <a:endParaRPr lang="fr-CA" dirty="0"/>
          </a:p>
        </p:txBody>
      </p:sp>
      <p:sp>
        <p:nvSpPr>
          <p:cNvPr id="3" name="Content Placeholder 2">
            <a:extLst>
              <a:ext uri="{FF2B5EF4-FFF2-40B4-BE49-F238E27FC236}">
                <a16:creationId xmlns:a16="http://schemas.microsoft.com/office/drawing/2014/main" id="{B08BE7AE-24A1-C01B-16B5-7B7D5B6A52BC}"/>
              </a:ext>
            </a:extLst>
          </p:cNvPr>
          <p:cNvSpPr>
            <a:spLocks noGrp="1"/>
          </p:cNvSpPr>
          <p:nvPr>
            <p:ph idx="1"/>
          </p:nvPr>
        </p:nvSpPr>
        <p:spPr/>
        <p:txBody>
          <a:bodyPr/>
          <a:lstStyle/>
          <a:p>
            <a:pPr marL="285750" indent="-285750">
              <a:spcBef>
                <a:spcPts val="1000"/>
              </a:spcBef>
              <a:spcAft>
                <a:spcPts val="0"/>
              </a:spcAft>
              <a:buFont typeface="Arial"/>
              <a:buChar char="•"/>
            </a:pPr>
            <a:r>
              <a:rPr lang="fr-CA" sz="1800" dirty="0"/>
              <a:t>Les patients répondent aux questions de l’outil Vos symptômes sont importants avant leurs rendez-vous, avec l’aide d’un bénévole, au besoin.</a:t>
            </a:r>
            <a:endParaRPr lang="en-US" dirty="0"/>
          </a:p>
          <a:p>
            <a:pPr marL="285750" indent="-285750">
              <a:spcBef>
                <a:spcPts val="1000"/>
              </a:spcBef>
              <a:spcAft>
                <a:spcPts val="0"/>
              </a:spcAft>
              <a:buFont typeface="Arial"/>
              <a:buChar char="•"/>
            </a:pPr>
            <a:r>
              <a:rPr lang="fr-CA" sz="1800" dirty="0"/>
              <a:t>Votre rôle est d’aider les patients à répondre à l’évaluation en leur apportant votre soutien et de l’information.</a:t>
            </a:r>
          </a:p>
          <a:p>
            <a:pPr marL="285750" indent="-285750">
              <a:spcBef>
                <a:spcPts val="1000"/>
              </a:spcBef>
              <a:spcAft>
                <a:spcPts val="0"/>
              </a:spcAft>
              <a:buFont typeface="Arial"/>
              <a:buChar char="•"/>
            </a:pPr>
            <a:r>
              <a:rPr lang="fr-CA" sz="1800" dirty="0"/>
              <a:t>Les scores sont affichés pour les patients qui ont besoin d’une aide supplémentaire.</a:t>
            </a:r>
          </a:p>
          <a:p>
            <a:pPr marL="456565" indent="-456565"/>
            <a:endParaRPr lang="en-US"/>
          </a:p>
        </p:txBody>
      </p:sp>
    </p:spTree>
    <p:extLst>
      <p:ext uri="{BB962C8B-B14F-4D97-AF65-F5344CB8AC3E}">
        <p14:creationId xmlns:p14="http://schemas.microsoft.com/office/powerpoint/2010/main" val="229940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0437-866C-9C0E-19D3-9979D7FB1DDF}"/>
              </a:ext>
            </a:extLst>
          </p:cNvPr>
          <p:cNvSpPr>
            <a:spLocks noGrp="1"/>
          </p:cNvSpPr>
          <p:nvPr>
            <p:ph type="title"/>
          </p:nvPr>
        </p:nvSpPr>
        <p:spPr>
          <a:xfrm>
            <a:off x="609600" y="218859"/>
            <a:ext cx="10463868" cy="1165909"/>
          </a:xfrm>
        </p:spPr>
        <p:txBody>
          <a:bodyPr/>
          <a:lstStyle/>
          <a:p>
            <a:r>
              <a:rPr lang="fr-CA" sz="3600" dirty="0">
                <a:latin typeface="Calibri"/>
                <a:ea typeface="MS PGothic"/>
                <a:cs typeface="Calibri"/>
              </a:rPr>
              <a:t>Vos symptômes sont importants – Rôle du bénévole</a:t>
            </a:r>
            <a:br>
              <a:rPr lang="fr-CA" sz="3600"/>
            </a:br>
            <a:r>
              <a:rPr lang="fr-CA" sz="3600" i="1" dirty="0">
                <a:latin typeface="Calibri"/>
                <a:ea typeface="MS PGothic"/>
                <a:cs typeface="Calibri"/>
              </a:rPr>
              <a:t>Comment être bien à l’écoute</a:t>
            </a:r>
            <a:br>
              <a:rPr lang="fr-CA" sz="3600" b="1" u="none"/>
            </a:br>
            <a:endParaRPr lang="fr-CA" sz="3600" b="1" u="none"/>
          </a:p>
        </p:txBody>
      </p:sp>
      <p:sp>
        <p:nvSpPr>
          <p:cNvPr id="5" name="Content Placeholder 4">
            <a:extLst>
              <a:ext uri="{FF2B5EF4-FFF2-40B4-BE49-F238E27FC236}">
                <a16:creationId xmlns:a16="http://schemas.microsoft.com/office/drawing/2014/main" id="{4868AB0A-C6AD-A0DC-D630-E667C5DF202F}"/>
              </a:ext>
            </a:extLst>
          </p:cNvPr>
          <p:cNvSpPr>
            <a:spLocks noGrp="1"/>
          </p:cNvSpPr>
          <p:nvPr>
            <p:ph idx="1"/>
          </p:nvPr>
        </p:nvSpPr>
        <p:spPr/>
        <p:txBody>
          <a:bodyPr/>
          <a:lstStyle/>
          <a:p>
            <a:pPr marL="285750" indent="-285750">
              <a:spcBef>
                <a:spcPts val="1000"/>
              </a:spcBef>
              <a:spcAft>
                <a:spcPts val="0"/>
              </a:spcAft>
              <a:buFont typeface="Arial"/>
              <a:buChar char="•"/>
            </a:pPr>
            <a:r>
              <a:rPr lang="fr-CA" sz="1800" b="1" dirty="0">
                <a:solidFill>
                  <a:schemeClr val="tx1"/>
                </a:solidFill>
              </a:rPr>
              <a:t>FAITES PREUVE D’EMPATHIE </a:t>
            </a:r>
            <a:r>
              <a:rPr lang="fr-CA" sz="1800" dirty="0">
                <a:solidFill>
                  <a:schemeClr val="tx1"/>
                </a:solidFill>
              </a:rPr>
              <a:t>: Mettez-vous à la place de l’autre personne. Ce n’est pas la même chose que la sympathie.</a:t>
            </a:r>
            <a:endParaRPr lang="en-US" dirty="0"/>
          </a:p>
          <a:p>
            <a:pPr marL="285750" indent="-285750">
              <a:spcBef>
                <a:spcPts val="1000"/>
              </a:spcBef>
              <a:spcAft>
                <a:spcPts val="0"/>
              </a:spcAft>
              <a:buFont typeface="Arial"/>
              <a:buChar char="•"/>
            </a:pPr>
            <a:r>
              <a:rPr lang="fr-CA" sz="1800" b="1" dirty="0">
                <a:solidFill>
                  <a:schemeClr val="tx1"/>
                </a:solidFill>
              </a:rPr>
              <a:t>SOYEZ DANS L’INSTANT PRÉSENT : </a:t>
            </a:r>
            <a:r>
              <a:rPr lang="fr-CA" sz="1800" dirty="0">
                <a:solidFill>
                  <a:schemeClr val="tx1"/>
                </a:solidFill>
              </a:rPr>
              <a:t>Concentrez-vous sur l’écoute plutôt que sur la formulation de votre réponse.</a:t>
            </a:r>
          </a:p>
          <a:p>
            <a:pPr marL="285750" indent="-285750">
              <a:spcBef>
                <a:spcPts val="1000"/>
              </a:spcBef>
              <a:spcAft>
                <a:spcPts val="0"/>
              </a:spcAft>
              <a:buFont typeface="Arial"/>
              <a:buChar char="•"/>
            </a:pPr>
            <a:r>
              <a:rPr lang="fr-CA" sz="1800" b="1" dirty="0">
                <a:solidFill>
                  <a:schemeClr val="tx1"/>
                </a:solidFill>
              </a:rPr>
              <a:t>ACCORDEZ LA PRIORITÉ À LA COMPRÉHENSION : </a:t>
            </a:r>
            <a:r>
              <a:rPr lang="fr-CA" sz="1800" dirty="0">
                <a:solidFill>
                  <a:schemeClr val="tx1"/>
                </a:solidFill>
              </a:rPr>
              <a:t>Laissez les personnes s’expliquer, au besoin. Concentrez-vous sur la compréhension de ce que le patient/la famille dit, veut dire et ressent et sur l’importance que cela a pour lui/elle.</a:t>
            </a:r>
          </a:p>
          <a:p>
            <a:pPr marL="285750" indent="-285750">
              <a:spcBef>
                <a:spcPts val="1000"/>
              </a:spcBef>
              <a:spcAft>
                <a:spcPts val="0"/>
              </a:spcAft>
              <a:buFont typeface="Arial"/>
              <a:buChar char="•"/>
            </a:pPr>
            <a:r>
              <a:rPr lang="fr-CA" sz="1800" b="1" dirty="0">
                <a:solidFill>
                  <a:schemeClr val="tx1"/>
                </a:solidFill>
              </a:rPr>
              <a:t>ÉCOUTEZ ACTIVEMENT : </a:t>
            </a:r>
            <a:r>
              <a:rPr lang="fr-CA" sz="1800" dirty="0">
                <a:solidFill>
                  <a:schemeClr val="tx1"/>
                </a:solidFill>
              </a:rPr>
              <a:t>Vérifiez que vous avez bien compris en répétant les points principaux que vous avez entendus.</a:t>
            </a:r>
          </a:p>
          <a:p>
            <a:pPr marL="285750" indent="-285750">
              <a:spcBef>
                <a:spcPts val="1000"/>
              </a:spcBef>
              <a:spcAft>
                <a:spcPts val="0"/>
              </a:spcAft>
              <a:buFont typeface="Arial"/>
              <a:buChar char="•"/>
            </a:pPr>
            <a:r>
              <a:rPr lang="fr-CA" sz="1800" b="1" dirty="0">
                <a:solidFill>
                  <a:schemeClr val="tx1"/>
                </a:solidFill>
              </a:rPr>
              <a:t>FAITES ATTENTION AUX SUPPOSITIONS :</a:t>
            </a:r>
            <a:r>
              <a:rPr lang="fr-CA" sz="1800" dirty="0">
                <a:solidFill>
                  <a:schemeClr val="tx1"/>
                </a:solidFill>
              </a:rPr>
              <a:t> Évitez de faire des suppositions, vérifiez que vous avez bien compris.</a:t>
            </a:r>
          </a:p>
          <a:p>
            <a:pPr marL="285750" indent="-285750">
              <a:spcBef>
                <a:spcPts val="1000"/>
              </a:spcBef>
              <a:spcAft>
                <a:spcPts val="0"/>
              </a:spcAft>
              <a:buFont typeface="Arial"/>
              <a:buChar char="•"/>
            </a:pPr>
            <a:r>
              <a:rPr lang="fr-CA" sz="1800" b="1" dirty="0">
                <a:solidFill>
                  <a:schemeClr val="tx1"/>
                </a:solidFill>
                <a:latin typeface="Calibri" panose="020F0502020204030204" pitchFamily="34" charset="0"/>
                <a:cs typeface="Calibri" panose="020F0502020204030204" pitchFamily="34" charset="0"/>
              </a:rPr>
              <a:t>SOYEZ ATTENTIFS À CE QUI N’EST PAS DIT : </a:t>
            </a:r>
            <a:r>
              <a:rPr lang="fr-CA" sz="1800" dirty="0">
                <a:solidFill>
                  <a:schemeClr val="tx1"/>
                </a:solidFill>
                <a:latin typeface="Calibri" panose="020F0502020204030204" pitchFamily="34" charset="0"/>
                <a:cs typeface="Calibri" panose="020F0502020204030204" pitchFamily="34" charset="0"/>
              </a:rPr>
              <a:t>Quelle information ou émotion non abordée pourrait permettre de mieux comprendre la situation?</a:t>
            </a:r>
            <a:endParaRPr lang="fr-CA" sz="1800" dirty="0">
              <a:solidFill>
                <a:schemeClr val="tx1"/>
              </a:solidFill>
            </a:endParaRPr>
          </a:p>
          <a:p>
            <a:pPr marL="456565" indent="-456565"/>
            <a:endParaRPr lang="en-US" sz="1800">
              <a:solidFill>
                <a:schemeClr val="tx1"/>
              </a:solidFill>
            </a:endParaRPr>
          </a:p>
          <a:p>
            <a:pPr marL="456565" indent="-456565"/>
            <a:endParaRPr lang="en-US"/>
          </a:p>
        </p:txBody>
      </p:sp>
    </p:spTree>
    <p:extLst>
      <p:ext uri="{BB962C8B-B14F-4D97-AF65-F5344CB8AC3E}">
        <p14:creationId xmlns:p14="http://schemas.microsoft.com/office/powerpoint/2010/main" val="3954565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0437-866C-9C0E-19D3-9979D7FB1DDF}"/>
              </a:ext>
            </a:extLst>
          </p:cNvPr>
          <p:cNvSpPr>
            <a:spLocks noGrp="1"/>
          </p:cNvSpPr>
          <p:nvPr>
            <p:ph type="title"/>
          </p:nvPr>
        </p:nvSpPr>
        <p:spPr>
          <a:xfrm>
            <a:off x="609599" y="218859"/>
            <a:ext cx="10556147" cy="1165909"/>
          </a:xfrm>
        </p:spPr>
        <p:txBody>
          <a:bodyPr/>
          <a:lstStyle/>
          <a:p>
            <a:r>
              <a:rPr lang="fr-CA" sz="3600" dirty="0"/>
              <a:t>Vos symptômes sont importants – Rôle du bénévole</a:t>
            </a:r>
            <a:br>
              <a:rPr lang="fr-CA" sz="3600"/>
            </a:br>
            <a:r>
              <a:rPr lang="fr-CA" sz="3600" i="1" dirty="0"/>
              <a:t>Comment être bien à l’écoute</a:t>
            </a:r>
            <a:br>
              <a:rPr lang="fr-CA" sz="3600" b="1" u="none"/>
            </a:br>
            <a:endParaRPr lang="fr-CA" sz="3600" b="1" u="none"/>
          </a:p>
        </p:txBody>
      </p:sp>
      <p:sp>
        <p:nvSpPr>
          <p:cNvPr id="5" name="Content Placeholder 4">
            <a:extLst>
              <a:ext uri="{FF2B5EF4-FFF2-40B4-BE49-F238E27FC236}">
                <a16:creationId xmlns:a16="http://schemas.microsoft.com/office/drawing/2014/main" id="{4868AB0A-C6AD-A0DC-D630-E667C5DF202F}"/>
              </a:ext>
            </a:extLst>
          </p:cNvPr>
          <p:cNvSpPr>
            <a:spLocks noGrp="1"/>
          </p:cNvSpPr>
          <p:nvPr>
            <p:ph idx="1"/>
          </p:nvPr>
        </p:nvSpPr>
        <p:spPr/>
        <p:txBody>
          <a:bodyPr/>
          <a:lstStyle/>
          <a:p>
            <a:pPr marL="285750" lvl="0" indent="-285750">
              <a:spcBef>
                <a:spcPts val="1000"/>
              </a:spcBef>
              <a:spcAft>
                <a:spcPts val="0"/>
              </a:spcAft>
              <a:buFont typeface="Arial"/>
            </a:pPr>
            <a:r>
              <a:rPr lang="fr-CA" sz="1800" b="1" dirty="0">
                <a:latin typeface="Calibri" panose="020F0502020204030204" pitchFamily="34" charset="0"/>
                <a:cs typeface="Calibri" panose="020F0502020204030204" pitchFamily="34" charset="0"/>
              </a:rPr>
              <a:t>NE SOYEZ PAS PRESSÉ </a:t>
            </a:r>
            <a:r>
              <a:rPr lang="fr-CA" sz="1800" dirty="0">
                <a:latin typeface="Calibri" panose="020F0502020204030204" pitchFamily="34" charset="0"/>
                <a:cs typeface="Calibri" panose="020F0502020204030204" pitchFamily="34" charset="0"/>
              </a:rPr>
              <a:t>d’apaiser, de conseiller.</a:t>
            </a:r>
            <a:endParaRPr lang="en-US" dirty="0"/>
          </a:p>
          <a:p>
            <a:pPr marL="285750" indent="-285750">
              <a:spcBef>
                <a:spcPts val="1000"/>
              </a:spcBef>
              <a:spcAft>
                <a:spcPts val="0"/>
              </a:spcAft>
              <a:buFont typeface="Arial"/>
            </a:pPr>
            <a:r>
              <a:rPr lang="fr-CA" sz="1800" b="1" dirty="0">
                <a:latin typeface="Calibri" panose="020F0502020204030204" pitchFamily="34" charset="0"/>
                <a:cs typeface="Calibri" panose="020F0502020204030204" pitchFamily="34" charset="0"/>
              </a:rPr>
              <a:t>SOYEZ CONSCIENT DE L’EFFET DE VOS RÉPONSES</a:t>
            </a:r>
            <a:r>
              <a:rPr lang="fr-CA" sz="1800" dirty="0">
                <a:latin typeface="Calibri" panose="020F0502020204030204" pitchFamily="34" charset="0"/>
                <a:cs typeface="Calibri" panose="020F0502020204030204" pitchFamily="34" charset="0"/>
              </a:rPr>
              <a:t> : Soyez attentif aux réactions du patient face à vos interactions et commentaires, et adaptez-vous en conséquence.</a:t>
            </a:r>
            <a:endParaRPr lang="fr-CA" sz="1800" dirty="0"/>
          </a:p>
          <a:p>
            <a:pPr marL="285750" indent="-285750">
              <a:spcBef>
                <a:spcPts val="1000"/>
              </a:spcBef>
              <a:spcAft>
                <a:spcPts val="0"/>
              </a:spcAft>
              <a:buFont typeface="Arial"/>
            </a:pPr>
            <a:r>
              <a:rPr lang="fr-CA" sz="1800" b="1" dirty="0">
                <a:latin typeface="Calibri" panose="020F0502020204030204" pitchFamily="34" charset="0"/>
                <a:cs typeface="Calibri" panose="020F0502020204030204" pitchFamily="34" charset="0"/>
              </a:rPr>
              <a:t>NE</a:t>
            </a:r>
            <a:r>
              <a:rPr lang="fr-CA" sz="1800" dirty="0">
                <a:latin typeface="Calibri" panose="020F0502020204030204" pitchFamily="34" charset="0"/>
                <a:cs typeface="Calibri" panose="020F0502020204030204" pitchFamily="34" charset="0"/>
              </a:rPr>
              <a:t> </a:t>
            </a:r>
            <a:r>
              <a:rPr lang="fr-CA" sz="1800" b="1" dirty="0">
                <a:latin typeface="Calibri" panose="020F0502020204030204" pitchFamily="34" charset="0"/>
                <a:cs typeface="Calibri" panose="020F0502020204030204" pitchFamily="34" charset="0"/>
              </a:rPr>
              <a:t>donnez PAS</a:t>
            </a:r>
            <a:r>
              <a:rPr lang="fr-CA" sz="1800" dirty="0">
                <a:latin typeface="Calibri" panose="020F0502020204030204" pitchFamily="34" charset="0"/>
                <a:cs typeface="Calibri" panose="020F0502020204030204" pitchFamily="34" charset="0"/>
              </a:rPr>
              <a:t> de fausse certitude (p. ex., « tout ira bien... ») et ne tentez pas de défendre le personnel (p. ex., « mais le docteur/l’infirmier/le travailleur social X est très compétent »).</a:t>
            </a:r>
            <a:endParaRPr lang="fr-CA" sz="1800" dirty="0"/>
          </a:p>
          <a:p>
            <a:pPr marL="285750" indent="-285750">
              <a:spcBef>
                <a:spcPts val="1000"/>
              </a:spcBef>
              <a:spcAft>
                <a:spcPts val="0"/>
              </a:spcAft>
              <a:buFont typeface="Arial"/>
            </a:pPr>
            <a:r>
              <a:rPr lang="fr-CA" sz="1800" b="1" dirty="0">
                <a:latin typeface="Calibri" panose="020F0502020204030204" pitchFamily="34" charset="0"/>
                <a:cs typeface="Calibri" panose="020F0502020204030204" pitchFamily="34" charset="0"/>
              </a:rPr>
              <a:t>NE dites PAS</a:t>
            </a:r>
            <a:r>
              <a:rPr lang="fr-CA" sz="1800" dirty="0">
                <a:latin typeface="Calibri" panose="020F0502020204030204" pitchFamily="34" charset="0"/>
                <a:cs typeface="Calibri" panose="020F0502020204030204" pitchFamily="34" charset="0"/>
              </a:rPr>
              <a:t> aux personnes ce qu’elles doivent faire ou ressentir (p. ex., « Pensez de façon positive », « Ne vous inquiétez pas »).</a:t>
            </a:r>
            <a:endParaRPr lang="fr-CA" sz="1800" dirty="0"/>
          </a:p>
          <a:p>
            <a:pPr marL="456565" indent="-456565"/>
            <a:endParaRPr lang="en-US" sz="1800">
              <a:solidFill>
                <a:schemeClr val="tx1"/>
              </a:solidFill>
            </a:endParaRPr>
          </a:p>
          <a:p>
            <a:pPr marL="456565" indent="-456565"/>
            <a:endParaRPr lang="en-US"/>
          </a:p>
        </p:txBody>
      </p:sp>
    </p:spTree>
    <p:extLst>
      <p:ext uri="{BB962C8B-B14F-4D97-AF65-F5344CB8AC3E}">
        <p14:creationId xmlns:p14="http://schemas.microsoft.com/office/powerpoint/2010/main" val="4254848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3667-F970-1540-D0A5-09FED5614F40}"/>
              </a:ext>
            </a:extLst>
          </p:cNvPr>
          <p:cNvSpPr>
            <a:spLocks noGrp="1"/>
          </p:cNvSpPr>
          <p:nvPr>
            <p:ph type="title"/>
          </p:nvPr>
        </p:nvSpPr>
        <p:spPr>
          <a:xfrm>
            <a:off x="609600" y="218859"/>
            <a:ext cx="10914317" cy="1165909"/>
          </a:xfrm>
        </p:spPr>
        <p:txBody>
          <a:bodyPr/>
          <a:lstStyle/>
          <a:p>
            <a:r>
              <a:rPr lang="fr-CA" sz="3600" dirty="0">
                <a:latin typeface="Calibri"/>
                <a:ea typeface="MS PGothic"/>
                <a:cs typeface="Calibri"/>
              </a:rPr>
              <a:t>Vos symptômes sont importants - Respect de la vie privée</a:t>
            </a:r>
          </a:p>
        </p:txBody>
      </p:sp>
      <p:sp>
        <p:nvSpPr>
          <p:cNvPr id="4" name="Text Placeholder 3">
            <a:extLst>
              <a:ext uri="{FF2B5EF4-FFF2-40B4-BE49-F238E27FC236}">
                <a16:creationId xmlns:a16="http://schemas.microsoft.com/office/drawing/2014/main" id="{C9808433-2DA2-0A96-64B6-6CF9E95C93B7}"/>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fr-CA" sz="1800" dirty="0">
                <a:latin typeface="Calibri" panose="020F0502020204030204" pitchFamily="34" charset="0"/>
                <a:cs typeface="Calibri" panose="020F0502020204030204" pitchFamily="34" charset="0"/>
              </a:rPr>
              <a:t>Tous les bénévoles doivent être formés.</a:t>
            </a:r>
            <a:endParaRPr lang="en-US" dirty="0">
              <a:cs typeface="Arial"/>
            </a:endParaRPr>
          </a:p>
          <a:p>
            <a:pPr>
              <a:lnSpc>
                <a:spcPct val="100000"/>
              </a:lnSpc>
              <a:spcAft>
                <a:spcPts val="0"/>
              </a:spcAft>
            </a:pPr>
            <a:r>
              <a:rPr lang="fr-CA" sz="1800" dirty="0">
                <a:latin typeface="Calibri"/>
                <a:cs typeface="Calibri"/>
              </a:rPr>
              <a:t>Évitez de lire les questions à haute voix (fournissez le questionnaire au format papier ou dirigez la personne vers la borne/tablette).</a:t>
            </a:r>
          </a:p>
          <a:p>
            <a:pPr>
              <a:lnSpc>
                <a:spcPct val="100000"/>
              </a:lnSpc>
              <a:spcAft>
                <a:spcPts val="0"/>
              </a:spcAft>
            </a:pPr>
            <a:r>
              <a:rPr lang="fr-CA" sz="1800" dirty="0">
                <a:latin typeface="Calibri" panose="020F0502020204030204" pitchFamily="34" charset="0"/>
                <a:cs typeface="Calibri" panose="020F0502020204030204" pitchFamily="34" charset="0"/>
              </a:rPr>
              <a:t>Proposez une salle privée, si possible.</a:t>
            </a:r>
          </a:p>
          <a:p>
            <a:pPr>
              <a:lnSpc>
                <a:spcPct val="100000"/>
              </a:lnSpc>
              <a:spcAft>
                <a:spcPts val="0"/>
              </a:spcAft>
            </a:pPr>
            <a:r>
              <a:rPr lang="fr-CA" sz="1800" dirty="0">
                <a:latin typeface="Calibri" panose="020F0502020204030204" pitchFamily="34" charset="0"/>
                <a:cs typeface="Calibri" panose="020F0502020204030204" pitchFamily="34" charset="0"/>
              </a:rPr>
              <a:t>Vérifiez que le patient a assez d’intimité pour se sentir en sécurité et à l’aise, si possible.</a:t>
            </a:r>
          </a:p>
          <a:p>
            <a:endParaRPr lang="en-US"/>
          </a:p>
        </p:txBody>
      </p:sp>
    </p:spTree>
    <p:extLst>
      <p:ext uri="{BB962C8B-B14F-4D97-AF65-F5344CB8AC3E}">
        <p14:creationId xmlns:p14="http://schemas.microsoft.com/office/powerpoint/2010/main" val="3968510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0DFC-FEB0-138D-F149-74BAB2A75C1D}"/>
              </a:ext>
            </a:extLst>
          </p:cNvPr>
          <p:cNvSpPr>
            <a:spLocks noGrp="1"/>
          </p:cNvSpPr>
          <p:nvPr>
            <p:ph type="title"/>
          </p:nvPr>
        </p:nvSpPr>
        <p:spPr>
          <a:xfrm>
            <a:off x="609599" y="218859"/>
            <a:ext cx="10972800" cy="1165909"/>
          </a:xfrm>
        </p:spPr>
        <p:txBody>
          <a:bodyPr/>
          <a:lstStyle/>
          <a:p>
            <a:r>
              <a:rPr lang="fr-CA" sz="3600" dirty="0">
                <a:latin typeface="Calibri"/>
                <a:ea typeface="MS PGothic"/>
                <a:cs typeface="Calibri"/>
              </a:rPr>
              <a:t>Vos symptômes sont importants - Accès aux bornes</a:t>
            </a:r>
          </a:p>
        </p:txBody>
      </p:sp>
      <p:sp>
        <p:nvSpPr>
          <p:cNvPr id="3" name="Content Placeholder 2">
            <a:extLst>
              <a:ext uri="{FF2B5EF4-FFF2-40B4-BE49-F238E27FC236}">
                <a16:creationId xmlns:a16="http://schemas.microsoft.com/office/drawing/2014/main" id="{BD4F6EE5-2D3D-6E5D-B8C8-C2C0ECA47D03}"/>
              </a:ext>
            </a:extLst>
          </p:cNvPr>
          <p:cNvSpPr>
            <a:spLocks noGrp="1"/>
          </p:cNvSpPr>
          <p:nvPr>
            <p:ph idx="1"/>
          </p:nvPr>
        </p:nvSpPr>
        <p:spPr/>
        <p:txBody>
          <a:bodyPr vert="horz" wrap="square" lIns="108000" tIns="45720" rIns="91440" bIns="45720" numCol="1" anchor="t" anchorCtr="0" compatLnSpc="1">
            <a:prstTxWarp prst="textNoShape">
              <a:avLst/>
            </a:prstTxWarp>
          </a:bodyPr>
          <a:lstStyle/>
          <a:p>
            <a:pPr marL="228600" indent="-228600">
              <a:spcBef>
                <a:spcPts val="900"/>
              </a:spcBef>
              <a:spcAft>
                <a:spcPts val="0"/>
              </a:spcAft>
              <a:buFont typeface="Arial"/>
              <a:buChar char="•"/>
            </a:pPr>
            <a:r>
              <a:rPr lang="fr-CA" sz="1800" dirty="0">
                <a:latin typeface="Calibri"/>
                <a:ea typeface="MS PGothic"/>
                <a:cs typeface="Calibri"/>
              </a:rPr>
              <a:t>Les patients s’enregistrent à la réception et sont dirigés vers les bornes.</a:t>
            </a:r>
            <a:endParaRPr lang="en-US" sz="1800" dirty="0">
              <a:latin typeface="Calibri"/>
              <a:ea typeface="MS PGothic"/>
              <a:cs typeface="Calibri"/>
            </a:endParaRPr>
          </a:p>
          <a:p>
            <a:pPr marL="228600" indent="-228600">
              <a:buFont typeface="Arial"/>
            </a:pPr>
            <a:r>
              <a:rPr lang="fr-CA" sz="1800" dirty="0"/>
              <a:t>Accueillez les patients près de l’ordinateur et présentez-leur l’outil Vos symptômes sont importants.</a:t>
            </a:r>
          </a:p>
          <a:p>
            <a:pPr marL="228600" lvl="1" indent="-228600">
              <a:buFont typeface="Arial" panose="020B0604020202020204" pitchFamily="34" charset="0"/>
              <a:buChar char="•"/>
            </a:pPr>
            <a:r>
              <a:rPr lang="fr-CA" sz="1800" i="1" dirty="0"/>
              <a:t>« L’outil Vos symptômes sont importants permet à votre équipe de soins de santé de mieux comprendre comment vous vous sentez. »</a:t>
            </a:r>
          </a:p>
          <a:p>
            <a:pPr marL="228600" indent="-228600">
              <a:buFont typeface="Arial"/>
            </a:pPr>
            <a:r>
              <a:rPr lang="fr-CA" sz="1800" dirty="0">
                <a:latin typeface="Calibri"/>
                <a:ea typeface="MS PGothic"/>
                <a:cs typeface="Calibri"/>
              </a:rPr>
              <a:t>Les patients doivent ensuite glisser leur carte-santé à la borne, où les personnes qui indiquent être de sexe masculin assigné à la naissance seront dirigées vers le processus d’</a:t>
            </a:r>
            <a:r>
              <a:rPr lang="fr-CA" sz="1800" dirty="0" err="1">
                <a:latin typeface="Calibri"/>
                <a:ea typeface="MS PGothic"/>
                <a:cs typeface="Calibri"/>
              </a:rPr>
              <a:t>autosélection</a:t>
            </a:r>
            <a:r>
              <a:rPr lang="fr-CA" sz="1800" dirty="0">
                <a:latin typeface="Calibri"/>
                <a:ea typeface="MS PGothic"/>
                <a:cs typeface="Calibri"/>
              </a:rPr>
              <a:t>, et les autres seront dirigées vers les questions de l’outil Vos symptômes sont importants- Symptômes généraux + (ESAS-r +).</a:t>
            </a:r>
          </a:p>
          <a:p>
            <a:pPr marL="456565" indent="-456565"/>
            <a:endParaRPr lang="en-US"/>
          </a:p>
        </p:txBody>
      </p:sp>
    </p:spTree>
    <p:extLst>
      <p:ext uri="{BB962C8B-B14F-4D97-AF65-F5344CB8AC3E}">
        <p14:creationId xmlns:p14="http://schemas.microsoft.com/office/powerpoint/2010/main" val="939104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5D6E-610F-E664-6699-3B6F875A9526}"/>
              </a:ext>
            </a:extLst>
          </p:cNvPr>
          <p:cNvSpPr>
            <a:spLocks noGrp="1"/>
          </p:cNvSpPr>
          <p:nvPr>
            <p:ph type="title"/>
          </p:nvPr>
        </p:nvSpPr>
        <p:spPr>
          <a:xfrm>
            <a:off x="609600" y="218859"/>
            <a:ext cx="10212198" cy="1165909"/>
          </a:xfrm>
        </p:spPr>
        <p:txBody>
          <a:bodyPr/>
          <a:lstStyle/>
          <a:p>
            <a:r>
              <a:rPr lang="fr-CA" sz="3600">
                <a:latin typeface="Calibri"/>
                <a:ea typeface="MS PGothic"/>
                <a:cs typeface="Calibri"/>
              </a:rPr>
              <a:t>Fin du questionnaire</a:t>
            </a:r>
          </a:p>
        </p:txBody>
      </p:sp>
      <p:sp>
        <p:nvSpPr>
          <p:cNvPr id="6" name="Content Placeholder 5">
            <a:extLst>
              <a:ext uri="{FF2B5EF4-FFF2-40B4-BE49-F238E27FC236}">
                <a16:creationId xmlns:a16="http://schemas.microsoft.com/office/drawing/2014/main" id="{423BA688-08AE-E957-34FA-00FB19E5CB42}"/>
              </a:ext>
            </a:extLst>
          </p:cNvPr>
          <p:cNvSpPr>
            <a:spLocks noGrp="1"/>
          </p:cNvSpPr>
          <p:nvPr>
            <p:ph idx="1"/>
          </p:nvPr>
        </p:nvSpPr>
        <p:spPr/>
        <p:txBody>
          <a:bodyPr/>
          <a:lstStyle/>
          <a:p>
            <a:pPr marL="285750" indent="-285750">
              <a:spcBef>
                <a:spcPts val="1500"/>
              </a:spcBef>
              <a:spcAft>
                <a:spcPts val="0"/>
              </a:spcAft>
              <a:buFont typeface="Arial"/>
              <a:buChar char="•"/>
            </a:pPr>
            <a:r>
              <a:rPr lang="fr-CA" sz="1800" dirty="0">
                <a:latin typeface="Calibri" panose="020F0502020204030204" pitchFamily="34" charset="0"/>
                <a:cs typeface="Calibri" panose="020F0502020204030204" pitchFamily="34" charset="0"/>
              </a:rPr>
              <a:t>Rappelez aux patients de prendre leur imprimé ou leur score pour le transmettre au fournisseur de soins de santé (si la fonction d’impression est disponible).</a:t>
            </a:r>
            <a:endParaRPr lang="en-US" sz="1800"/>
          </a:p>
          <a:p>
            <a:pPr marL="285750" indent="-285750">
              <a:spcBef>
                <a:spcPts val="1500"/>
              </a:spcBef>
              <a:spcAft>
                <a:spcPts val="0"/>
              </a:spcAft>
              <a:buFont typeface="Arial"/>
              <a:buChar char="•"/>
            </a:pPr>
            <a:r>
              <a:rPr lang="fr-CA" sz="1800" dirty="0">
                <a:latin typeface="Calibri" panose="020F0502020204030204" pitchFamily="34" charset="0"/>
                <a:cs typeface="Calibri" panose="020F0502020204030204" pitchFamily="34" charset="0"/>
              </a:rPr>
              <a:t>Dites aux patients de ne pas oublier leur carte-santé.</a:t>
            </a:r>
            <a:endParaRPr lang="fr-CA" sz="1800"/>
          </a:p>
          <a:p>
            <a:pPr marL="285750" indent="-285750">
              <a:spcBef>
                <a:spcPts val="1500"/>
              </a:spcBef>
              <a:spcAft>
                <a:spcPts val="0"/>
              </a:spcAft>
              <a:buFont typeface="Arial"/>
              <a:buChar char="•"/>
            </a:pPr>
            <a:r>
              <a:rPr lang="fr-CA" sz="1800" dirty="0">
                <a:latin typeface="Calibri"/>
                <a:ea typeface="MS PGothic"/>
                <a:cs typeface="Calibri"/>
              </a:rPr>
              <a:t>Proposez-leur de se nettoyer les mains à l’aide d’une solution </a:t>
            </a:r>
            <a:r>
              <a:rPr lang="fr-CA" sz="1800" dirty="0" err="1">
                <a:latin typeface="Calibri"/>
                <a:ea typeface="MS PGothic"/>
                <a:cs typeface="Calibri"/>
              </a:rPr>
              <a:t>hydro-alcoolique</a:t>
            </a:r>
            <a:r>
              <a:rPr lang="fr-CA" sz="1800" dirty="0">
                <a:latin typeface="Calibri"/>
                <a:ea typeface="MS PGothic"/>
                <a:cs typeface="Calibri"/>
              </a:rPr>
              <a:t> pour maintenir la propreté de la zone. </a:t>
            </a:r>
            <a:endParaRPr lang="fr-CA" sz="1800" dirty="0"/>
          </a:p>
          <a:p>
            <a:pPr marL="456565" indent="-456565"/>
            <a:endParaRPr lang="en-US" sz="3200"/>
          </a:p>
        </p:txBody>
      </p:sp>
    </p:spTree>
    <p:extLst>
      <p:ext uri="{BB962C8B-B14F-4D97-AF65-F5344CB8AC3E}">
        <p14:creationId xmlns:p14="http://schemas.microsoft.com/office/powerpoint/2010/main" val="303567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C1F8-ADDF-C237-53C7-99FFFF87851E}"/>
              </a:ext>
            </a:extLst>
          </p:cNvPr>
          <p:cNvSpPr>
            <a:spLocks noGrp="1"/>
          </p:cNvSpPr>
          <p:nvPr>
            <p:ph type="title"/>
          </p:nvPr>
        </p:nvSpPr>
        <p:spPr>
          <a:xfrm>
            <a:off x="609599" y="218859"/>
            <a:ext cx="11352663" cy="1165909"/>
          </a:xfrm>
        </p:spPr>
        <p:txBody>
          <a:bodyPr/>
          <a:lstStyle/>
          <a:p>
            <a:r>
              <a:rPr lang="fr-CA" sz="3600" b="1" dirty="0">
                <a:latin typeface="Calibri"/>
                <a:ea typeface="MS PGothic"/>
                <a:cs typeface="Calibri"/>
              </a:rPr>
              <a:t>Vos symptômes sont importants</a:t>
            </a:r>
            <a:br>
              <a:rPr lang="fr-CA" sz="3600" b="1" dirty="0"/>
            </a:br>
            <a:r>
              <a:rPr lang="fr-CA" sz="3600" b="1" i="1" dirty="0">
                <a:latin typeface="Calibri"/>
                <a:ea typeface="MS PGothic"/>
                <a:cs typeface="Calibri"/>
              </a:rPr>
              <a:t>Utilisation de l’évaluation des symptômes par les fournisseurs de soins de santé</a:t>
            </a:r>
            <a:br>
              <a:rPr lang="fr-CA" sz="4000" b="1" i="1" dirty="0"/>
            </a:br>
            <a:br>
              <a:rPr lang="fr-CA" sz="4000" b="1" u="none" strike="sngStrike" dirty="0"/>
            </a:br>
            <a:endParaRPr lang="fr-CA" sz="4000" b="1" u="none" strike="sngStrike" dirty="0"/>
          </a:p>
        </p:txBody>
      </p:sp>
      <p:sp>
        <p:nvSpPr>
          <p:cNvPr id="3" name="Content Placeholder 2">
            <a:extLst>
              <a:ext uri="{FF2B5EF4-FFF2-40B4-BE49-F238E27FC236}">
                <a16:creationId xmlns:a16="http://schemas.microsoft.com/office/drawing/2014/main" id="{BF5BA080-7600-3665-2CA9-A761AB35A5F2}"/>
              </a:ext>
            </a:extLst>
          </p:cNvPr>
          <p:cNvSpPr>
            <a:spLocks noGrp="1"/>
          </p:cNvSpPr>
          <p:nvPr>
            <p:ph idx="1"/>
          </p:nvPr>
        </p:nvSpPr>
        <p:spPr>
          <a:xfrm>
            <a:off x="582305" y="2314957"/>
            <a:ext cx="10972800" cy="4248472"/>
          </a:xfrm>
        </p:spPr>
        <p:txBody>
          <a:bodyPr/>
          <a:lstStyle/>
          <a:p>
            <a:pPr marL="228600" lvl="0" indent="-228600">
              <a:spcBef>
                <a:spcPts val="1000"/>
              </a:spcBef>
              <a:spcAft>
                <a:spcPts val="0"/>
              </a:spcAft>
              <a:buFont typeface="Arial"/>
              <a:buChar char="•"/>
            </a:pPr>
            <a:r>
              <a:rPr lang="fr-CA" sz="1800" dirty="0">
                <a:latin typeface="Calibri"/>
                <a:ea typeface="MS PGothic"/>
                <a:cs typeface="Calibri"/>
              </a:rPr>
              <a:t>Les patients répondent au questionnaire sur une borne, un ordinateur, une tablette, un appareil personnel, ou en format papier chez eux ou à la clinique, avant leur rendez-vous. </a:t>
            </a:r>
            <a:endParaRPr lang="en-US" dirty="0">
              <a:latin typeface="Calibri"/>
              <a:ea typeface="MS PGothic"/>
              <a:cs typeface="Calibri"/>
            </a:endParaRPr>
          </a:p>
          <a:p>
            <a:pPr marL="228600" indent="-228600">
              <a:spcBef>
                <a:spcPts val="1000"/>
              </a:spcBef>
              <a:spcAft>
                <a:spcPts val="0"/>
              </a:spcAft>
              <a:buFont typeface="Arial"/>
              <a:buChar char="•"/>
            </a:pPr>
            <a:r>
              <a:rPr lang="fr-CA" sz="1800" dirty="0">
                <a:latin typeface="Calibri"/>
                <a:ea typeface="MS PGothic"/>
                <a:cs typeface="Calibri"/>
              </a:rPr>
              <a:t>Les scores liés aux symptômes peuvent être consultés par voie électronique ou sur papier par le fournisseur de soins de santé avant ou pendant la consultation.</a:t>
            </a:r>
          </a:p>
          <a:p>
            <a:pPr marL="228600" indent="-228600">
              <a:spcBef>
                <a:spcPts val="1000"/>
              </a:spcBef>
              <a:spcAft>
                <a:spcPts val="0"/>
              </a:spcAft>
              <a:buFont typeface="Arial"/>
              <a:buChar char="•"/>
            </a:pPr>
            <a:r>
              <a:rPr lang="fr-CA" sz="1800" dirty="0"/>
              <a:t>Les fournisseurs de soins de santé utilisent ces scores pour repérer les symptômes préoccupants, faciliter la communication avec le patient et soutenir la gestion des symptômes. </a:t>
            </a:r>
          </a:p>
          <a:p>
            <a:pPr marL="0" indent="0">
              <a:buNone/>
            </a:pPr>
            <a:endParaRPr lang="en-US" sz="1800"/>
          </a:p>
          <a:p>
            <a:pPr marL="456565" lvl="0" indent="-456565"/>
            <a:endParaRPr lang="en-US" sz="1800"/>
          </a:p>
          <a:p>
            <a:pPr marL="456565" indent="-456565"/>
            <a:endParaRPr lang="en-US"/>
          </a:p>
        </p:txBody>
      </p:sp>
    </p:spTree>
    <p:extLst>
      <p:ext uri="{BB962C8B-B14F-4D97-AF65-F5344CB8AC3E}">
        <p14:creationId xmlns:p14="http://schemas.microsoft.com/office/powerpoint/2010/main" val="143624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8859"/>
            <a:ext cx="11461846" cy="1165909"/>
          </a:xfrm>
        </p:spPr>
        <p:txBody>
          <a:bodyPr/>
          <a:lstStyle/>
          <a:p>
            <a:r>
              <a:rPr lang="fr-CA" sz="3600" dirty="0">
                <a:latin typeface="Calibri"/>
                <a:ea typeface="MS PGothic"/>
                <a:cs typeface="Calibri"/>
              </a:rPr>
              <a:t>Vos symptômes sont importants – à distance/domicile</a:t>
            </a:r>
            <a:br>
              <a:rPr lang="fr-CA" sz="3200" dirty="0"/>
            </a:br>
            <a:r>
              <a:rPr lang="fr-CA" sz="2000" i="1" dirty="0">
                <a:latin typeface="Calibri"/>
                <a:ea typeface="MS PGothic"/>
                <a:cs typeface="Calibri"/>
              </a:rPr>
              <a:t>Comment les patients peuvent répondre aux questions d’évaluation des symptômes à distance ou depuis leur domicile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5076906"/>
              </p:ext>
            </p:extLst>
          </p:nvPr>
        </p:nvGraphicFramePr>
        <p:xfrm>
          <a:off x="609600" y="1700213"/>
          <a:ext cx="10972800" cy="4249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Mobile Phone And Computer Screen Svg Png Icon Free Download (#21192) -  OnlineWebFonts.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1475" y="2440845"/>
            <a:ext cx="1209368" cy="10588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tient medical record icon flat design Royalty Free Vecto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1459"/>
          <a:stretch/>
        </p:blipFill>
        <p:spPr bwMode="auto">
          <a:xfrm>
            <a:off x="9407151" y="2510149"/>
            <a:ext cx="1636864" cy="918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il icons letter in envelope delivery symbol Vector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702" t="16144" r="14257" b="24227"/>
          <a:stretch/>
        </p:blipFill>
        <p:spPr bwMode="auto">
          <a:xfrm>
            <a:off x="1467579" y="2370863"/>
            <a:ext cx="1179205" cy="106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76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0E4441-9330-41DC-8C9A-1B155AB3E155}"/>
              </a:ext>
            </a:extLst>
          </p:cNvPr>
          <p:cNvSpPr>
            <a:spLocks noGrp="1"/>
          </p:cNvSpPr>
          <p:nvPr>
            <p:ph type="title"/>
          </p:nvPr>
        </p:nvSpPr>
        <p:spPr>
          <a:xfrm>
            <a:off x="609599" y="218859"/>
            <a:ext cx="10338033" cy="1165909"/>
          </a:xfrm>
        </p:spPr>
        <p:txBody>
          <a:bodyPr/>
          <a:lstStyle/>
          <a:p>
            <a:r>
              <a:rPr lang="fr-CA" sz="3600" dirty="0">
                <a:latin typeface="Calibri"/>
                <a:ea typeface="MS PGothic"/>
                <a:cs typeface="Calibri"/>
              </a:rPr>
              <a:t>Outils d’évaluation Vos symptômes sont importants</a:t>
            </a:r>
          </a:p>
        </p:txBody>
      </p:sp>
      <p:sp>
        <p:nvSpPr>
          <p:cNvPr id="3" name="Content Placeholder 2">
            <a:extLst>
              <a:ext uri="{FF2B5EF4-FFF2-40B4-BE49-F238E27FC236}">
                <a16:creationId xmlns:a16="http://schemas.microsoft.com/office/drawing/2014/main" id="{2BD99D0E-F2DD-6E4C-19B0-1C0024E204DA}"/>
              </a:ext>
            </a:extLst>
          </p:cNvPr>
          <p:cNvSpPr>
            <a:spLocks noGrp="1"/>
          </p:cNvSpPr>
          <p:nvPr>
            <p:ph idx="1"/>
          </p:nvPr>
        </p:nvSpPr>
        <p:spPr/>
        <p:txBody>
          <a:bodyPr/>
          <a:lstStyle/>
          <a:p>
            <a:pPr marL="228600" indent="-228600">
              <a:spcBef>
                <a:spcPts val="1000"/>
              </a:spcBef>
              <a:spcAft>
                <a:spcPts val="0"/>
              </a:spcAft>
              <a:buFont typeface="Arial"/>
              <a:buChar char="•"/>
            </a:pPr>
            <a:r>
              <a:rPr lang="fr-CA" sz="1800" dirty="0">
                <a:latin typeface="Calibri"/>
                <a:ea typeface="MS PGothic"/>
                <a:cs typeface="Calibri"/>
              </a:rPr>
              <a:t>Lors de la connexion au questionnaire Vos symptômes sont importants, les patients seront invités à remplir un ou plusieurs des outils d’évaluation suivants, selon leurs symptômes et le type de traitement qu’ils reçoivent (chimiothérapie) : </a:t>
            </a:r>
            <a:endParaRPr lang="fr-CA" sz="1800" dirty="0"/>
          </a:p>
          <a:p>
            <a:pPr marL="762000" lvl="2" indent="-228600">
              <a:spcBef>
                <a:spcPts val="1200"/>
              </a:spcBef>
              <a:spcAft>
                <a:spcPts val="0"/>
              </a:spcAft>
            </a:pPr>
            <a:r>
              <a:rPr lang="fr-CA" sz="1800" dirty="0">
                <a:latin typeface="Calibri"/>
                <a:ea typeface="MS PGothic"/>
                <a:cs typeface="Calibri"/>
              </a:rPr>
              <a:t>Vos symptômes sont importants – Symptômes généraux + (ESAS-r +, anciennement ESAS-r);</a:t>
            </a:r>
          </a:p>
          <a:p>
            <a:pPr marL="762000" lvl="2" indent="-228600">
              <a:spcBef>
                <a:spcPts val="1200"/>
              </a:spcBef>
              <a:spcAft>
                <a:spcPts val="0"/>
              </a:spcAft>
            </a:pPr>
            <a:r>
              <a:rPr lang="fr-CA" sz="1800" dirty="0">
                <a:latin typeface="Calibri"/>
                <a:ea typeface="MS PGothic"/>
                <a:cs typeface="Calibri"/>
              </a:rPr>
              <a:t>Vos symptômes sont importants – Cancer de la prostate (EPIC),</a:t>
            </a:r>
          </a:p>
          <a:p>
            <a:pPr marL="762000" lvl="2" indent="-228600" defTabSz="914400">
              <a:spcBef>
                <a:spcPts val="1200"/>
              </a:spcBef>
              <a:spcAft>
                <a:spcPts val="0"/>
              </a:spcAft>
              <a:buFont typeface="Arial" panose="020B0604020202020204" pitchFamily="34" charset="0"/>
              <a:buChar char="•"/>
            </a:pPr>
            <a:r>
              <a:rPr lang="fr-CA" sz="1800" dirty="0">
                <a:latin typeface="Calibri"/>
                <a:ea typeface="MS PGothic"/>
                <a:cs typeface="Calibri"/>
              </a:rPr>
              <a:t>Pour les patients atteints d’un cancer de la prostate ne recevant pas de chimiothérapie par voie intraveineuse;</a:t>
            </a:r>
            <a:endParaRPr lang="fr-CA" dirty="0"/>
          </a:p>
          <a:p>
            <a:pPr marL="762000" lvl="2" indent="-228600" defTabSz="914400">
              <a:spcBef>
                <a:spcPts val="1200"/>
              </a:spcBef>
              <a:spcAft>
                <a:spcPts val="0"/>
              </a:spcAft>
            </a:pPr>
            <a:r>
              <a:rPr lang="fr-CA" sz="1800" dirty="0">
                <a:latin typeface="Calibri"/>
                <a:ea typeface="MS PGothic"/>
                <a:cs typeface="Calibri"/>
              </a:rPr>
              <a:t>Vos symptômes sont importants – Activités quotidiennes (EFDP).</a:t>
            </a:r>
            <a:endParaRPr lang="fr-CA" sz="2650" dirty="0">
              <a:latin typeface="Calibri"/>
              <a:ea typeface="MS PGothic"/>
              <a:cs typeface="Calibri"/>
            </a:endParaRPr>
          </a:p>
          <a:p>
            <a:pPr marL="685800" lvl="1" indent="0" defTabSz="914400">
              <a:lnSpc>
                <a:spcPct val="90000"/>
              </a:lnSpc>
              <a:spcBef>
                <a:spcPts val="500"/>
              </a:spcBef>
              <a:buNone/>
            </a:pPr>
            <a:endParaRPr lang="en-US" sz="2000">
              <a:latin typeface="Calibri" panose="020F0502020204030204" pitchFamily="34" charset="0"/>
              <a:cs typeface="Calibri" panose="020F0502020204030204" pitchFamily="34" charset="0"/>
            </a:endParaRPr>
          </a:p>
          <a:p>
            <a:pPr marL="456565" indent="-456565"/>
            <a:endParaRPr lang="en-US"/>
          </a:p>
        </p:txBody>
      </p:sp>
      <p:sp>
        <p:nvSpPr>
          <p:cNvPr id="2" name="TextBox 1">
            <a:extLst>
              <a:ext uri="{FF2B5EF4-FFF2-40B4-BE49-F238E27FC236}">
                <a16:creationId xmlns:a16="http://schemas.microsoft.com/office/drawing/2014/main" id="{52C154F5-ACC9-2600-4A84-743C1181DC76}"/>
              </a:ext>
            </a:extLst>
          </p:cNvPr>
          <p:cNvSpPr txBox="1"/>
          <p:nvPr/>
        </p:nvSpPr>
        <p:spPr>
          <a:xfrm>
            <a:off x="975919" y="4600134"/>
            <a:ext cx="237566" cy="646331"/>
          </a:xfrm>
          <a:prstGeom prst="rect">
            <a:avLst/>
          </a:prstGeom>
          <a:noFill/>
        </p:spPr>
        <p:txBody>
          <a:bodyPr wrap="none" rtlCol="0">
            <a:spAutoFit/>
          </a:bodyPr>
          <a:lstStyle/>
          <a:p>
            <a:r>
              <a:rPr lang="fr-CA" sz="1800">
                <a:latin typeface="Calibri" panose="020F0502020204030204" pitchFamily="34" charset="0"/>
                <a:cs typeface="Calibri" panose="020F0502020204030204" pitchFamily="34" charset="0"/>
              </a:rPr>
              <a:t> </a:t>
            </a:r>
          </a:p>
          <a:p>
            <a:endParaRPr lang="en-US"/>
          </a:p>
        </p:txBody>
      </p:sp>
    </p:spTree>
    <p:extLst>
      <p:ext uri="{BB962C8B-B14F-4D97-AF65-F5344CB8AC3E}">
        <p14:creationId xmlns:p14="http://schemas.microsoft.com/office/powerpoint/2010/main" val="299130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298702" y="6485472"/>
            <a:ext cx="18473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67"/>
          </a:p>
        </p:txBody>
      </p:sp>
      <p:sp>
        <p:nvSpPr>
          <p:cNvPr id="5" name="Subtitle 5">
            <a:extLst>
              <a:ext uri="{FF2B5EF4-FFF2-40B4-BE49-F238E27FC236}">
                <a16:creationId xmlns:a16="http://schemas.microsoft.com/office/drawing/2014/main" id="{C9B04BD8-2382-4F9F-82D7-6CD1D0C44F17}"/>
              </a:ext>
            </a:extLst>
          </p:cNvPr>
          <p:cNvSpPr txBox="1">
            <a:spLocks/>
          </p:cNvSpPr>
          <p:nvPr/>
        </p:nvSpPr>
        <p:spPr>
          <a:xfrm>
            <a:off x="796453" y="1077423"/>
            <a:ext cx="6798511" cy="307777"/>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a:p>
        </p:txBody>
      </p:sp>
      <p:sp>
        <p:nvSpPr>
          <p:cNvPr id="9" name="Subtitle 2">
            <a:extLst>
              <a:ext uri="{FF2B5EF4-FFF2-40B4-BE49-F238E27FC236}">
                <a16:creationId xmlns:a16="http://schemas.microsoft.com/office/drawing/2014/main" id="{3CE52886-2949-49E9-A7B7-1F5BD823B83A}"/>
              </a:ext>
            </a:extLst>
          </p:cNvPr>
          <p:cNvSpPr txBox="1">
            <a:spLocks/>
          </p:cNvSpPr>
          <p:nvPr/>
        </p:nvSpPr>
        <p:spPr>
          <a:xfrm>
            <a:off x="796453" y="1055888"/>
            <a:ext cx="10352132" cy="307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i="1"/>
          </a:p>
        </p:txBody>
      </p:sp>
      <p:sp>
        <p:nvSpPr>
          <p:cNvPr id="10" name="Text Placeholder 3">
            <a:extLst>
              <a:ext uri="{FF2B5EF4-FFF2-40B4-BE49-F238E27FC236}">
                <a16:creationId xmlns:a16="http://schemas.microsoft.com/office/drawing/2014/main" id="{D2791EEE-F37F-4F3B-B693-2681EE5837B8}"/>
              </a:ext>
            </a:extLst>
          </p:cNvPr>
          <p:cNvSpPr txBox="1">
            <a:spLocks/>
          </p:cNvSpPr>
          <p:nvPr/>
        </p:nvSpPr>
        <p:spPr>
          <a:xfrm>
            <a:off x="828675" y="2080789"/>
            <a:ext cx="10534650" cy="41961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0" fontAlgn="base" hangingPunct="0">
              <a:lnSpc>
                <a:spcPct val="80000"/>
              </a:lnSpc>
              <a:spcAft>
                <a:spcPct val="0"/>
              </a:spcAft>
              <a:buClr>
                <a:srgbClr val="C6B46A"/>
              </a:buClr>
              <a:buFont typeface="Arial" panose="020B0604020202020204" pitchFamily="34" charset="0"/>
              <a:buNone/>
            </a:pPr>
            <a:r>
              <a:rPr lang="fr-CA">
                <a:solidFill>
                  <a:srgbClr val="44546A"/>
                </a:solidFill>
                <a:latin typeface="Arial Unicode MS" panose="020B0604020202020204" pitchFamily="34" charset="-128"/>
              </a:rPr>
              <a:t> </a:t>
            </a:r>
          </a:p>
          <a:p>
            <a:pPr marL="0" indent="0">
              <a:buFont typeface="Arial" panose="020B0604020202020204" pitchFamily="34" charset="0"/>
              <a:buNone/>
            </a:pPr>
            <a:endParaRPr lang="en-US" sz="1800"/>
          </a:p>
        </p:txBody>
      </p:sp>
      <p:sp>
        <p:nvSpPr>
          <p:cNvPr id="2" name="Title 1">
            <a:extLst>
              <a:ext uri="{FF2B5EF4-FFF2-40B4-BE49-F238E27FC236}">
                <a16:creationId xmlns:a16="http://schemas.microsoft.com/office/drawing/2014/main" id="{D2678EEA-8313-5785-B026-F90F6236AA78}"/>
              </a:ext>
            </a:extLst>
          </p:cNvPr>
          <p:cNvSpPr>
            <a:spLocks noGrp="1"/>
          </p:cNvSpPr>
          <p:nvPr>
            <p:ph type="title"/>
          </p:nvPr>
        </p:nvSpPr>
        <p:spPr>
          <a:xfrm>
            <a:off x="609600" y="218859"/>
            <a:ext cx="11414078" cy="1165909"/>
          </a:xfrm>
        </p:spPr>
        <p:txBody>
          <a:bodyPr/>
          <a:lstStyle/>
          <a:p>
            <a:r>
              <a:rPr lang="fr-CA" sz="3600" b="1" u="none">
                <a:latin typeface="Calibri"/>
                <a:ea typeface="MS PGothic"/>
                <a:cs typeface="Calibri"/>
              </a:rPr>
              <a:t>Questions fréquemment posées (QFP) sur l’outil Vos symptômes sont importants</a:t>
            </a:r>
          </a:p>
        </p:txBody>
      </p:sp>
      <p:sp>
        <p:nvSpPr>
          <p:cNvPr id="3" name="Content Placeholder 2">
            <a:extLst>
              <a:ext uri="{FF2B5EF4-FFF2-40B4-BE49-F238E27FC236}">
                <a16:creationId xmlns:a16="http://schemas.microsoft.com/office/drawing/2014/main" id="{DF8311C4-5E7C-3843-18B7-BF7047DE9D9E}"/>
              </a:ext>
            </a:extLst>
          </p:cNvPr>
          <p:cNvSpPr>
            <a:spLocks noGrp="1"/>
          </p:cNvSpPr>
          <p:nvPr>
            <p:ph idx="1"/>
          </p:nvPr>
        </p:nvSpPr>
        <p:spPr/>
        <p:txBody>
          <a:bodyPr/>
          <a:lstStyle/>
          <a:p>
            <a:pPr marL="0" indent="0">
              <a:lnSpc>
                <a:spcPct val="80000"/>
              </a:lnSpc>
              <a:buClr>
                <a:srgbClr val="C6B46A"/>
              </a:buClr>
              <a:buNone/>
            </a:pPr>
            <a:r>
              <a:rPr lang="fr-CA" sz="1800" b="1" i="1" dirty="0">
                <a:latin typeface="Calibri"/>
                <a:ea typeface="MS PGothic"/>
                <a:cs typeface="Calibri"/>
              </a:rPr>
              <a:t>Si je réponds aux questions de l’outil d’évaluation des symptômes sur le cancer de la prostate, est-ce que je dois répondre aux questions sur les symptômes généraux+?</a:t>
            </a:r>
            <a:endParaRPr lang="en-CA" altLang="en-US" sz="1800" b="1" i="1" dirty="0">
              <a:latin typeface="Calibri"/>
              <a:ea typeface="MS PGothic"/>
              <a:cs typeface="Calibri"/>
            </a:endParaRPr>
          </a:p>
          <a:p>
            <a:pPr marL="228600" indent="-228600">
              <a:lnSpc>
                <a:spcPct val="80000"/>
              </a:lnSpc>
              <a:spcBef>
                <a:spcPts val="1000"/>
              </a:spcBef>
              <a:spcAft>
                <a:spcPts val="0"/>
              </a:spcAft>
              <a:buClr>
                <a:schemeClr val="accent1"/>
              </a:buClr>
              <a:buFont typeface="Arial"/>
              <a:buChar char="•"/>
            </a:pPr>
            <a:r>
              <a:rPr lang="fr-CA" sz="1800" dirty="0">
                <a:latin typeface="Calibri"/>
                <a:ea typeface="MS PGothic"/>
                <a:cs typeface="Calibri"/>
              </a:rPr>
              <a:t>Non. Si vous répondez aux questions de l’outil d’évaluation des symptômes sur le cancer de la prostate, vous n’êtes pas obligé de répondre aux questions de Vos symptômes sont importants – Symptômes généraux+ si vous ne le souhaitez pas.</a:t>
            </a:r>
          </a:p>
          <a:p>
            <a:pPr marL="342900" indent="-342900" eaLnBrk="0" fontAlgn="base" hangingPunct="0">
              <a:lnSpc>
                <a:spcPct val="80000"/>
              </a:lnSpc>
              <a:spcAft>
                <a:spcPct val="0"/>
              </a:spcAft>
              <a:buClr>
                <a:srgbClr val="C6B46A"/>
              </a:buClr>
              <a:buFont typeface="Arial" panose="020B0604020202020204" pitchFamily="34" charset="0"/>
              <a:buNone/>
            </a:pPr>
            <a:endParaRPr lang="en-CA" altLang="en-US" sz="1800" kern="0"/>
          </a:p>
          <a:p>
            <a:pPr marL="0" indent="0">
              <a:lnSpc>
                <a:spcPct val="80000"/>
              </a:lnSpc>
              <a:buClr>
                <a:srgbClr val="C6B46A"/>
              </a:buClr>
              <a:buNone/>
            </a:pPr>
            <a:r>
              <a:rPr lang="fr-CA" sz="1800" b="1" i="1" dirty="0">
                <a:latin typeface="Calibri"/>
                <a:ea typeface="MS PGothic"/>
                <a:cs typeface="Calibri"/>
              </a:rPr>
              <a:t>Pourquoi est-ce que je ne réponds pas aux questions de l’outil d’évaluation des symptômes sur le cancer de la prostate à chaque visite? </a:t>
            </a:r>
            <a:endParaRPr lang="fr-CA" sz="1800" dirty="0"/>
          </a:p>
          <a:p>
            <a:pPr marL="228600" indent="-228600">
              <a:lnSpc>
                <a:spcPct val="80000"/>
              </a:lnSpc>
              <a:spcBef>
                <a:spcPts val="1500"/>
              </a:spcBef>
              <a:spcAft>
                <a:spcPts val="0"/>
              </a:spcAft>
              <a:buFont typeface="Arial"/>
              <a:buChar char="•"/>
            </a:pPr>
            <a:r>
              <a:rPr lang="fr-CA" sz="1800" dirty="0">
                <a:latin typeface="Calibri"/>
                <a:ea typeface="MS PGothic"/>
                <a:cs typeface="Calibri"/>
              </a:rPr>
              <a:t>Selon la fréquence de vos visites, il n’est pas nécessaire d’y répondre chaque fois. Le système vous invitera à répondre aux questions de l’outils d’évaluation à certains intervalles. Si vous présentez des symptômes et que vous souhaitez répondre aux questions, vous pouvez toujours en demander un exemplaire pour le faire. </a:t>
            </a:r>
            <a:endParaRPr lang="fr-CA" sz="1800"/>
          </a:p>
          <a:p>
            <a:pPr marL="456565" indent="-456565"/>
            <a:endParaRPr lang="en-US"/>
          </a:p>
        </p:txBody>
      </p:sp>
    </p:spTree>
    <p:extLst>
      <p:ext uri="{BB962C8B-B14F-4D97-AF65-F5344CB8AC3E}">
        <p14:creationId xmlns:p14="http://schemas.microsoft.com/office/powerpoint/2010/main" val="211534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298702" y="6485472"/>
            <a:ext cx="18473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67"/>
          </a:p>
        </p:txBody>
      </p:sp>
      <p:sp>
        <p:nvSpPr>
          <p:cNvPr id="5" name="Subtitle 5">
            <a:extLst>
              <a:ext uri="{FF2B5EF4-FFF2-40B4-BE49-F238E27FC236}">
                <a16:creationId xmlns:a16="http://schemas.microsoft.com/office/drawing/2014/main" id="{C9B04BD8-2382-4F9F-82D7-6CD1D0C44F17}"/>
              </a:ext>
            </a:extLst>
          </p:cNvPr>
          <p:cNvSpPr txBox="1">
            <a:spLocks/>
          </p:cNvSpPr>
          <p:nvPr/>
        </p:nvSpPr>
        <p:spPr>
          <a:xfrm>
            <a:off x="796453" y="1077423"/>
            <a:ext cx="6798511" cy="307777"/>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a:p>
        </p:txBody>
      </p:sp>
      <p:sp>
        <p:nvSpPr>
          <p:cNvPr id="9" name="Subtitle 2">
            <a:extLst>
              <a:ext uri="{FF2B5EF4-FFF2-40B4-BE49-F238E27FC236}">
                <a16:creationId xmlns:a16="http://schemas.microsoft.com/office/drawing/2014/main" id="{3CE52886-2949-49E9-A7B7-1F5BD823B83A}"/>
              </a:ext>
            </a:extLst>
          </p:cNvPr>
          <p:cNvSpPr txBox="1">
            <a:spLocks/>
          </p:cNvSpPr>
          <p:nvPr/>
        </p:nvSpPr>
        <p:spPr>
          <a:xfrm>
            <a:off x="796453" y="1055888"/>
            <a:ext cx="10352132" cy="307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i="1"/>
          </a:p>
        </p:txBody>
      </p:sp>
      <p:sp>
        <p:nvSpPr>
          <p:cNvPr id="2" name="Title 1">
            <a:extLst>
              <a:ext uri="{FF2B5EF4-FFF2-40B4-BE49-F238E27FC236}">
                <a16:creationId xmlns:a16="http://schemas.microsoft.com/office/drawing/2014/main" id="{B2CB7B4C-719F-49FF-BE26-338FF58F1CC3}"/>
              </a:ext>
            </a:extLst>
          </p:cNvPr>
          <p:cNvSpPr>
            <a:spLocks noGrp="1"/>
          </p:cNvSpPr>
          <p:nvPr>
            <p:ph type="title"/>
          </p:nvPr>
        </p:nvSpPr>
        <p:spPr/>
        <p:txBody>
          <a:bodyPr/>
          <a:lstStyle/>
          <a:p>
            <a:r>
              <a:rPr lang="fr-CA" sz="3600" b="1" u="none">
                <a:latin typeface="Calibri"/>
                <a:ea typeface="MS PGothic"/>
                <a:cs typeface="Calibri"/>
              </a:rPr>
              <a:t>QFP sur l’outil Vos symptômes sont importants</a:t>
            </a:r>
            <a:br>
              <a:rPr lang="fr-CA" sz="3600" b="1" u="none">
                <a:latin typeface="Calibri" panose="020F0502020204030204" pitchFamily="34" charset="0"/>
                <a:cs typeface="Calibri" panose="020F0502020204030204" pitchFamily="34" charset="0"/>
              </a:rPr>
            </a:br>
            <a:endParaRPr lang="fr-CA" sz="4400" b="1" u="none">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280782D-75B7-1DC2-48B9-B762E41CD571}"/>
              </a:ext>
            </a:extLst>
          </p:cNvPr>
          <p:cNvSpPr>
            <a:spLocks noGrp="1"/>
          </p:cNvSpPr>
          <p:nvPr>
            <p:ph idx="1"/>
          </p:nvPr>
        </p:nvSpPr>
        <p:spPr/>
        <p:txBody>
          <a:bodyPr/>
          <a:lstStyle/>
          <a:p>
            <a:pPr marL="342900" indent="-342900" eaLnBrk="0" fontAlgn="base" hangingPunct="0">
              <a:lnSpc>
                <a:spcPct val="80000"/>
              </a:lnSpc>
              <a:spcAft>
                <a:spcPct val="0"/>
              </a:spcAft>
              <a:buClr>
                <a:srgbClr val="C6B46A"/>
              </a:buClr>
              <a:buFont typeface="Arial" panose="020B0604020202020204" pitchFamily="34" charset="0"/>
              <a:buNone/>
            </a:pPr>
            <a:endParaRPr lang="en-US" sz="3200"/>
          </a:p>
          <a:p>
            <a:endParaRPr lang="en-US"/>
          </a:p>
        </p:txBody>
      </p:sp>
      <p:sp>
        <p:nvSpPr>
          <p:cNvPr id="6" name="TextBox 5">
            <a:extLst>
              <a:ext uri="{FF2B5EF4-FFF2-40B4-BE49-F238E27FC236}">
                <a16:creationId xmlns:a16="http://schemas.microsoft.com/office/drawing/2014/main" id="{955771CB-FF2D-9141-4834-ACD90E709EE4}"/>
              </a:ext>
            </a:extLst>
          </p:cNvPr>
          <p:cNvSpPr txBox="1"/>
          <p:nvPr/>
        </p:nvSpPr>
        <p:spPr>
          <a:xfrm>
            <a:off x="695325" y="1585400"/>
            <a:ext cx="10700222" cy="4739759"/>
          </a:xfrm>
          <a:prstGeom prst="rect">
            <a:avLst/>
          </a:prstGeom>
          <a:noFill/>
        </p:spPr>
        <p:txBody>
          <a:bodyPr wrap="square" lIns="91440" tIns="45720" rIns="91440" bIns="45720" anchor="t">
            <a:spAutoFit/>
          </a:bodyPr>
          <a:lstStyle/>
          <a:p>
            <a:pPr eaLnBrk="0" fontAlgn="base" hangingPunct="0">
              <a:spcAft>
                <a:spcPct val="0"/>
              </a:spcAft>
              <a:buClr>
                <a:srgbClr val="C6B46A"/>
              </a:buClr>
            </a:pPr>
            <a:r>
              <a:rPr lang="fr-CA" sz="1800" b="1" i="1">
                <a:latin typeface="Calibri"/>
                <a:cs typeface="Calibri"/>
              </a:rPr>
              <a:t>Dois-je mentionner seulement les symptômes liés au cancer?</a:t>
            </a:r>
            <a:r>
              <a:rPr lang="fr-CA" b="1" i="1">
                <a:latin typeface="Calibri"/>
                <a:cs typeface="Calibri"/>
              </a:rPr>
              <a:t> </a:t>
            </a:r>
            <a:r>
              <a:rPr lang="fr-CA" sz="1800" b="1" i="1">
                <a:latin typeface="Calibri"/>
                <a:cs typeface="Calibri"/>
              </a:rPr>
              <a:t> Que faire si je souffre d’une douleur au dos liée à de l’arthrite?</a:t>
            </a:r>
          </a:p>
          <a:p>
            <a:pPr marL="228600" indent="-228600" eaLnBrk="0" fontAlgn="base" hangingPunct="0">
              <a:spcBef>
                <a:spcPts val="1000"/>
              </a:spcBef>
              <a:buClr>
                <a:schemeClr val="accent1"/>
              </a:buClr>
              <a:buFont typeface="Arial" panose="020B0604020202020204" pitchFamily="34" charset="0"/>
              <a:buChar char="•"/>
            </a:pPr>
            <a:r>
              <a:rPr lang="fr-CA" sz="1800">
                <a:latin typeface="Calibri"/>
                <a:cs typeface="Calibri"/>
              </a:rPr>
              <a:t>Veuillez mentionner tous vos symptômes et toutes vos préoccupations. Si vous présentez d’autres symptômes qui ne sont pas mentionnés dans l’outil d’évaluation, veuillez les indiquer à votre fournisseur de soins de santé.</a:t>
            </a:r>
          </a:p>
          <a:p>
            <a:pPr marL="0" indent="0" eaLnBrk="0" fontAlgn="base" hangingPunct="0">
              <a:spcAft>
                <a:spcPct val="0"/>
              </a:spcAft>
              <a:buClr>
                <a:srgbClr val="C6B46A"/>
              </a:buClr>
              <a:buFont typeface="Arial" panose="020B0604020202020204" pitchFamily="34" charset="0"/>
              <a:buNone/>
            </a:pPr>
            <a:endParaRPr lang="en-CA" altLang="en-US" sz="1800" b="1" i="1">
              <a:latin typeface="Calibri" panose="020F0502020204030204" pitchFamily="34" charset="0"/>
              <a:cs typeface="Calibri" panose="020F0502020204030204" pitchFamily="34" charset="0"/>
            </a:endParaRPr>
          </a:p>
          <a:p>
            <a:pPr marL="0" indent="0" eaLnBrk="0" fontAlgn="base" hangingPunct="0">
              <a:spcAft>
                <a:spcPct val="0"/>
              </a:spcAft>
              <a:buClr>
                <a:srgbClr val="C6B46A"/>
              </a:buClr>
              <a:buFont typeface="Arial" panose="020B0604020202020204" pitchFamily="34" charset="0"/>
              <a:buNone/>
            </a:pPr>
            <a:r>
              <a:rPr lang="fr-CA" sz="1800" b="1" i="1">
                <a:latin typeface="Calibri"/>
                <a:cs typeface="Calibri"/>
              </a:rPr>
              <a:t>Combien de temps faut-il?</a:t>
            </a:r>
          </a:p>
          <a:p>
            <a:pPr marL="228600" indent="-228600" eaLnBrk="0" fontAlgn="base" hangingPunct="0">
              <a:spcBef>
                <a:spcPts val="1000"/>
              </a:spcBef>
              <a:buClr>
                <a:schemeClr val="accent1"/>
              </a:buClr>
              <a:buFont typeface="Arial" panose="020B0604020202020204" pitchFamily="34" charset="0"/>
              <a:buChar char="•"/>
            </a:pPr>
            <a:r>
              <a:rPr lang="fr-CA" sz="1800">
                <a:latin typeface="Calibri"/>
                <a:cs typeface="Calibri"/>
              </a:rPr>
              <a:t>Il vous faut moins de cinq minutes pour répondre aux questions de l’outil d’évaluation.</a:t>
            </a:r>
          </a:p>
          <a:p>
            <a:pPr marL="342900" indent="-342900" eaLnBrk="0" fontAlgn="base" hangingPunct="0">
              <a:spcAft>
                <a:spcPct val="0"/>
              </a:spcAft>
              <a:buClr>
                <a:srgbClr val="C6B46A"/>
              </a:buClr>
              <a:buFont typeface="Arial" panose="020B0604020202020204" pitchFamily="34" charset="0"/>
              <a:buNone/>
            </a:pPr>
            <a:endParaRPr lang="en-CA" altLang="en-US" sz="1800" b="1" i="1">
              <a:latin typeface="Calibri" panose="020F0502020204030204" pitchFamily="34" charset="0"/>
              <a:cs typeface="Calibri" panose="020F0502020204030204" pitchFamily="34" charset="0"/>
            </a:endParaRPr>
          </a:p>
          <a:p>
            <a:pPr marL="342900" indent="-342900" eaLnBrk="0" fontAlgn="base" hangingPunct="0">
              <a:spcAft>
                <a:spcPct val="0"/>
              </a:spcAft>
              <a:buClr>
                <a:srgbClr val="C6B46A"/>
              </a:buClr>
              <a:buFont typeface="Arial" panose="020B0604020202020204" pitchFamily="34" charset="0"/>
              <a:buNone/>
            </a:pPr>
            <a:r>
              <a:rPr lang="fr-CA" sz="1800" b="1" i="1">
                <a:latin typeface="Calibri"/>
                <a:cs typeface="Calibri"/>
              </a:rPr>
              <a:t>Pourquoi dois-je y répondre?</a:t>
            </a:r>
          </a:p>
          <a:p>
            <a:pPr marL="342900" indent="-342900" eaLnBrk="0" fontAlgn="base" hangingPunct="0">
              <a:spcAft>
                <a:spcPct val="0"/>
              </a:spcAft>
              <a:buClr>
                <a:srgbClr val="C6B46A"/>
              </a:buClr>
            </a:pPr>
            <a:r>
              <a:rPr lang="fr-CA" sz="1800">
                <a:latin typeface="Calibri"/>
                <a:cs typeface="Calibri"/>
              </a:rPr>
              <a:t>Répondre aux questions de l’outil Vos symptômes sont importants, peut vous aider :</a:t>
            </a:r>
            <a:r>
              <a:rPr lang="fr-CA">
                <a:latin typeface="Calibri"/>
                <a:cs typeface="Calibri"/>
              </a:rPr>
              <a:t> </a:t>
            </a:r>
            <a:endParaRPr lang="fr-CA" sz="1800">
              <a:latin typeface="Calibri" panose="020F0502020204030204" pitchFamily="34" charset="0"/>
              <a:cs typeface="Calibri" panose="020F0502020204030204" pitchFamily="34" charset="0"/>
            </a:endParaRPr>
          </a:p>
          <a:p>
            <a:pPr marL="228600" indent="-228600" eaLnBrk="0" fontAlgn="base" hangingPunct="0">
              <a:spcBef>
                <a:spcPts val="1000"/>
              </a:spcBef>
              <a:buClr>
                <a:schemeClr val="accent1"/>
              </a:buClr>
              <a:buFont typeface="Arial" panose="020B0604020202020204" pitchFamily="34" charset="0"/>
              <a:buChar char="•"/>
            </a:pPr>
            <a:r>
              <a:rPr lang="fr-CA" sz="1800">
                <a:latin typeface="Calibri"/>
                <a:cs typeface="Calibri"/>
              </a:rPr>
              <a:t>à communiquer sur vos symptômes avec votre équipe de soins de santé;</a:t>
            </a:r>
          </a:p>
          <a:p>
            <a:pPr marL="228600" indent="-228600" eaLnBrk="0" fontAlgn="base" hangingPunct="0">
              <a:spcBef>
                <a:spcPts val="1000"/>
              </a:spcBef>
              <a:buClr>
                <a:schemeClr val="accent1"/>
              </a:buClr>
              <a:buFont typeface="Arial" panose="020B0604020202020204" pitchFamily="34" charset="0"/>
              <a:buChar char="•"/>
            </a:pPr>
            <a:r>
              <a:rPr lang="fr-CA" sz="1800">
                <a:latin typeface="Calibri"/>
                <a:cs typeface="Calibri"/>
              </a:rPr>
              <a:t>à informer votre équipe de soins de santé lorsque certains symptômes nécessitent un soutien d’urgence;</a:t>
            </a:r>
            <a:r>
              <a:rPr lang="fr-CA">
                <a:latin typeface="Calibri"/>
                <a:cs typeface="Calibri"/>
              </a:rPr>
              <a:t> </a:t>
            </a:r>
            <a:endParaRPr lang="fr-CA" sz="1800">
              <a:latin typeface="Calibri" panose="020F0502020204030204" pitchFamily="34" charset="0"/>
              <a:cs typeface="Calibri" panose="020F0502020204030204" pitchFamily="34" charset="0"/>
            </a:endParaRPr>
          </a:p>
          <a:p>
            <a:pPr marL="228600" indent="-228600" eaLnBrk="0" fontAlgn="base" hangingPunct="0">
              <a:spcBef>
                <a:spcPts val="1000"/>
              </a:spcBef>
              <a:buClr>
                <a:schemeClr val="accent1"/>
              </a:buClr>
              <a:buFont typeface="Arial" panose="020B0604020202020204" pitchFamily="34" charset="0"/>
              <a:buChar char="•"/>
            </a:pPr>
            <a:r>
              <a:rPr lang="fr-CA" sz="1800">
                <a:latin typeface="Calibri"/>
                <a:cs typeface="Calibri"/>
              </a:rPr>
              <a:t>à créer un plan avec votre équipe de soins de santé pour gérer vos symptômes;</a:t>
            </a:r>
          </a:p>
          <a:p>
            <a:pPr marL="228600" indent="-228600" eaLnBrk="0" fontAlgn="base" hangingPunct="0">
              <a:spcBef>
                <a:spcPts val="1000"/>
              </a:spcBef>
              <a:buClr>
                <a:schemeClr val="accent1"/>
              </a:buClr>
              <a:buFont typeface="Arial" panose="020B0604020202020204" pitchFamily="34" charset="0"/>
              <a:buChar char="•"/>
            </a:pPr>
            <a:r>
              <a:rPr lang="fr-CA" sz="1800">
                <a:latin typeface="Calibri"/>
                <a:cs typeface="Calibri"/>
              </a:rPr>
              <a:t>à surveiller l’évolution de vos symptômes au fil du temps.</a:t>
            </a:r>
            <a:r>
              <a:rPr lang="fr-CA">
                <a:latin typeface="Calibri"/>
                <a:cs typeface="Calibri"/>
              </a:rPr>
              <a:t> </a:t>
            </a:r>
            <a:endParaRPr lang="fr-CA"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8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0C3937-55F2-461C-943F-E63A31E10B34}"/>
              </a:ext>
            </a:extLst>
          </p:cNvPr>
          <p:cNvSpPr>
            <a:spLocks noGrp="1"/>
          </p:cNvSpPr>
          <p:nvPr>
            <p:ph type="title"/>
          </p:nvPr>
        </p:nvSpPr>
        <p:spPr>
          <a:xfrm>
            <a:off x="963089" y="1813206"/>
            <a:ext cx="8959851" cy="1969761"/>
          </a:xfrm>
        </p:spPr>
        <p:txBody>
          <a:bodyPr vert="horz" wrap="square" lIns="91440" tIns="45720" rIns="91440" bIns="45720" numCol="1" anchor="t" anchorCtr="0" compatLnSpc="1">
            <a:prstTxWarp prst="textNoShape">
              <a:avLst/>
            </a:prstTxWarp>
            <a:noAutofit/>
          </a:bodyPr>
          <a:lstStyle/>
          <a:p>
            <a:r>
              <a:rPr lang="fr-CA" sz="4800" dirty="0">
                <a:latin typeface="Calibri"/>
                <a:ea typeface="MS PGothic"/>
                <a:cs typeface="Calibri"/>
              </a:rPr>
              <a:t>Vos symptômes sont importants –</a:t>
            </a:r>
            <a:br>
              <a:rPr lang="fr-CA" sz="4800" dirty="0"/>
            </a:br>
            <a:r>
              <a:rPr lang="fr-CA" sz="4800" dirty="0">
                <a:latin typeface="Calibri"/>
                <a:ea typeface="MS PGothic"/>
                <a:cs typeface="Calibri"/>
              </a:rPr>
              <a:t>Questions d’</a:t>
            </a:r>
            <a:r>
              <a:rPr lang="fr-CA" sz="4800" err="1">
                <a:latin typeface="Calibri"/>
                <a:ea typeface="MS PGothic"/>
                <a:cs typeface="Calibri"/>
              </a:rPr>
              <a:t>autosélection</a:t>
            </a:r>
            <a:endParaRPr lang="fr-CA" sz="4900" dirty="0">
              <a:latin typeface="Calibri"/>
              <a:ea typeface="MS PGothic"/>
              <a:cs typeface="Calibri"/>
            </a:endParaRPr>
          </a:p>
        </p:txBody>
      </p:sp>
    </p:spTree>
    <p:extLst>
      <p:ext uri="{BB962C8B-B14F-4D97-AF65-F5344CB8AC3E}">
        <p14:creationId xmlns:p14="http://schemas.microsoft.com/office/powerpoint/2010/main" val="1041421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txDef>
      <a:spPr>
        <a:noFill/>
      </a:spPr>
      <a:bodyPr wrap="square" rtlCol="0">
        <a:spAutoFit/>
      </a:bodyPr>
      <a:lstStyle>
        <a:defPPr>
          <a:defRPr dirty="0"/>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b9ce2b-170e-4635-b742-b2795a1f71e7">
      <Terms xmlns="http://schemas.microsoft.com/office/infopath/2007/PartnerControls"/>
    </lcf76f155ced4ddcb4097134ff3c332f>
    <TaxCatchAll xmlns="86226ca6-6b9f-4d91-861f-08fceffebf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C34AA2CE89924B8B0FD401614E4505" ma:contentTypeVersion="13" ma:contentTypeDescription="Create a new document." ma:contentTypeScope="" ma:versionID="a0d734afe19dcd78d621d487f2f5b5ce">
  <xsd:schema xmlns:xsd="http://www.w3.org/2001/XMLSchema" xmlns:xs="http://www.w3.org/2001/XMLSchema" xmlns:p="http://schemas.microsoft.com/office/2006/metadata/properties" xmlns:ns2="99b9ce2b-170e-4635-b742-b2795a1f71e7" xmlns:ns3="86226ca6-6b9f-4d91-861f-08fceffebf37" targetNamespace="http://schemas.microsoft.com/office/2006/metadata/properties" ma:root="true" ma:fieldsID="b9246a2c337444da79e43edb112981f9" ns2:_="" ns3:_="">
    <xsd:import namespace="99b9ce2b-170e-4635-b742-b2795a1f71e7"/>
    <xsd:import namespace="86226ca6-6b9f-4d91-861f-08fceffeb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9ce2b-170e-4635-b742-b2795a1f7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226ca6-6b9f-4d91-861f-08fceffebf3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68169a4-1dd2-42bb-abda-50eb8ec7f10c}" ma:internalName="TaxCatchAll" ma:showField="CatchAllData" ma:web="86226ca6-6b9f-4d91-861f-08fceffeb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3E4E6E-EE54-4000-9AB5-132CCED17E48}">
  <ds:schemaRefs>
    <ds:schemaRef ds:uri="99b9ce2b-170e-4635-b742-b2795a1f71e7"/>
    <ds:schemaRef ds:uri="http://purl.org/dc/term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86226ca6-6b9f-4d91-861f-08fceffebf37"/>
    <ds:schemaRef ds:uri="http://schemas.microsoft.com/office/2006/metadata/properties"/>
  </ds:schemaRefs>
</ds:datastoreItem>
</file>

<file path=customXml/itemProps2.xml><?xml version="1.0" encoding="utf-8"?>
<ds:datastoreItem xmlns:ds="http://schemas.openxmlformats.org/officeDocument/2006/customXml" ds:itemID="{B490CCCF-A882-4A57-A3CF-688658D177A0}">
  <ds:schemaRefs>
    <ds:schemaRef ds:uri="http://schemas.microsoft.com/sharepoint/v3/contenttype/forms"/>
  </ds:schemaRefs>
</ds:datastoreItem>
</file>

<file path=customXml/itemProps3.xml><?xml version="1.0" encoding="utf-8"?>
<ds:datastoreItem xmlns:ds="http://schemas.openxmlformats.org/officeDocument/2006/customXml" ds:itemID="{C73E594F-63F3-44BE-B2B8-6D43B1A6A698}">
  <ds:schemaRefs>
    <ds:schemaRef ds:uri="86226ca6-6b9f-4d91-861f-08fceffebf37"/>
    <ds:schemaRef ds:uri="99b9ce2b-170e-4635-b742-b2795a1f71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3237</Words>
  <Application>Microsoft Office PowerPoint</Application>
  <PresentationFormat>Widescreen</PresentationFormat>
  <Paragraphs>197</Paragraphs>
  <Slides>39</Slides>
  <Notes>4</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HQO_Slide</vt:lpstr>
      <vt:lpstr>2_Ontario Health</vt:lpstr>
      <vt:lpstr>PowerPoint Presentation</vt:lpstr>
      <vt:lpstr>Évaluation des symptômes Importance et objet de l’évaluation des symptômes  </vt:lpstr>
      <vt:lpstr>Vos symptômes sont importants Collecte des réponses d’évaluation des symptômes  </vt:lpstr>
      <vt:lpstr>Vos symptômes sont importants Utilisation de l’évaluation des symptômes par les fournisseurs de soins de santé  </vt:lpstr>
      <vt:lpstr>Vos symptômes sont importants – à distance/domicile Comment les patients peuvent répondre aux questions d’évaluation des symptômes à distance ou depuis leur domicile</vt:lpstr>
      <vt:lpstr>Outils d’évaluation Vos symptômes sont importants</vt:lpstr>
      <vt:lpstr>Questions fréquemment posées (QFP) sur l’outil Vos symptômes sont importants</vt:lpstr>
      <vt:lpstr>QFP sur l’outil Vos symptômes sont importants </vt:lpstr>
      <vt:lpstr>Vos symptômes sont importants – Questions d’autosélection</vt:lpstr>
      <vt:lpstr>Vos symptômes sont importants – Questions d’autosélection   </vt:lpstr>
      <vt:lpstr>Vos symptômes sont importants – Questions d’autosélection</vt:lpstr>
      <vt:lpstr>Vos symptômes sont importants – Questions d’autosélection </vt:lpstr>
      <vt:lpstr>Vos symptômes sont importants – Comment pouvez-vous aider les patients avec les questions d’autosélection? </vt:lpstr>
      <vt:lpstr>Vos symptômes sont importants – Symptômes généraux + (ESAS-r +)</vt:lpstr>
      <vt:lpstr>Vos symptômes sont importants - Symptômes généraux + </vt:lpstr>
      <vt:lpstr>Vos symptômes sont importants - Symptômes généraux + Captures d’écran : Vos symptômes sont importants - Symptômes généraux +  </vt:lpstr>
      <vt:lpstr>Vos symptômes sont importants - Symptômes généraux + Captures d’écran : Vos symptômes sont importants - Symptômes généraux +  </vt:lpstr>
      <vt:lpstr>Vos symptômes sont importants - Symptômes généraux + Captures d’écran : Vos symptômes sont importants - Symptômes généraux +  </vt:lpstr>
      <vt:lpstr>Vos symptômes sont importants - Symptômes généraux + Captures d’écran : Vos symptômes sont importants - Symptômes généraux +  </vt:lpstr>
      <vt:lpstr>Vos symptômes sont importants - Symptômes généraux + Réponse à distance/domicile </vt:lpstr>
      <vt:lpstr>Vos symptômes sont importants – Cancer de la prostate (EPIC)</vt:lpstr>
      <vt:lpstr>Vos symptômes sont importants – Cancer de la prostate</vt:lpstr>
      <vt:lpstr>Vos symptômes sont importants – Cancer de la prostate Questions sensibles</vt:lpstr>
      <vt:lpstr>Vos symptômes sont importants – Cancer de la prostate Questions sensibles</vt:lpstr>
      <vt:lpstr>Vos symptômes sont importants – Cancer de la prostate Questions sensibles</vt:lpstr>
      <vt:lpstr>Vos symptômes sont importants – Cancer de la prostate Captures d’écran :</vt:lpstr>
      <vt:lpstr>Vos symptômes sont importants – Cancer de la prostate Captures d’écran :</vt:lpstr>
      <vt:lpstr>Vos symptômes sont importants – Cancer de la prostate Captures d’écran :</vt:lpstr>
      <vt:lpstr>Vos symptômes sont importants – Cancer de la prostate Captures d’écran :</vt:lpstr>
      <vt:lpstr>Vos symptômes sont importants – Activités quotidiennes (EFDP)</vt:lpstr>
      <vt:lpstr>Vos symptômes sont importants – Activités quotidiennes (EFDP)</vt:lpstr>
      <vt:lpstr>Vos symptômes sont importants – Activités quotidiennes (EFDP)</vt:lpstr>
      <vt:lpstr>Vos symptômes sont importants -Rôle du bénévole</vt:lpstr>
      <vt:lpstr>Vos symptômes sont importants – Rôle du bénévole </vt:lpstr>
      <vt:lpstr>Vos symptômes sont importants – Rôle du bénévole Comment être bien à l’écoute </vt:lpstr>
      <vt:lpstr>Vos symptômes sont importants – Rôle du bénévole Comment être bien à l’écoute </vt:lpstr>
      <vt:lpstr>Vos symptômes sont importants - Respect de la vie privée</vt:lpstr>
      <vt:lpstr>Vos symptômes sont importants - Accès aux bornes</vt:lpstr>
      <vt:lpstr>Fin du questionnaire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Esselink, Emma</dc:creator>
  <cp:lastModifiedBy>Della Mora, Lauren</cp:lastModifiedBy>
  <cp:revision>231</cp:revision>
  <dcterms:created xsi:type="dcterms:W3CDTF">2022-11-14T19:38:45Z</dcterms:created>
  <dcterms:modified xsi:type="dcterms:W3CDTF">2023-06-13T16:48:07Z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0x0101005CC34AA2CE89924B8B0FD401614E4505</vt:lpwstr>
  </property>
  <property fmtid="{D5CDD505-2E9C-101B-9397-08002B2CF9AE}" pid="3" name="MediaServiceImageTags">
    <vt:lpwstr/>
  </property>
</Properties>
</file>