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4575" r:id="rId6"/>
  </p:sldMasterIdLst>
  <p:notesMasterIdLst>
    <p:notesMasterId r:id="rId46"/>
  </p:notesMasterIdLst>
  <p:sldIdLst>
    <p:sldId id="272" r:id="rId7"/>
    <p:sldId id="2145706058" r:id="rId8"/>
    <p:sldId id="2145706056" r:id="rId9"/>
    <p:sldId id="2145706086" r:id="rId10"/>
    <p:sldId id="2145706054" r:id="rId11"/>
    <p:sldId id="2145706055" r:id="rId12"/>
    <p:sldId id="2145706087" r:id="rId13"/>
    <p:sldId id="2145706059" r:id="rId14"/>
    <p:sldId id="2145706026" r:id="rId15"/>
    <p:sldId id="2145706060" r:id="rId16"/>
    <p:sldId id="2145706061" r:id="rId17"/>
    <p:sldId id="2145706062" r:id="rId18"/>
    <p:sldId id="2145706063" r:id="rId19"/>
    <p:sldId id="2145705986" r:id="rId20"/>
    <p:sldId id="2145706064" r:id="rId21"/>
    <p:sldId id="2145706065" r:id="rId22"/>
    <p:sldId id="2145706066" r:id="rId23"/>
    <p:sldId id="2145706067" r:id="rId24"/>
    <p:sldId id="2145706068" r:id="rId25"/>
    <p:sldId id="2145706069" r:id="rId26"/>
    <p:sldId id="2145706001" r:id="rId27"/>
    <p:sldId id="2145706070" r:id="rId28"/>
    <p:sldId id="2145706071" r:id="rId29"/>
    <p:sldId id="2145706072" r:id="rId30"/>
    <p:sldId id="2145706073" r:id="rId31"/>
    <p:sldId id="2145706074" r:id="rId32"/>
    <p:sldId id="2145706075" r:id="rId33"/>
    <p:sldId id="2145706076" r:id="rId34"/>
    <p:sldId id="2145706077" r:id="rId35"/>
    <p:sldId id="2145706010" r:id="rId36"/>
    <p:sldId id="2145706078" r:id="rId37"/>
    <p:sldId id="2145706079" r:id="rId38"/>
    <p:sldId id="2145706014" r:id="rId39"/>
    <p:sldId id="2145706080" r:id="rId40"/>
    <p:sldId id="2145706081" r:id="rId41"/>
    <p:sldId id="2145706088" r:id="rId42"/>
    <p:sldId id="2145706083" r:id="rId43"/>
    <p:sldId id="2145706084" r:id="rId44"/>
    <p:sldId id="21457060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4C9724-B6BD-0536-1B21-B1775539F8BD}" name="Della Mora, Lauren" initials="DML" userId="S::lauren.dellamora@ontariohealth.ca::6d967e10-7f0d-4eba-b8eb-2a390c7772dd" providerId="AD"/>
  <p188:author id="{65056F54-2896-58EE-77FB-A6A5AD6C62D0}" name="Jain, Priyanka" initials="JP" userId="S::priyanka.jain@ontariohealth.ca::873beafb-39d0-4ed6-8f4b-048694d88e33" providerId="AD"/>
  <p188:author id="{A95F1A85-0F0F-D6C1-5E17-4BBDA87D05E6}" name="Esselink, Emma" initials="EE" userId="S::emma.esselink@ontariohealth.ca::632f01dd-fb4f-4bf6-8af7-1a7ca6ea8f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10D27-3420-41D3-A974-41797DD41B3E}" type="doc">
      <dgm:prSet loTypeId="urn:microsoft.com/office/officeart/2005/8/layout/process1" loCatId="process" qsTypeId="urn:microsoft.com/office/officeart/2005/8/quickstyle/simple1" qsCatId="simple" csTypeId="urn:microsoft.com/office/officeart/2005/8/colors/accent0_2" csCatId="mainScheme" phldr="1"/>
      <dgm:spPr/>
    </dgm:pt>
    <dgm:pt modelId="{E414840A-9D85-47B3-8F90-092D9500715F}">
      <dgm:prSet phldrT="[Text]"/>
      <dgm:spPr/>
      <dgm:t>
        <a:bodyPr/>
        <a:lstStyle/>
        <a:p>
          <a:endParaRPr lang="en-US" dirty="0"/>
        </a:p>
        <a:p>
          <a:endParaRPr lang="en-US" dirty="0"/>
        </a:p>
        <a:p>
          <a:endParaRPr lang="en-US" dirty="0"/>
        </a:p>
        <a:p>
          <a:r>
            <a:rPr lang="en-US" dirty="0">
              <a:latin typeface="Calibri" panose="020F0502020204030204" pitchFamily="34" charset="0"/>
              <a:cs typeface="Calibri" panose="020F0502020204030204" pitchFamily="34" charset="0"/>
            </a:rPr>
            <a:t>Patients receive a link to the home channel URL from their care team </a:t>
          </a:r>
          <a:r>
            <a:rPr lang="en-US" dirty="0">
              <a:solidFill>
                <a:schemeClr val="tx1"/>
              </a:solidFill>
              <a:latin typeface="Calibri" panose="020F0502020204030204" pitchFamily="34" charset="0"/>
              <a:cs typeface="Calibri" panose="020F0502020204030204" pitchFamily="34" charset="0"/>
            </a:rPr>
            <a:t>(e.g., via </a:t>
          </a:r>
          <a:r>
            <a:rPr lang="en-US" dirty="0">
              <a:latin typeface="Calibri" panose="020F0502020204030204" pitchFamily="34" charset="0"/>
              <a:cs typeface="Calibri" panose="020F0502020204030204" pitchFamily="34" charset="0"/>
            </a:rPr>
            <a:t>patient education materials, posters, emails)</a:t>
          </a:r>
        </a:p>
      </dgm:t>
    </dgm:pt>
    <dgm:pt modelId="{D71FA045-4257-4548-96FA-B8AA264AFAD4}" type="parTrans" cxnId="{2E340C02-0E70-4EA4-A1F5-7B5526301779}">
      <dgm:prSet/>
      <dgm:spPr/>
      <dgm:t>
        <a:bodyPr/>
        <a:lstStyle/>
        <a:p>
          <a:endParaRPr lang="en-US"/>
        </a:p>
      </dgm:t>
    </dgm:pt>
    <dgm:pt modelId="{630234BF-41D5-4EEA-935E-B6E09D2A4047}" type="sibTrans" cxnId="{2E340C02-0E70-4EA4-A1F5-7B5526301779}">
      <dgm:prSet/>
      <dgm:spPr/>
      <dgm:t>
        <a:bodyPr/>
        <a:lstStyle/>
        <a:p>
          <a:endParaRPr lang="en-US" dirty="0"/>
        </a:p>
      </dgm:t>
    </dgm:pt>
    <dgm:pt modelId="{39B79CBD-7664-4FCB-965A-2FAEDD84EA5D}">
      <dgm:prSet phldrT="[Text]"/>
      <dgm:spPr/>
      <dgm:t>
        <a:bodyPr/>
        <a:lstStyle/>
        <a:p>
          <a:endParaRPr lang="en-US" dirty="0"/>
        </a:p>
        <a:p>
          <a:endParaRPr lang="en-US" dirty="0"/>
        </a:p>
        <a:p>
          <a:endParaRPr lang="en-US" dirty="0"/>
        </a:p>
        <a:p>
          <a:r>
            <a:rPr lang="en-US" dirty="0">
              <a:latin typeface="Calibri" panose="020F0502020204030204" pitchFamily="34" charset="0"/>
              <a:cs typeface="Calibri" panose="020F0502020204030204" pitchFamily="34" charset="0"/>
            </a:rPr>
            <a:t>Patients report their YSM scores on a personal device 24-48 hours prior to their clinic appointment</a:t>
          </a:r>
        </a:p>
      </dgm:t>
    </dgm:pt>
    <dgm:pt modelId="{9F50EF3B-4AD3-45AA-BCAB-34FD7E5F6CE3}" type="parTrans" cxnId="{C91761E0-B2AE-4DEF-99E4-A103849F4CB6}">
      <dgm:prSet/>
      <dgm:spPr/>
      <dgm:t>
        <a:bodyPr/>
        <a:lstStyle/>
        <a:p>
          <a:endParaRPr lang="en-US"/>
        </a:p>
      </dgm:t>
    </dgm:pt>
    <dgm:pt modelId="{345FEBA6-0D67-48EA-AED4-E5BA2E3832B9}" type="sibTrans" cxnId="{C91761E0-B2AE-4DEF-99E4-A103849F4CB6}">
      <dgm:prSet/>
      <dgm:spPr/>
      <dgm:t>
        <a:bodyPr/>
        <a:lstStyle/>
        <a:p>
          <a:endParaRPr lang="en-US" dirty="0"/>
        </a:p>
      </dgm:t>
    </dgm:pt>
    <dgm:pt modelId="{84A84CB6-154D-4B2F-B2B0-20F514B5D0EE}">
      <dgm:prSet phldrT="[Text]"/>
      <dgm:spPr/>
      <dgm:t>
        <a:bodyPr/>
        <a:lstStyle/>
        <a:p>
          <a:endParaRPr lang="en-US" dirty="0"/>
        </a:p>
        <a:p>
          <a:r>
            <a:rPr lang="en-US" dirty="0">
              <a:latin typeface="Calibri" panose="020F0502020204030204" pitchFamily="34" charset="0"/>
              <a:cs typeface="Calibri" panose="020F0502020204030204" pitchFamily="34" charset="0"/>
            </a:rPr>
            <a:t>Patient scores are viewable via the EMR </a:t>
          </a:r>
        </a:p>
      </dgm:t>
    </dgm:pt>
    <dgm:pt modelId="{7166CB8D-03D6-48E7-B31D-6380D8F3A6AF}" type="parTrans" cxnId="{9FF3BA5B-8111-4425-9E58-23C420A5BECE}">
      <dgm:prSet/>
      <dgm:spPr/>
      <dgm:t>
        <a:bodyPr/>
        <a:lstStyle/>
        <a:p>
          <a:endParaRPr lang="en-US"/>
        </a:p>
      </dgm:t>
    </dgm:pt>
    <dgm:pt modelId="{812EFF2B-C700-4F12-8F72-523E9C7871B8}" type="sibTrans" cxnId="{9FF3BA5B-8111-4425-9E58-23C420A5BECE}">
      <dgm:prSet/>
      <dgm:spPr/>
      <dgm:t>
        <a:bodyPr/>
        <a:lstStyle/>
        <a:p>
          <a:endParaRPr lang="en-US"/>
        </a:p>
      </dgm:t>
    </dgm:pt>
    <dgm:pt modelId="{4895358C-349C-4B5F-B7C7-611E0AAB4FBA}" type="pres">
      <dgm:prSet presAssocID="{E9D10D27-3420-41D3-A974-41797DD41B3E}" presName="Name0" presStyleCnt="0">
        <dgm:presLayoutVars>
          <dgm:dir/>
          <dgm:resizeHandles val="exact"/>
        </dgm:presLayoutVars>
      </dgm:prSet>
      <dgm:spPr/>
    </dgm:pt>
    <dgm:pt modelId="{436A0B84-FC09-4B49-83F4-38426B0B14A9}" type="pres">
      <dgm:prSet presAssocID="{E414840A-9D85-47B3-8F90-092D9500715F}" presName="node" presStyleLbl="node1" presStyleIdx="0" presStyleCnt="3" custScaleY="177740">
        <dgm:presLayoutVars>
          <dgm:bulletEnabled val="1"/>
        </dgm:presLayoutVars>
      </dgm:prSet>
      <dgm:spPr/>
    </dgm:pt>
    <dgm:pt modelId="{CDA38165-0CCB-44D5-A686-56B4D41F0D86}" type="pres">
      <dgm:prSet presAssocID="{630234BF-41D5-4EEA-935E-B6E09D2A4047}" presName="sibTrans" presStyleLbl="sibTrans2D1" presStyleIdx="0" presStyleCnt="2"/>
      <dgm:spPr/>
    </dgm:pt>
    <dgm:pt modelId="{876FFFBE-1508-402C-ABEF-0D5A0D59BA28}" type="pres">
      <dgm:prSet presAssocID="{630234BF-41D5-4EEA-935E-B6E09D2A4047}" presName="connectorText" presStyleLbl="sibTrans2D1" presStyleIdx="0" presStyleCnt="2"/>
      <dgm:spPr/>
    </dgm:pt>
    <dgm:pt modelId="{BE8968E4-0BD7-4E85-87B3-F65CB6DC953F}" type="pres">
      <dgm:prSet presAssocID="{39B79CBD-7664-4FCB-965A-2FAEDD84EA5D}" presName="node" presStyleLbl="node1" presStyleIdx="1" presStyleCnt="3" custScaleY="177262">
        <dgm:presLayoutVars>
          <dgm:bulletEnabled val="1"/>
        </dgm:presLayoutVars>
      </dgm:prSet>
      <dgm:spPr/>
    </dgm:pt>
    <dgm:pt modelId="{6F9E4AF2-2033-42F7-A217-A91A108C747A}" type="pres">
      <dgm:prSet presAssocID="{345FEBA6-0D67-48EA-AED4-E5BA2E3832B9}" presName="sibTrans" presStyleLbl="sibTrans2D1" presStyleIdx="1" presStyleCnt="2"/>
      <dgm:spPr/>
    </dgm:pt>
    <dgm:pt modelId="{A46505E5-636B-4797-AF9D-B3BC6F4C59C0}" type="pres">
      <dgm:prSet presAssocID="{345FEBA6-0D67-48EA-AED4-E5BA2E3832B9}" presName="connectorText" presStyleLbl="sibTrans2D1" presStyleIdx="1" presStyleCnt="2"/>
      <dgm:spPr/>
    </dgm:pt>
    <dgm:pt modelId="{3CD4B3BA-4F22-4F39-9E97-E5603709BD4A}" type="pres">
      <dgm:prSet presAssocID="{84A84CB6-154D-4B2F-B2B0-20F514B5D0EE}" presName="node" presStyleLbl="node1" presStyleIdx="2" presStyleCnt="3" custScaleY="177262">
        <dgm:presLayoutVars>
          <dgm:bulletEnabled val="1"/>
        </dgm:presLayoutVars>
      </dgm:prSet>
      <dgm:spPr/>
    </dgm:pt>
  </dgm:ptLst>
  <dgm:cxnLst>
    <dgm:cxn modelId="{2E340C02-0E70-4EA4-A1F5-7B5526301779}" srcId="{E9D10D27-3420-41D3-A974-41797DD41B3E}" destId="{E414840A-9D85-47B3-8F90-092D9500715F}" srcOrd="0" destOrd="0" parTransId="{D71FA045-4257-4548-96FA-B8AA264AFAD4}" sibTransId="{630234BF-41D5-4EEA-935E-B6E09D2A4047}"/>
    <dgm:cxn modelId="{4C7AC40F-6706-46FC-BAA0-602E94E6402E}" type="presOf" srcId="{E9D10D27-3420-41D3-A974-41797DD41B3E}" destId="{4895358C-349C-4B5F-B7C7-611E0AAB4FBA}" srcOrd="0" destOrd="0" presId="urn:microsoft.com/office/officeart/2005/8/layout/process1"/>
    <dgm:cxn modelId="{F6D15727-1A6D-4362-80BD-670EFE60CA11}" type="presOf" srcId="{630234BF-41D5-4EEA-935E-B6E09D2A4047}" destId="{876FFFBE-1508-402C-ABEF-0D5A0D59BA28}" srcOrd="1" destOrd="0" presId="urn:microsoft.com/office/officeart/2005/8/layout/process1"/>
    <dgm:cxn modelId="{9FF3BA5B-8111-4425-9E58-23C420A5BECE}" srcId="{E9D10D27-3420-41D3-A974-41797DD41B3E}" destId="{84A84CB6-154D-4B2F-B2B0-20F514B5D0EE}" srcOrd="2" destOrd="0" parTransId="{7166CB8D-03D6-48E7-B31D-6380D8F3A6AF}" sibTransId="{812EFF2B-C700-4F12-8F72-523E9C7871B8}"/>
    <dgm:cxn modelId="{89E3D050-C033-4220-AFAA-DB3A10BC5455}" type="presOf" srcId="{345FEBA6-0D67-48EA-AED4-E5BA2E3832B9}" destId="{A46505E5-636B-4797-AF9D-B3BC6F4C59C0}" srcOrd="1" destOrd="0" presId="urn:microsoft.com/office/officeart/2005/8/layout/process1"/>
    <dgm:cxn modelId="{48640572-991A-4F5A-9EFF-F4319265A9FA}" type="presOf" srcId="{39B79CBD-7664-4FCB-965A-2FAEDD84EA5D}" destId="{BE8968E4-0BD7-4E85-87B3-F65CB6DC953F}" srcOrd="0" destOrd="0" presId="urn:microsoft.com/office/officeart/2005/8/layout/process1"/>
    <dgm:cxn modelId="{A0028BBA-7C88-48FC-8E15-41B8BE571A32}" type="presOf" srcId="{E414840A-9D85-47B3-8F90-092D9500715F}" destId="{436A0B84-FC09-4B49-83F4-38426B0B14A9}" srcOrd="0" destOrd="0" presId="urn:microsoft.com/office/officeart/2005/8/layout/process1"/>
    <dgm:cxn modelId="{1F5A31CC-9090-465A-9B6A-6C0E46B25F09}" type="presOf" srcId="{345FEBA6-0D67-48EA-AED4-E5BA2E3832B9}" destId="{6F9E4AF2-2033-42F7-A217-A91A108C747A}" srcOrd="0" destOrd="0" presId="urn:microsoft.com/office/officeart/2005/8/layout/process1"/>
    <dgm:cxn modelId="{1DC2BCD8-3563-479A-80A3-7E2C2551477F}" type="presOf" srcId="{84A84CB6-154D-4B2F-B2B0-20F514B5D0EE}" destId="{3CD4B3BA-4F22-4F39-9E97-E5603709BD4A}" srcOrd="0" destOrd="0" presId="urn:microsoft.com/office/officeart/2005/8/layout/process1"/>
    <dgm:cxn modelId="{C91761E0-B2AE-4DEF-99E4-A103849F4CB6}" srcId="{E9D10D27-3420-41D3-A974-41797DD41B3E}" destId="{39B79CBD-7664-4FCB-965A-2FAEDD84EA5D}" srcOrd="1" destOrd="0" parTransId="{9F50EF3B-4AD3-45AA-BCAB-34FD7E5F6CE3}" sibTransId="{345FEBA6-0D67-48EA-AED4-E5BA2E3832B9}"/>
    <dgm:cxn modelId="{683396F7-A909-4C38-AD58-C4B759F7A5F3}" type="presOf" srcId="{630234BF-41D5-4EEA-935E-B6E09D2A4047}" destId="{CDA38165-0CCB-44D5-A686-56B4D41F0D86}" srcOrd="0" destOrd="0" presId="urn:microsoft.com/office/officeart/2005/8/layout/process1"/>
    <dgm:cxn modelId="{277454B1-041A-4B00-9EE4-53FCBDF631B2}" type="presParOf" srcId="{4895358C-349C-4B5F-B7C7-611E0AAB4FBA}" destId="{436A0B84-FC09-4B49-83F4-38426B0B14A9}" srcOrd="0" destOrd="0" presId="urn:microsoft.com/office/officeart/2005/8/layout/process1"/>
    <dgm:cxn modelId="{9E3ECAB2-3536-4AA5-A4A4-11E5AFAEE164}" type="presParOf" srcId="{4895358C-349C-4B5F-B7C7-611E0AAB4FBA}" destId="{CDA38165-0CCB-44D5-A686-56B4D41F0D86}" srcOrd="1" destOrd="0" presId="urn:microsoft.com/office/officeart/2005/8/layout/process1"/>
    <dgm:cxn modelId="{11F02450-45EF-4E7A-B6B9-4E5FBEEC12D6}" type="presParOf" srcId="{CDA38165-0CCB-44D5-A686-56B4D41F0D86}" destId="{876FFFBE-1508-402C-ABEF-0D5A0D59BA28}" srcOrd="0" destOrd="0" presId="urn:microsoft.com/office/officeart/2005/8/layout/process1"/>
    <dgm:cxn modelId="{D693C5B6-6609-4628-AE40-E1484C426CE2}" type="presParOf" srcId="{4895358C-349C-4B5F-B7C7-611E0AAB4FBA}" destId="{BE8968E4-0BD7-4E85-87B3-F65CB6DC953F}" srcOrd="2" destOrd="0" presId="urn:microsoft.com/office/officeart/2005/8/layout/process1"/>
    <dgm:cxn modelId="{BBA96041-C99A-45A5-8ED5-D14FC61E34F3}" type="presParOf" srcId="{4895358C-349C-4B5F-B7C7-611E0AAB4FBA}" destId="{6F9E4AF2-2033-42F7-A217-A91A108C747A}" srcOrd="3" destOrd="0" presId="urn:microsoft.com/office/officeart/2005/8/layout/process1"/>
    <dgm:cxn modelId="{7BABAC20-0974-49E4-81A2-8DE807B182A8}" type="presParOf" srcId="{6F9E4AF2-2033-42F7-A217-A91A108C747A}" destId="{A46505E5-636B-4797-AF9D-B3BC6F4C59C0}" srcOrd="0" destOrd="0" presId="urn:microsoft.com/office/officeart/2005/8/layout/process1"/>
    <dgm:cxn modelId="{150431BA-71D6-4D88-A4FE-9931751CF5EF}" type="presParOf" srcId="{4895358C-349C-4B5F-B7C7-611E0AAB4FBA}" destId="{3CD4B3BA-4F22-4F39-9E97-E5603709BD4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A0B84-FC09-4B49-83F4-38426B0B14A9}">
      <dsp:nvSpPr>
        <dsp:cNvPr id="0" name=""/>
        <dsp:cNvSpPr/>
      </dsp:nvSpPr>
      <dsp:spPr>
        <a:xfrm>
          <a:off x="9644" y="587860"/>
          <a:ext cx="2882503" cy="307401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Patients receive a link to the home channel URL from their care team </a:t>
          </a:r>
          <a:r>
            <a:rPr lang="en-US" sz="1800" kern="1200" dirty="0">
              <a:solidFill>
                <a:schemeClr val="tx1"/>
              </a:solidFill>
              <a:latin typeface="Calibri" panose="020F0502020204030204" pitchFamily="34" charset="0"/>
              <a:cs typeface="Calibri" panose="020F0502020204030204" pitchFamily="34" charset="0"/>
            </a:rPr>
            <a:t>(e.g., via </a:t>
          </a:r>
          <a:r>
            <a:rPr lang="en-US" sz="1800" kern="1200" dirty="0">
              <a:latin typeface="Calibri" panose="020F0502020204030204" pitchFamily="34" charset="0"/>
              <a:cs typeface="Calibri" panose="020F0502020204030204" pitchFamily="34" charset="0"/>
            </a:rPr>
            <a:t>patient education materials, posters, emails)</a:t>
          </a:r>
        </a:p>
      </dsp:txBody>
      <dsp:txXfrm>
        <a:off x="94070" y="672286"/>
        <a:ext cx="2713651" cy="2905164"/>
      </dsp:txXfrm>
    </dsp:sp>
    <dsp:sp modelId="{CDA38165-0CCB-44D5-A686-56B4D41F0D86}">
      <dsp:nvSpPr>
        <dsp:cNvPr id="0" name=""/>
        <dsp:cNvSpPr/>
      </dsp:nvSpPr>
      <dsp:spPr>
        <a:xfrm>
          <a:off x="3180397" y="1767438"/>
          <a:ext cx="611090" cy="7148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180397" y="1910410"/>
        <a:ext cx="427763" cy="428916"/>
      </dsp:txXfrm>
    </dsp:sp>
    <dsp:sp modelId="{BE8968E4-0BD7-4E85-87B3-F65CB6DC953F}">
      <dsp:nvSpPr>
        <dsp:cNvPr id="0" name=""/>
        <dsp:cNvSpPr/>
      </dsp:nvSpPr>
      <dsp:spPr>
        <a:xfrm>
          <a:off x="4045148" y="591993"/>
          <a:ext cx="2882503" cy="306574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Patients report their YSM scores on a personal device 24-48 hours prior to their clinic appointment</a:t>
          </a:r>
        </a:p>
      </dsp:txBody>
      <dsp:txXfrm>
        <a:off x="4129574" y="676419"/>
        <a:ext cx="2713651" cy="2896897"/>
      </dsp:txXfrm>
    </dsp:sp>
    <dsp:sp modelId="{6F9E4AF2-2033-42F7-A217-A91A108C747A}">
      <dsp:nvSpPr>
        <dsp:cNvPr id="0" name=""/>
        <dsp:cNvSpPr/>
      </dsp:nvSpPr>
      <dsp:spPr>
        <a:xfrm>
          <a:off x="7215901" y="1767438"/>
          <a:ext cx="611090" cy="7148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7215901" y="1910410"/>
        <a:ext cx="427763" cy="428916"/>
      </dsp:txXfrm>
    </dsp:sp>
    <dsp:sp modelId="{3CD4B3BA-4F22-4F39-9E97-E5603709BD4A}">
      <dsp:nvSpPr>
        <dsp:cNvPr id="0" name=""/>
        <dsp:cNvSpPr/>
      </dsp:nvSpPr>
      <dsp:spPr>
        <a:xfrm>
          <a:off x="8080652" y="591993"/>
          <a:ext cx="2882503" cy="306574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Patient scores are viewable via the EMR </a:t>
          </a:r>
        </a:p>
      </dsp:txBody>
      <dsp:txXfrm>
        <a:off x="8165078" y="676419"/>
        <a:ext cx="2713651" cy="28968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7A9FE-802D-42B7-9109-433EA1F5121E}" type="datetimeFigureOut">
              <a:rPr lang="en-US" smtClean="0"/>
              <a:t>4/12/2023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6800B-1DFE-40C7-B47F-896F6C383507}" type="slidenum">
              <a:rPr lang="en-US" smtClean="0"/>
              <a:t>‹#›</a:t>
            </a:fld>
            <a:endParaRPr lang="en-US" dirty="0"/>
          </a:p>
        </p:txBody>
      </p:sp>
    </p:spTree>
    <p:extLst>
      <p:ext uri="{BB962C8B-B14F-4D97-AF65-F5344CB8AC3E}">
        <p14:creationId xmlns:p14="http://schemas.microsoft.com/office/powerpoint/2010/main" val="309451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a:t>
            </a:fld>
            <a:endParaRPr lang="en-CA" altLang="en-US" dirty="0"/>
          </a:p>
        </p:txBody>
      </p:sp>
    </p:spTree>
    <p:extLst>
      <p:ext uri="{BB962C8B-B14F-4D97-AF65-F5344CB8AC3E}">
        <p14:creationId xmlns:p14="http://schemas.microsoft.com/office/powerpoint/2010/main" val="34638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4467DD-30CB-45C8-97B3-918F6EA0C785}" type="slidenum">
              <a:rPr lang="en-US" smtClean="0"/>
              <a:t>3</a:t>
            </a:fld>
            <a:endParaRPr lang="en-US" dirty="0"/>
          </a:p>
        </p:txBody>
      </p:sp>
    </p:spTree>
    <p:extLst>
      <p:ext uri="{BB962C8B-B14F-4D97-AF65-F5344CB8AC3E}">
        <p14:creationId xmlns:p14="http://schemas.microsoft.com/office/powerpoint/2010/main" val="319551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7</a:t>
            </a:fld>
            <a:endParaRPr lang="en-CA" altLang="en-US" dirty="0"/>
          </a:p>
        </p:txBody>
      </p:sp>
    </p:spTree>
    <p:extLst>
      <p:ext uri="{BB962C8B-B14F-4D97-AF65-F5344CB8AC3E}">
        <p14:creationId xmlns:p14="http://schemas.microsoft.com/office/powerpoint/2010/main" val="199386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dirty="0"/>
          </a:p>
        </p:txBody>
      </p:sp>
    </p:spTree>
    <p:extLst>
      <p:ext uri="{BB962C8B-B14F-4D97-AF65-F5344CB8AC3E}">
        <p14:creationId xmlns:p14="http://schemas.microsoft.com/office/powerpoint/2010/main" val="154576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425B-6684-4742-A42F-60A27B7C2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C56FBB-3B1B-4A72-9E08-B7EC0BE4B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9C943E-8DED-4B86-AA7F-3ACE51DDEF81}"/>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5" name="Footer Placeholder 4">
            <a:extLst>
              <a:ext uri="{FF2B5EF4-FFF2-40B4-BE49-F238E27FC236}">
                <a16:creationId xmlns:a16="http://schemas.microsoft.com/office/drawing/2014/main" id="{2B176E4F-1CB5-4834-A75F-6671DFF696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AA3822-3774-4C86-96CF-A309F3D9048C}"/>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335268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1673-F8D5-40BB-8BED-6E092FACC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07677E-973C-4E1B-A32C-0027A7F3A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D4198-EC14-4A2A-8799-8029E02ECE63}"/>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5" name="Footer Placeholder 4">
            <a:extLst>
              <a:ext uri="{FF2B5EF4-FFF2-40B4-BE49-F238E27FC236}">
                <a16:creationId xmlns:a16="http://schemas.microsoft.com/office/drawing/2014/main" id="{91165820-5E4A-464C-B93A-E18FBB256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FE6BB-AC8B-4080-B9F9-9317C2B83DA2}"/>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166175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38BCB-947E-4A31-A0C6-13312820B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CDDCF-16F7-446F-B891-0A806B224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0A81F-C289-4454-BEB6-CCA38D477924}"/>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5" name="Footer Placeholder 4">
            <a:extLst>
              <a:ext uri="{FF2B5EF4-FFF2-40B4-BE49-F238E27FC236}">
                <a16:creationId xmlns:a16="http://schemas.microsoft.com/office/drawing/2014/main" id="{004A31BB-2171-4C58-8EBF-548D11393E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877C4-BAB6-4D96-83D6-D05020CEEC66}"/>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214775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image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5" y="0"/>
            <a:ext cx="565265"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5" y="1"/>
            <a:ext cx="565265" cy="3101651"/>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pic>
        <p:nvPicPr>
          <p:cNvPr id="6" name="Picture 5" descr="Ontario Health (Cancer Care Ontario) logo">
            <a:extLst>
              <a:ext uri="{FF2B5EF4-FFF2-40B4-BE49-F238E27FC236}">
                <a16:creationId xmlns:a16="http://schemas.microsoft.com/office/drawing/2014/main" id="{C6489090-AF72-4FFB-AF6B-E7684B759ABC}"/>
              </a:ext>
            </a:extLst>
          </p:cNvPr>
          <p:cNvPicPr>
            <a:picLocks noChangeAspect="1"/>
          </p:cNvPicPr>
          <p:nvPr userDrawn="1"/>
        </p:nvPicPr>
        <p:blipFill>
          <a:blip r:embed="rId2"/>
          <a:srcRect/>
          <a:stretch/>
        </p:blipFill>
        <p:spPr>
          <a:xfrm>
            <a:off x="1" y="6026773"/>
            <a:ext cx="2428487" cy="831228"/>
          </a:xfrm>
          <a:prstGeom prst="rect">
            <a:avLst/>
          </a:prstGeom>
        </p:spPr>
      </p:pic>
    </p:spTree>
    <p:extLst>
      <p:ext uri="{BB962C8B-B14F-4D97-AF65-F5344CB8AC3E}">
        <p14:creationId xmlns:p14="http://schemas.microsoft.com/office/powerpoint/2010/main" val="37413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9" y="1813206"/>
            <a:ext cx="8109247" cy="1969761"/>
          </a:xfrm>
        </p:spPr>
        <p:txBody>
          <a:bodyPr anchor="t"/>
          <a:lstStyle>
            <a:lvl1pPr algn="l">
              <a:defRPr sz="5333" b="1" cap="none">
                <a:solidFill>
                  <a:srgbClr val="FFFFFF"/>
                </a:solidFill>
              </a:defRPr>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3807768" y="-1537227"/>
            <a:ext cx="423949" cy="58586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bg1"/>
                </a:solidFill>
                <a:latin typeface="Arial"/>
                <a:cs typeface="Arial"/>
              </a:rPr>
              <a:pPr algn="r" eaLnBrk="1" hangingPunct="1">
                <a:spcBef>
                  <a:spcPct val="50000"/>
                </a:spcBef>
              </a:pPr>
              <a:t>‹#›</a:t>
            </a:fld>
            <a:endParaRPr lang="en-US" altLang="en-US" sz="1467" b="0" u="none" dirty="0">
              <a:solidFill>
                <a:schemeClr val="bg1"/>
              </a:solidFill>
              <a:latin typeface="Arial"/>
              <a:cs typeface="Arial"/>
            </a:endParaRPr>
          </a:p>
        </p:txBody>
      </p:sp>
    </p:spTree>
    <p:extLst>
      <p:ext uri="{BB962C8B-B14F-4D97-AF65-F5344CB8AC3E}">
        <p14:creationId xmlns:p14="http://schemas.microsoft.com/office/powerpoint/2010/main" val="50101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5" y="0"/>
            <a:ext cx="565265"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5" y="1"/>
            <a:ext cx="565265" cy="3101651"/>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pic>
        <p:nvPicPr>
          <p:cNvPr id="6" name="Picture 5" descr="Ontario Health (Cancer Care Ontario) logo">
            <a:extLst>
              <a:ext uri="{FF2B5EF4-FFF2-40B4-BE49-F238E27FC236}">
                <a16:creationId xmlns:a16="http://schemas.microsoft.com/office/drawing/2014/main" id="{C6489090-AF72-4FFB-AF6B-E7684B759ABC}"/>
              </a:ext>
            </a:extLst>
          </p:cNvPr>
          <p:cNvPicPr>
            <a:picLocks noChangeAspect="1"/>
          </p:cNvPicPr>
          <p:nvPr userDrawn="1"/>
        </p:nvPicPr>
        <p:blipFill>
          <a:blip r:embed="rId2"/>
          <a:srcRect/>
          <a:stretch/>
        </p:blipFill>
        <p:spPr>
          <a:xfrm>
            <a:off x="1" y="6026773"/>
            <a:ext cx="2428487" cy="831228"/>
          </a:xfrm>
          <a:prstGeom prst="rect">
            <a:avLst/>
          </a:prstGeom>
        </p:spPr>
      </p:pic>
    </p:spTree>
    <p:extLst>
      <p:ext uri="{BB962C8B-B14F-4D97-AF65-F5344CB8AC3E}">
        <p14:creationId xmlns:p14="http://schemas.microsoft.com/office/powerpoint/2010/main" val="299086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dirty="0">
              <a:solidFill>
                <a:schemeClr val="tx1"/>
              </a:solidFill>
              <a:latin typeface="Arial"/>
              <a:cs typeface="Arial"/>
            </a:endParaRPr>
          </a:p>
        </p:txBody>
      </p:sp>
      <p:sp>
        <p:nvSpPr>
          <p:cNvPr id="2" name="Title 1"/>
          <p:cNvSpPr>
            <a:spLocks noGrp="1"/>
          </p:cNvSpPr>
          <p:nvPr>
            <p:ph type="title"/>
          </p:nvPr>
        </p:nvSpPr>
        <p:spPr>
          <a:xfrm>
            <a:off x="609600" y="218859"/>
            <a:ext cx="9518848" cy="1165909"/>
          </a:xfrm>
        </p:spPr>
        <p:txBody>
          <a:bodyPr anchor="t"/>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609600" y="1700808"/>
            <a:ext cx="109728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151F8968-6CEE-DA4A-B344-B61DE5A77C34}"/>
              </a:ext>
            </a:extLst>
          </p:cNvPr>
          <p:cNvPicPr>
            <a:picLocks noChangeAspect="1"/>
          </p:cNvPicPr>
          <p:nvPr userDrawn="1"/>
        </p:nvPicPr>
        <p:blipFill>
          <a:blip r:embed="rId2"/>
          <a:srcRect/>
          <a:stretch/>
        </p:blipFill>
        <p:spPr>
          <a:xfrm>
            <a:off x="380879" y="6150445"/>
            <a:ext cx="2304288" cy="396240"/>
          </a:xfrm>
          <a:prstGeom prst="rect">
            <a:avLst/>
          </a:prstGeom>
        </p:spPr>
      </p:pic>
    </p:spTree>
    <p:extLst>
      <p:ext uri="{BB962C8B-B14F-4D97-AF65-F5344CB8AC3E}">
        <p14:creationId xmlns:p14="http://schemas.microsoft.com/office/powerpoint/2010/main" val="2208013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609600" y="218859"/>
            <a:ext cx="9518848" cy="1165909"/>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dirty="0">
              <a:solidFill>
                <a:schemeClr val="tx1"/>
              </a:solidFill>
              <a:latin typeface="Arial"/>
              <a:cs typeface="Arial"/>
            </a:endParaRPr>
          </a:p>
        </p:txBody>
      </p:sp>
      <p:pic>
        <p:nvPicPr>
          <p:cNvPr id="10" name="Picture 9">
            <a:extLst>
              <a:ext uri="{FF2B5EF4-FFF2-40B4-BE49-F238E27FC236}">
                <a16:creationId xmlns:a16="http://schemas.microsoft.com/office/drawing/2014/main" id="{CF9144E4-B00C-0642-8843-BEB96518A0CB}"/>
              </a:ext>
            </a:extLst>
          </p:cNvPr>
          <p:cNvPicPr>
            <a:picLocks noChangeAspect="1"/>
          </p:cNvPicPr>
          <p:nvPr userDrawn="1"/>
        </p:nvPicPr>
        <p:blipFill>
          <a:blip r:embed="rId2"/>
          <a:srcRect/>
          <a:stretch/>
        </p:blipFill>
        <p:spPr>
          <a:xfrm>
            <a:off x="380879" y="6150445"/>
            <a:ext cx="2304288" cy="396240"/>
          </a:xfrm>
          <a:prstGeom prst="rect">
            <a:avLst/>
          </a:prstGeom>
        </p:spPr>
      </p:pic>
    </p:spTree>
    <p:extLst>
      <p:ext uri="{BB962C8B-B14F-4D97-AF65-F5344CB8AC3E}">
        <p14:creationId xmlns:p14="http://schemas.microsoft.com/office/powerpoint/2010/main" val="140045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9" y="1813206"/>
            <a:ext cx="8109247" cy="1969761"/>
          </a:xfrm>
        </p:spPr>
        <p:txBody>
          <a:bodyPr anchor="t"/>
          <a:lstStyle>
            <a:lvl1pPr algn="l">
              <a:defRPr sz="5333" b="1" cap="none">
                <a:solidFill>
                  <a:srgbClr val="FFFFFF"/>
                </a:solidFill>
              </a:defRPr>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3807768" y="-1537227"/>
            <a:ext cx="423949" cy="58586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dirty="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bg1"/>
                </a:solidFill>
                <a:latin typeface="Arial"/>
                <a:cs typeface="Arial"/>
              </a:rPr>
              <a:pPr algn="r" eaLnBrk="1" hangingPunct="1">
                <a:spcBef>
                  <a:spcPct val="50000"/>
                </a:spcBef>
              </a:pPr>
              <a:t>‹#›</a:t>
            </a:fld>
            <a:endParaRPr lang="en-US" altLang="en-US" sz="1467" b="0" u="none" dirty="0">
              <a:solidFill>
                <a:schemeClr val="bg1"/>
              </a:solidFill>
              <a:latin typeface="Arial"/>
              <a:cs typeface="Arial"/>
            </a:endParaRPr>
          </a:p>
        </p:txBody>
      </p:sp>
    </p:spTree>
    <p:extLst>
      <p:ext uri="{BB962C8B-B14F-4D97-AF65-F5344CB8AC3E}">
        <p14:creationId xmlns:p14="http://schemas.microsoft.com/office/powerpoint/2010/main" val="79036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bwMode="ltGray">
          <a:xfrm>
            <a:off x="0" y="2"/>
            <a:ext cx="11811144" cy="1044680"/>
          </a:xfrm>
          <a:custGeom>
            <a:avLst/>
            <a:gdLst/>
            <a:ahLst/>
            <a:cxnLst/>
            <a:rect l="l" t="t" r="r" b="b"/>
            <a:pathLst>
              <a:path w="19476085" h="1722755">
                <a:moveTo>
                  <a:pt x="19475846" y="0"/>
                </a:moveTo>
                <a:lnTo>
                  <a:pt x="0" y="0"/>
                </a:lnTo>
                <a:lnTo>
                  <a:pt x="0" y="1722376"/>
                </a:lnTo>
                <a:lnTo>
                  <a:pt x="18971480" y="1721818"/>
                </a:lnTo>
                <a:lnTo>
                  <a:pt x="19021878" y="1721053"/>
                </a:lnTo>
                <a:lnTo>
                  <a:pt x="19068801" y="1719791"/>
                </a:lnTo>
                <a:lnTo>
                  <a:pt x="19112374" y="1717909"/>
                </a:lnTo>
                <a:lnTo>
                  <a:pt x="19152720" y="1715283"/>
                </a:lnTo>
                <a:lnTo>
                  <a:pt x="19224232" y="1707301"/>
                </a:lnTo>
                <a:lnTo>
                  <a:pt x="19284328" y="1694851"/>
                </a:lnTo>
                <a:lnTo>
                  <a:pt x="19334002" y="1676942"/>
                </a:lnTo>
                <a:lnTo>
                  <a:pt x="19374245" y="1652581"/>
                </a:lnTo>
                <a:lnTo>
                  <a:pt x="19406051" y="1620775"/>
                </a:lnTo>
                <a:lnTo>
                  <a:pt x="19430412" y="1580532"/>
                </a:lnTo>
                <a:lnTo>
                  <a:pt x="19448321" y="1530858"/>
                </a:lnTo>
                <a:lnTo>
                  <a:pt x="19460771" y="1470762"/>
                </a:lnTo>
                <a:lnTo>
                  <a:pt x="19468753" y="1399250"/>
                </a:lnTo>
                <a:lnTo>
                  <a:pt x="19471379" y="1358904"/>
                </a:lnTo>
                <a:lnTo>
                  <a:pt x="19473261" y="1315331"/>
                </a:lnTo>
                <a:lnTo>
                  <a:pt x="19474523" y="1268408"/>
                </a:lnTo>
                <a:lnTo>
                  <a:pt x="19475288" y="1218010"/>
                </a:lnTo>
                <a:lnTo>
                  <a:pt x="19475681" y="1164015"/>
                </a:lnTo>
                <a:lnTo>
                  <a:pt x="19475826" y="1106297"/>
                </a:lnTo>
                <a:lnTo>
                  <a:pt x="19475846" y="0"/>
                </a:lnTo>
                <a:close/>
              </a:path>
            </a:pathLst>
          </a:custGeom>
          <a:solidFill>
            <a:schemeClr val="accent1"/>
          </a:solidFill>
        </p:spPr>
        <p:txBody>
          <a:bodyPr wrap="square" lIns="0" tIns="0" rIns="0" bIns="0" rtlCol="0"/>
          <a:lstStyle/>
          <a:p>
            <a:endParaRPr sz="1092" dirty="0"/>
          </a:p>
        </p:txBody>
      </p:sp>
      <p:sp>
        <p:nvSpPr>
          <p:cNvPr id="2" name="Holder 2"/>
          <p:cNvSpPr>
            <a:spLocks noGrp="1"/>
          </p:cNvSpPr>
          <p:nvPr>
            <p:ph type="title"/>
          </p:nvPr>
        </p:nvSpPr>
        <p:spPr>
          <a:xfrm>
            <a:off x="373299" y="363467"/>
            <a:ext cx="11445403" cy="475170"/>
          </a:xfrm>
          <a:prstGeom prst="rect">
            <a:avLst/>
          </a:prstGeom>
        </p:spPr>
        <p:txBody>
          <a:bodyPr lIns="0" tIns="0" rIns="0" bIns="0"/>
          <a:lstStyle>
            <a:lvl1pPr>
              <a:defRPr sz="3093" b="0" i="0">
                <a:solidFill>
                  <a:schemeClr val="bg1"/>
                </a:solidFill>
                <a:latin typeface="Calibri"/>
                <a:cs typeface="Calibri"/>
              </a:defRPr>
            </a:lvl1pPr>
          </a:lstStyle>
          <a:p>
            <a:endParaRPr dirty="0"/>
          </a:p>
        </p:txBody>
      </p:sp>
      <p:sp>
        <p:nvSpPr>
          <p:cNvPr id="7" name="Holder 4"/>
          <p:cNvSpPr>
            <a:spLocks noGrp="1"/>
          </p:cNvSpPr>
          <p:nvPr>
            <p:ph type="ftr" sz="quarter" idx="5"/>
          </p:nvPr>
        </p:nvSpPr>
        <p:spPr>
          <a:xfrm>
            <a:off x="10104240" y="6365941"/>
            <a:ext cx="1469509" cy="141064"/>
          </a:xfrm>
          <a:prstGeom prst="rect">
            <a:avLst/>
          </a:prstGeom>
        </p:spPr>
        <p:txBody>
          <a:bodyPr wrap="square" lIns="0" tIns="0" rIns="0" bIns="0">
            <a:spAutoFit/>
          </a:bodyPr>
          <a:lstStyle>
            <a:lvl1pPr>
              <a:defRPr sz="1001" b="0" i="0">
                <a:solidFill>
                  <a:srgbClr val="7F7F7F"/>
                </a:solidFill>
                <a:latin typeface="Calibri"/>
                <a:cs typeface="Calibri"/>
              </a:defRPr>
            </a:lvl1pPr>
          </a:lstStyle>
          <a:p>
            <a:pPr marL="5776">
              <a:lnSpc>
                <a:spcPts val="1070"/>
              </a:lnSpc>
            </a:pPr>
            <a:endParaRPr lang="en-US" spc="-3" dirty="0"/>
          </a:p>
        </p:txBody>
      </p:sp>
      <p:sp>
        <p:nvSpPr>
          <p:cNvPr id="8" name="Holder 6"/>
          <p:cNvSpPr>
            <a:spLocks noGrp="1"/>
          </p:cNvSpPr>
          <p:nvPr>
            <p:ph type="sldNum" sz="quarter" idx="7"/>
          </p:nvPr>
        </p:nvSpPr>
        <p:spPr>
          <a:xfrm>
            <a:off x="11655845" y="6351414"/>
            <a:ext cx="172135" cy="142474"/>
          </a:xfrm>
          <a:prstGeom prst="rect">
            <a:avLst/>
          </a:prstGeom>
        </p:spPr>
        <p:txBody>
          <a:bodyPr wrap="square" lIns="0" tIns="0" rIns="0" bIns="0">
            <a:noAutofit/>
          </a:bodyPr>
          <a:lstStyle>
            <a:lvl1pPr marL="0">
              <a:lnSpc>
                <a:spcPct val="100000"/>
              </a:lnSpc>
              <a:defRPr sz="1001" b="1" i="0">
                <a:solidFill>
                  <a:schemeClr val="accent2"/>
                </a:solidFill>
                <a:latin typeface="Calibri"/>
                <a:cs typeface="Calibri"/>
              </a:defRPr>
            </a:lvl1pPr>
          </a:lstStyle>
          <a:p>
            <a:fld id="{81D60167-4931-47E6-BA6A-407CBD079E47}" type="slidenum">
              <a:rPr lang="en-US" spc="-3" smtClean="0"/>
              <a:pPr/>
              <a:t>‹#›</a:t>
            </a:fld>
            <a:endParaRPr lang="en-US" spc="-3" dirty="0"/>
          </a:p>
        </p:txBody>
      </p:sp>
      <p:pic>
        <p:nvPicPr>
          <p:cNvPr id="10" name="Picture 9" descr="CC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37" y="5970427"/>
            <a:ext cx="1901080" cy="479405"/>
          </a:xfrm>
          <a:prstGeom prst="rect">
            <a:avLst/>
          </a:prstGeom>
        </p:spPr>
      </p:pic>
    </p:spTree>
    <p:extLst>
      <p:ext uri="{BB962C8B-B14F-4D97-AF65-F5344CB8AC3E}">
        <p14:creationId xmlns:p14="http://schemas.microsoft.com/office/powerpoint/2010/main" val="18043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4" name="Rectangle 3"/>
          <p:cNvSpPr/>
          <p:nvPr userDrawn="1"/>
        </p:nvSpPr>
        <p:spPr bwMode="ltGray">
          <a:xfrm>
            <a:off x="0" y="0"/>
            <a:ext cx="12192000" cy="5785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2" dirty="0"/>
          </a:p>
        </p:txBody>
      </p:sp>
      <p:sp>
        <p:nvSpPr>
          <p:cNvPr id="2" name="Holder 2"/>
          <p:cNvSpPr>
            <a:spLocks noGrp="1"/>
          </p:cNvSpPr>
          <p:nvPr>
            <p:ph type="title"/>
          </p:nvPr>
        </p:nvSpPr>
        <p:spPr>
          <a:xfrm>
            <a:off x="373299" y="363467"/>
            <a:ext cx="11445403" cy="475170"/>
          </a:xfrm>
          <a:prstGeom prst="rect">
            <a:avLst/>
          </a:prstGeom>
        </p:spPr>
        <p:txBody>
          <a:bodyPr lIns="0" tIns="0" rIns="0" bIns="0"/>
          <a:lstStyle>
            <a:lvl1pPr>
              <a:defRPr sz="3093" b="0" i="0">
                <a:solidFill>
                  <a:schemeClr val="bg1"/>
                </a:solidFill>
                <a:latin typeface="Calibri"/>
                <a:cs typeface="Calibri"/>
              </a:defRPr>
            </a:lvl1pPr>
          </a:lstStyle>
          <a:p>
            <a:endParaRPr dirty="0"/>
          </a:p>
        </p:txBody>
      </p:sp>
      <p:sp>
        <p:nvSpPr>
          <p:cNvPr id="7" name="Holder 4"/>
          <p:cNvSpPr>
            <a:spLocks noGrp="1"/>
          </p:cNvSpPr>
          <p:nvPr>
            <p:ph type="ftr" sz="quarter" idx="5"/>
          </p:nvPr>
        </p:nvSpPr>
        <p:spPr>
          <a:xfrm>
            <a:off x="10104240" y="6365941"/>
            <a:ext cx="1469509" cy="141064"/>
          </a:xfrm>
          <a:prstGeom prst="rect">
            <a:avLst/>
          </a:prstGeom>
        </p:spPr>
        <p:txBody>
          <a:bodyPr wrap="square" lIns="0" tIns="0" rIns="0" bIns="0">
            <a:spAutoFit/>
          </a:bodyPr>
          <a:lstStyle>
            <a:lvl1pPr>
              <a:defRPr sz="1001" b="0" i="0">
                <a:solidFill>
                  <a:srgbClr val="7F7F7F"/>
                </a:solidFill>
                <a:latin typeface="Calibri"/>
                <a:cs typeface="Calibri"/>
              </a:defRPr>
            </a:lvl1pPr>
          </a:lstStyle>
          <a:p>
            <a:pPr marL="5776">
              <a:lnSpc>
                <a:spcPts val="1070"/>
              </a:lnSpc>
            </a:pPr>
            <a:endParaRPr lang="en-US" spc="-3" dirty="0"/>
          </a:p>
        </p:txBody>
      </p:sp>
      <p:sp>
        <p:nvSpPr>
          <p:cNvPr id="8" name="Holder 6"/>
          <p:cNvSpPr>
            <a:spLocks noGrp="1"/>
          </p:cNvSpPr>
          <p:nvPr>
            <p:ph type="sldNum" sz="quarter" idx="7"/>
          </p:nvPr>
        </p:nvSpPr>
        <p:spPr>
          <a:xfrm>
            <a:off x="11655845" y="6351414"/>
            <a:ext cx="172135" cy="142474"/>
          </a:xfrm>
          <a:prstGeom prst="rect">
            <a:avLst/>
          </a:prstGeom>
        </p:spPr>
        <p:txBody>
          <a:bodyPr wrap="square" lIns="0" tIns="0" rIns="0" bIns="0">
            <a:noAutofit/>
          </a:bodyPr>
          <a:lstStyle>
            <a:lvl1pPr marL="0">
              <a:lnSpc>
                <a:spcPct val="100000"/>
              </a:lnSpc>
              <a:defRPr sz="1001" b="1" i="0">
                <a:solidFill>
                  <a:schemeClr val="accent2"/>
                </a:solidFill>
                <a:latin typeface="Calibri"/>
                <a:cs typeface="Calibri"/>
              </a:defRPr>
            </a:lvl1pPr>
          </a:lstStyle>
          <a:p>
            <a:fld id="{81D60167-4931-47E6-BA6A-407CBD079E47}" type="slidenum">
              <a:rPr lang="en-US" spc="-3" smtClean="0"/>
              <a:pPr/>
              <a:t>‹#›</a:t>
            </a:fld>
            <a:endParaRPr lang="en-US" spc="-3" dirty="0"/>
          </a:p>
        </p:txBody>
      </p:sp>
      <p:sp>
        <p:nvSpPr>
          <p:cNvPr id="6" name="Picture Placeholder 5"/>
          <p:cNvSpPr>
            <a:spLocks noGrp="1"/>
          </p:cNvSpPr>
          <p:nvPr>
            <p:ph type="pic" sz="quarter" idx="10"/>
          </p:nvPr>
        </p:nvSpPr>
        <p:spPr>
          <a:xfrm>
            <a:off x="0" y="1072404"/>
            <a:ext cx="11040576" cy="4713190"/>
          </a:xfrm>
          <a:prstGeom prst="rect">
            <a:avLst/>
          </a:prstGeom>
        </p:spPr>
        <p:txBody>
          <a:bodyPr vert="horz"/>
          <a:lstStyle>
            <a:lvl1pPr>
              <a:defRPr>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18378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0BA1-C1F8-49D0-A6DB-8C3C49E59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89F52-77B0-4054-BBBD-794ED0AEA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24255-0A16-4F42-A0D0-040787C20AD0}"/>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5" name="Footer Placeholder 4">
            <a:extLst>
              <a:ext uri="{FF2B5EF4-FFF2-40B4-BE49-F238E27FC236}">
                <a16:creationId xmlns:a16="http://schemas.microsoft.com/office/drawing/2014/main" id="{1A698C16-39D0-47EC-8759-57AE8F7A09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C2EA0C-42EE-4BCE-906D-D1A95E7CFABB}"/>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2024112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 subhead) Text: 2 columns">
    <p:spTree>
      <p:nvGrpSpPr>
        <p:cNvPr id="1" name=""/>
        <p:cNvGrpSpPr/>
        <p:nvPr/>
      </p:nvGrpSpPr>
      <p:grpSpPr>
        <a:xfrm>
          <a:off x="0" y="0"/>
          <a:ext cx="0" cy="0"/>
          <a:chOff x="0" y="0"/>
          <a:chExt cx="0" cy="0"/>
        </a:xfrm>
      </p:grpSpPr>
      <p:sp>
        <p:nvSpPr>
          <p:cNvPr id="47" name="Text Placeholder 46"/>
          <p:cNvSpPr>
            <a:spLocks noGrp="1"/>
          </p:cNvSpPr>
          <p:nvPr>
            <p:ph type="body" sz="quarter" idx="13"/>
          </p:nvPr>
        </p:nvSpPr>
        <p:spPr>
          <a:xfrm>
            <a:off x="365837" y="1349652"/>
            <a:ext cx="11367904" cy="3973866"/>
          </a:xfrm>
          <a:prstGeom prst="rect">
            <a:avLst/>
          </a:prstGeom>
        </p:spPr>
        <p:txBody>
          <a:bodyPr vert="horz" numCol="2" spcCol="540000"/>
          <a:lstStyle>
            <a:lvl1pPr>
              <a:lnSpc>
                <a:spcPct val="112000"/>
              </a:lnSpc>
              <a:spcAft>
                <a:spcPts val="364"/>
              </a:spcAft>
              <a:defRPr sz="2001" b="0" i="0">
                <a:solidFill>
                  <a:srgbClr val="141313"/>
                </a:solidFill>
                <a:latin typeface="+mn-lt"/>
                <a:cs typeface="Calibri"/>
              </a:defRPr>
            </a:lvl1pPr>
            <a:lvl2pPr marL="0" indent="-277246" algn="l">
              <a:lnSpc>
                <a:spcPct val="112000"/>
              </a:lnSpc>
              <a:spcAft>
                <a:spcPts val="364"/>
              </a:spcAft>
              <a:buFont typeface="Arial"/>
              <a:buChar char="•"/>
              <a:defRPr sz="2001" b="0" i="0">
                <a:solidFill>
                  <a:srgbClr val="141313"/>
                </a:solidFill>
                <a:latin typeface="+mn-lt"/>
              </a:defRPr>
            </a:lvl2pPr>
            <a:lvl3pPr marL="545760" indent="-277246" algn="l">
              <a:lnSpc>
                <a:spcPct val="112000"/>
              </a:lnSpc>
              <a:spcAft>
                <a:spcPts val="364"/>
              </a:spcAft>
              <a:buSzPct val="59000"/>
              <a:buFont typeface="Courier New"/>
              <a:buChar char="o"/>
              <a:defRPr sz="2001" b="0" i="0">
                <a:solidFill>
                  <a:srgbClr val="141313"/>
                </a:solidFill>
                <a:latin typeface="+mn-lt"/>
              </a:defRPr>
            </a:lvl3pPr>
            <a:lvl4pPr marL="851386" indent="-277246" algn="l">
              <a:lnSpc>
                <a:spcPct val="112000"/>
              </a:lnSpc>
              <a:spcAft>
                <a:spcPts val="364"/>
              </a:spcAft>
              <a:buFont typeface="Arial"/>
              <a:buChar char="•"/>
              <a:defRPr sz="2001" b="0" i="0">
                <a:solidFill>
                  <a:srgbClr val="141313"/>
                </a:solidFill>
                <a:latin typeface="+mn-lt"/>
              </a:defRPr>
            </a:lvl4pPr>
            <a:lvl5pPr marL="1135181" indent="-277246" algn="l">
              <a:lnSpc>
                <a:spcPct val="112000"/>
              </a:lnSpc>
              <a:spcAft>
                <a:spcPts val="364"/>
              </a:spcAft>
              <a:buSzPct val="59000"/>
              <a:buFont typeface="Courier New"/>
              <a:buChar char="o"/>
              <a:defRPr sz="2183" b="0" i="0">
                <a:solidFill>
                  <a:srgbClr val="141313"/>
                </a:solidFill>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a:t>
            </a:r>
            <a:r>
              <a:rPr lang="en-US" sz="1577" b="0" i="0" dirty="0">
                <a:solidFill>
                  <a:srgbClr val="000000"/>
                </a:solidFill>
                <a:latin typeface="Lucida Grande"/>
                <a:ea typeface="Lucida Grande"/>
                <a:cs typeface="Lucida Grande"/>
              </a:rPr>
              <a:t>(no subhead) Text: 2 columns</a:t>
            </a:r>
            <a:r>
              <a:rPr lang="en-CA" dirty="0" err="1"/>
              <a:t>fth</a:t>
            </a:r>
            <a:r>
              <a:rPr lang="en-CA" dirty="0"/>
              <a:t> level</a:t>
            </a:r>
            <a:endParaRPr lang="en-US" dirty="0"/>
          </a:p>
        </p:txBody>
      </p:sp>
      <p:sp>
        <p:nvSpPr>
          <p:cNvPr id="9" name="bk object 16"/>
          <p:cNvSpPr/>
          <p:nvPr userDrawn="1"/>
        </p:nvSpPr>
        <p:spPr bwMode="ltGray">
          <a:xfrm>
            <a:off x="0" y="2"/>
            <a:ext cx="11811144" cy="1044680"/>
          </a:xfrm>
          <a:custGeom>
            <a:avLst/>
            <a:gdLst/>
            <a:ahLst/>
            <a:cxnLst/>
            <a:rect l="l" t="t" r="r" b="b"/>
            <a:pathLst>
              <a:path w="19476085" h="1722755">
                <a:moveTo>
                  <a:pt x="19475846" y="0"/>
                </a:moveTo>
                <a:lnTo>
                  <a:pt x="0" y="0"/>
                </a:lnTo>
                <a:lnTo>
                  <a:pt x="0" y="1722376"/>
                </a:lnTo>
                <a:lnTo>
                  <a:pt x="18971480" y="1721818"/>
                </a:lnTo>
                <a:lnTo>
                  <a:pt x="19021878" y="1721053"/>
                </a:lnTo>
                <a:lnTo>
                  <a:pt x="19068801" y="1719791"/>
                </a:lnTo>
                <a:lnTo>
                  <a:pt x="19112374" y="1717909"/>
                </a:lnTo>
                <a:lnTo>
                  <a:pt x="19152720" y="1715283"/>
                </a:lnTo>
                <a:lnTo>
                  <a:pt x="19224232" y="1707301"/>
                </a:lnTo>
                <a:lnTo>
                  <a:pt x="19284328" y="1694851"/>
                </a:lnTo>
                <a:lnTo>
                  <a:pt x="19334002" y="1676942"/>
                </a:lnTo>
                <a:lnTo>
                  <a:pt x="19374245" y="1652581"/>
                </a:lnTo>
                <a:lnTo>
                  <a:pt x="19406051" y="1620775"/>
                </a:lnTo>
                <a:lnTo>
                  <a:pt x="19430412" y="1580532"/>
                </a:lnTo>
                <a:lnTo>
                  <a:pt x="19448321" y="1530858"/>
                </a:lnTo>
                <a:lnTo>
                  <a:pt x="19460771" y="1470762"/>
                </a:lnTo>
                <a:lnTo>
                  <a:pt x="19468753" y="1399250"/>
                </a:lnTo>
                <a:lnTo>
                  <a:pt x="19471379" y="1358904"/>
                </a:lnTo>
                <a:lnTo>
                  <a:pt x="19473261" y="1315331"/>
                </a:lnTo>
                <a:lnTo>
                  <a:pt x="19474523" y="1268408"/>
                </a:lnTo>
                <a:lnTo>
                  <a:pt x="19475288" y="1218010"/>
                </a:lnTo>
                <a:lnTo>
                  <a:pt x="19475681" y="1164015"/>
                </a:lnTo>
                <a:lnTo>
                  <a:pt x="19475826" y="1106297"/>
                </a:lnTo>
                <a:lnTo>
                  <a:pt x="19475846" y="0"/>
                </a:lnTo>
                <a:close/>
              </a:path>
            </a:pathLst>
          </a:custGeom>
          <a:solidFill>
            <a:schemeClr val="accent1"/>
          </a:solidFill>
        </p:spPr>
        <p:txBody>
          <a:bodyPr wrap="square" lIns="0" tIns="0" rIns="0" bIns="0" rtlCol="0"/>
          <a:lstStyle/>
          <a:p>
            <a:endParaRPr sz="1092" dirty="0"/>
          </a:p>
        </p:txBody>
      </p:sp>
      <p:sp>
        <p:nvSpPr>
          <p:cNvPr id="2" name="Holder 2"/>
          <p:cNvSpPr>
            <a:spLocks noGrp="1"/>
          </p:cNvSpPr>
          <p:nvPr>
            <p:ph type="title"/>
          </p:nvPr>
        </p:nvSpPr>
        <p:spPr>
          <a:xfrm>
            <a:off x="373299" y="363467"/>
            <a:ext cx="11445403" cy="475170"/>
          </a:xfrm>
          <a:prstGeom prst="rect">
            <a:avLst/>
          </a:prstGeom>
        </p:spPr>
        <p:txBody>
          <a:bodyPr lIns="0" tIns="0" rIns="0" bIns="0"/>
          <a:lstStyle>
            <a:lvl1pPr>
              <a:defRPr sz="3093" b="0" i="0">
                <a:solidFill>
                  <a:schemeClr val="bg1"/>
                </a:solidFill>
                <a:latin typeface="Calibri"/>
                <a:cs typeface="Calibri"/>
              </a:defRPr>
            </a:lvl1pPr>
          </a:lstStyle>
          <a:p>
            <a:endParaRPr dirty="0"/>
          </a:p>
        </p:txBody>
      </p:sp>
      <p:sp>
        <p:nvSpPr>
          <p:cNvPr id="7" name="Holder 4"/>
          <p:cNvSpPr>
            <a:spLocks noGrp="1"/>
          </p:cNvSpPr>
          <p:nvPr>
            <p:ph type="ftr" sz="quarter" idx="5"/>
          </p:nvPr>
        </p:nvSpPr>
        <p:spPr>
          <a:xfrm>
            <a:off x="10104240" y="6365941"/>
            <a:ext cx="1469509" cy="141064"/>
          </a:xfrm>
          <a:prstGeom prst="rect">
            <a:avLst/>
          </a:prstGeom>
        </p:spPr>
        <p:txBody>
          <a:bodyPr wrap="square" lIns="0" tIns="0" rIns="0" bIns="0">
            <a:spAutoFit/>
          </a:bodyPr>
          <a:lstStyle>
            <a:lvl1pPr>
              <a:defRPr sz="1001" b="0" i="0">
                <a:solidFill>
                  <a:srgbClr val="7F7F7F"/>
                </a:solidFill>
                <a:latin typeface="Calibri"/>
                <a:cs typeface="Calibri"/>
              </a:defRPr>
            </a:lvl1pPr>
          </a:lstStyle>
          <a:p>
            <a:pPr marL="5776">
              <a:lnSpc>
                <a:spcPts val="1070"/>
              </a:lnSpc>
            </a:pPr>
            <a:endParaRPr lang="en-US" spc="-3" dirty="0"/>
          </a:p>
        </p:txBody>
      </p:sp>
      <p:sp>
        <p:nvSpPr>
          <p:cNvPr id="8" name="Holder 6"/>
          <p:cNvSpPr>
            <a:spLocks noGrp="1"/>
          </p:cNvSpPr>
          <p:nvPr>
            <p:ph type="sldNum" sz="quarter" idx="7"/>
          </p:nvPr>
        </p:nvSpPr>
        <p:spPr>
          <a:xfrm>
            <a:off x="11655845" y="6351414"/>
            <a:ext cx="172135" cy="142474"/>
          </a:xfrm>
          <a:prstGeom prst="rect">
            <a:avLst/>
          </a:prstGeom>
        </p:spPr>
        <p:txBody>
          <a:bodyPr wrap="square" lIns="0" tIns="0" rIns="0" bIns="0">
            <a:noAutofit/>
          </a:bodyPr>
          <a:lstStyle>
            <a:lvl1pPr marL="0">
              <a:lnSpc>
                <a:spcPct val="100000"/>
              </a:lnSpc>
              <a:defRPr sz="1001" b="1" i="0">
                <a:solidFill>
                  <a:schemeClr val="accent2"/>
                </a:solidFill>
                <a:latin typeface="Calibri"/>
                <a:cs typeface="Calibri"/>
              </a:defRPr>
            </a:lvl1pPr>
          </a:lstStyle>
          <a:p>
            <a:fld id="{81D60167-4931-47E6-BA6A-407CBD079E47}" type="slidenum">
              <a:rPr lang="en-US" spc="-3" smtClean="0"/>
              <a:pPr/>
              <a:t>‹#›</a:t>
            </a:fld>
            <a:endParaRPr lang="en-US" spc="-3" dirty="0"/>
          </a:p>
        </p:txBody>
      </p:sp>
    </p:spTree>
    <p:extLst>
      <p:ext uri="{BB962C8B-B14F-4D97-AF65-F5344CB8AC3E}">
        <p14:creationId xmlns:p14="http://schemas.microsoft.com/office/powerpoint/2010/main" val="2500911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pic>
        <p:nvPicPr>
          <p:cNvPr id="7" name="Picture 6" descr="Ontario Health (Cancer Care Ontario) logo">
            <a:extLst>
              <a:ext uri="{FF2B5EF4-FFF2-40B4-BE49-F238E27FC236}">
                <a16:creationId xmlns:a16="http://schemas.microsoft.com/office/drawing/2014/main" id="{C9567927-698C-9A44-93F3-5A02C96E909A}"/>
              </a:ext>
            </a:extLst>
          </p:cNvPr>
          <p:cNvPicPr>
            <a:picLocks noChangeAspect="1"/>
          </p:cNvPicPr>
          <p:nvPr userDrawn="1"/>
        </p:nvPicPr>
        <p:blipFill>
          <a:blip r:embed="rId2"/>
          <a:srcRect/>
          <a:stretch/>
        </p:blipFill>
        <p:spPr>
          <a:xfrm>
            <a:off x="1" y="6026773"/>
            <a:ext cx="2428487" cy="831228"/>
          </a:xfrm>
          <a:prstGeom prst="rect">
            <a:avLst/>
          </a:prstGeom>
        </p:spPr>
      </p:pic>
      <p:sp>
        <p:nvSpPr>
          <p:cNvPr id="4" name="TextBox 3"/>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dirty="0">
              <a:solidFill>
                <a:schemeClr val="tx1"/>
              </a:solidFill>
              <a:latin typeface="Arial"/>
              <a:cs typeface="Arial"/>
            </a:endParaRPr>
          </a:p>
        </p:txBody>
      </p:sp>
      <p:sp>
        <p:nvSpPr>
          <p:cNvPr id="2" name="Title 1"/>
          <p:cNvSpPr>
            <a:spLocks noGrp="1"/>
          </p:cNvSpPr>
          <p:nvPr>
            <p:ph type="title"/>
          </p:nvPr>
        </p:nvSpPr>
        <p:spPr>
          <a:xfrm>
            <a:off x="609600" y="218859"/>
            <a:ext cx="9518848" cy="1165909"/>
          </a:xfrm>
        </p:spPr>
        <p:txBody>
          <a:bodyPr anchor="t"/>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609600" y="1700808"/>
            <a:ext cx="109728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21432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C946-81D2-49F0-B814-710B4E26F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3673C8-A82E-4107-B1A7-D8A8B3811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6AED5-411E-4CC8-A030-BA2650C46D6B}"/>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5" name="Footer Placeholder 4">
            <a:extLst>
              <a:ext uri="{FF2B5EF4-FFF2-40B4-BE49-F238E27FC236}">
                <a16:creationId xmlns:a16="http://schemas.microsoft.com/office/drawing/2014/main" id="{CD637830-593C-4948-8D50-2677B40F1F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EECC43-80BB-4988-A5EA-603BE12B2006}"/>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21438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CAE4-6F98-4B35-BC9E-AA0C5B143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B6D22-09E9-4FF7-8FE6-AC4D365E3A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FFFDC-928C-48AC-A6FF-874FDE377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417A7-2A9B-4F36-8000-0C9868BAED3B}"/>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6" name="Footer Placeholder 5">
            <a:extLst>
              <a:ext uri="{FF2B5EF4-FFF2-40B4-BE49-F238E27FC236}">
                <a16:creationId xmlns:a16="http://schemas.microsoft.com/office/drawing/2014/main" id="{99D740F7-3028-4901-A4E6-E98D41BC7C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CB56B3-202D-41F5-B7C1-9847ACFE7877}"/>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338947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BAE8-D9CD-4DC3-B388-75DD97FB17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4719F6-79B1-4AC8-BE2D-408C5299E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B0AA68-708D-4902-A4ED-33D651349B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FA7D-8D40-4570-82F2-F4270E869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BD2CDF-E53F-46C4-BCB2-E704BF720F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D5153-9659-4600-B29F-C89E4BC3A035}"/>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8" name="Footer Placeholder 7">
            <a:extLst>
              <a:ext uri="{FF2B5EF4-FFF2-40B4-BE49-F238E27FC236}">
                <a16:creationId xmlns:a16="http://schemas.microsoft.com/office/drawing/2014/main" id="{8B455642-D795-45BB-8465-ADBD56326C8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C74BA9-7460-4080-926F-F90CCDB5866F}"/>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80445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1CB-909C-4BF8-9AAB-C874E88E39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F872B-A761-486A-A585-8F05702808EF}"/>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4" name="Footer Placeholder 3">
            <a:extLst>
              <a:ext uri="{FF2B5EF4-FFF2-40B4-BE49-F238E27FC236}">
                <a16:creationId xmlns:a16="http://schemas.microsoft.com/office/drawing/2014/main" id="{8F7069E8-C107-42F4-9CC6-37AB57C883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9557548-1C87-45BB-B8BB-BCB531CEA21E}"/>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294287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83710C-EAEE-479F-BB9D-ECA9C3127DB3}"/>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3" name="Footer Placeholder 2">
            <a:extLst>
              <a:ext uri="{FF2B5EF4-FFF2-40B4-BE49-F238E27FC236}">
                <a16:creationId xmlns:a16="http://schemas.microsoft.com/office/drawing/2014/main" id="{55074417-99CA-4CE0-9734-EED88E99A3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470D73-97F2-4752-BFE5-DB4BE13228A7}"/>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218372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31CB-137D-4CC7-A55C-BAFBC4C03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1980D-CE8E-46BA-AFC9-BA210C228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0220F1-70A7-4F90-A27A-110256D69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B5B3E-23A5-4329-8EF8-0071FEA2C704}"/>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6" name="Footer Placeholder 5">
            <a:extLst>
              <a:ext uri="{FF2B5EF4-FFF2-40B4-BE49-F238E27FC236}">
                <a16:creationId xmlns:a16="http://schemas.microsoft.com/office/drawing/2014/main" id="{1952709A-A7CB-400D-ABBA-7FD32EE8E2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435C4B-8BEC-44F1-A95C-051CAEA45456}"/>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176964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F137-2C3D-4250-88EA-E6B0B20DE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0C946-532A-4A05-B675-2014C90AE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A525FF3-11AB-461A-9002-7227B703C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BD1F0-A551-4877-B01C-7C99952B09A9}"/>
              </a:ext>
            </a:extLst>
          </p:cNvPr>
          <p:cNvSpPr>
            <a:spLocks noGrp="1"/>
          </p:cNvSpPr>
          <p:nvPr>
            <p:ph type="dt" sz="half" idx="10"/>
          </p:nvPr>
        </p:nvSpPr>
        <p:spPr/>
        <p:txBody>
          <a:bodyPr/>
          <a:lstStyle/>
          <a:p>
            <a:fld id="{ADCDBC8B-B154-47F2-8D9F-C4C07F29CF19}" type="datetimeFigureOut">
              <a:rPr lang="en-US" smtClean="0"/>
              <a:t>4/12/2023</a:t>
            </a:fld>
            <a:endParaRPr lang="en-US" dirty="0"/>
          </a:p>
        </p:txBody>
      </p:sp>
      <p:sp>
        <p:nvSpPr>
          <p:cNvPr id="6" name="Footer Placeholder 5">
            <a:extLst>
              <a:ext uri="{FF2B5EF4-FFF2-40B4-BE49-F238E27FC236}">
                <a16:creationId xmlns:a16="http://schemas.microsoft.com/office/drawing/2014/main" id="{41BE8B5B-2E56-4BEB-8E86-D784371C88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EE7F8B-63DA-4704-847B-C080C2304369}"/>
              </a:ext>
            </a:extLst>
          </p:cNvPr>
          <p:cNvSpPr>
            <a:spLocks noGrp="1"/>
          </p:cNvSpPr>
          <p:nvPr>
            <p:ph type="sldNum" sz="quarter" idx="12"/>
          </p:nvPr>
        </p:nvSpPr>
        <p:spPr/>
        <p:txBody>
          <a:bodyPr/>
          <a:lstStyle/>
          <a:p>
            <a:fld id="{0C4FD203-5A6B-4C5E-AAF4-64FDDBB6B214}" type="slidenum">
              <a:rPr lang="en-US" smtClean="0"/>
              <a:t>‹#›</a:t>
            </a:fld>
            <a:endParaRPr lang="en-US" dirty="0"/>
          </a:p>
        </p:txBody>
      </p:sp>
    </p:spTree>
    <p:extLst>
      <p:ext uri="{BB962C8B-B14F-4D97-AF65-F5344CB8AC3E}">
        <p14:creationId xmlns:p14="http://schemas.microsoft.com/office/powerpoint/2010/main" val="247812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99052-4A7B-4A95-92AA-E5455391B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E0FB7-E9CB-4022-9631-7FE6CE790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72889-817A-4B11-A37F-F4474FC9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DBC8B-B154-47F2-8D9F-C4C07F29CF19}" type="datetimeFigureOut">
              <a:rPr lang="en-US" smtClean="0"/>
              <a:t>4/12/2023</a:t>
            </a:fld>
            <a:endParaRPr lang="en-US" dirty="0"/>
          </a:p>
        </p:txBody>
      </p:sp>
      <p:sp>
        <p:nvSpPr>
          <p:cNvPr id="5" name="Footer Placeholder 4">
            <a:extLst>
              <a:ext uri="{FF2B5EF4-FFF2-40B4-BE49-F238E27FC236}">
                <a16:creationId xmlns:a16="http://schemas.microsoft.com/office/drawing/2014/main" id="{8A3B5892-90BD-43EA-9E85-088D35C09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861337-0A16-4190-AFDD-A2908D570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FD203-5A6B-4C5E-AAF4-64FDDBB6B214}" type="slidenum">
              <a:rPr lang="en-US" smtClean="0"/>
              <a:t>‹#›</a:t>
            </a:fld>
            <a:endParaRPr lang="en-US" dirty="0"/>
          </a:p>
        </p:txBody>
      </p:sp>
    </p:spTree>
    <p:extLst>
      <p:ext uri="{BB962C8B-B14F-4D97-AF65-F5344CB8AC3E}">
        <p14:creationId xmlns:p14="http://schemas.microsoft.com/office/powerpoint/2010/main" val="3781709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609600" y="210891"/>
            <a:ext cx="9518848"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609600" y="1628800"/>
            <a:ext cx="109728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5791200" y="6422003"/>
            <a:ext cx="609600" cy="30003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6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33793243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ftr="0" dt="0"/>
  <p:txStyles>
    <p:titleStyle>
      <a:lvl1pPr algn="l" rtl="0" eaLnBrk="0" fontAlgn="base" hangingPunct="0">
        <a:spcBef>
          <a:spcPct val="0"/>
        </a:spcBef>
        <a:spcAft>
          <a:spcPct val="0"/>
        </a:spcAft>
        <a:defRPr sz="48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5pPr>
      <a:lvl6pPr marL="609585" algn="ctr" rtl="0" eaLnBrk="1" fontAlgn="base" hangingPunct="1">
        <a:spcBef>
          <a:spcPct val="0"/>
        </a:spcBef>
        <a:spcAft>
          <a:spcPct val="0"/>
        </a:spcAft>
        <a:defRPr sz="4800" b="1">
          <a:solidFill>
            <a:srgbClr val="008E8F"/>
          </a:solidFill>
          <a:latin typeface="Arial" charset="0"/>
        </a:defRPr>
      </a:lvl6pPr>
      <a:lvl7pPr marL="1219170" algn="ctr" rtl="0" eaLnBrk="1" fontAlgn="base" hangingPunct="1">
        <a:spcBef>
          <a:spcPct val="0"/>
        </a:spcBef>
        <a:spcAft>
          <a:spcPct val="0"/>
        </a:spcAft>
        <a:defRPr sz="4800" b="1">
          <a:solidFill>
            <a:srgbClr val="008E8F"/>
          </a:solidFill>
          <a:latin typeface="Arial" charset="0"/>
        </a:defRPr>
      </a:lvl7pPr>
      <a:lvl8pPr marL="1828754" algn="ctr" rtl="0" eaLnBrk="1" fontAlgn="base" hangingPunct="1">
        <a:spcBef>
          <a:spcPct val="0"/>
        </a:spcBef>
        <a:spcAft>
          <a:spcPct val="0"/>
        </a:spcAft>
        <a:defRPr sz="4800" b="1">
          <a:solidFill>
            <a:srgbClr val="008E8F"/>
          </a:solidFill>
          <a:latin typeface="Arial" charset="0"/>
        </a:defRPr>
      </a:lvl8pPr>
      <a:lvl9pPr marL="2438339" algn="ctr" rtl="0" eaLnBrk="1" fontAlgn="base" hangingPunct="1">
        <a:spcBef>
          <a:spcPct val="0"/>
        </a:spcBef>
        <a:spcAft>
          <a:spcPct val="0"/>
        </a:spcAft>
        <a:defRPr sz="4800" b="1">
          <a:solidFill>
            <a:srgbClr val="008E8F"/>
          </a:solidFill>
          <a:latin typeface="Arial" charset="0"/>
        </a:defRPr>
      </a:lvl9pPr>
    </p:titleStyle>
    <p:bodyStyle>
      <a:lvl1pPr marL="457189" indent="-457189" algn="l" rtl="0" eaLnBrk="0" fontAlgn="base" hangingPunct="0">
        <a:spcBef>
          <a:spcPts val="1568"/>
        </a:spcBef>
        <a:spcAft>
          <a:spcPct val="0"/>
        </a:spcAft>
        <a:buClr>
          <a:srgbClr val="00B2E3"/>
        </a:buClr>
        <a:buChar char="•"/>
        <a:defRPr sz="32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90575" indent="-380990"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523962" indent="-304792"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2133547"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743131"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609600" y="210891"/>
            <a:ext cx="9518848"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609600" y="1628800"/>
            <a:ext cx="109728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5791200" y="6422003"/>
            <a:ext cx="609600" cy="30003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6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3183793446"/>
      </p:ext>
    </p:extLst>
  </p:cSld>
  <p:clrMap bg1="lt1" tx1="dk1" bg2="lt2" tx2="dk2" accent1="accent1" accent2="accent2" accent3="accent3" accent4="accent4" accent5="accent5" accent6="accent6" hlink="hlink" folHlink="folHlink"/>
  <p:sldLayoutIdLst>
    <p:sldLayoutId id="2147484577" r:id="rId1"/>
  </p:sldLayoutIdLst>
  <p:hf sldNum="0" hdr="0" ftr="0" dt="0"/>
  <p:txStyles>
    <p:titleStyle>
      <a:lvl1pPr algn="l" rtl="0" eaLnBrk="0" fontAlgn="base" hangingPunct="0">
        <a:spcBef>
          <a:spcPct val="0"/>
        </a:spcBef>
        <a:spcAft>
          <a:spcPct val="0"/>
        </a:spcAft>
        <a:defRPr sz="48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5pPr>
      <a:lvl6pPr marL="609585" algn="ctr" rtl="0" eaLnBrk="1" fontAlgn="base" hangingPunct="1">
        <a:spcBef>
          <a:spcPct val="0"/>
        </a:spcBef>
        <a:spcAft>
          <a:spcPct val="0"/>
        </a:spcAft>
        <a:defRPr sz="4800" b="1">
          <a:solidFill>
            <a:srgbClr val="008E8F"/>
          </a:solidFill>
          <a:latin typeface="Arial" charset="0"/>
        </a:defRPr>
      </a:lvl6pPr>
      <a:lvl7pPr marL="1219170" algn="ctr" rtl="0" eaLnBrk="1" fontAlgn="base" hangingPunct="1">
        <a:spcBef>
          <a:spcPct val="0"/>
        </a:spcBef>
        <a:spcAft>
          <a:spcPct val="0"/>
        </a:spcAft>
        <a:defRPr sz="4800" b="1">
          <a:solidFill>
            <a:srgbClr val="008E8F"/>
          </a:solidFill>
          <a:latin typeface="Arial" charset="0"/>
        </a:defRPr>
      </a:lvl7pPr>
      <a:lvl8pPr marL="1828754" algn="ctr" rtl="0" eaLnBrk="1" fontAlgn="base" hangingPunct="1">
        <a:spcBef>
          <a:spcPct val="0"/>
        </a:spcBef>
        <a:spcAft>
          <a:spcPct val="0"/>
        </a:spcAft>
        <a:defRPr sz="4800" b="1">
          <a:solidFill>
            <a:srgbClr val="008E8F"/>
          </a:solidFill>
          <a:latin typeface="Arial" charset="0"/>
        </a:defRPr>
      </a:lvl8pPr>
      <a:lvl9pPr marL="2438339" algn="ctr" rtl="0" eaLnBrk="1" fontAlgn="base" hangingPunct="1">
        <a:spcBef>
          <a:spcPct val="0"/>
        </a:spcBef>
        <a:spcAft>
          <a:spcPct val="0"/>
        </a:spcAft>
        <a:defRPr sz="4800" b="1">
          <a:solidFill>
            <a:srgbClr val="008E8F"/>
          </a:solidFill>
          <a:latin typeface="Arial" charset="0"/>
        </a:defRPr>
      </a:lvl9pPr>
    </p:titleStyle>
    <p:bodyStyle>
      <a:lvl1pPr marL="457189" indent="-457189" algn="l" rtl="0" eaLnBrk="0" fontAlgn="base" hangingPunct="0">
        <a:spcBef>
          <a:spcPts val="1568"/>
        </a:spcBef>
        <a:spcAft>
          <a:spcPct val="0"/>
        </a:spcAft>
        <a:buClr>
          <a:srgbClr val="00B2E3"/>
        </a:buClr>
        <a:buChar char="•"/>
        <a:defRPr sz="32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90575" indent="-380990"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523962" indent="-304792"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2133547"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743131"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H-CCO_SymptomManagement@ontariohealth.c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298702" y="6485472"/>
            <a:ext cx="184731"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67" dirty="0"/>
          </a:p>
        </p:txBody>
      </p:sp>
      <p:sp>
        <p:nvSpPr>
          <p:cNvPr id="33796" name="Rectangle 2"/>
          <p:cNvSpPr txBox="1">
            <a:spLocks noChangeArrowheads="1"/>
          </p:cNvSpPr>
          <p:nvPr/>
        </p:nvSpPr>
        <p:spPr bwMode="auto">
          <a:xfrm>
            <a:off x="808513" y="2269013"/>
            <a:ext cx="10689001" cy="2198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spcAft>
                <a:spcPts val="800"/>
              </a:spcAft>
            </a:pPr>
            <a:r>
              <a:rPr lang="en-US" altLang="en-US" sz="4800" b="1" u="none" dirty="0">
                <a:latin typeface="Calibri" panose="020F0502020204030204" pitchFamily="34" charset="0"/>
                <a:cs typeface="Calibri" panose="020F0502020204030204" pitchFamily="34" charset="0"/>
              </a:rPr>
              <a:t>Volunteer Training Resource</a:t>
            </a:r>
            <a:endParaRPr lang="en-US" altLang="en-US" sz="4800" b="1" u="none" strike="sngStrike" dirty="0">
              <a:solidFill>
                <a:srgbClr val="FF0000"/>
              </a:solidFill>
              <a:latin typeface="Calibri" panose="020F0502020204030204" pitchFamily="34" charset="0"/>
              <a:cs typeface="Calibri" panose="020F0502020204030204" pitchFamily="34" charset="0"/>
            </a:endParaRPr>
          </a:p>
          <a:p>
            <a:pPr>
              <a:spcAft>
                <a:spcPts val="800"/>
              </a:spcAft>
            </a:pPr>
            <a:r>
              <a:rPr lang="en-US" altLang="en-US" sz="2400" b="1" u="none" dirty="0">
                <a:latin typeface="Calibri" panose="020F0502020204030204" pitchFamily="34" charset="0"/>
                <a:cs typeface="Calibri" panose="020F0502020204030204" pitchFamily="34" charset="0"/>
              </a:rPr>
              <a:t>Your Symptoms Matter </a:t>
            </a:r>
          </a:p>
          <a:p>
            <a:pPr>
              <a:spcAft>
                <a:spcPts val="800"/>
              </a:spcAft>
            </a:pPr>
            <a:r>
              <a:rPr lang="en-US" altLang="en-US" sz="1800" b="1" u="none" dirty="0">
                <a:latin typeface="Calibri" panose="020F0502020204030204" pitchFamily="34" charset="0"/>
                <a:cs typeface="Calibri" panose="020F0502020204030204" pitchFamily="34" charset="0"/>
              </a:rPr>
              <a:t>March 2023 </a:t>
            </a:r>
          </a:p>
        </p:txBody>
      </p:sp>
      <p:sp>
        <p:nvSpPr>
          <p:cNvPr id="3" name="TextBox 2">
            <a:extLst>
              <a:ext uri="{FF2B5EF4-FFF2-40B4-BE49-F238E27FC236}">
                <a16:creationId xmlns:a16="http://schemas.microsoft.com/office/drawing/2014/main" id="{0A73AB2C-9AF5-231E-A538-54CB4FC545F0}"/>
              </a:ext>
            </a:extLst>
          </p:cNvPr>
          <p:cNvSpPr txBox="1"/>
          <p:nvPr/>
        </p:nvSpPr>
        <p:spPr>
          <a:xfrm>
            <a:off x="808513" y="5471553"/>
            <a:ext cx="10793461" cy="646331"/>
          </a:xfrm>
          <a:prstGeom prst="rect">
            <a:avLst/>
          </a:prstGeom>
          <a:noFill/>
        </p:spPr>
        <p:txBody>
          <a:bodyPr wrap="square" rtlCol="0">
            <a:spAutoFit/>
          </a:bodyPr>
          <a:lstStyle/>
          <a:p>
            <a:r>
              <a:rPr lang="en-US" sz="1200" i="1" dirty="0"/>
              <a:t>Please note that this resource is meant to support volunteers at sites that are only offering Your Symptoms Matter –General Symptoms+, Your Symptoms Matter – Prostate, and Your Symptoms Matter – Daily Activities.  Sites that are offering PHQ-9 or Your Symptoms Matter – Head and Neck may need to provide additional guidance to their volunteers and can email </a:t>
            </a:r>
            <a:r>
              <a:rPr lang="en-US" sz="1200" i="1" dirty="0">
                <a:hlinkClick r:id="rId3"/>
              </a:rPr>
              <a:t>OH-CCO_SymptomManagement@ontariohealth.ca</a:t>
            </a:r>
            <a:r>
              <a:rPr lang="en-US" sz="1200" i="1" dirty="0"/>
              <a:t> with any questions.  </a:t>
            </a:r>
          </a:p>
        </p:txBody>
      </p:sp>
    </p:spTree>
    <p:extLst>
      <p:ext uri="{BB962C8B-B14F-4D97-AF65-F5344CB8AC3E}">
        <p14:creationId xmlns:p14="http://schemas.microsoft.com/office/powerpoint/2010/main" val="223706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3C1E-3C4B-D99D-DB00-B1A9DF3E7453}"/>
              </a:ext>
            </a:extLst>
          </p:cNvPr>
          <p:cNvSpPr>
            <a:spLocks noGrp="1"/>
          </p:cNvSpPr>
          <p:nvPr>
            <p:ph type="title"/>
          </p:nvPr>
        </p:nvSpPr>
        <p:spPr/>
        <p:txBody>
          <a:bodyPr/>
          <a:lstStyle/>
          <a:p>
            <a:pPr>
              <a:spcAft>
                <a:spcPts val="800"/>
              </a:spcAft>
            </a:pPr>
            <a:r>
              <a:rPr lang="en-US" altLang="en-US" b="1" u="none" dirty="0">
                <a:latin typeface="Calibri" panose="020F0502020204030204" pitchFamily="34" charset="0"/>
                <a:cs typeface="Calibri" panose="020F0502020204030204" pitchFamily="34" charset="0"/>
              </a:rPr>
              <a:t>Your Symptoms Matter</a:t>
            </a:r>
            <a:br>
              <a:rPr lang="en-US" altLang="en-US" sz="4800" b="1" u="none" dirty="0">
                <a:latin typeface="Calibri" panose="020F0502020204030204" pitchFamily="34" charset="0"/>
                <a:cs typeface="Calibri" panose="020F0502020204030204" pitchFamily="34" charset="0"/>
              </a:rPr>
            </a:br>
            <a:r>
              <a:rPr lang="en-US" altLang="en-US" sz="2200" b="1" i="1" u="none" dirty="0">
                <a:latin typeface="Calibri" panose="020F0502020204030204" pitchFamily="34" charset="0"/>
                <a:cs typeface="Calibri" panose="020F0502020204030204" pitchFamily="34" charset="0"/>
              </a:rPr>
              <a:t>Self selection Questions</a:t>
            </a:r>
            <a:br>
              <a:rPr lang="en-US" sz="4800" b="1" i="1" dirty="0"/>
            </a:br>
            <a:r>
              <a:rPr lang="en-US" altLang="en-US" sz="4800" b="1" u="none" dirty="0">
                <a:latin typeface="Calibri" panose="020F0502020204030204" pitchFamily="34" charset="0"/>
                <a:cs typeface="Calibri" panose="020F0502020204030204" pitchFamily="34" charset="0"/>
              </a:rPr>
              <a:t> </a:t>
            </a:r>
            <a:br>
              <a:rPr lang="en-US" altLang="en-US" sz="4800" b="1" u="none"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A32D45DD-AF4A-26E8-67C0-6A0BCB2B5AA3}"/>
              </a:ext>
            </a:extLst>
          </p:cNvPr>
          <p:cNvSpPr>
            <a:spLocks noGrp="1"/>
          </p:cNvSpPr>
          <p:nvPr>
            <p:ph idx="1"/>
          </p:nvPr>
        </p:nvSpPr>
        <p:spPr/>
        <p:txBody>
          <a:bodyPr/>
          <a:lstStyle/>
          <a:p>
            <a:r>
              <a:rPr lang="en-US" sz="1800" dirty="0"/>
              <a:t>When a patient arrives at the kiosk, those who identify as an assigned male at birth will be presented with a set of questions to ensure they are receiving the correct screening tool; the system has built-in logic for this process</a:t>
            </a:r>
            <a:endParaRPr lang="en-US" altLang="en-US" sz="1800" b="1" i="1" dirty="0"/>
          </a:p>
          <a:p>
            <a:pPr marL="0" indent="0" eaLnBrk="0" fontAlgn="base" hangingPunct="0">
              <a:lnSpc>
                <a:spcPct val="80000"/>
              </a:lnSpc>
              <a:spcAft>
                <a:spcPct val="0"/>
              </a:spcAft>
              <a:buClr>
                <a:srgbClr val="C6B46A"/>
              </a:buClr>
              <a:buFont typeface="Arial" panose="020B0604020202020204" pitchFamily="34" charset="0"/>
              <a:buNone/>
            </a:pPr>
            <a:r>
              <a:rPr lang="en-US" altLang="en-US" sz="1800" b="1" i="1" dirty="0"/>
              <a:t>Why are only people who identify as an assigned male at birth asked the self-selection questions?</a:t>
            </a:r>
          </a:p>
          <a:p>
            <a:pPr eaLnBrk="0" fontAlgn="base" hangingPunct="0">
              <a:lnSpc>
                <a:spcPct val="80000"/>
              </a:lnSpc>
              <a:spcAft>
                <a:spcPct val="0"/>
              </a:spcAft>
              <a:buClr>
                <a:srgbClr val="00B0F0"/>
              </a:buClr>
            </a:pPr>
            <a:r>
              <a:rPr lang="en-US" altLang="en-US" sz="1800" dirty="0"/>
              <a:t>The prostate cancer screening tool does not apply to those who do not identify as being assigned male at birth, and/or who do not currently have a prostate. The self-selection questions are designed to ensure patients get the right screening tools.  Those who are flagged as an assigned female at birth will get the General Symptoms+ screening tool. The </a:t>
            </a:r>
            <a:r>
              <a:rPr lang="en-US" sz="1800" dirty="0"/>
              <a:t>question will appear as follows:</a:t>
            </a:r>
          </a:p>
          <a:p>
            <a:pPr marL="0" indent="0">
              <a:lnSpc>
                <a:spcPct val="100000"/>
              </a:lnSpc>
              <a:buNone/>
            </a:pPr>
            <a:endParaRPr lang="en-US" sz="1800" dirty="0"/>
          </a:p>
          <a:p>
            <a:pPr marL="0" indent="0">
              <a:lnSpc>
                <a:spcPct val="100000"/>
              </a:lnSpc>
              <a:buNone/>
            </a:pPr>
            <a:endParaRPr lang="en-US" sz="2800" dirty="0"/>
          </a:p>
          <a:p>
            <a:pPr>
              <a:lnSpc>
                <a:spcPct val="100000"/>
              </a:lnSpc>
              <a:spcBef>
                <a:spcPts val="1200"/>
              </a:spcBef>
            </a:pPr>
            <a:r>
              <a:rPr lang="en-US" sz="1800" dirty="0"/>
              <a:t>If patients select NO, they will get Your Symptoms Matter – General Symptoms +</a:t>
            </a:r>
          </a:p>
          <a:p>
            <a:pPr>
              <a:lnSpc>
                <a:spcPct val="100000"/>
              </a:lnSpc>
              <a:spcBef>
                <a:spcPts val="1200"/>
              </a:spcBef>
            </a:pPr>
            <a:r>
              <a:rPr lang="en-US" sz="1800" dirty="0"/>
              <a:t>If patients select YES, they will be prompted with a follow-up question</a:t>
            </a:r>
          </a:p>
          <a:p>
            <a:endParaRPr lang="en-US" dirty="0"/>
          </a:p>
        </p:txBody>
      </p:sp>
      <p:pic>
        <p:nvPicPr>
          <p:cNvPr id="4" name="Picture 3">
            <a:extLst>
              <a:ext uri="{FF2B5EF4-FFF2-40B4-BE49-F238E27FC236}">
                <a16:creationId xmlns:a16="http://schemas.microsoft.com/office/drawing/2014/main" id="{A112C1B4-FF01-AEAB-8EBA-1D2664E6448C}"/>
              </a:ext>
            </a:extLst>
          </p:cNvPr>
          <p:cNvPicPr>
            <a:picLocks noChangeAspect="1"/>
          </p:cNvPicPr>
          <p:nvPr/>
        </p:nvPicPr>
        <p:blipFill>
          <a:blip r:embed="rId2"/>
          <a:stretch>
            <a:fillRect/>
          </a:stretch>
        </p:blipFill>
        <p:spPr>
          <a:xfrm>
            <a:off x="3285671" y="4199293"/>
            <a:ext cx="5620657" cy="957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623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45CC-D84F-D780-F0A3-00F3CFF88AB7}"/>
              </a:ext>
            </a:extLst>
          </p:cNvPr>
          <p:cNvSpPr>
            <a:spLocks noGrp="1"/>
          </p:cNvSpPr>
          <p:nvPr>
            <p:ph type="title"/>
          </p:nvPr>
        </p:nvSpPr>
        <p:spPr/>
        <p:txBody>
          <a:bodyPr/>
          <a:lstStyle/>
          <a:p>
            <a:r>
              <a:rPr lang="en-US" altLang="en-US" b="1" u="none" dirty="0">
                <a:latin typeface="Calibri" panose="020F0502020204030204" pitchFamily="34" charset="0"/>
                <a:cs typeface="Calibri" panose="020F0502020204030204" pitchFamily="34" charset="0"/>
              </a:rPr>
              <a:t>Your Symptoms Matter </a:t>
            </a:r>
            <a:br>
              <a:rPr lang="en-US" altLang="en-US" sz="4800" b="1" u="none" dirty="0">
                <a:latin typeface="Calibri" panose="020F0502020204030204" pitchFamily="34" charset="0"/>
                <a:cs typeface="Calibri" panose="020F0502020204030204" pitchFamily="34" charset="0"/>
              </a:rPr>
            </a:br>
            <a:r>
              <a:rPr lang="en-US" altLang="en-US" sz="2200" b="1" i="1" u="none" dirty="0">
                <a:latin typeface="Calibri" panose="020F0502020204030204" pitchFamily="34" charset="0"/>
                <a:cs typeface="Calibri" panose="020F0502020204030204" pitchFamily="34" charset="0"/>
              </a:rPr>
              <a:t>Self selection Questions</a:t>
            </a:r>
            <a:endParaRPr lang="en-US" sz="2200" i="1" dirty="0"/>
          </a:p>
        </p:txBody>
      </p:sp>
      <p:sp>
        <p:nvSpPr>
          <p:cNvPr id="3" name="Content Placeholder 2">
            <a:extLst>
              <a:ext uri="{FF2B5EF4-FFF2-40B4-BE49-F238E27FC236}">
                <a16:creationId xmlns:a16="http://schemas.microsoft.com/office/drawing/2014/main" id="{7CE48C63-A8AD-8579-0DD9-B31D3C42CC5B}"/>
              </a:ext>
            </a:extLst>
          </p:cNvPr>
          <p:cNvSpPr>
            <a:spLocks noGrp="1"/>
          </p:cNvSpPr>
          <p:nvPr>
            <p:ph idx="1"/>
          </p:nvPr>
        </p:nvSpPr>
        <p:spPr/>
        <p:txBody>
          <a:bodyPr/>
          <a:lstStyle/>
          <a:p>
            <a:r>
              <a:rPr lang="en-US" sz="1800" dirty="0"/>
              <a:t>For a response to the previous question as “Yes”, the following question will appear: </a:t>
            </a:r>
          </a:p>
          <a:p>
            <a:endParaRPr lang="en-US" sz="1800" dirty="0"/>
          </a:p>
          <a:p>
            <a:endParaRPr lang="en-US" sz="1800" dirty="0"/>
          </a:p>
          <a:p>
            <a:endParaRPr lang="en-US" sz="1800" dirty="0"/>
          </a:p>
          <a:p>
            <a:endParaRPr lang="en-US" sz="1800" dirty="0"/>
          </a:p>
          <a:p>
            <a:pPr marL="285750" lvl="0" indent="-285750" defTabSz="914400">
              <a:lnSpc>
                <a:spcPct val="100000"/>
              </a:lnSpc>
              <a:spcBef>
                <a:spcPts val="1000"/>
              </a:spcBef>
              <a:spcAft>
                <a:spcPts val="1000"/>
              </a:spcAft>
              <a:buFont typeface="Arial" panose="020B0604020202020204" pitchFamily="34" charset="0"/>
              <a:buChar char="•"/>
            </a:pPr>
            <a:r>
              <a:rPr lang="en-US" sz="1800" dirty="0"/>
              <a:t>If patients select NO, they will be directed to Your Symptoms Matter – Prostate Cancer (EPIC)</a:t>
            </a:r>
          </a:p>
          <a:p>
            <a:pPr marL="285750" lvl="0" indent="-285750" defTabSz="914400">
              <a:lnSpc>
                <a:spcPct val="100000"/>
              </a:lnSpc>
              <a:spcBef>
                <a:spcPts val="1000"/>
              </a:spcBef>
              <a:spcAft>
                <a:spcPts val="1000"/>
              </a:spcAft>
              <a:buFont typeface="Arial" panose="020B0604020202020204" pitchFamily="34" charset="0"/>
              <a:buChar char="•"/>
            </a:pPr>
            <a:r>
              <a:rPr lang="en-US" sz="1800" dirty="0"/>
              <a:t>If patients select YES, they will be directed to Your Symptoms Matter – General Symptoms + </a:t>
            </a:r>
          </a:p>
          <a:p>
            <a:pPr marL="285750" lvl="0" indent="-285750" defTabSz="914400">
              <a:lnSpc>
                <a:spcPct val="100000"/>
              </a:lnSpc>
              <a:spcBef>
                <a:spcPts val="1000"/>
              </a:spcBef>
              <a:spcAft>
                <a:spcPts val="1000"/>
              </a:spcAft>
              <a:buFont typeface="Arial" panose="020B0604020202020204" pitchFamily="34" charset="0"/>
              <a:buChar char="•"/>
            </a:pPr>
            <a:r>
              <a:rPr lang="en-US" sz="1800" i="1" dirty="0"/>
              <a:t>These symptom screening tools will be explained in the following slides</a:t>
            </a:r>
          </a:p>
          <a:p>
            <a:endParaRPr lang="en-US" dirty="0"/>
          </a:p>
          <a:p>
            <a:endParaRPr lang="en-US" dirty="0"/>
          </a:p>
        </p:txBody>
      </p:sp>
      <p:pic>
        <p:nvPicPr>
          <p:cNvPr id="4" name="Picture 3">
            <a:extLst>
              <a:ext uri="{FF2B5EF4-FFF2-40B4-BE49-F238E27FC236}">
                <a16:creationId xmlns:a16="http://schemas.microsoft.com/office/drawing/2014/main" id="{202F2307-4EE7-E703-F307-88484A7B1ABC}"/>
              </a:ext>
            </a:extLst>
          </p:cNvPr>
          <p:cNvPicPr>
            <a:picLocks noChangeAspect="1"/>
          </p:cNvPicPr>
          <p:nvPr/>
        </p:nvPicPr>
        <p:blipFill>
          <a:blip r:embed="rId2"/>
          <a:stretch>
            <a:fillRect/>
          </a:stretch>
        </p:blipFill>
        <p:spPr>
          <a:xfrm>
            <a:off x="2434981" y="2331974"/>
            <a:ext cx="7322038" cy="1315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217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9688-1B43-781E-CA42-889875C36406}"/>
              </a:ext>
            </a:extLst>
          </p:cNvPr>
          <p:cNvSpPr>
            <a:spLocks noGrp="1"/>
          </p:cNvSpPr>
          <p:nvPr>
            <p:ph type="title"/>
          </p:nvPr>
        </p:nvSpPr>
        <p:spPr/>
        <p:txBody>
          <a:bodyPr/>
          <a:lstStyle/>
          <a:p>
            <a:r>
              <a:rPr lang="en-US" altLang="en-US" b="1" u="none" dirty="0">
                <a:latin typeface="Calibri" panose="020F0502020204030204" pitchFamily="34" charset="0"/>
                <a:cs typeface="Calibri" panose="020F0502020204030204" pitchFamily="34" charset="0"/>
              </a:rPr>
              <a:t>Your Symptoms Matter </a:t>
            </a:r>
            <a:br>
              <a:rPr lang="en-US" altLang="en-US" sz="4800" b="1" u="none" dirty="0">
                <a:latin typeface="Calibri" panose="020F0502020204030204" pitchFamily="34" charset="0"/>
                <a:cs typeface="Calibri" panose="020F0502020204030204" pitchFamily="34" charset="0"/>
              </a:rPr>
            </a:br>
            <a:r>
              <a:rPr lang="en-US" altLang="en-US" sz="2200" b="1" i="1" u="none" dirty="0">
                <a:latin typeface="Calibri" panose="020F0502020204030204" pitchFamily="34" charset="0"/>
                <a:cs typeface="Calibri" panose="020F0502020204030204" pitchFamily="34" charset="0"/>
              </a:rPr>
              <a:t>Self selection Questions </a:t>
            </a:r>
            <a:endParaRPr lang="en-US" sz="2200" i="1" dirty="0"/>
          </a:p>
        </p:txBody>
      </p:sp>
      <p:sp>
        <p:nvSpPr>
          <p:cNvPr id="3" name="Content Placeholder 2">
            <a:extLst>
              <a:ext uri="{FF2B5EF4-FFF2-40B4-BE49-F238E27FC236}">
                <a16:creationId xmlns:a16="http://schemas.microsoft.com/office/drawing/2014/main" id="{DD0DD14D-60BE-EBC4-2C76-1BC420EDC5AD}"/>
              </a:ext>
            </a:extLst>
          </p:cNvPr>
          <p:cNvSpPr>
            <a:spLocks noGrp="1"/>
          </p:cNvSpPr>
          <p:nvPr>
            <p:ph idx="1"/>
          </p:nvPr>
        </p:nvSpPr>
        <p:spPr/>
        <p:txBody>
          <a:bodyPr/>
          <a:lstStyle/>
          <a:p>
            <a:r>
              <a:rPr lang="en-US" sz="1800" dirty="0"/>
              <a:t>Should patients qualify to complete Your Symptoms Matter – Prostate Cancer (EPIC) symptom screening tool, they may be prompted with a third and final question that allows them to skip the screening tool if their symptoms have not changed from a recent visit (within 13 days of last completed screening):</a:t>
            </a:r>
          </a:p>
          <a:p>
            <a:endParaRPr lang="en-US" dirty="0"/>
          </a:p>
        </p:txBody>
      </p:sp>
      <p:pic>
        <p:nvPicPr>
          <p:cNvPr id="4" name="Picture 3">
            <a:extLst>
              <a:ext uri="{FF2B5EF4-FFF2-40B4-BE49-F238E27FC236}">
                <a16:creationId xmlns:a16="http://schemas.microsoft.com/office/drawing/2014/main" id="{7B620AA4-6B61-D281-4C43-B445FE7F71F1}"/>
              </a:ext>
            </a:extLst>
          </p:cNvPr>
          <p:cNvPicPr>
            <a:picLocks noChangeAspect="1"/>
          </p:cNvPicPr>
          <p:nvPr/>
        </p:nvPicPr>
        <p:blipFill>
          <a:blip r:embed="rId2"/>
          <a:stretch>
            <a:fillRect/>
          </a:stretch>
        </p:blipFill>
        <p:spPr>
          <a:xfrm>
            <a:off x="1719262" y="2953319"/>
            <a:ext cx="8753475" cy="2603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697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CFC5-151A-B4A5-8697-67419EB9A1DC}"/>
              </a:ext>
            </a:extLst>
          </p:cNvPr>
          <p:cNvSpPr>
            <a:spLocks noGrp="1"/>
          </p:cNvSpPr>
          <p:nvPr>
            <p:ph type="title"/>
          </p:nvPr>
        </p:nvSpPr>
        <p:spPr/>
        <p:txBody>
          <a:bodyPr/>
          <a:lstStyle/>
          <a:p>
            <a:r>
              <a:rPr lang="en-US" dirty="0"/>
              <a:t>Your Symptoms Matter</a:t>
            </a:r>
            <a:br>
              <a:rPr lang="en-US" sz="4400" dirty="0"/>
            </a:br>
            <a:r>
              <a:rPr lang="en-US" sz="2200" i="1" dirty="0"/>
              <a:t>How can you help patients with the self selection questions? </a:t>
            </a:r>
          </a:p>
        </p:txBody>
      </p:sp>
      <p:sp>
        <p:nvSpPr>
          <p:cNvPr id="3" name="Content Placeholder 2">
            <a:extLst>
              <a:ext uri="{FF2B5EF4-FFF2-40B4-BE49-F238E27FC236}">
                <a16:creationId xmlns:a16="http://schemas.microsoft.com/office/drawing/2014/main" id="{ED4DECE6-6716-9462-9C4F-9D551AFBE631}"/>
              </a:ext>
            </a:extLst>
          </p:cNvPr>
          <p:cNvSpPr>
            <a:spLocks noGrp="1"/>
          </p:cNvSpPr>
          <p:nvPr>
            <p:ph idx="1"/>
          </p:nvPr>
        </p:nvSpPr>
        <p:spPr/>
        <p:txBody>
          <a:bodyPr/>
          <a:lstStyle/>
          <a:p>
            <a:pPr marL="280988" indent="-280988"/>
            <a:r>
              <a:rPr lang="en-US" sz="1800" dirty="0"/>
              <a:t>Explain to patients why these questions are in place: </a:t>
            </a:r>
          </a:p>
          <a:p>
            <a:pPr marL="971550" lvl="1" indent="-285750">
              <a:lnSpc>
                <a:spcPts val="2300"/>
              </a:lnSpc>
              <a:buFont typeface="Arial" panose="020B0604020202020204" pitchFamily="34" charset="0"/>
              <a:buChar char="•"/>
            </a:pPr>
            <a:r>
              <a:rPr lang="en-US" sz="1800" dirty="0"/>
              <a:t>It is important that they are aware that these questions help to provide patients with the correct screening tool and the one most relevant to them</a:t>
            </a:r>
          </a:p>
          <a:p>
            <a:pPr marL="971550" lvl="1" indent="-285750">
              <a:lnSpc>
                <a:spcPts val="2300"/>
              </a:lnSpc>
              <a:buFont typeface="Arial" panose="020B0604020202020204" pitchFamily="34" charset="0"/>
              <a:buChar char="•"/>
            </a:pPr>
            <a:r>
              <a:rPr lang="en-US" sz="1800" dirty="0"/>
              <a:t>Listen to their concerns and questions and assist in clarifying any terminology</a:t>
            </a:r>
          </a:p>
          <a:p>
            <a:pPr marL="280988" indent="-280988"/>
            <a:r>
              <a:rPr lang="en-US" sz="1800" dirty="0"/>
              <a:t>It is possible to go backwards if a question is selected incorrectly</a:t>
            </a:r>
          </a:p>
          <a:p>
            <a:pPr marL="280988" indent="-280988"/>
            <a:r>
              <a:rPr lang="en-US" sz="1800" dirty="0"/>
              <a:t>There is a ‘</a:t>
            </a:r>
            <a:r>
              <a:rPr lang="en-US" sz="1800" b="1" i="1" dirty="0"/>
              <a:t>Start Over</a:t>
            </a:r>
            <a:r>
              <a:rPr lang="en-US" sz="1800" dirty="0"/>
              <a:t>’ button available if the wrong screening tool is selected</a:t>
            </a:r>
          </a:p>
          <a:p>
            <a:endParaRPr lang="en-US" dirty="0"/>
          </a:p>
        </p:txBody>
      </p:sp>
      <p:pic>
        <p:nvPicPr>
          <p:cNvPr id="4" name="Picture 3">
            <a:extLst>
              <a:ext uri="{FF2B5EF4-FFF2-40B4-BE49-F238E27FC236}">
                <a16:creationId xmlns:a16="http://schemas.microsoft.com/office/drawing/2014/main" id="{672CEE00-B0E1-5780-8AC6-7F21FDE46392}"/>
              </a:ext>
            </a:extLst>
          </p:cNvPr>
          <p:cNvPicPr>
            <a:picLocks noChangeAspect="1"/>
          </p:cNvPicPr>
          <p:nvPr/>
        </p:nvPicPr>
        <p:blipFill>
          <a:blip r:embed="rId2"/>
          <a:stretch>
            <a:fillRect/>
          </a:stretch>
        </p:blipFill>
        <p:spPr>
          <a:xfrm>
            <a:off x="3434747" y="4543308"/>
            <a:ext cx="5322506" cy="2043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Arrow: Right 9">
            <a:extLst>
              <a:ext uri="{FF2B5EF4-FFF2-40B4-BE49-F238E27FC236}">
                <a16:creationId xmlns:a16="http://schemas.microsoft.com/office/drawing/2014/main" id="{1EBFCB7D-78E0-28FF-2AFB-4DF41084AF63}"/>
              </a:ext>
            </a:extLst>
          </p:cNvPr>
          <p:cNvSpPr/>
          <p:nvPr/>
        </p:nvSpPr>
        <p:spPr bwMode="auto">
          <a:xfrm>
            <a:off x="2919369" y="4830022"/>
            <a:ext cx="1426128" cy="32717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0317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p:txBody>
          <a:bodyPr>
            <a:normAutofit fontScale="90000"/>
          </a:bodyPr>
          <a:lstStyle/>
          <a:p>
            <a:r>
              <a:rPr lang="en-US" dirty="0"/>
              <a:t>Your Symptoms Matter – General Symptoms + (ESAS-r +)</a:t>
            </a:r>
          </a:p>
        </p:txBody>
      </p:sp>
    </p:spTree>
    <p:extLst>
      <p:ext uri="{BB962C8B-B14F-4D97-AF65-F5344CB8AC3E}">
        <p14:creationId xmlns:p14="http://schemas.microsoft.com/office/powerpoint/2010/main" val="427028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D47B-B49E-BB96-8AF4-894D4B83F804}"/>
              </a:ext>
            </a:extLst>
          </p:cNvPr>
          <p:cNvSpPr>
            <a:spLocks noGrp="1"/>
          </p:cNvSpPr>
          <p:nvPr>
            <p:ph type="title"/>
          </p:nvPr>
        </p:nvSpPr>
        <p:spPr>
          <a:xfrm>
            <a:off x="609599" y="218859"/>
            <a:ext cx="10900095" cy="1165909"/>
          </a:xfrm>
        </p:spPr>
        <p:txBody>
          <a:bodyPr/>
          <a:lstStyle/>
          <a:p>
            <a:r>
              <a:rPr lang="en-US" dirty="0"/>
              <a:t>Your Symptoms Matter - General Symptoms + </a:t>
            </a:r>
          </a:p>
        </p:txBody>
      </p:sp>
      <p:sp>
        <p:nvSpPr>
          <p:cNvPr id="3" name="Content Placeholder 2">
            <a:extLst>
              <a:ext uri="{FF2B5EF4-FFF2-40B4-BE49-F238E27FC236}">
                <a16:creationId xmlns:a16="http://schemas.microsoft.com/office/drawing/2014/main" id="{D40D15D0-6819-5925-43AB-B25E8326036A}"/>
              </a:ext>
            </a:extLst>
          </p:cNvPr>
          <p:cNvSpPr>
            <a:spLocks noGrp="1"/>
          </p:cNvSpPr>
          <p:nvPr>
            <p:ph idx="1"/>
          </p:nvPr>
        </p:nvSpPr>
        <p:spPr/>
        <p:txBody>
          <a:bodyPr/>
          <a:lstStyle/>
          <a:p>
            <a:pPr marL="285750" indent="-285750">
              <a:lnSpc>
                <a:spcPts val="2100"/>
              </a:lnSpc>
            </a:pPr>
            <a:r>
              <a:rPr lang="en-US" sz="1800" dirty="0"/>
              <a:t>Most patients will complete Your Symptoms Matter – General Symptoms + (ESAS-r +) screening tool (formerly ESAS-r).</a:t>
            </a:r>
          </a:p>
          <a:p>
            <a:pPr marL="971550" lvl="1">
              <a:buFont typeface="Arial" panose="020B0604020202020204" pitchFamily="34" charset="0"/>
              <a:buChar char="•"/>
            </a:pPr>
            <a:r>
              <a:rPr lang="en-US" sz="1800" dirty="0"/>
              <a:t>There are 13 multiple choice questions, with each symptom rated on a scale of “0 to 10”</a:t>
            </a:r>
          </a:p>
          <a:p>
            <a:pPr marL="971550" lvl="1">
              <a:buFont typeface="Arial" panose="020B0604020202020204" pitchFamily="34" charset="0"/>
              <a:buChar char="•"/>
            </a:pPr>
            <a:r>
              <a:rPr lang="en-US" sz="1800" dirty="0">
                <a:effectLst/>
                <a:ea typeface="Times New Roman" panose="02020603050405020304" pitchFamily="18" charset="0"/>
                <a:cs typeface="Calibri" panose="020F0502020204030204" pitchFamily="34" charset="0"/>
              </a:rPr>
              <a:t>For each symptom, the patient will choose a number between 0 and 10 that best describes how they are feeling</a:t>
            </a:r>
            <a:endParaRPr lang="en-US" sz="1800" dirty="0">
              <a:effectLst/>
              <a:ea typeface="Times New Roman" panose="02020603050405020304" pitchFamily="18" charset="0"/>
              <a:cs typeface="Times New Roman" panose="02020603050405020304" pitchFamily="18" charset="0"/>
            </a:endParaRPr>
          </a:p>
          <a:p>
            <a:pPr marL="971550" lvl="1">
              <a:buFont typeface="Arial" panose="020B0604020202020204" pitchFamily="34" charset="0"/>
              <a:buChar char="•"/>
            </a:pPr>
            <a:r>
              <a:rPr lang="en-US" sz="1800" dirty="0"/>
              <a:t>A score of “0" means they do not have the symptom, whereas a score of "10" means that their symptom is at its very worst</a:t>
            </a:r>
          </a:p>
          <a:p>
            <a:pPr marL="971550" lvl="1">
              <a:buFont typeface="Arial" panose="020B0604020202020204" pitchFamily="34" charset="0"/>
              <a:buChar char="•"/>
            </a:pPr>
            <a:r>
              <a:rPr lang="en-US" sz="1800" dirty="0"/>
              <a:t>It is important for patients to answer the questions from their own perspective. Refrain from offering your own perspective (e.g., giving an example that stubbing your toe might be worth a 3)</a:t>
            </a:r>
            <a:br>
              <a:rPr lang="en-US" sz="1800" dirty="0"/>
            </a:br>
            <a:endParaRPr lang="en-US" sz="1800" dirty="0"/>
          </a:p>
          <a:p>
            <a:pPr marL="285750" indent="-285750">
              <a:lnSpc>
                <a:spcPts val="2100"/>
              </a:lnSpc>
            </a:pPr>
            <a:r>
              <a:rPr lang="en-US" sz="1800" dirty="0"/>
              <a:t>The YSM - General Symptoms + symptom screening tool is also available in paper form in over 30 different languages</a:t>
            </a:r>
          </a:p>
        </p:txBody>
      </p:sp>
    </p:spTree>
    <p:extLst>
      <p:ext uri="{BB962C8B-B14F-4D97-AF65-F5344CB8AC3E}">
        <p14:creationId xmlns:p14="http://schemas.microsoft.com/office/powerpoint/2010/main" val="9074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a:xfrm>
            <a:off x="609599" y="218859"/>
            <a:ext cx="11176933" cy="1165909"/>
          </a:xfrm>
        </p:spPr>
        <p:txBody>
          <a:bodyPr/>
          <a:lstStyle/>
          <a:p>
            <a:r>
              <a:rPr lang="en-US" altLang="en-US" b="1" u="none" dirty="0">
                <a:latin typeface="Calibri" panose="020F0502020204030204" pitchFamily="34" charset="0"/>
                <a:cs typeface="Calibri" panose="020F0502020204030204" pitchFamily="34" charset="0"/>
              </a:rPr>
              <a:t>Your Symptoms Matter - General Symptoms +  </a:t>
            </a:r>
            <a:br>
              <a:rPr lang="en-US" altLang="en-US" sz="4400" b="1" u="none" dirty="0">
                <a:latin typeface="Calibri" panose="020F0502020204030204" pitchFamily="34" charset="0"/>
                <a:cs typeface="Calibri" panose="020F0502020204030204" pitchFamily="34" charset="0"/>
              </a:rPr>
            </a:br>
            <a:r>
              <a:rPr lang="en-US" sz="2200" b="1" i="1" dirty="0"/>
              <a:t>Screenshots: Your Symptoms Matter – General Symptoms +</a:t>
            </a:r>
            <a:br>
              <a:rPr lang="en-US" sz="2200" b="1" i="1" dirty="0"/>
            </a:br>
            <a:br>
              <a:rPr lang="en-US" altLang="en-US" sz="4800" b="1" u="none" dirty="0">
                <a:latin typeface="Calibri" panose="020F0502020204030204" pitchFamily="34" charset="0"/>
                <a:cs typeface="Calibri" panose="020F0502020204030204" pitchFamily="34" charset="0"/>
              </a:rPr>
            </a:br>
            <a:endParaRPr lang="en-US" dirty="0"/>
          </a:p>
        </p:txBody>
      </p:sp>
      <p:pic>
        <p:nvPicPr>
          <p:cNvPr id="4" name="Content Placeholder 3">
            <a:extLst>
              <a:ext uri="{FF2B5EF4-FFF2-40B4-BE49-F238E27FC236}">
                <a16:creationId xmlns:a16="http://schemas.microsoft.com/office/drawing/2014/main" id="{0259FF54-935F-C18C-3797-E9AC6EF67795}"/>
              </a:ext>
            </a:extLst>
          </p:cNvPr>
          <p:cNvPicPr>
            <a:picLocks noGrp="1" noChangeAspect="1"/>
          </p:cNvPicPr>
          <p:nvPr>
            <p:ph idx="1"/>
          </p:nvPr>
        </p:nvPicPr>
        <p:blipFill>
          <a:blip r:embed="rId2"/>
          <a:stretch>
            <a:fillRect/>
          </a:stretch>
        </p:blipFill>
        <p:spPr>
          <a:xfrm>
            <a:off x="2681896" y="2424419"/>
            <a:ext cx="7032337" cy="3424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8FF7D73B-9597-2968-7246-70A95B6E08FB}"/>
              </a:ext>
            </a:extLst>
          </p:cNvPr>
          <p:cNvSpPr txBox="1"/>
          <p:nvPr/>
        </p:nvSpPr>
        <p:spPr>
          <a:xfrm>
            <a:off x="4837651" y="6014410"/>
            <a:ext cx="251669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Instructions Page </a:t>
            </a:r>
          </a:p>
        </p:txBody>
      </p:sp>
    </p:spTree>
    <p:extLst>
      <p:ext uri="{BB962C8B-B14F-4D97-AF65-F5344CB8AC3E}">
        <p14:creationId xmlns:p14="http://schemas.microsoft.com/office/powerpoint/2010/main" val="35165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p:txBody>
          <a:bodyPr/>
          <a:lstStyle/>
          <a:p>
            <a:r>
              <a:rPr lang="en-US" altLang="en-US" b="1" u="none" dirty="0">
                <a:latin typeface="Calibri" panose="020F0502020204030204" pitchFamily="34" charset="0"/>
                <a:cs typeface="Calibri" panose="020F0502020204030204" pitchFamily="34" charset="0"/>
              </a:rPr>
              <a:t>Your Symptoms Matter - General Symptoms +  </a:t>
            </a:r>
            <a:br>
              <a:rPr lang="en-US" altLang="en-US" sz="4400" b="1" u="none" dirty="0">
                <a:latin typeface="Calibri" panose="020F0502020204030204" pitchFamily="34" charset="0"/>
                <a:cs typeface="Calibri" panose="020F0502020204030204" pitchFamily="34" charset="0"/>
              </a:rPr>
            </a:br>
            <a:r>
              <a:rPr lang="en-US" sz="2200" b="1" i="1" dirty="0"/>
              <a:t>Screenshots: Your Symptoms Matter – General Symptoms +</a:t>
            </a:r>
            <a:br>
              <a:rPr lang="en-US" sz="2200" b="1" i="1" dirty="0"/>
            </a:br>
            <a:br>
              <a:rPr lang="en-US" altLang="en-US" sz="4800" b="1" u="none" dirty="0">
                <a:latin typeface="Calibri" panose="020F0502020204030204" pitchFamily="34" charset="0"/>
                <a:cs typeface="Calibri" panose="020F0502020204030204" pitchFamily="34" charset="0"/>
              </a:rPr>
            </a:br>
            <a:endParaRPr lang="en-US" dirty="0"/>
          </a:p>
        </p:txBody>
      </p:sp>
      <p:sp>
        <p:nvSpPr>
          <p:cNvPr id="5" name="TextBox 4">
            <a:extLst>
              <a:ext uri="{FF2B5EF4-FFF2-40B4-BE49-F238E27FC236}">
                <a16:creationId xmlns:a16="http://schemas.microsoft.com/office/drawing/2014/main" id="{8FF7D73B-9597-2968-7246-70A95B6E08FB}"/>
              </a:ext>
            </a:extLst>
          </p:cNvPr>
          <p:cNvSpPr txBox="1"/>
          <p:nvPr/>
        </p:nvSpPr>
        <p:spPr>
          <a:xfrm>
            <a:off x="4837650" y="5930521"/>
            <a:ext cx="251669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Question Example</a:t>
            </a:r>
          </a:p>
        </p:txBody>
      </p:sp>
      <p:pic>
        <p:nvPicPr>
          <p:cNvPr id="3" name="Picture 2">
            <a:extLst>
              <a:ext uri="{FF2B5EF4-FFF2-40B4-BE49-F238E27FC236}">
                <a16:creationId xmlns:a16="http://schemas.microsoft.com/office/drawing/2014/main" id="{1DC4C437-3075-F76E-719D-11ECB0F62E66}"/>
              </a:ext>
            </a:extLst>
          </p:cNvPr>
          <p:cNvPicPr>
            <a:picLocks noChangeAspect="1"/>
          </p:cNvPicPr>
          <p:nvPr/>
        </p:nvPicPr>
        <p:blipFill>
          <a:blip r:embed="rId2"/>
          <a:stretch>
            <a:fillRect/>
          </a:stretch>
        </p:blipFill>
        <p:spPr>
          <a:xfrm>
            <a:off x="2540771" y="2363921"/>
            <a:ext cx="7110453" cy="3432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243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p:txBody>
          <a:bodyPr/>
          <a:lstStyle/>
          <a:p>
            <a:r>
              <a:rPr lang="en-US" altLang="en-US" b="1" u="none" dirty="0">
                <a:latin typeface="Calibri" panose="020F0502020204030204" pitchFamily="34" charset="0"/>
                <a:cs typeface="Calibri" panose="020F0502020204030204" pitchFamily="34" charset="0"/>
              </a:rPr>
              <a:t>Your Symptoms Matter - General Symptoms +  </a:t>
            </a:r>
            <a:br>
              <a:rPr lang="en-US" altLang="en-US" sz="4400" b="1" u="none" dirty="0">
                <a:latin typeface="Calibri" panose="020F0502020204030204" pitchFamily="34" charset="0"/>
                <a:cs typeface="Calibri" panose="020F0502020204030204" pitchFamily="34" charset="0"/>
              </a:rPr>
            </a:br>
            <a:r>
              <a:rPr lang="en-US" sz="2200" b="1" i="1" dirty="0"/>
              <a:t>Screenshots: Your Symptoms Matter – General Symptoms +</a:t>
            </a:r>
            <a:br>
              <a:rPr lang="en-US" sz="2200" b="1" i="1" dirty="0"/>
            </a:br>
            <a:br>
              <a:rPr lang="en-US" altLang="en-US" sz="4800" b="1" u="none" dirty="0">
                <a:latin typeface="Calibri" panose="020F0502020204030204" pitchFamily="34" charset="0"/>
                <a:cs typeface="Calibri" panose="020F0502020204030204" pitchFamily="34" charset="0"/>
              </a:rPr>
            </a:br>
            <a:endParaRPr lang="en-US" dirty="0"/>
          </a:p>
        </p:txBody>
      </p:sp>
      <p:sp>
        <p:nvSpPr>
          <p:cNvPr id="5" name="TextBox 4">
            <a:extLst>
              <a:ext uri="{FF2B5EF4-FFF2-40B4-BE49-F238E27FC236}">
                <a16:creationId xmlns:a16="http://schemas.microsoft.com/office/drawing/2014/main" id="{8FF7D73B-9597-2968-7246-70A95B6E08FB}"/>
              </a:ext>
            </a:extLst>
          </p:cNvPr>
          <p:cNvSpPr txBox="1"/>
          <p:nvPr/>
        </p:nvSpPr>
        <p:spPr>
          <a:xfrm>
            <a:off x="4346891" y="5986656"/>
            <a:ext cx="3266119"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Summary Page Example</a:t>
            </a:r>
          </a:p>
        </p:txBody>
      </p:sp>
      <p:pic>
        <p:nvPicPr>
          <p:cNvPr id="4" name="Picture 3">
            <a:extLst>
              <a:ext uri="{FF2B5EF4-FFF2-40B4-BE49-F238E27FC236}">
                <a16:creationId xmlns:a16="http://schemas.microsoft.com/office/drawing/2014/main" id="{5B945A3D-9CE7-E837-03A5-7CB794135163}"/>
              </a:ext>
            </a:extLst>
          </p:cNvPr>
          <p:cNvPicPr>
            <a:picLocks noChangeAspect="1"/>
          </p:cNvPicPr>
          <p:nvPr/>
        </p:nvPicPr>
        <p:blipFill>
          <a:blip r:embed="rId2"/>
          <a:stretch>
            <a:fillRect/>
          </a:stretch>
        </p:blipFill>
        <p:spPr>
          <a:xfrm>
            <a:off x="2440241" y="2241596"/>
            <a:ext cx="7311517" cy="3594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35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p:txBody>
          <a:bodyPr/>
          <a:lstStyle/>
          <a:p>
            <a:r>
              <a:rPr lang="en-US" altLang="en-US" b="1" u="none" dirty="0">
                <a:latin typeface="Calibri" panose="020F0502020204030204" pitchFamily="34" charset="0"/>
                <a:cs typeface="Calibri" panose="020F0502020204030204" pitchFamily="34" charset="0"/>
              </a:rPr>
              <a:t>Your Symptoms Matter - General Symptoms +  </a:t>
            </a:r>
            <a:br>
              <a:rPr lang="en-US" altLang="en-US" sz="4400" b="1" u="none" dirty="0">
                <a:latin typeface="Calibri" panose="020F0502020204030204" pitchFamily="34" charset="0"/>
                <a:cs typeface="Calibri" panose="020F0502020204030204" pitchFamily="34" charset="0"/>
              </a:rPr>
            </a:br>
            <a:r>
              <a:rPr lang="en-US" sz="2200" b="1" i="1" dirty="0"/>
              <a:t>Screenshots: Your Symptoms Matter – General Symptoms +</a:t>
            </a:r>
            <a:br>
              <a:rPr lang="en-US" sz="2200" b="1" i="1" dirty="0"/>
            </a:br>
            <a:br>
              <a:rPr lang="en-US" altLang="en-US" sz="4800" b="1" u="none"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9E47A872-6BC4-219B-9B4C-3453A5AF49F3}"/>
              </a:ext>
            </a:extLst>
          </p:cNvPr>
          <p:cNvSpPr>
            <a:spLocks noGrp="1"/>
          </p:cNvSpPr>
          <p:nvPr>
            <p:ph idx="1"/>
          </p:nvPr>
        </p:nvSpPr>
        <p:spPr>
          <a:xfrm>
            <a:off x="609600" y="1700808"/>
            <a:ext cx="5301838" cy="4248472"/>
          </a:xfrm>
        </p:spPr>
        <p:txBody>
          <a:bodyPr/>
          <a:lstStyle/>
          <a:p>
            <a:endParaRPr lang="en-US" sz="1800" dirty="0"/>
          </a:p>
          <a:p>
            <a:endParaRPr lang="en-US" sz="1800" dirty="0"/>
          </a:p>
          <a:p>
            <a:r>
              <a:rPr lang="en-US" sz="1800" dirty="0"/>
              <a:t>The report file will be saved in the patient’s file and should be reviewed with their healthcare team.  The healthcare team can access the report through the clinic’s EMR</a:t>
            </a:r>
          </a:p>
          <a:p>
            <a:r>
              <a:rPr lang="en-US" sz="1800" dirty="0"/>
              <a:t>If the ‘print report’ function is enabled for the kiosk, the report can be printed out at a local printer and shared with the patient and healthcare team</a:t>
            </a:r>
          </a:p>
          <a:p>
            <a:endParaRPr lang="en-US" dirty="0"/>
          </a:p>
        </p:txBody>
      </p:sp>
      <p:sp>
        <p:nvSpPr>
          <p:cNvPr id="5" name="TextBox 4">
            <a:extLst>
              <a:ext uri="{FF2B5EF4-FFF2-40B4-BE49-F238E27FC236}">
                <a16:creationId xmlns:a16="http://schemas.microsoft.com/office/drawing/2014/main" id="{8FF7D73B-9597-2968-7246-70A95B6E08FB}"/>
              </a:ext>
            </a:extLst>
          </p:cNvPr>
          <p:cNvSpPr txBox="1"/>
          <p:nvPr/>
        </p:nvSpPr>
        <p:spPr>
          <a:xfrm>
            <a:off x="6862329" y="6142227"/>
            <a:ext cx="3266119"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Report Output </a:t>
            </a:r>
          </a:p>
        </p:txBody>
      </p:sp>
      <p:pic>
        <p:nvPicPr>
          <p:cNvPr id="6" name="Picture 5">
            <a:extLst>
              <a:ext uri="{FF2B5EF4-FFF2-40B4-BE49-F238E27FC236}">
                <a16:creationId xmlns:a16="http://schemas.microsoft.com/office/drawing/2014/main" id="{8765D065-CDB8-660A-44FE-2D5C93009A2C}"/>
              </a:ext>
            </a:extLst>
          </p:cNvPr>
          <p:cNvPicPr>
            <a:picLocks noChangeAspect="1"/>
          </p:cNvPicPr>
          <p:nvPr/>
        </p:nvPicPr>
        <p:blipFill>
          <a:blip r:embed="rId2"/>
          <a:stretch>
            <a:fillRect/>
          </a:stretch>
        </p:blipFill>
        <p:spPr>
          <a:xfrm>
            <a:off x="7027817" y="2316015"/>
            <a:ext cx="3100631" cy="3708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435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C1F8-ADDF-C237-53C7-99FFFF87851E}"/>
              </a:ext>
            </a:extLst>
          </p:cNvPr>
          <p:cNvSpPr>
            <a:spLocks noGrp="1"/>
          </p:cNvSpPr>
          <p:nvPr>
            <p:ph type="title"/>
          </p:nvPr>
        </p:nvSpPr>
        <p:spPr/>
        <p:txBody>
          <a:bodyPr/>
          <a:lstStyle/>
          <a:p>
            <a:r>
              <a:rPr lang="en-US" altLang="en-US" sz="4800" b="1" u="none" dirty="0">
                <a:latin typeface="Calibri" panose="020F0502020204030204" pitchFamily="34" charset="0"/>
                <a:cs typeface="Calibri" panose="020F0502020204030204" pitchFamily="34" charset="0"/>
              </a:rPr>
              <a:t>Symptom Screening</a:t>
            </a:r>
            <a:br>
              <a:rPr lang="en-US" altLang="en-US" sz="4800" b="1" u="none" dirty="0">
                <a:latin typeface="Calibri" panose="020F0502020204030204" pitchFamily="34" charset="0"/>
                <a:cs typeface="Calibri" panose="020F0502020204030204" pitchFamily="34" charset="0"/>
              </a:rPr>
            </a:br>
            <a:r>
              <a:rPr lang="en-US" sz="2200" b="1" i="1" dirty="0"/>
              <a:t>Importance and Purpose of Symptom Screening</a:t>
            </a:r>
            <a:br>
              <a:rPr lang="en-US" sz="4800" b="1" i="1" dirty="0"/>
            </a:br>
            <a:br>
              <a:rPr lang="en-US" altLang="en-US" sz="4800" b="1" u="none" strike="sngStrike"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F5BA080-7600-3665-2CA9-A761AB35A5F2}"/>
              </a:ext>
            </a:extLst>
          </p:cNvPr>
          <p:cNvSpPr>
            <a:spLocks noGrp="1"/>
          </p:cNvSpPr>
          <p:nvPr>
            <p:ph idx="1"/>
          </p:nvPr>
        </p:nvSpPr>
        <p:spPr/>
        <p:txBody>
          <a:bodyPr/>
          <a:lstStyle/>
          <a:p>
            <a:pPr marL="280988" indent="-280988">
              <a:lnSpc>
                <a:spcPct val="100000"/>
              </a:lnSpc>
            </a:pPr>
            <a:r>
              <a:rPr lang="en-US" sz="1800" dirty="0"/>
              <a:t>Cancer patients can experience many symptoms related to their cancer, that can have a significant impact on their quality of life</a:t>
            </a:r>
          </a:p>
          <a:p>
            <a:pPr marL="280988" indent="-280988">
              <a:lnSpc>
                <a:spcPct val="100000"/>
              </a:lnSpc>
            </a:pPr>
            <a:r>
              <a:rPr lang="en-US" sz="1800" dirty="0"/>
              <a:t>Symptom screening is an important way for patients to communicate how they are feeling to their healthcare team</a:t>
            </a:r>
            <a:endParaRPr lang="en-US" sz="1800" dirty="0">
              <a:solidFill>
                <a:srgbClr val="FF0000"/>
              </a:solidFill>
            </a:endParaRPr>
          </a:p>
          <a:p>
            <a:pPr marL="280988" indent="-280988">
              <a:lnSpc>
                <a:spcPct val="100000"/>
              </a:lnSpc>
            </a:pPr>
            <a:r>
              <a:rPr lang="en-US" sz="1800" dirty="0"/>
              <a:t>Symptom screening tools are created based on scientific evidence that enables patients to rate their symptom severity across common cancer symptoms</a:t>
            </a:r>
          </a:p>
          <a:p>
            <a:pPr marL="280988" indent="-280988">
              <a:lnSpc>
                <a:spcPct val="100000"/>
              </a:lnSpc>
            </a:pPr>
            <a:r>
              <a:rPr lang="en-US" sz="1800" dirty="0"/>
              <a:t>Symptom screening can help patients: </a:t>
            </a:r>
          </a:p>
          <a:p>
            <a:pPr lvl="1">
              <a:spcBef>
                <a:spcPts val="1200"/>
              </a:spcBef>
            </a:pPr>
            <a:r>
              <a:rPr lang="en-US" sz="1800" b="0" i="0" u="none" strike="noStrike" baseline="0" dirty="0">
                <a:solidFill>
                  <a:srgbClr val="000000"/>
                </a:solidFill>
                <a:latin typeface="Calibri" panose="020F0502020204030204" pitchFamily="34" charset="0"/>
              </a:rPr>
              <a:t>Communicate about their symptoms with their healthcare team</a:t>
            </a:r>
          </a:p>
          <a:p>
            <a:pPr lvl="1">
              <a:spcBef>
                <a:spcPts val="1200"/>
              </a:spcBef>
            </a:pPr>
            <a:r>
              <a:rPr lang="en-US" sz="1800" dirty="0">
                <a:solidFill>
                  <a:srgbClr val="000000"/>
                </a:solidFill>
                <a:latin typeface="Calibri" panose="020F0502020204030204" pitchFamily="34" charset="0"/>
              </a:rPr>
              <a:t>Let their healthcare team know when they have symptoms that need urgent support</a:t>
            </a:r>
          </a:p>
          <a:p>
            <a:pPr lvl="1">
              <a:spcBef>
                <a:spcPts val="1200"/>
              </a:spcBef>
            </a:pPr>
            <a:r>
              <a:rPr lang="en-US" sz="1800" b="0" i="0" u="none" strike="noStrike" baseline="0" dirty="0">
                <a:solidFill>
                  <a:srgbClr val="000000"/>
                </a:solidFill>
                <a:latin typeface="Calibri" panose="020F0502020204030204" pitchFamily="34" charset="0"/>
              </a:rPr>
              <a:t>Create a plan with their healthcare team to manage their symptoms </a:t>
            </a:r>
          </a:p>
          <a:p>
            <a:pPr lvl="1">
              <a:spcBef>
                <a:spcPts val="1200"/>
              </a:spcBef>
            </a:pPr>
            <a:r>
              <a:rPr lang="en-US" sz="1800" dirty="0">
                <a:solidFill>
                  <a:srgbClr val="000000"/>
                </a:solidFill>
                <a:latin typeface="Calibri" panose="020F0502020204030204" pitchFamily="34" charset="0"/>
              </a:rPr>
              <a:t>Monitor the changes in their symptoms over time </a:t>
            </a:r>
            <a:endParaRPr lang="en-US" sz="1800" b="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407824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a:xfrm>
            <a:off x="609600" y="218859"/>
            <a:ext cx="10972800" cy="1165909"/>
          </a:xfrm>
        </p:spPr>
        <p:txBody>
          <a:bodyPr/>
          <a:lstStyle/>
          <a:p>
            <a:r>
              <a:rPr lang="en-US" altLang="en-US" b="1" u="none" dirty="0">
                <a:latin typeface="Calibri" panose="020F0502020204030204" pitchFamily="34" charset="0"/>
                <a:cs typeface="Calibri" panose="020F0502020204030204" pitchFamily="34" charset="0"/>
              </a:rPr>
              <a:t>Your Symptoms Matter - General Symptoms +  </a:t>
            </a:r>
            <a:br>
              <a:rPr lang="en-US" altLang="en-US" sz="4400" b="1" u="none" dirty="0">
                <a:latin typeface="Calibri" panose="020F0502020204030204" pitchFamily="34" charset="0"/>
                <a:cs typeface="Calibri" panose="020F0502020204030204" pitchFamily="34" charset="0"/>
              </a:rPr>
            </a:br>
            <a:r>
              <a:rPr lang="en-US" sz="2200" b="1" i="1" dirty="0"/>
              <a:t>Home/Remote Completion</a:t>
            </a:r>
            <a:br>
              <a:rPr lang="en-US" altLang="en-US" sz="4800" b="1" u="none"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0A4E0E95-98A2-4478-0A91-C1F11739CF69}"/>
              </a:ext>
            </a:extLst>
          </p:cNvPr>
          <p:cNvSpPr>
            <a:spLocks noGrp="1"/>
          </p:cNvSpPr>
          <p:nvPr>
            <p:ph idx="1"/>
          </p:nvPr>
        </p:nvSpPr>
        <p:spPr>
          <a:xfrm>
            <a:off x="609600" y="2170808"/>
            <a:ext cx="10972800" cy="4248472"/>
          </a:xfrm>
        </p:spPr>
        <p:txBody>
          <a:bodyPr/>
          <a:lstStyle/>
          <a:p>
            <a:pPr marL="285750" indent="-285750">
              <a:buFont typeface="Arial" panose="020B0604020202020204" pitchFamily="34" charset="0"/>
              <a:buChar char="•"/>
            </a:pPr>
            <a:r>
              <a:rPr lang="en-US" sz="1800" dirty="0"/>
              <a:t>Once patients complete Your Symptoms Matter General Symptoms + via home/remotely, a report will be available for the patient to download onto their own personal device or computer.</a:t>
            </a:r>
          </a:p>
          <a:p>
            <a:pPr marL="285750" indent="-285750">
              <a:buFont typeface="Arial" panose="020B0604020202020204" pitchFamily="34" charset="0"/>
              <a:buChar char="•"/>
            </a:pPr>
            <a:r>
              <a:rPr lang="en-US" sz="1800" dirty="0"/>
              <a:t>The report file will also be saved in the patient’s file and should be reviewed with their healthcare team.  The healthcare team can access the report through the clinic’s EMR to review at the patient’s appointment.</a:t>
            </a:r>
          </a:p>
          <a:p>
            <a:endParaRPr lang="en-US" dirty="0"/>
          </a:p>
        </p:txBody>
      </p:sp>
      <p:sp>
        <p:nvSpPr>
          <p:cNvPr id="5" name="TextBox 4">
            <a:extLst>
              <a:ext uri="{FF2B5EF4-FFF2-40B4-BE49-F238E27FC236}">
                <a16:creationId xmlns:a16="http://schemas.microsoft.com/office/drawing/2014/main" id="{8FF7D73B-9597-2968-7246-70A95B6E08FB}"/>
              </a:ext>
            </a:extLst>
          </p:cNvPr>
          <p:cNvSpPr txBox="1"/>
          <p:nvPr/>
        </p:nvSpPr>
        <p:spPr>
          <a:xfrm>
            <a:off x="4367865" y="6133946"/>
            <a:ext cx="3266119"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Download Report </a:t>
            </a:r>
          </a:p>
        </p:txBody>
      </p:sp>
      <p:pic>
        <p:nvPicPr>
          <p:cNvPr id="6" name="Picture 5">
            <a:extLst>
              <a:ext uri="{FF2B5EF4-FFF2-40B4-BE49-F238E27FC236}">
                <a16:creationId xmlns:a16="http://schemas.microsoft.com/office/drawing/2014/main" id="{E127FAC4-B950-A973-F3A2-1EC7B093DD14}"/>
              </a:ext>
            </a:extLst>
          </p:cNvPr>
          <p:cNvPicPr>
            <a:picLocks noChangeAspect="1"/>
          </p:cNvPicPr>
          <p:nvPr/>
        </p:nvPicPr>
        <p:blipFill>
          <a:blip r:embed="rId2"/>
          <a:stretch>
            <a:fillRect/>
          </a:stretch>
        </p:blipFill>
        <p:spPr>
          <a:xfrm>
            <a:off x="2774039" y="3727729"/>
            <a:ext cx="6643922" cy="2340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Down 6">
            <a:extLst>
              <a:ext uri="{FF2B5EF4-FFF2-40B4-BE49-F238E27FC236}">
                <a16:creationId xmlns:a16="http://schemas.microsoft.com/office/drawing/2014/main" id="{8FF2022C-BB34-49A8-9647-0EEA54295B3C}"/>
              </a:ext>
            </a:extLst>
          </p:cNvPr>
          <p:cNvSpPr/>
          <p:nvPr/>
        </p:nvSpPr>
        <p:spPr>
          <a:xfrm rot="5400000">
            <a:off x="8592880" y="3869885"/>
            <a:ext cx="534715" cy="22788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5721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p:txBody>
          <a:bodyPr>
            <a:normAutofit/>
          </a:bodyPr>
          <a:lstStyle/>
          <a:p>
            <a:r>
              <a:rPr lang="en-US" sz="4800" dirty="0"/>
              <a:t>Your Symptoms Matter - Prostate Cancer (EPIC)</a:t>
            </a:r>
          </a:p>
        </p:txBody>
      </p:sp>
    </p:spTree>
    <p:extLst>
      <p:ext uri="{BB962C8B-B14F-4D97-AF65-F5344CB8AC3E}">
        <p14:creationId xmlns:p14="http://schemas.microsoft.com/office/powerpoint/2010/main" val="378338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08F4-8841-E9AE-C291-3ADDD426BADB}"/>
              </a:ext>
            </a:extLst>
          </p:cNvPr>
          <p:cNvSpPr>
            <a:spLocks noGrp="1"/>
          </p:cNvSpPr>
          <p:nvPr>
            <p:ph type="title"/>
          </p:nvPr>
        </p:nvSpPr>
        <p:spPr>
          <a:xfrm>
            <a:off x="609600" y="218859"/>
            <a:ext cx="10858150" cy="1165909"/>
          </a:xfrm>
        </p:spPr>
        <p:txBody>
          <a:bodyPr/>
          <a:lstStyle/>
          <a:p>
            <a:r>
              <a:rPr lang="en-US" dirty="0"/>
              <a:t>Your Symptoms Matter - Prostate Cancer</a:t>
            </a:r>
          </a:p>
        </p:txBody>
      </p:sp>
      <p:sp>
        <p:nvSpPr>
          <p:cNvPr id="3" name="Content Placeholder 2">
            <a:extLst>
              <a:ext uri="{FF2B5EF4-FFF2-40B4-BE49-F238E27FC236}">
                <a16:creationId xmlns:a16="http://schemas.microsoft.com/office/drawing/2014/main" id="{6A1C97C3-FC84-D5D7-C607-8C02B912CB1B}"/>
              </a:ext>
            </a:extLst>
          </p:cNvPr>
          <p:cNvSpPr>
            <a:spLocks noGrp="1"/>
          </p:cNvSpPr>
          <p:nvPr>
            <p:ph idx="1"/>
          </p:nvPr>
        </p:nvSpPr>
        <p:spPr>
          <a:xfrm>
            <a:off x="609600" y="1384768"/>
            <a:ext cx="10972800" cy="4248472"/>
          </a:xfrm>
        </p:spPr>
        <p:txBody>
          <a:bodyPr/>
          <a:lstStyle/>
          <a:p>
            <a:pPr marL="285750" indent="-285750">
              <a:lnSpc>
                <a:spcPts val="2100"/>
              </a:lnSpc>
            </a:pPr>
            <a:r>
              <a:rPr lang="en-US" sz="1800" dirty="0"/>
              <a:t>Through the self-selection questions described previously, people who identify as an assigned male at birth with early-stage prostate cancer will be selected to complete the Your Symptoms Matter – Prostate Cancer (EPIC) symptom screening tool</a:t>
            </a:r>
          </a:p>
          <a:p>
            <a:pPr marL="971550" lvl="1">
              <a:buFont typeface="Arial" panose="020B0604020202020204" pitchFamily="34" charset="0"/>
              <a:buChar char="•"/>
            </a:pPr>
            <a:r>
              <a:rPr lang="en-US" sz="1800" dirty="0"/>
              <a:t>There are a total of 17 multiple choice questions with four or five possible answers</a:t>
            </a:r>
          </a:p>
          <a:p>
            <a:pPr>
              <a:lnSpc>
                <a:spcPts val="2100"/>
              </a:lnSpc>
              <a:buFont typeface="Arial" panose="020B0604020202020204" pitchFamily="34" charset="0"/>
              <a:buChar char="•"/>
            </a:pPr>
            <a:r>
              <a:rPr lang="en-US" sz="1800" dirty="0"/>
              <a:t>The symptom screening tool discusses symptoms in the following domains:</a:t>
            </a:r>
          </a:p>
          <a:p>
            <a:pPr marL="971550" lvl="1">
              <a:spcBef>
                <a:spcPts val="1200"/>
              </a:spcBef>
              <a:buFont typeface="Arial" panose="020B0604020202020204" pitchFamily="34" charset="0"/>
              <a:buChar char="•"/>
            </a:pPr>
            <a:r>
              <a:rPr lang="en-US" sz="1800" dirty="0"/>
              <a:t>Bowel symptoms</a:t>
            </a:r>
          </a:p>
          <a:p>
            <a:pPr marL="971550" lvl="1">
              <a:spcBef>
                <a:spcPts val="1200"/>
              </a:spcBef>
              <a:buFont typeface="Arial" panose="020B0604020202020204" pitchFamily="34" charset="0"/>
              <a:buChar char="•"/>
            </a:pPr>
            <a:r>
              <a:rPr lang="en-US" sz="1800" dirty="0"/>
              <a:t>Urinary irritation/obstruction symptoms</a:t>
            </a:r>
          </a:p>
          <a:p>
            <a:pPr marL="971550" lvl="1">
              <a:spcBef>
                <a:spcPts val="1200"/>
              </a:spcBef>
              <a:buFont typeface="Arial" panose="020B0604020202020204" pitchFamily="34" charset="0"/>
              <a:buChar char="•"/>
            </a:pPr>
            <a:r>
              <a:rPr lang="en-US" sz="1800" dirty="0"/>
              <a:t>Urinary incontinence symptoms</a:t>
            </a:r>
          </a:p>
          <a:p>
            <a:pPr marL="971550" lvl="1">
              <a:spcBef>
                <a:spcPts val="1200"/>
              </a:spcBef>
              <a:buFont typeface="Arial" panose="020B0604020202020204" pitchFamily="34" charset="0"/>
              <a:buChar char="•"/>
            </a:pPr>
            <a:r>
              <a:rPr lang="en-US" sz="1800" dirty="0"/>
              <a:t>Vitality/hormone symptoms</a:t>
            </a:r>
          </a:p>
          <a:p>
            <a:pPr marL="971550" lvl="1">
              <a:spcBef>
                <a:spcPts val="1200"/>
              </a:spcBef>
              <a:buFont typeface="Arial" panose="020B0604020202020204" pitchFamily="34" charset="0"/>
              <a:buChar char="•"/>
            </a:pPr>
            <a:r>
              <a:rPr lang="en-US" sz="1800" dirty="0"/>
              <a:t>Sexual function symptoms</a:t>
            </a:r>
          </a:p>
          <a:p>
            <a:pPr marL="285750" indent="-285750">
              <a:lnSpc>
                <a:spcPts val="2100"/>
              </a:lnSpc>
            </a:pPr>
            <a:r>
              <a:rPr lang="en-US" sz="1800" dirty="0"/>
              <a:t>The Prostate Cancer symptom screening tool (EPIC) is also available in paper form in over 35 different languages</a:t>
            </a:r>
          </a:p>
        </p:txBody>
      </p:sp>
    </p:spTree>
    <p:extLst>
      <p:ext uri="{BB962C8B-B14F-4D97-AF65-F5344CB8AC3E}">
        <p14:creationId xmlns:p14="http://schemas.microsoft.com/office/powerpoint/2010/main" val="221709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CB3B-8913-F200-1256-048263647C85}"/>
              </a:ext>
            </a:extLst>
          </p:cNvPr>
          <p:cNvSpPr>
            <a:spLocks noGrp="1"/>
          </p:cNvSpPr>
          <p:nvPr>
            <p:ph type="title"/>
          </p:nvPr>
        </p:nvSpPr>
        <p:spPr>
          <a:xfrm>
            <a:off x="609600" y="218859"/>
            <a:ext cx="10824594" cy="1165909"/>
          </a:xfrm>
        </p:spPr>
        <p:txBody>
          <a:bodyPr/>
          <a:lstStyle/>
          <a:p>
            <a:r>
              <a:rPr lang="en-US" altLang="en-US" b="1" u="none" dirty="0">
                <a:latin typeface="Calibri" panose="020F0502020204030204" pitchFamily="34" charset="0"/>
                <a:cs typeface="Calibri" panose="020F0502020204030204" pitchFamily="34" charset="0"/>
              </a:rPr>
              <a:t>Your Symptoms Matter - Prostate Cancer</a:t>
            </a:r>
            <a:br>
              <a:rPr lang="en-US" altLang="en-US" sz="4800" b="1" u="none" dirty="0">
                <a:latin typeface="Calibri" panose="020F0502020204030204" pitchFamily="34" charset="0"/>
                <a:cs typeface="Calibri" panose="020F0502020204030204" pitchFamily="34" charset="0"/>
              </a:rPr>
            </a:br>
            <a:r>
              <a:rPr lang="en-US" altLang="en-US" sz="2200" b="1" i="1" u="none" dirty="0">
                <a:latin typeface="Calibri" panose="020F0502020204030204" pitchFamily="34" charset="0"/>
                <a:cs typeface="Calibri" panose="020F0502020204030204" pitchFamily="34" charset="0"/>
              </a:rPr>
              <a:t>Sensitive nature of some questions</a:t>
            </a:r>
            <a:endParaRPr lang="en-US" sz="2200" i="1" dirty="0"/>
          </a:p>
        </p:txBody>
      </p:sp>
      <p:sp>
        <p:nvSpPr>
          <p:cNvPr id="3" name="Content Placeholder 2">
            <a:extLst>
              <a:ext uri="{FF2B5EF4-FFF2-40B4-BE49-F238E27FC236}">
                <a16:creationId xmlns:a16="http://schemas.microsoft.com/office/drawing/2014/main" id="{4593E2AE-9E81-EE2C-A5AB-55EC93DEF200}"/>
              </a:ext>
            </a:extLst>
          </p:cNvPr>
          <p:cNvSpPr>
            <a:spLocks noGrp="1"/>
          </p:cNvSpPr>
          <p:nvPr>
            <p:ph idx="1"/>
          </p:nvPr>
        </p:nvSpPr>
        <p:spPr/>
        <p:txBody>
          <a:bodyPr/>
          <a:lstStyle/>
          <a:p>
            <a:pPr>
              <a:lnSpc>
                <a:spcPts val="2100"/>
              </a:lnSpc>
              <a:buFont typeface="Arial" panose="020B0604020202020204" pitchFamily="34" charset="0"/>
              <a:buChar char="•"/>
            </a:pPr>
            <a:r>
              <a:rPr lang="en-US" sz="1800" dirty="0"/>
              <a:t>Since the prostate cancer screening tool addresses sensitive topics like sexual function and vitality/hormone symptoms, it is important to be aware of the content of these questions</a:t>
            </a:r>
          </a:p>
          <a:p>
            <a:pPr>
              <a:lnSpc>
                <a:spcPts val="2100"/>
              </a:lnSpc>
              <a:buFont typeface="Arial" panose="020B0604020202020204" pitchFamily="34" charset="0"/>
              <a:buChar char="•"/>
            </a:pPr>
            <a:r>
              <a:rPr lang="en-US" sz="1800" dirty="0"/>
              <a:t>These questions cover topics such as:</a:t>
            </a:r>
          </a:p>
          <a:p>
            <a:pPr marL="971550" lvl="1">
              <a:spcBef>
                <a:spcPts val="1200"/>
              </a:spcBef>
              <a:buFont typeface="Arial" panose="020B0604020202020204" pitchFamily="34" charset="0"/>
              <a:buChar char="•"/>
            </a:pPr>
            <a:r>
              <a:rPr lang="en-US" sz="1800" dirty="0"/>
              <a:t>Orgasms</a:t>
            </a:r>
          </a:p>
          <a:p>
            <a:pPr marL="971550" lvl="1">
              <a:spcBef>
                <a:spcPts val="1200"/>
              </a:spcBef>
              <a:buFont typeface="Arial" panose="020B0604020202020204" pitchFamily="34" charset="0"/>
              <a:buChar char="•"/>
            </a:pPr>
            <a:r>
              <a:rPr lang="en-US" sz="1800" dirty="0"/>
              <a:t>Erections</a:t>
            </a:r>
          </a:p>
          <a:p>
            <a:pPr marL="971550" lvl="1">
              <a:spcBef>
                <a:spcPts val="1200"/>
              </a:spcBef>
              <a:buFont typeface="Arial" panose="020B0604020202020204" pitchFamily="34" charset="0"/>
              <a:buChar char="•"/>
            </a:pPr>
            <a:r>
              <a:rPr lang="en-US" sz="1800" dirty="0"/>
              <a:t>Hot flashes</a:t>
            </a:r>
          </a:p>
          <a:p>
            <a:pPr marL="971550" lvl="1">
              <a:spcBef>
                <a:spcPts val="1200"/>
              </a:spcBef>
              <a:buFont typeface="Arial" panose="020B0604020202020204" pitchFamily="34" charset="0"/>
              <a:buChar char="•"/>
            </a:pPr>
            <a:r>
              <a:rPr lang="en-US" sz="1800" dirty="0"/>
              <a:t>Urinary incontinence</a:t>
            </a:r>
          </a:p>
          <a:p>
            <a:pPr>
              <a:lnSpc>
                <a:spcPts val="2100"/>
              </a:lnSpc>
              <a:buFont typeface="Arial" panose="020B0604020202020204" pitchFamily="34" charset="0"/>
              <a:buChar char="•"/>
            </a:pPr>
            <a:r>
              <a:rPr lang="en-US" sz="1800" dirty="0"/>
              <a:t>It is important to be mindful that patients may feel uncomfortable having anyone close by while filling in the symptom screening tool</a:t>
            </a:r>
          </a:p>
          <a:p>
            <a:pPr>
              <a:lnSpc>
                <a:spcPts val="2100"/>
              </a:lnSpc>
              <a:buFont typeface="Arial" panose="020B0604020202020204" pitchFamily="34" charset="0"/>
              <a:buChar char="•"/>
            </a:pPr>
            <a:r>
              <a:rPr lang="en-US" sz="1800" dirty="0"/>
              <a:t>Patients may also feel uncomfortable asking questions</a:t>
            </a:r>
          </a:p>
          <a:p>
            <a:endParaRPr lang="en-US" dirty="0"/>
          </a:p>
        </p:txBody>
      </p:sp>
    </p:spTree>
    <p:extLst>
      <p:ext uri="{BB962C8B-B14F-4D97-AF65-F5344CB8AC3E}">
        <p14:creationId xmlns:p14="http://schemas.microsoft.com/office/powerpoint/2010/main" val="201510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725F-E1EA-CCB2-51C5-2590450FFD35}"/>
              </a:ext>
            </a:extLst>
          </p:cNvPr>
          <p:cNvSpPr>
            <a:spLocks noGrp="1"/>
          </p:cNvSpPr>
          <p:nvPr>
            <p:ph type="title"/>
          </p:nvPr>
        </p:nvSpPr>
        <p:spPr>
          <a:xfrm>
            <a:off x="609599" y="218859"/>
            <a:ext cx="10774261" cy="1165909"/>
          </a:xfrm>
        </p:spPr>
        <p:txBody>
          <a:bodyPr/>
          <a:lstStyle/>
          <a:p>
            <a:r>
              <a:rPr lang="en-US" dirty="0"/>
              <a:t>Your Symptoms Matter - Prostate Cancer</a:t>
            </a:r>
            <a:br>
              <a:rPr lang="en-US" sz="4400" dirty="0"/>
            </a:br>
            <a:r>
              <a:rPr lang="en-US" sz="2200" i="1" dirty="0"/>
              <a:t>Sensitive nature of some questions</a:t>
            </a:r>
          </a:p>
        </p:txBody>
      </p:sp>
      <p:sp>
        <p:nvSpPr>
          <p:cNvPr id="3" name="Content Placeholder 2">
            <a:extLst>
              <a:ext uri="{FF2B5EF4-FFF2-40B4-BE49-F238E27FC236}">
                <a16:creationId xmlns:a16="http://schemas.microsoft.com/office/drawing/2014/main" id="{E6698BA7-070B-03D1-59CD-7BAB19049B6C}"/>
              </a:ext>
            </a:extLst>
          </p:cNvPr>
          <p:cNvSpPr>
            <a:spLocks noGrp="1"/>
          </p:cNvSpPr>
          <p:nvPr>
            <p:ph idx="1"/>
          </p:nvPr>
        </p:nvSpPr>
        <p:spPr/>
        <p:txBody>
          <a:bodyPr/>
          <a:lstStyle/>
          <a:p>
            <a:pPr marL="285750" indent="-285750">
              <a:lnSpc>
                <a:spcPct val="100000"/>
              </a:lnSpc>
            </a:pPr>
            <a:r>
              <a:rPr lang="en-US" sz="1800" dirty="0"/>
              <a:t>While these are sensitive topics, they are also very common experiences among people with prostate cancer</a:t>
            </a:r>
          </a:p>
          <a:p>
            <a:pPr marL="285750" indent="-285750">
              <a:lnSpc>
                <a:spcPct val="100000"/>
              </a:lnSpc>
            </a:pPr>
            <a:r>
              <a:rPr lang="en-US" sz="1800" dirty="0"/>
              <a:t>It is important for patients and health care teams to have the opportunity to discuss them</a:t>
            </a:r>
          </a:p>
          <a:p>
            <a:pPr marL="285750" indent="-285750">
              <a:lnSpc>
                <a:spcPct val="100000"/>
              </a:lnSpc>
            </a:pPr>
            <a:r>
              <a:rPr lang="en-US" sz="1800" dirty="0"/>
              <a:t>Without being too specific, you can help normalize some of these symptom for patients by saying something along these lines:</a:t>
            </a:r>
          </a:p>
          <a:p>
            <a:pPr marL="876310" lvl="1" indent="-285750">
              <a:lnSpc>
                <a:spcPct val="100000"/>
              </a:lnSpc>
              <a:buFont typeface="Arial" panose="020B0604020202020204" pitchFamily="34" charset="0"/>
              <a:buChar char="•"/>
            </a:pPr>
            <a:r>
              <a:rPr lang="en-US" sz="1800" dirty="0"/>
              <a:t>“</a:t>
            </a:r>
            <a:r>
              <a:rPr lang="en-US" sz="1800" i="1" dirty="0"/>
              <a:t>These symptoms are common for patients with prostate cancer.  Some of the questions are personal. Do your best to answer the questions honestly.  There is an option to skip a question if you wish. I’m going step away to give you some privacy.”</a:t>
            </a:r>
          </a:p>
          <a:p>
            <a:pPr marL="0" indent="0">
              <a:buNone/>
            </a:pPr>
            <a:endParaRPr lang="en-US" dirty="0"/>
          </a:p>
        </p:txBody>
      </p:sp>
    </p:spTree>
    <p:extLst>
      <p:ext uri="{BB962C8B-B14F-4D97-AF65-F5344CB8AC3E}">
        <p14:creationId xmlns:p14="http://schemas.microsoft.com/office/powerpoint/2010/main" val="210963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CB49-73C9-137D-3030-A2D3F8B34FB8}"/>
              </a:ext>
            </a:extLst>
          </p:cNvPr>
          <p:cNvSpPr>
            <a:spLocks noGrp="1"/>
          </p:cNvSpPr>
          <p:nvPr>
            <p:ph type="title"/>
          </p:nvPr>
        </p:nvSpPr>
        <p:spPr>
          <a:xfrm>
            <a:off x="609600" y="218859"/>
            <a:ext cx="10749094" cy="1165909"/>
          </a:xfrm>
        </p:spPr>
        <p:txBody>
          <a:bodyPr/>
          <a:lstStyle/>
          <a:p>
            <a:r>
              <a:rPr lang="en-US" dirty="0"/>
              <a:t>Your Symptoms Matter - Prostate Cancer </a:t>
            </a:r>
            <a:br>
              <a:rPr lang="en-US" sz="4400" dirty="0"/>
            </a:br>
            <a:r>
              <a:rPr lang="en-US" sz="2200" i="1" dirty="0"/>
              <a:t>Sensitive nature of some questions</a:t>
            </a:r>
          </a:p>
        </p:txBody>
      </p:sp>
      <p:sp>
        <p:nvSpPr>
          <p:cNvPr id="3" name="Content Placeholder 2">
            <a:extLst>
              <a:ext uri="{FF2B5EF4-FFF2-40B4-BE49-F238E27FC236}">
                <a16:creationId xmlns:a16="http://schemas.microsoft.com/office/drawing/2014/main" id="{E6DE6F52-CA53-AD90-07AF-B4EF43EF88D9}"/>
              </a:ext>
            </a:extLst>
          </p:cNvPr>
          <p:cNvSpPr>
            <a:spLocks noGrp="1"/>
          </p:cNvSpPr>
          <p:nvPr>
            <p:ph idx="1"/>
          </p:nvPr>
        </p:nvSpPr>
        <p:spPr/>
        <p:txBody>
          <a:bodyPr/>
          <a:lstStyle/>
          <a:p>
            <a:pPr>
              <a:lnSpc>
                <a:spcPts val="2100"/>
              </a:lnSpc>
              <a:buFont typeface="Arial" panose="020B0604020202020204" pitchFamily="34" charset="0"/>
              <a:buChar char="•"/>
            </a:pPr>
            <a:r>
              <a:rPr lang="en-US" sz="1800" dirty="0"/>
              <a:t>Tips about assisting patients with the Your Symptoms Matter – Prostate Cancer symptom screening tool:</a:t>
            </a:r>
          </a:p>
          <a:p>
            <a:pPr marL="971550" lvl="1">
              <a:lnSpc>
                <a:spcPct val="100000"/>
              </a:lnSpc>
              <a:buFont typeface="Arial" panose="020B0604020202020204" pitchFamily="34" charset="0"/>
              <a:buChar char="•"/>
            </a:pPr>
            <a:r>
              <a:rPr lang="en-US" sz="1800" dirty="0"/>
              <a:t>Offer support and comfort </a:t>
            </a:r>
          </a:p>
          <a:p>
            <a:pPr marL="971550" lvl="1">
              <a:lnSpc>
                <a:spcPct val="100000"/>
              </a:lnSpc>
              <a:buFont typeface="Arial" panose="020B0604020202020204" pitchFamily="34" charset="0"/>
              <a:buChar char="•"/>
            </a:pPr>
            <a:r>
              <a:rPr lang="en-US" sz="1800" dirty="0"/>
              <a:t>Do not read the question out loud</a:t>
            </a:r>
          </a:p>
          <a:p>
            <a:pPr marL="971550" lvl="1">
              <a:lnSpc>
                <a:spcPct val="100000"/>
              </a:lnSpc>
              <a:buFont typeface="Arial" panose="020B0604020202020204" pitchFamily="34" charset="0"/>
              <a:buChar char="•"/>
            </a:pPr>
            <a:r>
              <a:rPr lang="en-US" sz="1800" dirty="0"/>
              <a:t>Bring the patient aside to explain what the question is asking</a:t>
            </a:r>
          </a:p>
          <a:p>
            <a:pPr marL="971550" lvl="1">
              <a:lnSpc>
                <a:spcPct val="100000"/>
              </a:lnSpc>
              <a:buFont typeface="Arial" panose="020B0604020202020204" pitchFamily="34" charset="0"/>
              <a:buChar char="•"/>
            </a:pPr>
            <a:r>
              <a:rPr lang="en-US" sz="1800" dirty="0"/>
              <a:t>If patients are concerned with privacy, there are paper copies of the questionnaire available in 35 languages. They can fill this out on their own or with their healthcare provider</a:t>
            </a:r>
          </a:p>
          <a:p>
            <a:endParaRPr lang="en-US" dirty="0"/>
          </a:p>
        </p:txBody>
      </p:sp>
    </p:spTree>
    <p:extLst>
      <p:ext uri="{BB962C8B-B14F-4D97-AF65-F5344CB8AC3E}">
        <p14:creationId xmlns:p14="http://schemas.microsoft.com/office/powerpoint/2010/main" val="378357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600" y="218859"/>
            <a:ext cx="10841372" cy="1165909"/>
          </a:xfrm>
        </p:spPr>
        <p:txBody>
          <a:bodyPr/>
          <a:lstStyle/>
          <a:p>
            <a:r>
              <a:rPr lang="en-US" dirty="0"/>
              <a:t>Your Symptoms Matter - Prostate Cancer </a:t>
            </a:r>
            <a:br>
              <a:rPr lang="en-US" dirty="0"/>
            </a:br>
            <a:r>
              <a:rPr lang="en-US" sz="2200" i="1" dirty="0"/>
              <a:t>Screenshots:</a:t>
            </a:r>
            <a:endParaRPr lang="en-US" sz="2200" dirty="0"/>
          </a:p>
        </p:txBody>
      </p:sp>
      <p:pic>
        <p:nvPicPr>
          <p:cNvPr id="4" name="Content Placeholder 3">
            <a:extLst>
              <a:ext uri="{FF2B5EF4-FFF2-40B4-BE49-F238E27FC236}">
                <a16:creationId xmlns:a16="http://schemas.microsoft.com/office/drawing/2014/main" id="{A80DE3CE-A884-CFA2-2815-63035C4F598C}"/>
              </a:ext>
            </a:extLst>
          </p:cNvPr>
          <p:cNvPicPr>
            <a:picLocks noGrp="1" noChangeAspect="1"/>
          </p:cNvPicPr>
          <p:nvPr>
            <p:ph idx="1"/>
          </p:nvPr>
        </p:nvPicPr>
        <p:blipFill>
          <a:blip r:embed="rId2"/>
          <a:stretch>
            <a:fillRect/>
          </a:stretch>
        </p:blipFill>
        <p:spPr>
          <a:xfrm>
            <a:off x="2260318" y="1745637"/>
            <a:ext cx="7671358" cy="371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C5D2C711-1A50-7F8A-A584-9A8968DF1CBC}"/>
              </a:ext>
            </a:extLst>
          </p:cNvPr>
          <p:cNvSpPr txBox="1"/>
          <p:nvPr/>
        </p:nvSpPr>
        <p:spPr>
          <a:xfrm>
            <a:off x="5043179" y="5820931"/>
            <a:ext cx="210563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Instructions Page</a:t>
            </a:r>
          </a:p>
        </p:txBody>
      </p:sp>
    </p:spTree>
    <p:extLst>
      <p:ext uri="{BB962C8B-B14F-4D97-AF65-F5344CB8AC3E}">
        <p14:creationId xmlns:p14="http://schemas.microsoft.com/office/powerpoint/2010/main" val="16407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599" y="218859"/>
            <a:ext cx="10983985" cy="1165909"/>
          </a:xfrm>
        </p:spPr>
        <p:txBody>
          <a:bodyPr/>
          <a:lstStyle/>
          <a:p>
            <a:r>
              <a:rPr lang="en-US" dirty="0"/>
              <a:t>Your Symptoms Matter - Prostate Cancer </a:t>
            </a:r>
            <a:br>
              <a:rPr lang="en-US" dirty="0"/>
            </a:br>
            <a:r>
              <a:rPr lang="en-US" sz="2200" i="1" dirty="0"/>
              <a:t>Screenshots:</a:t>
            </a:r>
            <a:endParaRPr lang="en-US" sz="2200" dirty="0"/>
          </a:p>
        </p:txBody>
      </p:sp>
      <p:pic>
        <p:nvPicPr>
          <p:cNvPr id="7" name="Content Placeholder 6">
            <a:extLst>
              <a:ext uri="{FF2B5EF4-FFF2-40B4-BE49-F238E27FC236}">
                <a16:creationId xmlns:a16="http://schemas.microsoft.com/office/drawing/2014/main" id="{A31330ED-D3D8-4C06-582A-20A847DC7A0E}"/>
              </a:ext>
            </a:extLst>
          </p:cNvPr>
          <p:cNvPicPr>
            <a:picLocks noGrp="1" noChangeAspect="1"/>
          </p:cNvPicPr>
          <p:nvPr>
            <p:ph idx="1"/>
          </p:nvPr>
        </p:nvPicPr>
        <p:blipFill>
          <a:blip r:embed="rId2"/>
          <a:stretch>
            <a:fillRect/>
          </a:stretch>
        </p:blipFill>
        <p:spPr>
          <a:xfrm>
            <a:off x="2502352" y="2397375"/>
            <a:ext cx="7187295" cy="3491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C5D2C711-1A50-7F8A-A584-9A8968DF1CBC}"/>
              </a:ext>
            </a:extLst>
          </p:cNvPr>
          <p:cNvSpPr txBox="1"/>
          <p:nvPr/>
        </p:nvSpPr>
        <p:spPr>
          <a:xfrm>
            <a:off x="4744672" y="6071918"/>
            <a:ext cx="2702654"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Example of Question</a:t>
            </a:r>
          </a:p>
        </p:txBody>
      </p:sp>
      <p:sp>
        <p:nvSpPr>
          <p:cNvPr id="9" name="TextBox 8">
            <a:extLst>
              <a:ext uri="{FF2B5EF4-FFF2-40B4-BE49-F238E27FC236}">
                <a16:creationId xmlns:a16="http://schemas.microsoft.com/office/drawing/2014/main" id="{3165A714-53AF-1D65-A91E-4F8B554B98D2}"/>
              </a:ext>
            </a:extLst>
          </p:cNvPr>
          <p:cNvSpPr txBox="1"/>
          <p:nvPr/>
        </p:nvSpPr>
        <p:spPr>
          <a:xfrm>
            <a:off x="609600" y="1567906"/>
            <a:ext cx="10056302" cy="646331"/>
          </a:xfrm>
          <a:prstGeom prst="rect">
            <a:avLst/>
          </a:prstGeom>
          <a:noFill/>
        </p:spPr>
        <p:txBody>
          <a:bodyPr wrap="square">
            <a:spAutoFit/>
          </a:bodyPr>
          <a:lstStyle/>
          <a:p>
            <a:pPr marL="285750" indent="-285750">
              <a:buClr>
                <a:srgbClr val="00B0F0"/>
              </a:buClr>
              <a:buFont typeface="Arial" panose="020B0604020202020204" pitchFamily="34" charset="0"/>
              <a:buChar char="•"/>
            </a:pPr>
            <a:r>
              <a:rPr lang="en-US" dirty="0">
                <a:latin typeface="Calibri" panose="020F0502020204030204" pitchFamily="34" charset="0"/>
                <a:cs typeface="Calibri" panose="020F0502020204030204" pitchFamily="34" charset="0"/>
              </a:rPr>
              <a:t>Please note, should patients realize that the incorrect screening tool was selected, the </a:t>
            </a:r>
            <a:r>
              <a:rPr lang="en-US" u="sng" dirty="0">
                <a:latin typeface="Calibri" panose="020F0502020204030204" pitchFamily="34" charset="0"/>
                <a:cs typeface="Calibri" panose="020F0502020204030204" pitchFamily="34" charset="0"/>
              </a:rPr>
              <a:t>Start Over</a:t>
            </a:r>
            <a:r>
              <a:rPr lang="en-US" dirty="0">
                <a:latin typeface="Calibri" panose="020F0502020204030204" pitchFamily="34" charset="0"/>
                <a:cs typeface="Calibri" panose="020F0502020204030204" pitchFamily="34" charset="0"/>
              </a:rPr>
              <a:t> button is available with all questions</a:t>
            </a:r>
          </a:p>
        </p:txBody>
      </p:sp>
      <p:sp>
        <p:nvSpPr>
          <p:cNvPr id="10" name="Arrow: Right 9">
            <a:extLst>
              <a:ext uri="{FF2B5EF4-FFF2-40B4-BE49-F238E27FC236}">
                <a16:creationId xmlns:a16="http://schemas.microsoft.com/office/drawing/2014/main" id="{FB431019-9164-3FB7-2D48-80AB7F1371C3}"/>
              </a:ext>
            </a:extLst>
          </p:cNvPr>
          <p:cNvSpPr/>
          <p:nvPr/>
        </p:nvSpPr>
        <p:spPr bwMode="auto">
          <a:xfrm>
            <a:off x="2122414" y="2785147"/>
            <a:ext cx="1820411" cy="417352"/>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6942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600" y="218859"/>
            <a:ext cx="10908484" cy="1165909"/>
          </a:xfrm>
        </p:spPr>
        <p:txBody>
          <a:bodyPr/>
          <a:lstStyle/>
          <a:p>
            <a:r>
              <a:rPr lang="en-US" dirty="0"/>
              <a:t>Your Symptoms Matter - Prostate Cancer </a:t>
            </a:r>
            <a:br>
              <a:rPr lang="en-US" dirty="0"/>
            </a:br>
            <a:r>
              <a:rPr lang="en-US" sz="2200" i="1" dirty="0"/>
              <a:t>Screenshots:</a:t>
            </a:r>
            <a:endParaRPr lang="en-US" sz="2200" dirty="0"/>
          </a:p>
        </p:txBody>
      </p:sp>
      <p:sp>
        <p:nvSpPr>
          <p:cNvPr id="5" name="TextBox 4">
            <a:extLst>
              <a:ext uri="{FF2B5EF4-FFF2-40B4-BE49-F238E27FC236}">
                <a16:creationId xmlns:a16="http://schemas.microsoft.com/office/drawing/2014/main" id="{C5D2C711-1A50-7F8A-A584-9A8968DF1CBC}"/>
              </a:ext>
            </a:extLst>
          </p:cNvPr>
          <p:cNvSpPr txBox="1"/>
          <p:nvPr/>
        </p:nvSpPr>
        <p:spPr>
          <a:xfrm>
            <a:off x="4744671" y="5579948"/>
            <a:ext cx="2702654"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Example of Summary Page</a:t>
            </a:r>
          </a:p>
        </p:txBody>
      </p:sp>
      <p:pic>
        <p:nvPicPr>
          <p:cNvPr id="6" name="Picture 5">
            <a:extLst>
              <a:ext uri="{FF2B5EF4-FFF2-40B4-BE49-F238E27FC236}">
                <a16:creationId xmlns:a16="http://schemas.microsoft.com/office/drawing/2014/main" id="{A5F55FBF-825B-737F-70C2-7A7662E86775}"/>
              </a:ext>
            </a:extLst>
          </p:cNvPr>
          <p:cNvPicPr>
            <a:picLocks noChangeAspect="1"/>
          </p:cNvPicPr>
          <p:nvPr/>
        </p:nvPicPr>
        <p:blipFill>
          <a:blip r:embed="rId2"/>
          <a:stretch>
            <a:fillRect/>
          </a:stretch>
        </p:blipFill>
        <p:spPr>
          <a:xfrm>
            <a:off x="2407344" y="1743561"/>
            <a:ext cx="7377309" cy="3589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5063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600" y="218859"/>
            <a:ext cx="10874928" cy="1165909"/>
          </a:xfrm>
        </p:spPr>
        <p:txBody>
          <a:bodyPr/>
          <a:lstStyle/>
          <a:p>
            <a:r>
              <a:rPr lang="en-US" dirty="0"/>
              <a:t>Your Symptoms Matter - Prostate Cancer </a:t>
            </a:r>
            <a:br>
              <a:rPr lang="en-US" dirty="0"/>
            </a:br>
            <a:r>
              <a:rPr lang="en-US" sz="2200" i="1" dirty="0"/>
              <a:t>Screenshots:</a:t>
            </a:r>
            <a:endParaRPr lang="en-US" sz="2200" dirty="0"/>
          </a:p>
        </p:txBody>
      </p:sp>
      <p:sp>
        <p:nvSpPr>
          <p:cNvPr id="3" name="TextBox 2">
            <a:extLst>
              <a:ext uri="{FF2B5EF4-FFF2-40B4-BE49-F238E27FC236}">
                <a16:creationId xmlns:a16="http://schemas.microsoft.com/office/drawing/2014/main" id="{6FF3DBA2-61FA-6C25-41AF-613E282EA56A}"/>
              </a:ext>
            </a:extLst>
          </p:cNvPr>
          <p:cNvSpPr txBox="1"/>
          <p:nvPr/>
        </p:nvSpPr>
        <p:spPr>
          <a:xfrm>
            <a:off x="1075564" y="1700808"/>
            <a:ext cx="3571937" cy="3693319"/>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dirty="0">
                <a:latin typeface="Calibri" panose="020F0502020204030204" pitchFamily="34" charset="0"/>
                <a:cs typeface="Calibri" panose="020F0502020204030204" pitchFamily="34" charset="0"/>
              </a:rPr>
              <a:t>The report file will be saved in the patient’s file and should be reviewed with their healthcare team.  The healthcare team can access the report through the clinic’s EMR</a:t>
            </a:r>
          </a:p>
          <a:p>
            <a:pPr marL="285750" indent="-285750">
              <a:buClr>
                <a:srgbClr val="00B0F0"/>
              </a:buCl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Clr>
                <a:srgbClr val="00B0F0"/>
              </a:buClr>
              <a:buFont typeface="Arial" panose="020B0604020202020204" pitchFamily="34" charset="0"/>
              <a:buChar char="•"/>
            </a:pPr>
            <a:r>
              <a:rPr lang="en-US" dirty="0">
                <a:latin typeface="Calibri" panose="020F0502020204030204" pitchFamily="34" charset="0"/>
                <a:cs typeface="Calibri" panose="020F0502020204030204" pitchFamily="34" charset="0"/>
              </a:rPr>
              <a:t>If the </a:t>
            </a:r>
            <a:r>
              <a:rPr lang="en-US" b="1" dirty="0">
                <a:latin typeface="Calibri" panose="020F0502020204030204" pitchFamily="34" charset="0"/>
                <a:cs typeface="Calibri" panose="020F0502020204030204" pitchFamily="34" charset="0"/>
              </a:rPr>
              <a:t>‘print report’ </a:t>
            </a:r>
            <a:r>
              <a:rPr lang="en-US" dirty="0">
                <a:latin typeface="Calibri" panose="020F0502020204030204" pitchFamily="34" charset="0"/>
                <a:cs typeface="Calibri" panose="020F0502020204030204" pitchFamily="34" charset="0"/>
              </a:rPr>
              <a:t>function is enabled for the kiosk, the report can be printed out at a local printer and shared with the patient and healthcare team</a:t>
            </a:r>
          </a:p>
          <a:p>
            <a:r>
              <a:rPr lang="en-US" dirty="0"/>
              <a:t> </a:t>
            </a:r>
          </a:p>
        </p:txBody>
      </p:sp>
      <p:pic>
        <p:nvPicPr>
          <p:cNvPr id="4" name="Picture 3">
            <a:extLst>
              <a:ext uri="{FF2B5EF4-FFF2-40B4-BE49-F238E27FC236}">
                <a16:creationId xmlns:a16="http://schemas.microsoft.com/office/drawing/2014/main" id="{758AAC85-8ADE-ED3D-258F-52E63EEFD0A1}"/>
              </a:ext>
            </a:extLst>
          </p:cNvPr>
          <p:cNvPicPr>
            <a:picLocks noChangeAspect="1"/>
          </p:cNvPicPr>
          <p:nvPr/>
        </p:nvPicPr>
        <p:blipFill>
          <a:blip r:embed="rId2"/>
          <a:stretch>
            <a:fillRect/>
          </a:stretch>
        </p:blipFill>
        <p:spPr>
          <a:xfrm>
            <a:off x="6387965" y="1384768"/>
            <a:ext cx="3239206" cy="4197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0906F99A-EE3A-81CE-B7DE-995FF9C6E250}"/>
              </a:ext>
            </a:extLst>
          </p:cNvPr>
          <p:cNvSpPr txBox="1"/>
          <p:nvPr/>
        </p:nvSpPr>
        <p:spPr>
          <a:xfrm>
            <a:off x="6435606" y="5823621"/>
            <a:ext cx="3191565"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Report Output</a:t>
            </a:r>
          </a:p>
        </p:txBody>
      </p:sp>
    </p:spTree>
    <p:extLst>
      <p:ext uri="{BB962C8B-B14F-4D97-AF65-F5344CB8AC3E}">
        <p14:creationId xmlns:p14="http://schemas.microsoft.com/office/powerpoint/2010/main" val="349674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800"/>
              </a:spcAft>
            </a:pPr>
            <a:r>
              <a:rPr lang="en-US" altLang="en-US" b="1" u="none" dirty="0">
                <a:latin typeface="Calibri" panose="020F0502020204030204" pitchFamily="34" charset="0"/>
                <a:cs typeface="Calibri" panose="020F0502020204030204" pitchFamily="34" charset="0"/>
              </a:rPr>
              <a:t>Your Symptoms Matter (YSM)</a:t>
            </a:r>
            <a:br>
              <a:rPr lang="en-US" altLang="en-US" b="1" u="none" dirty="0">
                <a:latin typeface="Calibri" panose="020F0502020204030204" pitchFamily="34" charset="0"/>
                <a:cs typeface="Calibri" panose="020F0502020204030204" pitchFamily="34" charset="0"/>
              </a:rPr>
            </a:br>
            <a:r>
              <a:rPr lang="en-US" sz="2200" b="1" i="1" dirty="0">
                <a:latin typeface="Calibri" panose="020F0502020204030204" pitchFamily="34" charset="0"/>
                <a:cs typeface="Calibri" panose="020F0502020204030204" pitchFamily="34" charset="0"/>
              </a:rPr>
              <a:t>Collection of Symptom Screening Responses</a:t>
            </a:r>
            <a:br>
              <a:rPr lang="en-US" sz="4400" b="1" i="1" dirty="0">
                <a:latin typeface="Calibri" panose="020F0502020204030204" pitchFamily="34" charset="0"/>
                <a:cs typeface="Calibri" panose="020F0502020204030204" pitchFamily="34" charset="0"/>
              </a:rPr>
            </a:br>
            <a:r>
              <a:rPr lang="en-US" altLang="en-US" sz="4400" b="1" u="none" dirty="0">
                <a:latin typeface="Calibri" panose="020F0502020204030204" pitchFamily="34" charset="0"/>
                <a:cs typeface="Calibri" panose="020F0502020204030204" pitchFamily="34" charset="0"/>
              </a:rPr>
              <a:t> </a:t>
            </a:r>
          </a:p>
        </p:txBody>
      </p:sp>
      <p:sp>
        <p:nvSpPr>
          <p:cNvPr id="7" name="Content Placeholder 2"/>
          <p:cNvSpPr>
            <a:spLocks noGrp="1"/>
          </p:cNvSpPr>
          <p:nvPr>
            <p:ph idx="1"/>
          </p:nvPr>
        </p:nvSpPr>
        <p:spPr/>
        <p:txBody>
          <a:bodyPr/>
          <a:lstStyle/>
          <a:p>
            <a:pPr>
              <a:spcBef>
                <a:spcPts val="600"/>
              </a:spcBef>
              <a:spcAft>
                <a:spcPts val="1200"/>
              </a:spcAft>
            </a:pPr>
            <a:r>
              <a:rPr lang="en-US" sz="1800" dirty="0"/>
              <a:t>YSM is a symptom screening tool that asks about common cancer symptoms to find out how patients are feeling</a:t>
            </a:r>
          </a:p>
          <a:p>
            <a:pPr algn="l">
              <a:spcBef>
                <a:spcPts val="600"/>
              </a:spcBef>
              <a:spcAft>
                <a:spcPts val="1200"/>
              </a:spcAft>
            </a:pPr>
            <a:r>
              <a:rPr lang="en-US" sz="1800" dirty="0"/>
              <a:t>Depending on the Cancer Centre, patients may be asked to complete YSM through one of the following methods:</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920" y="3623784"/>
            <a:ext cx="1094848" cy="890756"/>
          </a:xfrm>
          <a:prstGeom prst="rect">
            <a:avLst/>
          </a:prstGeom>
        </p:spPr>
      </p:pic>
      <p:pic>
        <p:nvPicPr>
          <p:cNvPr id="4098" name="Picture 2" descr="File menu page paper icon - Docum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013" y="3639711"/>
            <a:ext cx="959393" cy="9593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bile Phone And Computer Screen Svg Png Icon Free Download (#21192) -  OnlineWebFonts.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0855" y="3764227"/>
            <a:ext cx="953588" cy="834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lectronic Health Record Icon - Download Electronic Health Record Icon  3989976 | Noun Proj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5277" y="3616391"/>
            <a:ext cx="1027622" cy="10276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8861" y="4660060"/>
            <a:ext cx="1866941" cy="830997"/>
          </a:xfrm>
          <a:prstGeom prst="rect">
            <a:avLst/>
          </a:prstGeom>
          <a:noFill/>
        </p:spPr>
        <p:txBody>
          <a:bodyPr wrap="square" rtlCol="0">
            <a:spAutoFit/>
          </a:bodyPr>
          <a:lstStyle/>
          <a:p>
            <a:pPr algn="ctr"/>
            <a:r>
              <a:rPr lang="en-US" dirty="0"/>
              <a:t>Kiosk/Tablet in Clinic </a:t>
            </a:r>
          </a:p>
          <a:p>
            <a:pPr algn="ctr"/>
            <a:r>
              <a:rPr lang="en-US" sz="1200" dirty="0"/>
              <a:t>(English &amp; French) </a:t>
            </a:r>
            <a:endParaRPr lang="en-CA" sz="1200" dirty="0"/>
          </a:p>
        </p:txBody>
      </p:sp>
      <p:sp>
        <p:nvSpPr>
          <p:cNvPr id="12" name="TextBox 11"/>
          <p:cNvSpPr txBox="1"/>
          <p:nvPr/>
        </p:nvSpPr>
        <p:spPr>
          <a:xfrm>
            <a:off x="8714178" y="4695527"/>
            <a:ext cx="1866941" cy="923330"/>
          </a:xfrm>
          <a:prstGeom prst="rect">
            <a:avLst/>
          </a:prstGeom>
          <a:noFill/>
        </p:spPr>
        <p:txBody>
          <a:bodyPr wrap="square" rtlCol="0">
            <a:spAutoFit/>
          </a:bodyPr>
          <a:lstStyle/>
          <a:p>
            <a:pPr algn="ctr"/>
            <a:r>
              <a:rPr lang="en-US" dirty="0"/>
              <a:t>Personal Device at Home or Elsewhere</a:t>
            </a:r>
          </a:p>
        </p:txBody>
      </p:sp>
      <p:sp>
        <p:nvSpPr>
          <p:cNvPr id="13" name="TextBox 12"/>
          <p:cNvSpPr txBox="1"/>
          <p:nvPr/>
        </p:nvSpPr>
        <p:spPr>
          <a:xfrm>
            <a:off x="3752239" y="4625618"/>
            <a:ext cx="1866941" cy="553998"/>
          </a:xfrm>
          <a:prstGeom prst="rect">
            <a:avLst/>
          </a:prstGeom>
          <a:noFill/>
        </p:spPr>
        <p:txBody>
          <a:bodyPr wrap="square" rtlCol="0">
            <a:spAutoFit/>
          </a:bodyPr>
          <a:lstStyle/>
          <a:p>
            <a:pPr algn="ctr"/>
            <a:r>
              <a:rPr lang="en-US" dirty="0"/>
              <a:t>Paper in Clinic </a:t>
            </a:r>
            <a:r>
              <a:rPr lang="en-US" sz="1200" dirty="0"/>
              <a:t>(30+ Languages)</a:t>
            </a:r>
          </a:p>
        </p:txBody>
      </p:sp>
      <p:sp>
        <p:nvSpPr>
          <p:cNvPr id="14" name="TextBox 13"/>
          <p:cNvSpPr txBox="1"/>
          <p:nvPr/>
        </p:nvSpPr>
        <p:spPr>
          <a:xfrm>
            <a:off x="6265617" y="4649076"/>
            <a:ext cx="1866941" cy="1477328"/>
          </a:xfrm>
          <a:prstGeom prst="rect">
            <a:avLst/>
          </a:prstGeom>
          <a:noFill/>
        </p:spPr>
        <p:txBody>
          <a:bodyPr wrap="square" rtlCol="0">
            <a:spAutoFit/>
          </a:bodyPr>
          <a:lstStyle/>
          <a:p>
            <a:pPr algn="ctr"/>
            <a:r>
              <a:rPr lang="en-US" dirty="0"/>
              <a:t>Electronic Medical Record (EMR) with Healthcare Provider</a:t>
            </a:r>
            <a:endParaRPr lang="en-CA" dirty="0"/>
          </a:p>
        </p:txBody>
      </p:sp>
      <p:sp>
        <p:nvSpPr>
          <p:cNvPr id="15" name="Subtitle 5">
            <a:extLst>
              <a:ext uri="{FF2B5EF4-FFF2-40B4-BE49-F238E27FC236}">
                <a16:creationId xmlns:a16="http://schemas.microsoft.com/office/drawing/2014/main" id="{BE65571A-BEA0-4322-A9E4-52A352A6DEF5}"/>
              </a:ext>
            </a:extLst>
          </p:cNvPr>
          <p:cNvSpPr txBox="1">
            <a:spLocks/>
          </p:cNvSpPr>
          <p:nvPr/>
        </p:nvSpPr>
        <p:spPr>
          <a:xfrm>
            <a:off x="609600" y="945733"/>
            <a:ext cx="6798511" cy="307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578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p:txBody>
          <a:bodyPr>
            <a:normAutofit/>
          </a:bodyPr>
          <a:lstStyle/>
          <a:p>
            <a:r>
              <a:rPr lang="en-US" sz="4800" dirty="0"/>
              <a:t>Your Symptoms Matter- Daily Activities (PRFS)</a:t>
            </a:r>
          </a:p>
        </p:txBody>
      </p:sp>
    </p:spTree>
    <p:extLst>
      <p:ext uri="{BB962C8B-B14F-4D97-AF65-F5344CB8AC3E}">
        <p14:creationId xmlns:p14="http://schemas.microsoft.com/office/powerpoint/2010/main" val="202827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7162-C626-8AE8-6A00-C300F28C1469}"/>
              </a:ext>
            </a:extLst>
          </p:cNvPr>
          <p:cNvSpPr>
            <a:spLocks noGrp="1"/>
          </p:cNvSpPr>
          <p:nvPr>
            <p:ph type="title"/>
          </p:nvPr>
        </p:nvSpPr>
        <p:spPr>
          <a:xfrm>
            <a:off x="609599" y="218859"/>
            <a:ext cx="10757483" cy="1165909"/>
          </a:xfrm>
        </p:spPr>
        <p:txBody>
          <a:bodyPr/>
          <a:lstStyle/>
          <a:p>
            <a:r>
              <a:rPr lang="en-US" dirty="0"/>
              <a:t>Your Symptoms Matter - Daily Activities (PRFS)</a:t>
            </a:r>
          </a:p>
        </p:txBody>
      </p:sp>
      <p:sp>
        <p:nvSpPr>
          <p:cNvPr id="3" name="Content Placeholder 2">
            <a:extLst>
              <a:ext uri="{FF2B5EF4-FFF2-40B4-BE49-F238E27FC236}">
                <a16:creationId xmlns:a16="http://schemas.microsoft.com/office/drawing/2014/main" id="{08529B09-D666-C928-84DA-1AB39DE630BB}"/>
              </a:ext>
            </a:extLst>
          </p:cNvPr>
          <p:cNvSpPr>
            <a:spLocks noGrp="1"/>
          </p:cNvSpPr>
          <p:nvPr>
            <p:ph idx="1"/>
          </p:nvPr>
        </p:nvSpPr>
        <p:spPr/>
        <p:txBody>
          <a:bodyPr/>
          <a:lstStyle/>
          <a:p>
            <a:pPr marL="285750" indent="-285750"/>
            <a:endParaRPr lang="en-US" sz="1800" dirty="0"/>
          </a:p>
          <a:p>
            <a:pPr marL="285750" indent="-285750"/>
            <a:r>
              <a:rPr lang="en-US" sz="1800" dirty="0"/>
              <a:t>All patients will be asked to complete Your Symptoms Matter – Daily Activities (PFRS)</a:t>
            </a:r>
          </a:p>
          <a:p>
            <a:pPr marL="285750" indent="-285750"/>
            <a:r>
              <a:rPr lang="en-US" sz="1800" dirty="0"/>
              <a:t>This screening tool will be probed at the end of Your Symptoms Matter – General Symptoms + (ESAS-r +) and Your Symptoms Matter – Prostate Cancer (EPIC)</a:t>
            </a:r>
          </a:p>
          <a:p>
            <a:pPr marL="285750" indent="-285750"/>
            <a:r>
              <a:rPr lang="en-US" sz="1800" dirty="0"/>
              <a:t>This screening tool consists of one question and asks patients to rate their daily functions and activity levels</a:t>
            </a:r>
          </a:p>
          <a:p>
            <a:endParaRPr lang="en-US" dirty="0"/>
          </a:p>
        </p:txBody>
      </p:sp>
    </p:spTree>
    <p:extLst>
      <p:ext uri="{BB962C8B-B14F-4D97-AF65-F5344CB8AC3E}">
        <p14:creationId xmlns:p14="http://schemas.microsoft.com/office/powerpoint/2010/main" val="255223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7162-C626-8AE8-6A00-C300F28C1469}"/>
              </a:ext>
            </a:extLst>
          </p:cNvPr>
          <p:cNvSpPr>
            <a:spLocks noGrp="1"/>
          </p:cNvSpPr>
          <p:nvPr>
            <p:ph type="title"/>
          </p:nvPr>
        </p:nvSpPr>
        <p:spPr>
          <a:xfrm>
            <a:off x="609600" y="218859"/>
            <a:ext cx="10874928" cy="1165909"/>
          </a:xfrm>
        </p:spPr>
        <p:txBody>
          <a:bodyPr/>
          <a:lstStyle/>
          <a:p>
            <a:r>
              <a:rPr lang="en-US" dirty="0"/>
              <a:t>Your Symptoms Matter - Daily Activities (PRFS)</a:t>
            </a:r>
          </a:p>
        </p:txBody>
      </p:sp>
      <p:pic>
        <p:nvPicPr>
          <p:cNvPr id="6" name="Content Placeholder 5">
            <a:extLst>
              <a:ext uri="{FF2B5EF4-FFF2-40B4-BE49-F238E27FC236}">
                <a16:creationId xmlns:a16="http://schemas.microsoft.com/office/drawing/2014/main" id="{4D2A6FBD-9DBE-B84B-683D-B3183FF23153}"/>
              </a:ext>
            </a:extLst>
          </p:cNvPr>
          <p:cNvPicPr>
            <a:picLocks noGrp="1" noChangeAspect="1"/>
          </p:cNvPicPr>
          <p:nvPr>
            <p:ph idx="1"/>
          </p:nvPr>
        </p:nvPicPr>
        <p:blipFill>
          <a:blip r:embed="rId2"/>
          <a:stretch>
            <a:fillRect/>
          </a:stretch>
        </p:blipFill>
        <p:spPr>
          <a:xfrm>
            <a:off x="1950440" y="2086865"/>
            <a:ext cx="8291119" cy="2949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4019EC5B-DAEF-31ED-29DF-9896780C2A17}"/>
              </a:ext>
            </a:extLst>
          </p:cNvPr>
          <p:cNvSpPr txBox="1"/>
          <p:nvPr/>
        </p:nvSpPr>
        <p:spPr>
          <a:xfrm>
            <a:off x="5550716" y="5246189"/>
            <a:ext cx="1241570"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Question</a:t>
            </a:r>
          </a:p>
        </p:txBody>
      </p:sp>
    </p:spTree>
    <p:extLst>
      <p:ext uri="{BB962C8B-B14F-4D97-AF65-F5344CB8AC3E}">
        <p14:creationId xmlns:p14="http://schemas.microsoft.com/office/powerpoint/2010/main" val="281118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p:txBody>
          <a:bodyPr>
            <a:normAutofit/>
          </a:bodyPr>
          <a:lstStyle/>
          <a:p>
            <a:r>
              <a:rPr lang="en-US" sz="4800" dirty="0"/>
              <a:t>Your Symptoms Matter:</a:t>
            </a:r>
            <a:br>
              <a:rPr lang="en-US" sz="4800" dirty="0"/>
            </a:br>
            <a:r>
              <a:rPr lang="en-US" sz="4800" dirty="0"/>
              <a:t>Volunteer Role</a:t>
            </a:r>
          </a:p>
        </p:txBody>
      </p:sp>
    </p:spTree>
    <p:extLst>
      <p:ext uri="{BB962C8B-B14F-4D97-AF65-F5344CB8AC3E}">
        <p14:creationId xmlns:p14="http://schemas.microsoft.com/office/powerpoint/2010/main" val="3845090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E720-C0A8-705A-1981-4395D4EE89B1}"/>
              </a:ext>
            </a:extLst>
          </p:cNvPr>
          <p:cNvSpPr>
            <a:spLocks noGrp="1"/>
          </p:cNvSpPr>
          <p:nvPr>
            <p:ph type="title"/>
          </p:nvPr>
        </p:nvSpPr>
        <p:spPr>
          <a:xfrm>
            <a:off x="609600" y="218859"/>
            <a:ext cx="10497424" cy="1165909"/>
          </a:xfrm>
        </p:spPr>
        <p:txBody>
          <a:bodyPr/>
          <a:lstStyle/>
          <a:p>
            <a:r>
              <a:rPr lang="en-US" dirty="0"/>
              <a:t>Your Symptoms Matter - Volunteer Role </a:t>
            </a:r>
          </a:p>
        </p:txBody>
      </p:sp>
      <p:sp>
        <p:nvSpPr>
          <p:cNvPr id="3" name="Content Placeholder 2">
            <a:extLst>
              <a:ext uri="{FF2B5EF4-FFF2-40B4-BE49-F238E27FC236}">
                <a16:creationId xmlns:a16="http://schemas.microsoft.com/office/drawing/2014/main" id="{B08BE7AE-24A1-C01B-16B5-7B7D5B6A52BC}"/>
              </a:ext>
            </a:extLst>
          </p:cNvPr>
          <p:cNvSpPr>
            <a:spLocks noGrp="1"/>
          </p:cNvSpPr>
          <p:nvPr>
            <p:ph idx="1"/>
          </p:nvPr>
        </p:nvSpPr>
        <p:spPr/>
        <p:txBody>
          <a:bodyPr/>
          <a:lstStyle/>
          <a:p>
            <a:pPr marL="285750" indent="-285750"/>
            <a:r>
              <a:rPr lang="en-US" sz="1800" dirty="0"/>
              <a:t>Your Symptoms Matter is completed by patients prior to their appointments, with volunteer assistance as required</a:t>
            </a:r>
          </a:p>
          <a:p>
            <a:pPr marL="285750" indent="-285750"/>
            <a:r>
              <a:rPr lang="en-US" sz="1800" dirty="0"/>
              <a:t>Your role is to help patients complete the assessment by providing support and education</a:t>
            </a:r>
          </a:p>
          <a:p>
            <a:pPr marL="285750" indent="-285750"/>
            <a:r>
              <a:rPr lang="en-US" sz="1800" dirty="0"/>
              <a:t>Symptom scores are flagged for patients who need extra assistance</a:t>
            </a:r>
          </a:p>
          <a:p>
            <a:endParaRPr lang="en-US" dirty="0"/>
          </a:p>
        </p:txBody>
      </p:sp>
    </p:spTree>
    <p:extLst>
      <p:ext uri="{BB962C8B-B14F-4D97-AF65-F5344CB8AC3E}">
        <p14:creationId xmlns:p14="http://schemas.microsoft.com/office/powerpoint/2010/main" val="229940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0437-866C-9C0E-19D3-9979D7FB1DDF}"/>
              </a:ext>
            </a:extLst>
          </p:cNvPr>
          <p:cNvSpPr>
            <a:spLocks noGrp="1"/>
          </p:cNvSpPr>
          <p:nvPr>
            <p:ph type="title"/>
          </p:nvPr>
        </p:nvSpPr>
        <p:spPr>
          <a:xfrm>
            <a:off x="609600" y="218859"/>
            <a:ext cx="10463868" cy="1165909"/>
          </a:xfrm>
        </p:spPr>
        <p:txBody>
          <a:bodyPr/>
          <a:lstStyle/>
          <a:p>
            <a:r>
              <a:rPr lang="en-US" altLang="en-US" b="1" u="none" dirty="0">
                <a:latin typeface="Calibri" panose="020F0502020204030204" pitchFamily="34" charset="0"/>
                <a:cs typeface="Calibri" panose="020F0502020204030204" pitchFamily="34" charset="0"/>
              </a:rPr>
              <a:t>Your Symptoms Matter</a:t>
            </a:r>
            <a:r>
              <a:rPr lang="en-US" altLang="en-US" dirty="0"/>
              <a:t> - </a:t>
            </a:r>
            <a:r>
              <a:rPr lang="en-US" altLang="en-US" b="1" u="none" dirty="0">
                <a:latin typeface="Calibri" panose="020F0502020204030204" pitchFamily="34" charset="0"/>
                <a:cs typeface="Calibri" panose="020F0502020204030204" pitchFamily="34" charset="0"/>
              </a:rPr>
              <a:t>Volunteer Role</a:t>
            </a:r>
            <a:br>
              <a:rPr lang="en-US" altLang="en-US" sz="4800" b="1" u="none" dirty="0">
                <a:latin typeface="Calibri" panose="020F0502020204030204" pitchFamily="34" charset="0"/>
                <a:cs typeface="Calibri" panose="020F0502020204030204" pitchFamily="34" charset="0"/>
              </a:rPr>
            </a:br>
            <a:r>
              <a:rPr lang="en-US" altLang="en-US" sz="2200" b="1" i="1" u="none" dirty="0">
                <a:latin typeface="Calibri" panose="020F0502020204030204" pitchFamily="34" charset="0"/>
                <a:cs typeface="Calibri" panose="020F0502020204030204" pitchFamily="34" charset="0"/>
              </a:rPr>
              <a:t>How to be a good listener</a:t>
            </a:r>
            <a:br>
              <a:rPr lang="en-US" altLang="en-US" sz="4800" b="1" u="none" dirty="0">
                <a:latin typeface="Calibri" panose="020F0502020204030204" pitchFamily="34" charset="0"/>
                <a:cs typeface="Calibri" panose="020F0502020204030204" pitchFamily="34" charset="0"/>
              </a:rPr>
            </a:br>
            <a:endParaRPr lang="en-US" dirty="0"/>
          </a:p>
        </p:txBody>
      </p:sp>
      <p:sp>
        <p:nvSpPr>
          <p:cNvPr id="5" name="Content Placeholder 4">
            <a:extLst>
              <a:ext uri="{FF2B5EF4-FFF2-40B4-BE49-F238E27FC236}">
                <a16:creationId xmlns:a16="http://schemas.microsoft.com/office/drawing/2014/main" id="{4868AB0A-C6AD-A0DC-D630-E667C5DF202F}"/>
              </a:ext>
            </a:extLst>
          </p:cNvPr>
          <p:cNvSpPr>
            <a:spLocks noGrp="1"/>
          </p:cNvSpPr>
          <p:nvPr>
            <p:ph idx="1"/>
          </p:nvPr>
        </p:nvSpPr>
        <p:spPr/>
        <p:txBody>
          <a:bodyPr/>
          <a:lstStyle/>
          <a:p>
            <a:r>
              <a:rPr lang="en-US" sz="1800" b="1" dirty="0">
                <a:solidFill>
                  <a:schemeClr val="tx1"/>
                </a:solidFill>
              </a:rPr>
              <a:t>EMPATHIZE</a:t>
            </a:r>
            <a:r>
              <a:rPr lang="en-US" sz="1800" dirty="0">
                <a:solidFill>
                  <a:schemeClr val="tx1"/>
                </a:solidFill>
              </a:rPr>
              <a:t>: Put yourself in the other person’s shoes, this is different then sympathy</a:t>
            </a:r>
          </a:p>
          <a:p>
            <a:r>
              <a:rPr lang="en-US" sz="1800" b="1" dirty="0">
                <a:solidFill>
                  <a:schemeClr val="tx1"/>
                </a:solidFill>
              </a:rPr>
              <a:t>STAY IN THE MOMENT: </a:t>
            </a:r>
            <a:r>
              <a:rPr lang="en-US" sz="1800" dirty="0">
                <a:solidFill>
                  <a:schemeClr val="tx1"/>
                </a:solidFill>
              </a:rPr>
              <a:t>Focus on listening vs. formulating your response</a:t>
            </a:r>
          </a:p>
          <a:p>
            <a:r>
              <a:rPr lang="en-US" sz="1800" b="1" dirty="0">
                <a:solidFill>
                  <a:schemeClr val="tx1"/>
                </a:solidFill>
              </a:rPr>
              <a:t>MAKE UNDERSTANDING YOUR GOAL: </a:t>
            </a:r>
            <a:r>
              <a:rPr lang="en-US" sz="1800" dirty="0">
                <a:solidFill>
                  <a:schemeClr val="tx1"/>
                </a:solidFill>
              </a:rPr>
              <a:t>Allow people to elaborate and explain themselves as needed. Focus on understanding what the patient/family is saying, meaning and feeling and why it is important to them</a:t>
            </a:r>
          </a:p>
          <a:p>
            <a:r>
              <a:rPr lang="en-US" sz="1800" b="1" dirty="0">
                <a:solidFill>
                  <a:schemeClr val="tx1"/>
                </a:solidFill>
              </a:rPr>
              <a:t>LISTEN ACTIVELY: </a:t>
            </a:r>
            <a:r>
              <a:rPr lang="en-US" sz="1800" dirty="0">
                <a:solidFill>
                  <a:schemeClr val="tx1"/>
                </a:solidFill>
              </a:rPr>
              <a:t>Check your understanding by repeating back the main points as you’ve heard them</a:t>
            </a:r>
          </a:p>
          <a:p>
            <a:r>
              <a:rPr lang="en-US" sz="1800" b="1" dirty="0">
                <a:solidFill>
                  <a:schemeClr val="tx1"/>
                </a:solidFill>
              </a:rPr>
              <a:t>BE AWARE of ASSUMPTIONS</a:t>
            </a:r>
            <a:r>
              <a:rPr lang="en-US" sz="1800" dirty="0">
                <a:solidFill>
                  <a:schemeClr val="tx1"/>
                </a:solidFill>
              </a:rPr>
              <a:t>: Avoid assuming, check it out</a:t>
            </a:r>
          </a:p>
          <a:p>
            <a:r>
              <a:rPr lang="en-US" sz="1800" b="1" dirty="0">
                <a:solidFill>
                  <a:schemeClr val="tx1"/>
                </a:solidFill>
                <a:latin typeface="Calibri" panose="020F0502020204030204" pitchFamily="34" charset="0"/>
                <a:cs typeface="Calibri" panose="020F0502020204030204" pitchFamily="34" charset="0"/>
              </a:rPr>
              <a:t>LISTEN FOR WHAT IS MISSING: </a:t>
            </a:r>
            <a:r>
              <a:rPr lang="en-US" sz="1800" dirty="0">
                <a:solidFill>
                  <a:schemeClr val="tx1"/>
                </a:solidFill>
                <a:latin typeface="Calibri" panose="020F0502020204030204" pitchFamily="34" charset="0"/>
                <a:cs typeface="Calibri" panose="020F0502020204030204" pitchFamily="34" charset="0"/>
              </a:rPr>
              <a:t>What information or emotion has been left out that could give you a clearer picture?</a:t>
            </a:r>
          </a:p>
          <a:p>
            <a:endParaRPr lang="en-US" sz="1800" dirty="0">
              <a:solidFill>
                <a:schemeClr val="tx1"/>
              </a:solidFill>
            </a:endParaRPr>
          </a:p>
          <a:p>
            <a:endParaRPr lang="en-US" dirty="0"/>
          </a:p>
        </p:txBody>
      </p:sp>
    </p:spTree>
    <p:extLst>
      <p:ext uri="{BB962C8B-B14F-4D97-AF65-F5344CB8AC3E}">
        <p14:creationId xmlns:p14="http://schemas.microsoft.com/office/powerpoint/2010/main" val="3954565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0437-866C-9C0E-19D3-9979D7FB1DDF}"/>
              </a:ext>
            </a:extLst>
          </p:cNvPr>
          <p:cNvSpPr>
            <a:spLocks noGrp="1"/>
          </p:cNvSpPr>
          <p:nvPr>
            <p:ph type="title"/>
          </p:nvPr>
        </p:nvSpPr>
        <p:spPr>
          <a:xfrm>
            <a:off x="609599" y="218859"/>
            <a:ext cx="10556147" cy="1165909"/>
          </a:xfrm>
        </p:spPr>
        <p:txBody>
          <a:bodyPr/>
          <a:lstStyle/>
          <a:p>
            <a:r>
              <a:rPr lang="en-US" altLang="en-US" b="1" u="none" dirty="0">
                <a:latin typeface="Calibri" panose="020F0502020204030204" pitchFamily="34" charset="0"/>
                <a:cs typeface="Calibri" panose="020F0502020204030204" pitchFamily="34" charset="0"/>
              </a:rPr>
              <a:t>Your Symptoms Matter</a:t>
            </a:r>
            <a:r>
              <a:rPr lang="en-US" altLang="en-US" dirty="0"/>
              <a:t> - </a:t>
            </a:r>
            <a:r>
              <a:rPr lang="en-US" altLang="en-US" b="1" u="none" dirty="0">
                <a:latin typeface="Calibri" panose="020F0502020204030204" pitchFamily="34" charset="0"/>
                <a:cs typeface="Calibri" panose="020F0502020204030204" pitchFamily="34" charset="0"/>
              </a:rPr>
              <a:t>Volunteer Role</a:t>
            </a:r>
            <a:br>
              <a:rPr lang="en-US" altLang="en-US" sz="4800" b="1" u="none" dirty="0">
                <a:latin typeface="Calibri" panose="020F0502020204030204" pitchFamily="34" charset="0"/>
                <a:cs typeface="Calibri" panose="020F0502020204030204" pitchFamily="34" charset="0"/>
              </a:rPr>
            </a:br>
            <a:r>
              <a:rPr lang="en-US" altLang="en-US" sz="2200" b="1" i="1" u="none" dirty="0">
                <a:latin typeface="Calibri" panose="020F0502020204030204" pitchFamily="34" charset="0"/>
                <a:cs typeface="Calibri" panose="020F0502020204030204" pitchFamily="34" charset="0"/>
              </a:rPr>
              <a:t>How to be a good listener</a:t>
            </a:r>
            <a:br>
              <a:rPr lang="en-US" altLang="en-US" sz="4800" b="1" u="none" dirty="0">
                <a:latin typeface="Calibri" panose="020F0502020204030204" pitchFamily="34" charset="0"/>
                <a:cs typeface="Calibri" panose="020F0502020204030204" pitchFamily="34" charset="0"/>
              </a:rPr>
            </a:br>
            <a:endParaRPr lang="en-US" dirty="0"/>
          </a:p>
        </p:txBody>
      </p:sp>
      <p:sp>
        <p:nvSpPr>
          <p:cNvPr id="5" name="Content Placeholder 4">
            <a:extLst>
              <a:ext uri="{FF2B5EF4-FFF2-40B4-BE49-F238E27FC236}">
                <a16:creationId xmlns:a16="http://schemas.microsoft.com/office/drawing/2014/main" id="{4868AB0A-C6AD-A0DC-D630-E667C5DF202F}"/>
              </a:ext>
            </a:extLst>
          </p:cNvPr>
          <p:cNvSpPr>
            <a:spLocks noGrp="1"/>
          </p:cNvSpPr>
          <p:nvPr>
            <p:ph idx="1"/>
          </p:nvPr>
        </p:nvSpPr>
        <p:spPr/>
        <p:txBody>
          <a:bodyPr/>
          <a:lstStyle/>
          <a:p>
            <a:pPr lvl="0"/>
            <a:r>
              <a:rPr lang="en-US" sz="1800" b="1" dirty="0">
                <a:latin typeface="Calibri" panose="020F0502020204030204" pitchFamily="34" charset="0"/>
                <a:cs typeface="Calibri" panose="020F0502020204030204" pitchFamily="34" charset="0"/>
              </a:rPr>
              <a:t>DON’T RUSH IN TO</a:t>
            </a:r>
            <a:r>
              <a:rPr lang="en-US" sz="1800" dirty="0">
                <a:latin typeface="Calibri" panose="020F0502020204030204" pitchFamily="34" charset="0"/>
                <a:cs typeface="Calibri" panose="020F0502020204030204" pitchFamily="34" charset="0"/>
              </a:rPr>
              <a:t> soothe, fix,</a:t>
            </a:r>
            <a:r>
              <a:rPr lang="en-US" sz="1800" dirty="0">
                <a:solidFill>
                  <a:srgbClr val="FF0000"/>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or a</a:t>
            </a:r>
            <a:r>
              <a:rPr lang="en-US" sz="1800" dirty="0">
                <a:latin typeface="Calibri" panose="020F0502020204030204" pitchFamily="34" charset="0"/>
                <a:cs typeface="Calibri" panose="020F0502020204030204" pitchFamily="34" charset="0"/>
              </a:rPr>
              <a:t>dvise</a:t>
            </a:r>
          </a:p>
          <a:p>
            <a:r>
              <a:rPr lang="en-US" sz="1800" b="1" dirty="0">
                <a:latin typeface="Calibri" panose="020F0502020204030204" pitchFamily="34" charset="0"/>
                <a:cs typeface="Calibri" panose="020F0502020204030204" pitchFamily="34" charset="0"/>
              </a:rPr>
              <a:t>BE AWARE OF YOUR IMPACT</a:t>
            </a:r>
            <a:r>
              <a:rPr lang="en-US" sz="1800" dirty="0">
                <a:latin typeface="Calibri" panose="020F0502020204030204" pitchFamily="34" charset="0"/>
                <a:cs typeface="Calibri" panose="020F0502020204030204" pitchFamily="34" charset="0"/>
              </a:rPr>
              <a:t>: Notice patient’s responses to your interactions and feedback and adapt accordingly</a:t>
            </a:r>
          </a:p>
          <a:p>
            <a:r>
              <a:rPr lang="en-US" sz="1800" b="1" dirty="0">
                <a:latin typeface="Calibri" panose="020F0502020204030204" pitchFamily="34" charset="0"/>
                <a:cs typeface="Calibri" panose="020F0502020204030204" pitchFamily="34" charset="0"/>
              </a:rPr>
              <a:t>DON’T</a:t>
            </a:r>
            <a:r>
              <a:rPr lang="en-US" sz="1800" dirty="0">
                <a:latin typeface="Calibri" panose="020F0502020204030204" pitchFamily="34" charset="0"/>
                <a:cs typeface="Calibri" panose="020F0502020204030204" pitchFamily="34" charset="0"/>
              </a:rPr>
              <a:t> offer false reassurance (</a:t>
            </a:r>
            <a:r>
              <a:rPr lang="en-US" sz="1800" dirty="0">
                <a:solidFill>
                  <a:schemeClr val="tx1"/>
                </a:solidFill>
                <a:latin typeface="Calibri" panose="020F0502020204030204" pitchFamily="34" charset="0"/>
                <a:cs typeface="Calibri" panose="020F0502020204030204" pitchFamily="34" charset="0"/>
              </a:rPr>
              <a:t>e.g., everything will be all right…), or defend (e.g., but Dr./Nurse</a:t>
            </a:r>
            <a:r>
              <a:rPr lang="en-US" sz="1800" dirty="0">
                <a:latin typeface="Calibri" panose="020F0502020204030204" pitchFamily="34" charset="0"/>
                <a:cs typeface="Calibri" panose="020F0502020204030204" pitchFamily="34" charset="0"/>
              </a:rPr>
              <a:t>/Social Worker X is very skilled)</a:t>
            </a:r>
          </a:p>
          <a:p>
            <a:r>
              <a:rPr lang="en-US" sz="1800" b="1" dirty="0">
                <a:latin typeface="Calibri" panose="020F0502020204030204" pitchFamily="34" charset="0"/>
                <a:cs typeface="Calibri" panose="020F0502020204030204" pitchFamily="34" charset="0"/>
              </a:rPr>
              <a:t>DON’T</a:t>
            </a:r>
            <a:r>
              <a:rPr lang="en-US" sz="1800" dirty="0">
                <a:latin typeface="Calibri" panose="020F0502020204030204" pitchFamily="34" charset="0"/>
                <a:cs typeface="Calibri" panose="020F0502020204030204" pitchFamily="34" charset="0"/>
              </a:rPr>
              <a:t> tell people what to do or how to </a:t>
            </a:r>
            <a:r>
              <a:rPr lang="en-US" sz="1800" dirty="0">
                <a:solidFill>
                  <a:schemeClr val="tx1"/>
                </a:solidFill>
                <a:latin typeface="Calibri" panose="020F0502020204030204" pitchFamily="34" charset="0"/>
                <a:cs typeface="Calibri" panose="020F0502020204030204" pitchFamily="34" charset="0"/>
              </a:rPr>
              <a:t>feel (e.g., Think </a:t>
            </a:r>
            <a:r>
              <a:rPr lang="en-US" sz="1800" dirty="0">
                <a:latin typeface="Calibri" panose="020F0502020204030204" pitchFamily="34" charset="0"/>
                <a:cs typeface="Calibri" panose="020F0502020204030204" pitchFamily="34" charset="0"/>
              </a:rPr>
              <a:t>positive, Don’t </a:t>
            </a:r>
            <a:r>
              <a:rPr lang="en-US" sz="1800" dirty="0">
                <a:solidFill>
                  <a:schemeClr val="tx1"/>
                </a:solidFill>
                <a:latin typeface="Calibri" panose="020F0502020204030204" pitchFamily="34" charset="0"/>
                <a:cs typeface="Calibri" panose="020F0502020204030204" pitchFamily="34" charset="0"/>
              </a:rPr>
              <a:t>worry)</a:t>
            </a:r>
          </a:p>
          <a:p>
            <a:endParaRPr lang="en-US" sz="1800" dirty="0">
              <a:solidFill>
                <a:schemeClr val="tx1"/>
              </a:solidFill>
            </a:endParaRPr>
          </a:p>
          <a:p>
            <a:endParaRPr lang="en-US" dirty="0"/>
          </a:p>
        </p:txBody>
      </p:sp>
    </p:spTree>
    <p:extLst>
      <p:ext uri="{BB962C8B-B14F-4D97-AF65-F5344CB8AC3E}">
        <p14:creationId xmlns:p14="http://schemas.microsoft.com/office/powerpoint/2010/main" val="425484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3667-F970-1540-D0A5-09FED5614F40}"/>
              </a:ext>
            </a:extLst>
          </p:cNvPr>
          <p:cNvSpPr>
            <a:spLocks noGrp="1"/>
          </p:cNvSpPr>
          <p:nvPr>
            <p:ph type="title"/>
          </p:nvPr>
        </p:nvSpPr>
        <p:spPr>
          <a:xfrm>
            <a:off x="609600" y="218859"/>
            <a:ext cx="10765872" cy="1165909"/>
          </a:xfrm>
        </p:spPr>
        <p:txBody>
          <a:bodyPr/>
          <a:lstStyle/>
          <a:p>
            <a:r>
              <a:rPr lang="en-US" dirty="0"/>
              <a:t>Your Symptoms Matter - Ensuring Privacy</a:t>
            </a:r>
          </a:p>
        </p:txBody>
      </p:sp>
      <p:sp>
        <p:nvSpPr>
          <p:cNvPr id="4" name="Text Placeholder 3">
            <a:extLst>
              <a:ext uri="{FF2B5EF4-FFF2-40B4-BE49-F238E27FC236}">
                <a16:creationId xmlns:a16="http://schemas.microsoft.com/office/drawing/2014/main" id="{C9808433-2DA2-0A96-64B6-6CF9E95C93B7}"/>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8" indent="-280988">
              <a:lnSpc>
                <a:spcPct val="100000"/>
              </a:lnSpc>
            </a:pPr>
            <a:r>
              <a:rPr lang="en-US" sz="1800" dirty="0">
                <a:latin typeface="Calibri" panose="020F0502020204030204" pitchFamily="34" charset="0"/>
                <a:cs typeface="Calibri" panose="020F0502020204030204" pitchFamily="34" charset="0"/>
              </a:rPr>
              <a:t>All volunteers assisting in Your Symptoms Matter are trained</a:t>
            </a:r>
          </a:p>
          <a:p>
            <a:pPr marL="280988" indent="-280988">
              <a:lnSpc>
                <a:spcPct val="100000"/>
              </a:lnSpc>
            </a:pPr>
            <a:r>
              <a:rPr lang="en-US" sz="1800" dirty="0">
                <a:latin typeface="Calibri" panose="020F0502020204030204" pitchFamily="34" charset="0"/>
                <a:cs typeface="Calibri" panose="020F0502020204030204" pitchFamily="34" charset="0"/>
              </a:rPr>
              <a:t>Avoid situations of reading questions out loud (provide paper forms or direct to kiosk/tablet)</a:t>
            </a:r>
          </a:p>
          <a:p>
            <a:pPr marL="280988" indent="-280988">
              <a:lnSpc>
                <a:spcPct val="100000"/>
              </a:lnSpc>
            </a:pPr>
            <a:r>
              <a:rPr lang="en-US" sz="1800" dirty="0">
                <a:latin typeface="Calibri" panose="020F0502020204030204" pitchFamily="34" charset="0"/>
                <a:cs typeface="Calibri" panose="020F0502020204030204" pitchFamily="34" charset="0"/>
              </a:rPr>
              <a:t>Offer a private room where possible</a:t>
            </a:r>
          </a:p>
          <a:p>
            <a:pPr marL="280988" indent="-280988">
              <a:lnSpc>
                <a:spcPct val="100000"/>
              </a:lnSpc>
            </a:pPr>
            <a:r>
              <a:rPr lang="en-US" sz="1800" dirty="0">
                <a:latin typeface="Calibri" panose="020F0502020204030204" pitchFamily="34" charset="0"/>
                <a:cs typeface="Calibri" panose="020F0502020204030204" pitchFamily="34" charset="0"/>
              </a:rPr>
              <a:t>Ensure there is a privacy barrier for patients to feel safe and comfortable, if possible</a:t>
            </a:r>
          </a:p>
          <a:p>
            <a:endParaRPr lang="en-US" dirty="0"/>
          </a:p>
        </p:txBody>
      </p:sp>
    </p:spTree>
    <p:extLst>
      <p:ext uri="{BB962C8B-B14F-4D97-AF65-F5344CB8AC3E}">
        <p14:creationId xmlns:p14="http://schemas.microsoft.com/office/powerpoint/2010/main" val="396851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0DFC-FEB0-138D-F149-74BAB2A75C1D}"/>
              </a:ext>
            </a:extLst>
          </p:cNvPr>
          <p:cNvSpPr>
            <a:spLocks noGrp="1"/>
          </p:cNvSpPr>
          <p:nvPr>
            <p:ph type="title"/>
          </p:nvPr>
        </p:nvSpPr>
        <p:spPr>
          <a:xfrm>
            <a:off x="609599" y="218859"/>
            <a:ext cx="10972800" cy="1165909"/>
          </a:xfrm>
        </p:spPr>
        <p:txBody>
          <a:bodyPr/>
          <a:lstStyle/>
          <a:p>
            <a:r>
              <a:rPr lang="en-US" dirty="0"/>
              <a:t>Your Symptoms Matter - Accessing Kiosks</a:t>
            </a:r>
          </a:p>
        </p:txBody>
      </p:sp>
      <p:sp>
        <p:nvSpPr>
          <p:cNvPr id="3" name="Content Placeholder 2">
            <a:extLst>
              <a:ext uri="{FF2B5EF4-FFF2-40B4-BE49-F238E27FC236}">
                <a16:creationId xmlns:a16="http://schemas.microsoft.com/office/drawing/2014/main" id="{BD4F6EE5-2D3D-6E5D-B8C8-C2C0ECA47D03}"/>
              </a:ext>
            </a:extLst>
          </p:cNvPr>
          <p:cNvSpPr>
            <a:spLocks noGrp="1"/>
          </p:cNvSpPr>
          <p:nvPr>
            <p:ph idx="1"/>
          </p:nvPr>
        </p:nvSpPr>
        <p:spPr/>
        <p:txBody>
          <a:bodyPr/>
          <a:lstStyle/>
          <a:p>
            <a:pPr marL="285750" indent="-285750"/>
            <a:r>
              <a:rPr lang="en-US" sz="1800" dirty="0"/>
              <a:t>Patients check in with reception and are directed to the kiosks.</a:t>
            </a:r>
          </a:p>
          <a:p>
            <a:pPr marL="285750" indent="-285750"/>
            <a:r>
              <a:rPr lang="en-US" sz="1800" dirty="0"/>
              <a:t>Greet patients by the computer and introduce Your Symptoms Matter.</a:t>
            </a:r>
          </a:p>
          <a:p>
            <a:pPr marL="735012" lvl="1">
              <a:buFont typeface="Arial" panose="020B0604020202020204" pitchFamily="34" charset="0"/>
              <a:buChar char="•"/>
            </a:pPr>
            <a:r>
              <a:rPr lang="en-US" sz="1800" dirty="0"/>
              <a:t>‘</a:t>
            </a:r>
            <a:r>
              <a:rPr lang="en-US" sz="1800" i="1" dirty="0"/>
              <a:t>Your Symptoms Matter</a:t>
            </a:r>
            <a:r>
              <a:rPr lang="en-US" sz="1800" dirty="0"/>
              <a:t> </a:t>
            </a:r>
            <a:r>
              <a:rPr lang="en-US" sz="1800" i="1" dirty="0"/>
              <a:t>helps your health care team know how you are feeling</a:t>
            </a:r>
            <a:r>
              <a:rPr lang="en-US" sz="1800" dirty="0"/>
              <a:t>’.</a:t>
            </a:r>
          </a:p>
          <a:p>
            <a:pPr marL="285750" indent="-285750"/>
            <a:r>
              <a:rPr lang="en-US" sz="1800" dirty="0"/>
              <a:t>Patients will then swipe their health card at the kiosk, where patients who identify as an assigned male at birth will be directed to the self-selection process, and all other patients are directed to Your Symptoms Matter - General Symptoms + (ESAS-r +)</a:t>
            </a:r>
          </a:p>
          <a:p>
            <a:endParaRPr lang="en-US" dirty="0"/>
          </a:p>
        </p:txBody>
      </p:sp>
    </p:spTree>
    <p:extLst>
      <p:ext uri="{BB962C8B-B14F-4D97-AF65-F5344CB8AC3E}">
        <p14:creationId xmlns:p14="http://schemas.microsoft.com/office/powerpoint/2010/main" val="93910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5D6E-610F-E664-6699-3B6F875A9526}"/>
              </a:ext>
            </a:extLst>
          </p:cNvPr>
          <p:cNvSpPr>
            <a:spLocks noGrp="1"/>
          </p:cNvSpPr>
          <p:nvPr>
            <p:ph type="title"/>
          </p:nvPr>
        </p:nvSpPr>
        <p:spPr>
          <a:xfrm>
            <a:off x="609600" y="218859"/>
            <a:ext cx="10212198" cy="1165909"/>
          </a:xfrm>
        </p:spPr>
        <p:txBody>
          <a:bodyPr/>
          <a:lstStyle/>
          <a:p>
            <a:r>
              <a:rPr lang="en-US" dirty="0"/>
              <a:t>Completion of Your Symptoms Matter</a:t>
            </a:r>
          </a:p>
        </p:txBody>
      </p:sp>
      <p:sp>
        <p:nvSpPr>
          <p:cNvPr id="6" name="Content Placeholder 5">
            <a:extLst>
              <a:ext uri="{FF2B5EF4-FFF2-40B4-BE49-F238E27FC236}">
                <a16:creationId xmlns:a16="http://schemas.microsoft.com/office/drawing/2014/main" id="{423BA688-08AE-E957-34FA-00FB19E5CB42}"/>
              </a:ext>
            </a:extLst>
          </p:cNvPr>
          <p:cNvSpPr>
            <a:spLocks noGrp="1"/>
          </p:cNvSpPr>
          <p:nvPr>
            <p:ph idx="1"/>
          </p:nvPr>
        </p:nvSpPr>
        <p:spPr/>
        <p:txBody>
          <a:bodyPr/>
          <a:lstStyle/>
          <a:p>
            <a:r>
              <a:rPr lang="en-US" sz="1800" dirty="0">
                <a:latin typeface="Calibri" panose="020F0502020204030204" pitchFamily="34" charset="0"/>
                <a:cs typeface="Calibri" panose="020F0502020204030204" pitchFamily="34" charset="0"/>
              </a:rPr>
              <a:t>Remind patients to take their printout or scores to their health care provider (if print out is available)</a:t>
            </a:r>
          </a:p>
          <a:p>
            <a:r>
              <a:rPr lang="en-US" sz="1800" dirty="0">
                <a:latin typeface="Calibri" panose="020F0502020204030204" pitchFamily="34" charset="0"/>
                <a:cs typeface="Calibri" panose="020F0502020204030204" pitchFamily="34" charset="0"/>
              </a:rPr>
              <a:t>Remind patients to not forget their health card</a:t>
            </a:r>
          </a:p>
          <a:p>
            <a:r>
              <a:rPr lang="en-US" sz="1800" dirty="0">
                <a:latin typeface="Calibri" panose="020F0502020204030204" pitchFamily="34" charset="0"/>
                <a:cs typeface="Calibri" panose="020F0502020204030204" pitchFamily="34" charset="0"/>
              </a:rPr>
              <a:t>Offer hand sanitizer to maintain cleanliness of area </a:t>
            </a: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67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C1F8-ADDF-C237-53C7-99FFFF87851E}"/>
              </a:ext>
            </a:extLst>
          </p:cNvPr>
          <p:cNvSpPr>
            <a:spLocks noGrp="1"/>
          </p:cNvSpPr>
          <p:nvPr>
            <p:ph type="title"/>
          </p:nvPr>
        </p:nvSpPr>
        <p:spPr/>
        <p:txBody>
          <a:bodyPr/>
          <a:lstStyle/>
          <a:p>
            <a:r>
              <a:rPr lang="en-US" altLang="en-US" sz="4800" b="1" u="none" dirty="0">
                <a:latin typeface="Calibri" panose="020F0502020204030204" pitchFamily="34" charset="0"/>
                <a:cs typeface="Calibri" panose="020F0502020204030204" pitchFamily="34" charset="0"/>
              </a:rPr>
              <a:t>Your Symptoms Matter</a:t>
            </a:r>
            <a:br>
              <a:rPr lang="en-US" altLang="en-US" sz="4800" b="1" u="none" dirty="0">
                <a:latin typeface="Calibri" panose="020F0502020204030204" pitchFamily="34" charset="0"/>
                <a:cs typeface="Calibri" panose="020F0502020204030204" pitchFamily="34" charset="0"/>
              </a:rPr>
            </a:br>
            <a:r>
              <a:rPr lang="en-US" sz="2200" b="1" i="1" dirty="0"/>
              <a:t>Health Provider Response to Symptom Screening </a:t>
            </a:r>
            <a:br>
              <a:rPr lang="en-US" sz="4800" b="1" i="1" dirty="0"/>
            </a:br>
            <a:br>
              <a:rPr lang="en-US" altLang="en-US" sz="4800" b="1" u="none" strike="sngStrike"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F5BA080-7600-3665-2CA9-A761AB35A5F2}"/>
              </a:ext>
            </a:extLst>
          </p:cNvPr>
          <p:cNvSpPr>
            <a:spLocks noGrp="1"/>
          </p:cNvSpPr>
          <p:nvPr>
            <p:ph idx="1"/>
          </p:nvPr>
        </p:nvSpPr>
        <p:spPr/>
        <p:txBody>
          <a:bodyPr/>
          <a:lstStyle/>
          <a:p>
            <a:pPr lvl="0"/>
            <a:r>
              <a:rPr lang="en-US" sz="1800" dirty="0"/>
              <a:t>Patients complete YSM on a kiosk, computer, tablet, paper, or personal device either in clinic or at home, prior to their appointment </a:t>
            </a:r>
          </a:p>
          <a:p>
            <a:r>
              <a:rPr lang="en-US" sz="1800" dirty="0"/>
              <a:t>The symptom scores may be viewed electronically or on paper by the healthcare provider before or during the patient's appointment</a:t>
            </a:r>
          </a:p>
          <a:p>
            <a:r>
              <a:rPr lang="en-US" sz="1800" dirty="0"/>
              <a:t>Healthcare providers use the symptom scores to identify symptoms of concern, facilitate communication with the patient, and support symptom management </a:t>
            </a:r>
          </a:p>
          <a:p>
            <a:pPr marL="0" indent="0">
              <a:buNone/>
            </a:pPr>
            <a:endParaRPr lang="en-US" sz="1800" dirty="0"/>
          </a:p>
          <a:p>
            <a:pPr lvl="0"/>
            <a:endParaRPr lang="en-US" sz="1800" dirty="0"/>
          </a:p>
          <a:p>
            <a:endParaRPr lang="en-US" dirty="0"/>
          </a:p>
        </p:txBody>
      </p:sp>
    </p:spTree>
    <p:extLst>
      <p:ext uri="{BB962C8B-B14F-4D97-AF65-F5344CB8AC3E}">
        <p14:creationId xmlns:p14="http://schemas.microsoft.com/office/powerpoint/2010/main" val="143624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8859"/>
            <a:ext cx="10640038" cy="1165909"/>
          </a:xfrm>
        </p:spPr>
        <p:txBody>
          <a:bodyPr/>
          <a:lstStyle/>
          <a:p>
            <a:r>
              <a:rPr lang="en-US" dirty="0"/>
              <a:t>Your Symptoms Matter – Remote/Home</a:t>
            </a:r>
            <a:br>
              <a:rPr lang="en-US" sz="4400" dirty="0"/>
            </a:br>
            <a:r>
              <a:rPr lang="en-US" sz="2200" i="1" dirty="0"/>
              <a:t>How patients can fill out symptom screening remotely or from home</a:t>
            </a:r>
            <a:endParaRPr lang="en-CA" sz="22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5076906"/>
              </p:ext>
            </p:extLst>
          </p:nvPr>
        </p:nvGraphicFramePr>
        <p:xfrm>
          <a:off x="609600" y="1700213"/>
          <a:ext cx="10972800" cy="424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obile Phone And Computer Screen Svg Png Icon Free Download (#21192) -  OnlineWebFonts.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1475" y="2440845"/>
            <a:ext cx="1209368" cy="10588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tient medical record icon flat design Royalty Free Vecto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1459"/>
          <a:stretch/>
        </p:blipFill>
        <p:spPr bwMode="auto">
          <a:xfrm>
            <a:off x="9407151" y="2510149"/>
            <a:ext cx="1636864" cy="918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il icons letter in envelope delivery symbol Vector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702" t="16144" r="14257" b="24227"/>
          <a:stretch/>
        </p:blipFill>
        <p:spPr bwMode="auto">
          <a:xfrm>
            <a:off x="1467579" y="2370863"/>
            <a:ext cx="1179205" cy="10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6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0E4441-9330-41DC-8C9A-1B155AB3E155}"/>
              </a:ext>
            </a:extLst>
          </p:cNvPr>
          <p:cNvSpPr>
            <a:spLocks noGrp="1"/>
          </p:cNvSpPr>
          <p:nvPr>
            <p:ph type="title"/>
          </p:nvPr>
        </p:nvSpPr>
        <p:spPr>
          <a:xfrm>
            <a:off x="609599" y="218859"/>
            <a:ext cx="10338033" cy="1165909"/>
          </a:xfrm>
        </p:spPr>
        <p:txBody>
          <a:bodyPr/>
          <a:lstStyle/>
          <a:p>
            <a:r>
              <a:rPr lang="en-US" dirty="0"/>
              <a:t>Your Symptoms Matter Screening Tools</a:t>
            </a:r>
          </a:p>
        </p:txBody>
      </p:sp>
      <p:sp>
        <p:nvSpPr>
          <p:cNvPr id="3" name="Content Placeholder 2">
            <a:extLst>
              <a:ext uri="{FF2B5EF4-FFF2-40B4-BE49-F238E27FC236}">
                <a16:creationId xmlns:a16="http://schemas.microsoft.com/office/drawing/2014/main" id="{2BD99D0E-F2DD-6E4C-19B0-1C0024E204DA}"/>
              </a:ext>
            </a:extLst>
          </p:cNvPr>
          <p:cNvSpPr>
            <a:spLocks noGrp="1"/>
          </p:cNvSpPr>
          <p:nvPr>
            <p:ph idx="1"/>
          </p:nvPr>
        </p:nvSpPr>
        <p:spPr/>
        <p:txBody>
          <a:bodyPr/>
          <a:lstStyle/>
          <a:p>
            <a:pPr lvl="0" defTabSz="914400">
              <a:lnSpc>
                <a:spcPts val="2100"/>
              </a:lnSpc>
              <a:spcBef>
                <a:spcPts val="1000"/>
              </a:spcBef>
            </a:pPr>
            <a:r>
              <a:rPr lang="en-US" sz="2000" dirty="0">
                <a:latin typeface="Calibri" panose="020F0502020204030204" pitchFamily="34" charset="0"/>
                <a:cs typeface="Calibri" panose="020F0502020204030204" pitchFamily="34" charset="0"/>
              </a:rPr>
              <a:t>When logging into Your Symptoms Matter, patients will be prompted to complete one or more of the following screening tools, depending on their symptoms and treatment type (i.e., chemotherapy): </a:t>
            </a:r>
          </a:p>
          <a:p>
            <a:pPr marL="966788" lvl="1" indent="-280988" defTabSz="914400">
              <a:lnSpc>
                <a:spcPct val="90000"/>
              </a:lnSpc>
              <a:spcBef>
                <a:spcPts val="12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Your Symptoms Matter – General Symptoms + (ESAS-r +, formerly ESAS-r)</a:t>
            </a:r>
          </a:p>
          <a:p>
            <a:pPr marL="966788" lvl="1" indent="-280988" defTabSz="914400">
              <a:lnSpc>
                <a:spcPct val="90000"/>
              </a:lnSpc>
              <a:spcBef>
                <a:spcPts val="12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Your Symptoms Matter – Prostate Cancer (EPIC)</a:t>
            </a:r>
          </a:p>
          <a:p>
            <a:pPr marL="1423988" lvl="2" indent="-280988">
              <a:lnSpc>
                <a:spcPct val="90000"/>
              </a:lnSpc>
              <a:spcBef>
                <a:spcPts val="12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For prostate cancer patients not undergoing IV chemotherapy</a:t>
            </a:r>
          </a:p>
          <a:p>
            <a:pPr marL="966788" lvl="1" indent="-280988" defTabSz="914400">
              <a:lnSpc>
                <a:spcPct val="90000"/>
              </a:lnSpc>
              <a:spcBef>
                <a:spcPts val="12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Your Symptoms Matter – Daily Activities (PFRS)</a:t>
            </a:r>
          </a:p>
          <a:p>
            <a:pPr marL="685800" lvl="1" indent="0" defTabSz="914400">
              <a:lnSpc>
                <a:spcPct val="90000"/>
              </a:lnSpc>
              <a:spcBef>
                <a:spcPts val="500"/>
              </a:spcBef>
              <a:buNone/>
            </a:pPr>
            <a:endParaRPr lang="en-US" sz="2000" dirty="0">
              <a:latin typeface="Calibri" panose="020F0502020204030204" pitchFamily="34" charset="0"/>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2C154F5-ACC9-2600-4A84-743C1181DC76}"/>
              </a:ext>
            </a:extLst>
          </p:cNvPr>
          <p:cNvSpPr txBox="1"/>
          <p:nvPr/>
        </p:nvSpPr>
        <p:spPr>
          <a:xfrm>
            <a:off x="975919" y="4600134"/>
            <a:ext cx="237566" cy="646331"/>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299130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298702" y="6485472"/>
            <a:ext cx="184731" cy="37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67" dirty="0"/>
          </a:p>
        </p:txBody>
      </p:sp>
      <p:sp>
        <p:nvSpPr>
          <p:cNvPr id="5" name="Subtitle 5">
            <a:extLst>
              <a:ext uri="{FF2B5EF4-FFF2-40B4-BE49-F238E27FC236}">
                <a16:creationId xmlns:a16="http://schemas.microsoft.com/office/drawing/2014/main" id="{C9B04BD8-2382-4F9F-82D7-6CD1D0C44F17}"/>
              </a:ext>
            </a:extLst>
          </p:cNvPr>
          <p:cNvSpPr txBox="1">
            <a:spLocks/>
          </p:cNvSpPr>
          <p:nvPr/>
        </p:nvSpPr>
        <p:spPr>
          <a:xfrm>
            <a:off x="796453" y="1077423"/>
            <a:ext cx="6798511" cy="30777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p>
        </p:txBody>
      </p:sp>
      <p:sp>
        <p:nvSpPr>
          <p:cNvPr id="9" name="Subtitle 2">
            <a:extLst>
              <a:ext uri="{FF2B5EF4-FFF2-40B4-BE49-F238E27FC236}">
                <a16:creationId xmlns:a16="http://schemas.microsoft.com/office/drawing/2014/main" id="{3CE52886-2949-49E9-A7B7-1F5BD823B83A}"/>
              </a:ext>
            </a:extLst>
          </p:cNvPr>
          <p:cNvSpPr txBox="1">
            <a:spLocks/>
          </p:cNvSpPr>
          <p:nvPr/>
        </p:nvSpPr>
        <p:spPr>
          <a:xfrm>
            <a:off x="796453" y="1055888"/>
            <a:ext cx="10352132"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i="1" dirty="0"/>
          </a:p>
        </p:txBody>
      </p:sp>
      <p:sp>
        <p:nvSpPr>
          <p:cNvPr id="10" name="Text Placeholder 3">
            <a:extLst>
              <a:ext uri="{FF2B5EF4-FFF2-40B4-BE49-F238E27FC236}">
                <a16:creationId xmlns:a16="http://schemas.microsoft.com/office/drawing/2014/main" id="{D2791EEE-F37F-4F3B-B693-2681EE5837B8}"/>
              </a:ext>
            </a:extLst>
          </p:cNvPr>
          <p:cNvSpPr txBox="1">
            <a:spLocks/>
          </p:cNvSpPr>
          <p:nvPr/>
        </p:nvSpPr>
        <p:spPr>
          <a:xfrm>
            <a:off x="828675" y="2080789"/>
            <a:ext cx="10534650" cy="41961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0" fontAlgn="base" hangingPunct="0">
              <a:lnSpc>
                <a:spcPct val="80000"/>
              </a:lnSpc>
              <a:spcAft>
                <a:spcPct val="0"/>
              </a:spcAft>
              <a:buClr>
                <a:srgbClr val="C6B46A"/>
              </a:buClr>
              <a:buFont typeface="Arial" panose="020B0604020202020204" pitchFamily="34" charset="0"/>
              <a:buNone/>
            </a:pPr>
            <a:r>
              <a:rPr lang="en-CA" altLang="en-US" kern="0" dirty="0">
                <a:solidFill>
                  <a:srgbClr val="44546A"/>
                </a:solidFill>
                <a:latin typeface="Arial Unicode MS" panose="020B0604020202020204" pitchFamily="34" charset="-128"/>
              </a:rPr>
              <a:t> </a:t>
            </a:r>
          </a:p>
          <a:p>
            <a:pPr marL="0" indent="0">
              <a:buFont typeface="Arial" panose="020B0604020202020204" pitchFamily="34" charset="0"/>
              <a:buNone/>
            </a:pPr>
            <a:endParaRPr lang="en-US" sz="1800" dirty="0"/>
          </a:p>
        </p:txBody>
      </p:sp>
      <p:sp>
        <p:nvSpPr>
          <p:cNvPr id="2" name="Title 1">
            <a:extLst>
              <a:ext uri="{FF2B5EF4-FFF2-40B4-BE49-F238E27FC236}">
                <a16:creationId xmlns:a16="http://schemas.microsoft.com/office/drawing/2014/main" id="{D2678EEA-8313-5785-B026-F90F6236AA78}"/>
              </a:ext>
            </a:extLst>
          </p:cNvPr>
          <p:cNvSpPr>
            <a:spLocks noGrp="1"/>
          </p:cNvSpPr>
          <p:nvPr>
            <p:ph type="title"/>
          </p:nvPr>
        </p:nvSpPr>
        <p:spPr/>
        <p:txBody>
          <a:bodyPr/>
          <a:lstStyle/>
          <a:p>
            <a:r>
              <a:rPr lang="en-US" altLang="en-US" b="1" u="none" dirty="0">
                <a:latin typeface="Calibri" panose="020F0502020204030204" pitchFamily="34" charset="0"/>
                <a:cs typeface="Calibri" panose="020F0502020204030204" pitchFamily="34" charset="0"/>
              </a:rPr>
              <a:t>Frequently Asked Questions (FAQs) for Your Symptoms Matter</a:t>
            </a:r>
            <a:endParaRPr lang="en-US" dirty="0"/>
          </a:p>
        </p:txBody>
      </p:sp>
      <p:sp>
        <p:nvSpPr>
          <p:cNvPr id="3" name="Content Placeholder 2">
            <a:extLst>
              <a:ext uri="{FF2B5EF4-FFF2-40B4-BE49-F238E27FC236}">
                <a16:creationId xmlns:a16="http://schemas.microsoft.com/office/drawing/2014/main" id="{DF8311C4-5E7C-3843-18B7-BF7047DE9D9E}"/>
              </a:ext>
            </a:extLst>
          </p:cNvPr>
          <p:cNvSpPr>
            <a:spLocks noGrp="1"/>
          </p:cNvSpPr>
          <p:nvPr>
            <p:ph idx="1"/>
          </p:nvPr>
        </p:nvSpPr>
        <p:spPr/>
        <p:txBody>
          <a:bodyPr/>
          <a:lstStyle/>
          <a:p>
            <a:pPr marL="0" indent="0">
              <a:lnSpc>
                <a:spcPct val="80000"/>
              </a:lnSpc>
              <a:buClr>
                <a:srgbClr val="C6B46A"/>
              </a:buClr>
              <a:buNone/>
            </a:pPr>
            <a:endParaRPr lang="en-CA" altLang="en-US" sz="1800" b="1" i="1" dirty="0"/>
          </a:p>
          <a:p>
            <a:pPr marL="0" indent="0">
              <a:lnSpc>
                <a:spcPct val="80000"/>
              </a:lnSpc>
              <a:buClr>
                <a:srgbClr val="C6B46A"/>
              </a:buClr>
              <a:buNone/>
            </a:pPr>
            <a:r>
              <a:rPr lang="en-CA" altLang="en-US" sz="1800" b="1" i="1" dirty="0"/>
              <a:t>If I complete the Prostate Cancer symptom screening tool, do I also have to complete the General Symptoms +?</a:t>
            </a:r>
          </a:p>
          <a:p>
            <a:pPr>
              <a:lnSpc>
                <a:spcPct val="80000"/>
              </a:lnSpc>
              <a:buClr>
                <a:schemeClr val="accent1"/>
              </a:buClr>
            </a:pPr>
            <a:r>
              <a:rPr lang="en-CA" altLang="en-US" sz="1800" dirty="0"/>
              <a:t>No, if you complete the prostate cancer screening tool, you do not need to complete Your Symptoms Matter-General Symptoms + if you choose not to.</a:t>
            </a:r>
          </a:p>
          <a:p>
            <a:pPr marL="342900" indent="-342900" eaLnBrk="0" fontAlgn="base" hangingPunct="0">
              <a:lnSpc>
                <a:spcPct val="80000"/>
              </a:lnSpc>
              <a:spcAft>
                <a:spcPct val="0"/>
              </a:spcAft>
              <a:buClr>
                <a:srgbClr val="C6B46A"/>
              </a:buClr>
              <a:buFont typeface="Arial" panose="020B0604020202020204" pitchFamily="34" charset="0"/>
              <a:buNone/>
            </a:pPr>
            <a:endParaRPr lang="en-CA" altLang="en-US" sz="1800" kern="0" dirty="0"/>
          </a:p>
          <a:p>
            <a:pPr marL="0" indent="0">
              <a:lnSpc>
                <a:spcPct val="80000"/>
              </a:lnSpc>
              <a:buClr>
                <a:srgbClr val="C6B46A"/>
              </a:buClr>
              <a:buNone/>
            </a:pPr>
            <a:r>
              <a:rPr lang="en-CA" altLang="en-US" sz="1800" b="1" i="1" dirty="0"/>
              <a:t>Why do I not fill in the Prostate Cancer symptom screening tool at each visit? </a:t>
            </a:r>
          </a:p>
          <a:p>
            <a:pPr>
              <a:lnSpc>
                <a:spcPct val="80000"/>
              </a:lnSpc>
              <a:buClr>
                <a:schemeClr val="accent1"/>
              </a:buClr>
            </a:pPr>
            <a:r>
              <a:rPr lang="en-CA" altLang="en-US" sz="1800" dirty="0"/>
              <a:t>Depending on your visit frequency, it is not necessary to fill in the prostate cancer symptom screening tool at every visit. The system will prompt you to fill in the screening tool at certain intervals. Should you have any symptoms and want to fill in the screening tool, you can always request one for completion. </a:t>
            </a:r>
          </a:p>
          <a:p>
            <a:endParaRPr lang="en-US" dirty="0"/>
          </a:p>
        </p:txBody>
      </p:sp>
    </p:spTree>
    <p:extLst>
      <p:ext uri="{BB962C8B-B14F-4D97-AF65-F5344CB8AC3E}">
        <p14:creationId xmlns:p14="http://schemas.microsoft.com/office/powerpoint/2010/main" val="211534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298702" y="6485472"/>
            <a:ext cx="184731"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67" dirty="0"/>
          </a:p>
        </p:txBody>
      </p:sp>
      <p:sp>
        <p:nvSpPr>
          <p:cNvPr id="5" name="Subtitle 5">
            <a:extLst>
              <a:ext uri="{FF2B5EF4-FFF2-40B4-BE49-F238E27FC236}">
                <a16:creationId xmlns:a16="http://schemas.microsoft.com/office/drawing/2014/main" id="{C9B04BD8-2382-4F9F-82D7-6CD1D0C44F17}"/>
              </a:ext>
            </a:extLst>
          </p:cNvPr>
          <p:cNvSpPr txBox="1">
            <a:spLocks/>
          </p:cNvSpPr>
          <p:nvPr/>
        </p:nvSpPr>
        <p:spPr>
          <a:xfrm>
            <a:off x="796453" y="1077423"/>
            <a:ext cx="6798511" cy="30777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p>
        </p:txBody>
      </p:sp>
      <p:sp>
        <p:nvSpPr>
          <p:cNvPr id="9" name="Subtitle 2">
            <a:extLst>
              <a:ext uri="{FF2B5EF4-FFF2-40B4-BE49-F238E27FC236}">
                <a16:creationId xmlns:a16="http://schemas.microsoft.com/office/drawing/2014/main" id="{3CE52886-2949-49E9-A7B7-1F5BD823B83A}"/>
              </a:ext>
            </a:extLst>
          </p:cNvPr>
          <p:cNvSpPr txBox="1">
            <a:spLocks/>
          </p:cNvSpPr>
          <p:nvPr/>
        </p:nvSpPr>
        <p:spPr>
          <a:xfrm>
            <a:off x="796453" y="1055888"/>
            <a:ext cx="10352132"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i="1" dirty="0"/>
          </a:p>
        </p:txBody>
      </p:sp>
      <p:sp>
        <p:nvSpPr>
          <p:cNvPr id="2" name="Title 1">
            <a:extLst>
              <a:ext uri="{FF2B5EF4-FFF2-40B4-BE49-F238E27FC236}">
                <a16:creationId xmlns:a16="http://schemas.microsoft.com/office/drawing/2014/main" id="{B2CB7B4C-719F-49FF-BE26-338FF58F1CC3}"/>
              </a:ext>
            </a:extLst>
          </p:cNvPr>
          <p:cNvSpPr>
            <a:spLocks noGrp="1"/>
          </p:cNvSpPr>
          <p:nvPr>
            <p:ph type="title"/>
          </p:nvPr>
        </p:nvSpPr>
        <p:spPr/>
        <p:txBody>
          <a:bodyPr/>
          <a:lstStyle/>
          <a:p>
            <a:r>
              <a:rPr lang="en-US" altLang="en-US" b="1" u="none" dirty="0">
                <a:latin typeface="Calibri" panose="020F0502020204030204" pitchFamily="34" charset="0"/>
                <a:cs typeface="Calibri" panose="020F0502020204030204" pitchFamily="34" charset="0"/>
              </a:rPr>
              <a:t>FAQs for Your Symptoms Matter</a:t>
            </a:r>
            <a:br>
              <a:rPr lang="en-US" altLang="en-US" sz="4800" b="1" u="none"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5280782D-75B7-1DC2-48B9-B762E41CD571}"/>
              </a:ext>
            </a:extLst>
          </p:cNvPr>
          <p:cNvSpPr>
            <a:spLocks noGrp="1"/>
          </p:cNvSpPr>
          <p:nvPr>
            <p:ph idx="1"/>
          </p:nvPr>
        </p:nvSpPr>
        <p:spPr/>
        <p:txBody>
          <a:bodyPr/>
          <a:lstStyle/>
          <a:p>
            <a:pPr marL="342900" indent="-342900" eaLnBrk="0" fontAlgn="base" hangingPunct="0">
              <a:lnSpc>
                <a:spcPct val="80000"/>
              </a:lnSpc>
              <a:spcAft>
                <a:spcPct val="0"/>
              </a:spcAft>
              <a:buClr>
                <a:srgbClr val="C6B46A"/>
              </a:buClr>
              <a:buFont typeface="Arial" panose="020B0604020202020204" pitchFamily="34" charset="0"/>
              <a:buNone/>
            </a:pPr>
            <a:endParaRPr lang="en-US" sz="3200" dirty="0"/>
          </a:p>
          <a:p>
            <a:endParaRPr lang="en-US" dirty="0"/>
          </a:p>
        </p:txBody>
      </p:sp>
      <p:sp>
        <p:nvSpPr>
          <p:cNvPr id="6" name="TextBox 5">
            <a:extLst>
              <a:ext uri="{FF2B5EF4-FFF2-40B4-BE49-F238E27FC236}">
                <a16:creationId xmlns:a16="http://schemas.microsoft.com/office/drawing/2014/main" id="{955771CB-FF2D-9141-4834-ACD90E709EE4}"/>
              </a:ext>
            </a:extLst>
          </p:cNvPr>
          <p:cNvSpPr txBox="1"/>
          <p:nvPr/>
        </p:nvSpPr>
        <p:spPr>
          <a:xfrm>
            <a:off x="695325" y="1585400"/>
            <a:ext cx="10700222" cy="3693319"/>
          </a:xfrm>
          <a:prstGeom prst="rect">
            <a:avLst/>
          </a:prstGeom>
          <a:noFill/>
        </p:spPr>
        <p:txBody>
          <a:bodyPr wrap="square">
            <a:spAutoFit/>
          </a:bodyPr>
          <a:lstStyle/>
          <a:p>
            <a:pPr marL="0" indent="0" eaLnBrk="0" fontAlgn="base" hangingPunct="0">
              <a:spcAft>
                <a:spcPct val="0"/>
              </a:spcAft>
              <a:buClr>
                <a:srgbClr val="C6B46A"/>
              </a:buClr>
              <a:buFont typeface="Arial" panose="020B0604020202020204" pitchFamily="34" charset="0"/>
              <a:buNone/>
            </a:pPr>
            <a:r>
              <a:rPr lang="en-CA" altLang="en-US" sz="1800" b="1" i="1" dirty="0">
                <a:latin typeface="Calibri" panose="020F0502020204030204" pitchFamily="34" charset="0"/>
                <a:cs typeface="Calibri" panose="020F0502020204030204" pitchFamily="34" charset="0"/>
              </a:rPr>
              <a:t>Do I mention only cancer symptoms?  What if I have back pain from arthritis?</a:t>
            </a:r>
          </a:p>
          <a:p>
            <a:pPr marL="285750" indent="-285750" eaLnBrk="0" fontAlgn="base" hangingPunct="0">
              <a:spcAft>
                <a:spcPct val="0"/>
              </a:spcAft>
              <a:buClr>
                <a:schemeClr val="accent1"/>
              </a:buClr>
              <a:buFont typeface="Arial" panose="020B0604020202020204" pitchFamily="34" charset="0"/>
              <a:buChar char="•"/>
            </a:pPr>
            <a:r>
              <a:rPr lang="en-CA" altLang="en-US" sz="1800" dirty="0">
                <a:latin typeface="Calibri" panose="020F0502020204030204" pitchFamily="34" charset="0"/>
                <a:cs typeface="Calibri" panose="020F0502020204030204" pitchFamily="34" charset="0"/>
              </a:rPr>
              <a:t>Please mention all symptoms and concerns. If you are experiencing other symptoms that are not mentioned on the screening tool, please mention them to your health care provider.</a:t>
            </a:r>
          </a:p>
          <a:p>
            <a:pPr marL="0" indent="0" eaLnBrk="0" fontAlgn="base" hangingPunct="0">
              <a:spcAft>
                <a:spcPct val="0"/>
              </a:spcAft>
              <a:buClr>
                <a:srgbClr val="C6B46A"/>
              </a:buClr>
              <a:buFont typeface="Arial" panose="020B0604020202020204" pitchFamily="34" charset="0"/>
              <a:buNone/>
            </a:pPr>
            <a:endParaRPr lang="en-CA" altLang="en-US" sz="1800" b="1" i="1" dirty="0">
              <a:latin typeface="Calibri" panose="020F0502020204030204" pitchFamily="34" charset="0"/>
              <a:cs typeface="Calibri" panose="020F0502020204030204" pitchFamily="34" charset="0"/>
            </a:endParaRPr>
          </a:p>
          <a:p>
            <a:pPr marL="0" indent="0" eaLnBrk="0" fontAlgn="base" hangingPunct="0">
              <a:spcAft>
                <a:spcPct val="0"/>
              </a:spcAft>
              <a:buClr>
                <a:srgbClr val="C6B46A"/>
              </a:buClr>
              <a:buFont typeface="Arial" panose="020B0604020202020204" pitchFamily="34" charset="0"/>
              <a:buNone/>
            </a:pPr>
            <a:r>
              <a:rPr lang="en-CA" altLang="en-US" sz="1800" b="1" i="1" dirty="0">
                <a:latin typeface="Calibri" panose="020F0502020204030204" pitchFamily="34" charset="0"/>
                <a:cs typeface="Calibri" panose="020F0502020204030204" pitchFamily="34" charset="0"/>
              </a:rPr>
              <a:t>How long will this take?</a:t>
            </a:r>
          </a:p>
          <a:p>
            <a:pPr marL="342900" indent="-342900" eaLnBrk="0" fontAlgn="base" hangingPunct="0">
              <a:spcAft>
                <a:spcPct val="0"/>
              </a:spcAft>
              <a:buClr>
                <a:schemeClr val="accent1"/>
              </a:buClr>
              <a:buFont typeface="Arial" panose="020B0604020202020204" pitchFamily="34" charset="0"/>
              <a:buChar char="•"/>
            </a:pPr>
            <a:r>
              <a:rPr lang="en-CA" altLang="en-US" sz="1800" dirty="0">
                <a:latin typeface="Calibri" panose="020F0502020204030204" pitchFamily="34" charset="0"/>
                <a:cs typeface="Calibri" panose="020F0502020204030204" pitchFamily="34" charset="0"/>
              </a:rPr>
              <a:t>The symptom screening tool will take less than five minutes to complete.</a:t>
            </a:r>
          </a:p>
          <a:p>
            <a:pPr marL="342900" indent="-342900" eaLnBrk="0" fontAlgn="base" hangingPunct="0">
              <a:spcAft>
                <a:spcPct val="0"/>
              </a:spcAft>
              <a:buClr>
                <a:srgbClr val="C6B46A"/>
              </a:buClr>
              <a:buFont typeface="Arial" panose="020B0604020202020204" pitchFamily="34" charset="0"/>
              <a:buNone/>
            </a:pPr>
            <a:endParaRPr lang="en-CA" altLang="en-US" sz="1800" b="1" i="1" dirty="0">
              <a:latin typeface="Calibri" panose="020F0502020204030204" pitchFamily="34" charset="0"/>
              <a:cs typeface="Calibri" panose="020F0502020204030204" pitchFamily="34" charset="0"/>
            </a:endParaRPr>
          </a:p>
          <a:p>
            <a:pPr marL="342900" indent="-342900" eaLnBrk="0" fontAlgn="base" hangingPunct="0">
              <a:spcAft>
                <a:spcPct val="0"/>
              </a:spcAft>
              <a:buClr>
                <a:srgbClr val="C6B46A"/>
              </a:buClr>
              <a:buFont typeface="Arial" panose="020B0604020202020204" pitchFamily="34" charset="0"/>
              <a:buNone/>
            </a:pPr>
            <a:r>
              <a:rPr lang="en-CA" altLang="en-US" sz="1800" b="1" i="1" dirty="0">
                <a:latin typeface="Calibri" panose="020F0502020204030204" pitchFamily="34" charset="0"/>
                <a:cs typeface="Calibri" panose="020F0502020204030204" pitchFamily="34" charset="0"/>
              </a:rPr>
              <a:t>Why do I need to do this?</a:t>
            </a:r>
          </a:p>
          <a:p>
            <a:pPr marL="342900" indent="-342900" eaLnBrk="0" fontAlgn="base" hangingPunct="0">
              <a:spcAft>
                <a:spcPct val="0"/>
              </a:spcAft>
              <a:buClr>
                <a:srgbClr val="C6B46A"/>
              </a:buClr>
              <a:buFont typeface="Arial" panose="020B0604020202020204" pitchFamily="34" charset="0"/>
              <a:buNone/>
            </a:pPr>
            <a:r>
              <a:rPr lang="en-US" sz="1800" dirty="0">
                <a:latin typeface="Calibri" panose="020F0502020204030204" pitchFamily="34" charset="0"/>
                <a:cs typeface="Calibri" panose="020F0502020204030204" pitchFamily="34" charset="0"/>
              </a:rPr>
              <a:t>Completing Your Symptoms Matter can help you: </a:t>
            </a:r>
          </a:p>
          <a:p>
            <a:pPr marL="342900" indent="-342900" eaLnBrk="0" fontAlgn="base" hangingPunct="0">
              <a:spcAft>
                <a:spcPct val="0"/>
              </a:spcAft>
              <a:buClr>
                <a:schemeClr val="accent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Communicate about your symptoms with your healthcare team</a:t>
            </a:r>
          </a:p>
          <a:p>
            <a:pPr marL="342900" indent="-342900" eaLnBrk="0" fontAlgn="base" hangingPunct="0">
              <a:spcAft>
                <a:spcPct val="0"/>
              </a:spcAft>
              <a:buClr>
                <a:schemeClr val="accent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Let your healthcare team know when you have symptoms that need urgent support </a:t>
            </a:r>
          </a:p>
          <a:p>
            <a:pPr marL="342900" indent="-342900" eaLnBrk="0" fontAlgn="base" hangingPunct="0">
              <a:spcAft>
                <a:spcPct val="0"/>
              </a:spcAft>
              <a:buClr>
                <a:schemeClr val="accent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Create a plan with your healthcare team to manage your symptoms</a:t>
            </a:r>
          </a:p>
          <a:p>
            <a:pPr marL="342900" indent="-342900" eaLnBrk="0" fontAlgn="base" hangingPunct="0">
              <a:spcAft>
                <a:spcPct val="0"/>
              </a:spcAft>
              <a:buClr>
                <a:schemeClr val="accent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Monitor the changes in your symptoms over time </a:t>
            </a:r>
          </a:p>
        </p:txBody>
      </p:sp>
    </p:spTree>
    <p:extLst>
      <p:ext uri="{BB962C8B-B14F-4D97-AF65-F5344CB8AC3E}">
        <p14:creationId xmlns:p14="http://schemas.microsoft.com/office/powerpoint/2010/main" val="23608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p:txBody>
          <a:bodyPr>
            <a:normAutofit/>
          </a:bodyPr>
          <a:lstStyle/>
          <a:p>
            <a:r>
              <a:rPr lang="en-US" sz="4800" dirty="0"/>
              <a:t>Your Symptoms Matter – </a:t>
            </a:r>
            <a:br>
              <a:rPr lang="en-US" sz="4800" dirty="0"/>
            </a:br>
            <a:r>
              <a:rPr lang="en-US" sz="4800" dirty="0"/>
              <a:t>Self-selection Questions</a:t>
            </a:r>
          </a:p>
        </p:txBody>
      </p:sp>
    </p:spTree>
    <p:extLst>
      <p:ext uri="{BB962C8B-B14F-4D97-AF65-F5344CB8AC3E}">
        <p14:creationId xmlns:p14="http://schemas.microsoft.com/office/powerpoint/2010/main" val="1041421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txDef>
      <a:spPr>
        <a:noFill/>
      </a:spPr>
      <a:bodyPr wrap="square" rtlCol="0">
        <a:spAutoFit/>
      </a:bodyPr>
      <a:lstStyle>
        <a:defPPr>
          <a:defRPr dirty="0"/>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34AA2CE89924B8B0FD401614E4505" ma:contentTypeVersion="10" ma:contentTypeDescription="Create a new document." ma:contentTypeScope="" ma:versionID="7af0d5bb9e651df3abdf8d2eb018cdfa">
  <xsd:schema xmlns:xsd="http://www.w3.org/2001/XMLSchema" xmlns:xs="http://www.w3.org/2001/XMLSchema" xmlns:p="http://schemas.microsoft.com/office/2006/metadata/properties" xmlns:ns2="99b9ce2b-170e-4635-b742-b2795a1f71e7" xmlns:ns3="86226ca6-6b9f-4d91-861f-08fceffebf37" targetNamespace="http://schemas.microsoft.com/office/2006/metadata/properties" ma:root="true" ma:fieldsID="cf735da04f60548cda5036b9a904eaf9" ns2:_="" ns3:_="">
    <xsd:import namespace="99b9ce2b-170e-4635-b742-b2795a1f71e7"/>
    <xsd:import namespace="86226ca6-6b9f-4d91-861f-08fceffeb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9ce2b-170e-4635-b742-b2795a1f7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226ca6-6b9f-4d91-861f-08fceffebf3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2DDAA3-BC3F-4398-9C7A-099464657A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9ce2b-170e-4635-b742-b2795a1f71e7"/>
    <ds:schemaRef ds:uri="86226ca6-6b9f-4d91-861f-08fceffeb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3E4E6E-EE54-4000-9AB5-132CCED17E4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90CCCF-A882-4A57-A3CF-688658D177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3560</TotalTime>
  <Words>2666</Words>
  <Application>Microsoft Office PowerPoint</Application>
  <PresentationFormat>Widescreen</PresentationFormat>
  <Paragraphs>202</Paragraphs>
  <Slides>39</Slides>
  <Notes>4</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HQO_Slide</vt:lpstr>
      <vt:lpstr>2_Ontario Health</vt:lpstr>
      <vt:lpstr>PowerPoint Presentation</vt:lpstr>
      <vt:lpstr>Symptom Screening Importance and Purpose of Symptom Screening  </vt:lpstr>
      <vt:lpstr>Your Symptoms Matter (YSM) Collection of Symptom Screening Responses  </vt:lpstr>
      <vt:lpstr>Your Symptoms Matter Health Provider Response to Symptom Screening   </vt:lpstr>
      <vt:lpstr>Your Symptoms Matter – Remote/Home How patients can fill out symptom screening remotely or from home</vt:lpstr>
      <vt:lpstr>Your Symptoms Matter Screening Tools</vt:lpstr>
      <vt:lpstr>Frequently Asked Questions (FAQs) for Your Symptoms Matter</vt:lpstr>
      <vt:lpstr>FAQs for Your Symptoms Matter </vt:lpstr>
      <vt:lpstr>Your Symptoms Matter –  Self-selection Questions</vt:lpstr>
      <vt:lpstr>Your Symptoms Matter Self selection Questions   </vt:lpstr>
      <vt:lpstr>Your Symptoms Matter  Self selection Questions</vt:lpstr>
      <vt:lpstr>Your Symptoms Matter  Self selection Questions </vt:lpstr>
      <vt:lpstr>Your Symptoms Matter How can you help patients with the self selection questions? </vt:lpstr>
      <vt:lpstr>Your Symptoms Matter – General Symptoms + (ESAS-r +)</vt:lpstr>
      <vt:lpstr>Your Symptoms Matter - General Symptoms + </vt:lpstr>
      <vt:lpstr>Your Symptoms Matter - General Symptoms +   Screenshots: Your Symptoms Matter – General Symptoms +  </vt:lpstr>
      <vt:lpstr>Your Symptoms Matter - General Symptoms +   Screenshots: Your Symptoms Matter – General Symptoms +  </vt:lpstr>
      <vt:lpstr>Your Symptoms Matter - General Symptoms +   Screenshots: Your Symptoms Matter – General Symptoms +  </vt:lpstr>
      <vt:lpstr>Your Symptoms Matter - General Symptoms +   Screenshots: Your Symptoms Matter – General Symptoms +  </vt:lpstr>
      <vt:lpstr>Your Symptoms Matter - General Symptoms +   Home/Remote Completion </vt:lpstr>
      <vt:lpstr>Your Symptoms Matter - Prostate Cancer (EPIC)</vt:lpstr>
      <vt:lpstr>Your Symptoms Matter - Prostate Cancer</vt:lpstr>
      <vt:lpstr>Your Symptoms Matter - Prostate Cancer Sensitive nature of some questions</vt:lpstr>
      <vt:lpstr>Your Symptoms Matter - Prostate Cancer Sensitive nature of some questions</vt:lpstr>
      <vt:lpstr>Your Symptoms Matter - Prostate Cancer  Sensitive nature of some questions</vt:lpstr>
      <vt:lpstr>Your Symptoms Matter - Prostate Cancer  Screenshots:</vt:lpstr>
      <vt:lpstr>Your Symptoms Matter - Prostate Cancer  Screenshots:</vt:lpstr>
      <vt:lpstr>Your Symptoms Matter - Prostate Cancer  Screenshots:</vt:lpstr>
      <vt:lpstr>Your Symptoms Matter - Prostate Cancer  Screenshots:</vt:lpstr>
      <vt:lpstr>Your Symptoms Matter- Daily Activities (PRFS)</vt:lpstr>
      <vt:lpstr>Your Symptoms Matter - Daily Activities (PRFS)</vt:lpstr>
      <vt:lpstr>Your Symptoms Matter - Daily Activities (PRFS)</vt:lpstr>
      <vt:lpstr>Your Symptoms Matter: Volunteer Role</vt:lpstr>
      <vt:lpstr>Your Symptoms Matter - Volunteer Role </vt:lpstr>
      <vt:lpstr>Your Symptoms Matter - Volunteer Role How to be a good listener </vt:lpstr>
      <vt:lpstr>Your Symptoms Matter - Volunteer Role How to be a good listener </vt:lpstr>
      <vt:lpstr>Your Symptoms Matter - Ensuring Privacy</vt:lpstr>
      <vt:lpstr>Your Symptoms Matter - Accessing Kiosks</vt:lpstr>
      <vt:lpstr>Completion of Your Symptoms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Esselink, Emma</dc:creator>
  <cp:lastModifiedBy>Esselink, Emma</cp:lastModifiedBy>
  <cp:revision>75</cp:revision>
  <dcterms:created xsi:type="dcterms:W3CDTF">2022-11-14T19:38:45Z</dcterms:created>
  <dcterms:modified xsi:type="dcterms:W3CDTF">2023-04-12T21:07:42Z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0x0101005CC34AA2CE89924B8B0FD401614E4505</vt:lpwstr>
  </property>
</Properties>
</file>