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6"/>
  </p:notesMasterIdLst>
  <p:sldIdLst>
    <p:sldId id="257" r:id="rId4"/>
    <p:sldId id="307" r:id="rId5"/>
    <p:sldId id="258" r:id="rId6"/>
    <p:sldId id="297" r:id="rId7"/>
    <p:sldId id="298" r:id="rId8"/>
    <p:sldId id="281" r:id="rId9"/>
    <p:sldId id="261" r:id="rId10"/>
    <p:sldId id="278" r:id="rId11"/>
    <p:sldId id="280" r:id="rId12"/>
    <p:sldId id="282" r:id="rId13"/>
    <p:sldId id="287" r:id="rId14"/>
    <p:sldId id="286" r:id="rId15"/>
    <p:sldId id="288" r:id="rId16"/>
    <p:sldId id="299" r:id="rId17"/>
    <p:sldId id="300" r:id="rId18"/>
    <p:sldId id="301" r:id="rId19"/>
    <p:sldId id="302" r:id="rId20"/>
    <p:sldId id="303" r:id="rId21"/>
    <p:sldId id="304" r:id="rId22"/>
    <p:sldId id="262" r:id="rId23"/>
    <p:sldId id="263" r:id="rId24"/>
    <p:sldId id="290" r:id="rId25"/>
    <p:sldId id="291" r:id="rId26"/>
    <p:sldId id="295" r:id="rId27"/>
    <p:sldId id="289" r:id="rId28"/>
    <p:sldId id="272" r:id="rId29"/>
    <p:sldId id="292" r:id="rId30"/>
    <p:sldId id="306" r:id="rId31"/>
    <p:sldId id="293" r:id="rId32"/>
    <p:sldId id="296" r:id="rId33"/>
    <p:sldId id="294" r:id="rId34"/>
    <p:sldId id="30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8" y="-6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6EC483E-D261-4189-A431-EFE5F40E6883}" type="datetimeFigureOut">
              <a:rPr lang="en-CA"/>
              <a:pPr>
                <a:defRPr/>
              </a:pPr>
              <a:t>30/04/2013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FF25E52-4B3A-4AC4-8A21-E02D4BE393D2}"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58BF9A0-167B-4016-8DCC-8D972E2C20B4}"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spcBef>
                <a:spcPct val="0"/>
              </a:spcBef>
            </a:pPr>
            <a:r>
              <a:rPr lang="en-CA" smtClean="0"/>
              <a:t>I don’t have access to a lung that was scanned with a full fan as our centre’s protocol is to use a half fan only, so I had to put a picture of a prostate</a:t>
            </a:r>
          </a:p>
        </p:txBody>
      </p:sp>
      <p:sp>
        <p:nvSpPr>
          <p:cNvPr id="34819" name="Slide Number Placeholder 3"/>
          <p:cNvSpPr>
            <a:spLocks noGrp="1"/>
          </p:cNvSpPr>
          <p:nvPr>
            <p:ph type="sldNum" sz="quarter" idx="5"/>
          </p:nvPr>
        </p:nvSpPr>
        <p:spPr bwMode="auto">
          <a:noFill/>
          <a:ln>
            <a:miter lim="800000"/>
            <a:headEnd/>
            <a:tailEnd/>
          </a:ln>
        </p:spPr>
        <p:txBody>
          <a:bodyPr/>
          <a:lstStyle/>
          <a:p>
            <a:fld id="{995F8FE9-F26B-4ABD-BF49-AFAC6C7C1FE9}" type="slidenum">
              <a:rPr lang="en-CA" smtClean="0"/>
              <a:pPr/>
              <a:t>11</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endParaRPr lang="en-CA" smtClean="0"/>
          </a:p>
        </p:txBody>
      </p:sp>
      <p:sp>
        <p:nvSpPr>
          <p:cNvPr id="36867" name="Slide Number Placeholder 3"/>
          <p:cNvSpPr>
            <a:spLocks noGrp="1"/>
          </p:cNvSpPr>
          <p:nvPr>
            <p:ph type="sldNum" sz="quarter" idx="5"/>
          </p:nvPr>
        </p:nvSpPr>
        <p:spPr bwMode="auto">
          <a:noFill/>
          <a:ln>
            <a:miter lim="800000"/>
            <a:headEnd/>
            <a:tailEnd/>
          </a:ln>
        </p:spPr>
        <p:txBody>
          <a:bodyPr/>
          <a:lstStyle/>
          <a:p>
            <a:fld id="{D9148AC0-B056-40A6-B23E-63F0AE13C268}" type="slidenum">
              <a:rPr lang="en-CA" smtClean="0"/>
              <a:pPr/>
              <a:t>12</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endParaRPr lang="en-CA" smtClean="0"/>
          </a:p>
        </p:txBody>
      </p:sp>
      <p:sp>
        <p:nvSpPr>
          <p:cNvPr id="38915" name="Slide Number Placeholder 3"/>
          <p:cNvSpPr>
            <a:spLocks noGrp="1"/>
          </p:cNvSpPr>
          <p:nvPr>
            <p:ph type="sldNum" sz="quarter" idx="5"/>
          </p:nvPr>
        </p:nvSpPr>
        <p:spPr bwMode="auto">
          <a:noFill/>
          <a:ln>
            <a:miter lim="800000"/>
            <a:headEnd/>
            <a:tailEnd/>
          </a:ln>
        </p:spPr>
        <p:txBody>
          <a:bodyPr/>
          <a:lstStyle/>
          <a:p>
            <a:fld id="{49EB0B96-F139-4BE9-8554-FA00EFA97025}" type="slidenum">
              <a:rPr lang="en-CA" smtClean="0"/>
              <a:pPr/>
              <a:t>13</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endParaRPr lang="en-CA" smtClean="0"/>
          </a:p>
        </p:txBody>
      </p:sp>
      <p:sp>
        <p:nvSpPr>
          <p:cNvPr id="40963" name="Slide Number Placeholder 3"/>
          <p:cNvSpPr>
            <a:spLocks noGrp="1"/>
          </p:cNvSpPr>
          <p:nvPr>
            <p:ph type="sldNum" sz="quarter" idx="5"/>
          </p:nvPr>
        </p:nvSpPr>
        <p:spPr bwMode="auto">
          <a:noFill/>
          <a:ln>
            <a:miter lim="800000"/>
            <a:headEnd/>
            <a:tailEnd/>
          </a:ln>
        </p:spPr>
        <p:txBody>
          <a:bodyPr/>
          <a:lstStyle/>
          <a:p>
            <a:fld id="{A973F165-20C7-451B-BC2B-ABE91C77F593}" type="slidenum">
              <a:rPr lang="en-CA" smtClean="0"/>
              <a:pPr/>
              <a:t>14</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endParaRPr lang="en-CA" smtClean="0"/>
          </a:p>
        </p:txBody>
      </p:sp>
      <p:sp>
        <p:nvSpPr>
          <p:cNvPr id="43011" name="Slide Number Placeholder 3"/>
          <p:cNvSpPr>
            <a:spLocks noGrp="1"/>
          </p:cNvSpPr>
          <p:nvPr>
            <p:ph type="sldNum" sz="quarter" idx="5"/>
          </p:nvPr>
        </p:nvSpPr>
        <p:spPr bwMode="auto">
          <a:noFill/>
          <a:ln>
            <a:miter lim="800000"/>
            <a:headEnd/>
            <a:tailEnd/>
          </a:ln>
        </p:spPr>
        <p:txBody>
          <a:bodyPr/>
          <a:lstStyle/>
          <a:p>
            <a:fld id="{18060458-1E0A-4186-AA4D-36F320A0D3C0}" type="slidenum">
              <a:rPr lang="en-CA" smtClean="0"/>
              <a:pPr/>
              <a:t>15</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CA" smtClean="0"/>
          </a:p>
        </p:txBody>
      </p:sp>
      <p:sp>
        <p:nvSpPr>
          <p:cNvPr id="45059" name="Slide Number Placeholder 3"/>
          <p:cNvSpPr>
            <a:spLocks noGrp="1"/>
          </p:cNvSpPr>
          <p:nvPr>
            <p:ph type="sldNum" sz="quarter" idx="5"/>
          </p:nvPr>
        </p:nvSpPr>
        <p:spPr bwMode="auto">
          <a:noFill/>
          <a:ln>
            <a:miter lim="800000"/>
            <a:headEnd/>
            <a:tailEnd/>
          </a:ln>
        </p:spPr>
        <p:txBody>
          <a:bodyPr/>
          <a:lstStyle/>
          <a:p>
            <a:fld id="{BE4E0AE4-B304-4F82-AC42-36376B9A1051}" type="slidenum">
              <a:rPr lang="en-CA" smtClean="0"/>
              <a:pPr/>
              <a:t>16</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CA" smtClean="0"/>
          </a:p>
        </p:txBody>
      </p:sp>
      <p:sp>
        <p:nvSpPr>
          <p:cNvPr id="47107" name="Slide Number Placeholder 3"/>
          <p:cNvSpPr>
            <a:spLocks noGrp="1"/>
          </p:cNvSpPr>
          <p:nvPr>
            <p:ph type="sldNum" sz="quarter" idx="5"/>
          </p:nvPr>
        </p:nvSpPr>
        <p:spPr bwMode="auto">
          <a:noFill/>
          <a:ln>
            <a:miter lim="800000"/>
            <a:headEnd/>
            <a:tailEnd/>
          </a:ln>
        </p:spPr>
        <p:txBody>
          <a:bodyPr/>
          <a:lstStyle/>
          <a:p>
            <a:fld id="{D3A8654B-FFDC-402D-8C5F-6A72596A7799}" type="slidenum">
              <a:rPr lang="en-CA" smtClean="0"/>
              <a:pPr/>
              <a:t>17</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CA" smtClean="0"/>
          </a:p>
        </p:txBody>
      </p:sp>
      <p:sp>
        <p:nvSpPr>
          <p:cNvPr id="49155" name="Slide Number Placeholder 3"/>
          <p:cNvSpPr>
            <a:spLocks noGrp="1"/>
          </p:cNvSpPr>
          <p:nvPr>
            <p:ph type="sldNum" sz="quarter" idx="5"/>
          </p:nvPr>
        </p:nvSpPr>
        <p:spPr bwMode="auto">
          <a:noFill/>
          <a:ln>
            <a:miter lim="800000"/>
            <a:headEnd/>
            <a:tailEnd/>
          </a:ln>
        </p:spPr>
        <p:txBody>
          <a:bodyPr/>
          <a:lstStyle/>
          <a:p>
            <a:fld id="{B8FDD798-252C-422A-9C95-9103DDEEEC5C}" type="slidenum">
              <a:rPr lang="en-CA" smtClean="0"/>
              <a:pPr/>
              <a:t>18</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CA" smtClean="0"/>
          </a:p>
        </p:txBody>
      </p:sp>
      <p:sp>
        <p:nvSpPr>
          <p:cNvPr id="51203" name="Slide Number Placeholder 3"/>
          <p:cNvSpPr>
            <a:spLocks noGrp="1"/>
          </p:cNvSpPr>
          <p:nvPr>
            <p:ph type="sldNum" sz="quarter" idx="5"/>
          </p:nvPr>
        </p:nvSpPr>
        <p:spPr bwMode="auto">
          <a:noFill/>
          <a:ln>
            <a:miter lim="800000"/>
            <a:headEnd/>
            <a:tailEnd/>
          </a:ln>
        </p:spPr>
        <p:txBody>
          <a:bodyPr/>
          <a:lstStyle/>
          <a:p>
            <a:fld id="{207BA116-2B47-4C15-8B23-607AAA051B4B}" type="slidenum">
              <a:rPr lang="en-CA" smtClean="0"/>
              <a:pPr/>
              <a:t>19</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CA" smtClean="0"/>
          </a:p>
        </p:txBody>
      </p:sp>
      <p:sp>
        <p:nvSpPr>
          <p:cNvPr id="53251" name="Slide Number Placeholder 3"/>
          <p:cNvSpPr>
            <a:spLocks noGrp="1"/>
          </p:cNvSpPr>
          <p:nvPr>
            <p:ph type="sldNum" sz="quarter" idx="5"/>
          </p:nvPr>
        </p:nvSpPr>
        <p:spPr bwMode="auto">
          <a:noFill/>
          <a:ln>
            <a:miter lim="800000"/>
            <a:headEnd/>
            <a:tailEnd/>
          </a:ln>
        </p:spPr>
        <p:txBody>
          <a:bodyPr/>
          <a:lstStyle/>
          <a:p>
            <a:fld id="{35BF9C75-5A12-41E4-BA73-ECEA8550251E}" type="slidenum">
              <a:rPr lang="en-CA" smtClean="0"/>
              <a:pPr/>
              <a:t>20</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endParaRPr lang="en-CA" smtClean="0"/>
          </a:p>
        </p:txBody>
      </p:sp>
      <p:sp>
        <p:nvSpPr>
          <p:cNvPr id="18435" name="Slide Number Placeholder 3"/>
          <p:cNvSpPr>
            <a:spLocks noGrp="1"/>
          </p:cNvSpPr>
          <p:nvPr>
            <p:ph type="sldNum" sz="quarter" idx="5"/>
          </p:nvPr>
        </p:nvSpPr>
        <p:spPr bwMode="auto">
          <a:noFill/>
          <a:ln>
            <a:miter lim="800000"/>
            <a:headEnd/>
            <a:tailEnd/>
          </a:ln>
        </p:spPr>
        <p:txBody>
          <a:bodyPr/>
          <a:lstStyle/>
          <a:p>
            <a:fld id="{5E1AB945-117F-4B43-BB5A-60DE711F97F4}" type="slidenum">
              <a:rPr lang="en-CA" smtClean="0"/>
              <a:pPr/>
              <a:t>3</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CA" smtClean="0"/>
          </a:p>
        </p:txBody>
      </p:sp>
      <p:sp>
        <p:nvSpPr>
          <p:cNvPr id="55299" name="Slide Number Placeholder 3"/>
          <p:cNvSpPr>
            <a:spLocks noGrp="1"/>
          </p:cNvSpPr>
          <p:nvPr>
            <p:ph type="sldNum" sz="quarter" idx="5"/>
          </p:nvPr>
        </p:nvSpPr>
        <p:spPr bwMode="auto">
          <a:noFill/>
          <a:ln>
            <a:miter lim="800000"/>
            <a:headEnd/>
            <a:tailEnd/>
          </a:ln>
        </p:spPr>
        <p:txBody>
          <a:bodyPr/>
          <a:lstStyle/>
          <a:p>
            <a:fld id="{B2F4A8DA-29C3-4DAB-9DFF-ED2C4D275489}" type="slidenum">
              <a:rPr lang="en-CA" smtClean="0"/>
              <a:pPr/>
              <a:t>21</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CA" smtClean="0"/>
          </a:p>
        </p:txBody>
      </p:sp>
      <p:sp>
        <p:nvSpPr>
          <p:cNvPr id="57347" name="Slide Number Placeholder 3"/>
          <p:cNvSpPr>
            <a:spLocks noGrp="1"/>
          </p:cNvSpPr>
          <p:nvPr>
            <p:ph type="sldNum" sz="quarter" idx="5"/>
          </p:nvPr>
        </p:nvSpPr>
        <p:spPr bwMode="auto">
          <a:noFill/>
          <a:ln>
            <a:miter lim="800000"/>
            <a:headEnd/>
            <a:tailEnd/>
          </a:ln>
        </p:spPr>
        <p:txBody>
          <a:bodyPr/>
          <a:lstStyle/>
          <a:p>
            <a:fld id="{4D0440A2-0065-4E3F-B6BE-0F1BC0CF8CA3}" type="slidenum">
              <a:rPr lang="en-CA" smtClean="0"/>
              <a:pPr/>
              <a:t>22</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en-CA" smtClean="0"/>
          </a:p>
        </p:txBody>
      </p:sp>
      <p:sp>
        <p:nvSpPr>
          <p:cNvPr id="59395" name="Slide Number Placeholder 3"/>
          <p:cNvSpPr>
            <a:spLocks noGrp="1"/>
          </p:cNvSpPr>
          <p:nvPr>
            <p:ph type="sldNum" sz="quarter" idx="5"/>
          </p:nvPr>
        </p:nvSpPr>
        <p:spPr bwMode="auto">
          <a:noFill/>
          <a:ln>
            <a:miter lim="800000"/>
            <a:headEnd/>
            <a:tailEnd/>
          </a:ln>
        </p:spPr>
        <p:txBody>
          <a:bodyPr/>
          <a:lstStyle/>
          <a:p>
            <a:fld id="{02AC8159-2028-48F0-9E04-F39EECE33EEE}" type="slidenum">
              <a:rPr lang="en-CA" smtClean="0"/>
              <a:pPr/>
              <a:t>23</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endParaRPr lang="en-CA" smtClean="0"/>
          </a:p>
        </p:txBody>
      </p:sp>
      <p:sp>
        <p:nvSpPr>
          <p:cNvPr id="61443" name="Slide Number Placeholder 3"/>
          <p:cNvSpPr>
            <a:spLocks noGrp="1"/>
          </p:cNvSpPr>
          <p:nvPr>
            <p:ph type="sldNum" sz="quarter" idx="5"/>
          </p:nvPr>
        </p:nvSpPr>
        <p:spPr bwMode="auto">
          <a:noFill/>
          <a:ln>
            <a:miter lim="800000"/>
            <a:headEnd/>
            <a:tailEnd/>
          </a:ln>
        </p:spPr>
        <p:txBody>
          <a:bodyPr/>
          <a:lstStyle/>
          <a:p>
            <a:fld id="{B8C5533E-B54F-4FA7-9146-8E8947EBE4F8}" type="slidenum">
              <a:rPr lang="en-CA" smtClean="0"/>
              <a:pPr/>
              <a:t>24</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en-CA" smtClean="0"/>
          </a:p>
        </p:txBody>
      </p:sp>
      <p:sp>
        <p:nvSpPr>
          <p:cNvPr id="63491" name="Slide Number Placeholder 3"/>
          <p:cNvSpPr>
            <a:spLocks noGrp="1"/>
          </p:cNvSpPr>
          <p:nvPr>
            <p:ph type="sldNum" sz="quarter" idx="5"/>
          </p:nvPr>
        </p:nvSpPr>
        <p:spPr bwMode="auto">
          <a:noFill/>
          <a:ln>
            <a:miter lim="800000"/>
            <a:headEnd/>
            <a:tailEnd/>
          </a:ln>
        </p:spPr>
        <p:txBody>
          <a:bodyPr/>
          <a:lstStyle/>
          <a:p>
            <a:fld id="{4A64B9BF-16A7-4231-B489-6B225D71890C}" type="slidenum">
              <a:rPr lang="en-CA" smtClean="0"/>
              <a:pPr/>
              <a:t>25</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endParaRPr lang="en-CA" smtClean="0"/>
          </a:p>
        </p:txBody>
      </p:sp>
      <p:sp>
        <p:nvSpPr>
          <p:cNvPr id="65539" name="Slide Number Placeholder 3"/>
          <p:cNvSpPr>
            <a:spLocks noGrp="1"/>
          </p:cNvSpPr>
          <p:nvPr>
            <p:ph type="sldNum" sz="quarter" idx="5"/>
          </p:nvPr>
        </p:nvSpPr>
        <p:spPr bwMode="auto">
          <a:noFill/>
          <a:ln>
            <a:miter lim="800000"/>
            <a:headEnd/>
            <a:tailEnd/>
          </a:ln>
        </p:spPr>
        <p:txBody>
          <a:bodyPr/>
          <a:lstStyle/>
          <a:p>
            <a:fld id="{26625C0C-C50E-405B-B44C-8C1941F24488}" type="slidenum">
              <a:rPr lang="en-CA" smtClean="0"/>
              <a:pPr/>
              <a:t>26</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endParaRPr lang="en-CA" smtClean="0"/>
          </a:p>
        </p:txBody>
      </p:sp>
      <p:sp>
        <p:nvSpPr>
          <p:cNvPr id="67587" name="Slide Number Placeholder 3"/>
          <p:cNvSpPr>
            <a:spLocks noGrp="1"/>
          </p:cNvSpPr>
          <p:nvPr>
            <p:ph type="sldNum" sz="quarter" idx="5"/>
          </p:nvPr>
        </p:nvSpPr>
        <p:spPr bwMode="auto">
          <a:noFill/>
          <a:ln>
            <a:miter lim="800000"/>
            <a:headEnd/>
            <a:tailEnd/>
          </a:ln>
        </p:spPr>
        <p:txBody>
          <a:bodyPr/>
          <a:lstStyle/>
          <a:p>
            <a:fld id="{99DB0E4A-B473-42F6-BF92-47823DF3728B}" type="slidenum">
              <a:rPr lang="en-CA" smtClean="0"/>
              <a:pPr/>
              <a:t>27</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smtClean="0"/>
              <a:t>RO concluded that the tumour grew AND partial lung collapsed. Pt was never treated.</a:t>
            </a: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a:lstStyle/>
          <a:p>
            <a:fld id="{DEA108D8-9E64-4941-8941-ACD1059E7DB4}" type="slidenum">
              <a:rPr lang="en-CA" smtClean="0"/>
              <a:pPr/>
              <a:t>31</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eaLnBrk="1" hangingPunct="1">
              <a:spcBef>
                <a:spcPct val="0"/>
              </a:spcBef>
            </a:pPr>
            <a:r>
              <a:rPr lang="en-CA" smtClean="0"/>
              <a:t>Selected these from Appendix A: Cross Sectional Anatomy Review. there are so many structures in the thorax, we can delete some</a:t>
            </a:r>
          </a:p>
        </p:txBody>
      </p:sp>
      <p:sp>
        <p:nvSpPr>
          <p:cNvPr id="20483" name="Slide Number Placeholder 3"/>
          <p:cNvSpPr>
            <a:spLocks noGrp="1"/>
          </p:cNvSpPr>
          <p:nvPr>
            <p:ph type="sldNum" sz="quarter" idx="5"/>
          </p:nvPr>
        </p:nvSpPr>
        <p:spPr bwMode="auto">
          <a:noFill/>
          <a:ln>
            <a:miter lim="800000"/>
            <a:headEnd/>
            <a:tailEnd/>
          </a:ln>
        </p:spPr>
        <p:txBody>
          <a:bodyPr/>
          <a:lstStyle/>
          <a:p>
            <a:fld id="{3C2B3A6A-2401-4A43-98F5-820AFA239AD6}" type="slidenum">
              <a:rPr lang="en-CA" smtClean="0"/>
              <a:pPr/>
              <a:t>4</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spcBef>
                <a:spcPct val="0"/>
              </a:spcBef>
            </a:pPr>
            <a:r>
              <a:rPr lang="en-CA" smtClean="0"/>
              <a:t>Will check lymphatics textbook at home</a:t>
            </a:r>
          </a:p>
        </p:txBody>
      </p:sp>
      <p:sp>
        <p:nvSpPr>
          <p:cNvPr id="22531" name="Slide Number Placeholder 3"/>
          <p:cNvSpPr>
            <a:spLocks noGrp="1"/>
          </p:cNvSpPr>
          <p:nvPr>
            <p:ph type="sldNum" sz="quarter" idx="5"/>
          </p:nvPr>
        </p:nvSpPr>
        <p:spPr bwMode="auto">
          <a:noFill/>
          <a:ln>
            <a:miter lim="800000"/>
            <a:headEnd/>
            <a:tailEnd/>
          </a:ln>
        </p:spPr>
        <p:txBody>
          <a:bodyPr/>
          <a:lstStyle/>
          <a:p>
            <a:fld id="{2B7DFFE7-BCFE-481A-9DA2-BBA3A71DD299}" type="slidenum">
              <a:rPr lang="en-CA" smtClean="0"/>
              <a:pPr/>
              <a:t>5</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endParaRPr lang="en-CA" smtClean="0"/>
          </a:p>
        </p:txBody>
      </p:sp>
      <p:sp>
        <p:nvSpPr>
          <p:cNvPr id="24579" name="Slide Number Placeholder 3"/>
          <p:cNvSpPr>
            <a:spLocks noGrp="1"/>
          </p:cNvSpPr>
          <p:nvPr>
            <p:ph type="sldNum" sz="quarter" idx="5"/>
          </p:nvPr>
        </p:nvSpPr>
        <p:spPr bwMode="auto">
          <a:noFill/>
          <a:ln>
            <a:miter lim="800000"/>
            <a:headEnd/>
            <a:tailEnd/>
          </a:ln>
        </p:spPr>
        <p:txBody>
          <a:bodyPr/>
          <a:lstStyle/>
          <a:p>
            <a:fld id="{4173D0FC-5EA5-4F9F-BD9E-90162412759E}" type="slidenum">
              <a:rPr lang="en-CA" smtClean="0"/>
              <a:pPr/>
              <a:t>6</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CA" smtClean="0"/>
          </a:p>
        </p:txBody>
      </p:sp>
      <p:sp>
        <p:nvSpPr>
          <p:cNvPr id="26627" name="Slide Number Placeholder 3"/>
          <p:cNvSpPr>
            <a:spLocks noGrp="1"/>
          </p:cNvSpPr>
          <p:nvPr>
            <p:ph type="sldNum" sz="quarter" idx="5"/>
          </p:nvPr>
        </p:nvSpPr>
        <p:spPr bwMode="auto">
          <a:noFill/>
          <a:ln>
            <a:miter lim="800000"/>
            <a:headEnd/>
            <a:tailEnd/>
          </a:ln>
        </p:spPr>
        <p:txBody>
          <a:bodyPr/>
          <a:lstStyle/>
          <a:p>
            <a:fld id="{1CD0E9C3-B290-41D0-9A67-6ED763BFC39B}" type="slidenum">
              <a:rPr lang="en-CA" smtClean="0"/>
              <a:pPr/>
              <a:t>7</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endParaRPr lang="en-CA" smtClean="0"/>
          </a:p>
        </p:txBody>
      </p:sp>
      <p:sp>
        <p:nvSpPr>
          <p:cNvPr id="28675" name="Slide Number Placeholder 3"/>
          <p:cNvSpPr>
            <a:spLocks noGrp="1"/>
          </p:cNvSpPr>
          <p:nvPr>
            <p:ph type="sldNum" sz="quarter" idx="5"/>
          </p:nvPr>
        </p:nvSpPr>
        <p:spPr bwMode="auto">
          <a:noFill/>
          <a:ln>
            <a:miter lim="800000"/>
            <a:headEnd/>
            <a:tailEnd/>
          </a:ln>
        </p:spPr>
        <p:txBody>
          <a:bodyPr/>
          <a:lstStyle/>
          <a:p>
            <a:fld id="{2D28CB52-5839-47A7-BE34-035038A4A069}" type="slidenum">
              <a:rPr lang="en-CA" smtClean="0"/>
              <a:pPr/>
              <a:t>8</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endParaRPr lang="en-CA" smtClean="0"/>
          </a:p>
        </p:txBody>
      </p:sp>
      <p:sp>
        <p:nvSpPr>
          <p:cNvPr id="30723" name="Slide Number Placeholder 3"/>
          <p:cNvSpPr>
            <a:spLocks noGrp="1"/>
          </p:cNvSpPr>
          <p:nvPr>
            <p:ph type="sldNum" sz="quarter" idx="5"/>
          </p:nvPr>
        </p:nvSpPr>
        <p:spPr bwMode="auto">
          <a:noFill/>
          <a:ln>
            <a:miter lim="800000"/>
            <a:headEnd/>
            <a:tailEnd/>
          </a:ln>
        </p:spPr>
        <p:txBody>
          <a:bodyPr/>
          <a:lstStyle/>
          <a:p>
            <a:fld id="{633FC52C-3962-48A0-9727-EF9919DFA3CB}" type="slidenum">
              <a:rPr lang="en-CA" smtClean="0"/>
              <a:pPr/>
              <a:t>9</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endParaRPr lang="en-CA" smtClean="0"/>
          </a:p>
        </p:txBody>
      </p:sp>
      <p:sp>
        <p:nvSpPr>
          <p:cNvPr id="32771" name="Slide Number Placeholder 3"/>
          <p:cNvSpPr>
            <a:spLocks noGrp="1"/>
          </p:cNvSpPr>
          <p:nvPr>
            <p:ph type="sldNum" sz="quarter" idx="5"/>
          </p:nvPr>
        </p:nvSpPr>
        <p:spPr bwMode="auto">
          <a:noFill/>
          <a:ln>
            <a:miter lim="800000"/>
            <a:headEnd/>
            <a:tailEnd/>
          </a:ln>
        </p:spPr>
        <p:txBody>
          <a:bodyPr/>
          <a:lstStyle/>
          <a:p>
            <a:fld id="{F21CB919-8F40-41DD-AD94-695F41BF2BB5}" type="slidenum">
              <a:rPr lang="en-CA" smtClean="0"/>
              <a:pPr/>
              <a:t>10</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8AC4F2B-4D79-4AAC-AF3F-E1FDF4BC9661}" type="datetimeFigureOut">
              <a:rPr lang="en-CA"/>
              <a:pPr>
                <a:defRPr/>
              </a:pPr>
              <a:t>30/04/2013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BF02CF5-3BE1-47B7-8DC6-6DC8E65EF5AD}"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384C20E-6CDA-4BA9-AA19-022A58BCBB54}" type="datetimeFigureOut">
              <a:rPr lang="en-CA"/>
              <a:pPr>
                <a:defRPr/>
              </a:pPr>
              <a:t>30/04/2013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1E552E6-F674-4BA3-A8AA-D22912EE767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7D3DDC4-B6D3-427E-A164-3B05AF2DE329}" type="datetimeFigureOut">
              <a:rPr lang="en-CA"/>
              <a:pPr>
                <a:defRPr/>
              </a:pPr>
              <a:t>30/04/2013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0D61F52-0519-40BB-B6A7-F6F552CBA7BE}"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12DE6BA-D7C1-4E3E-BE66-C6A1C39985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5C9AA15-7C0F-4F45-813C-B5F22DA15738}" type="datetimeFigureOut">
              <a:rPr lang="en-CA"/>
              <a:pPr>
                <a:defRPr/>
              </a:pPr>
              <a:t>30/04/2013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87F709B-B54E-41C5-9B04-7938BD77E83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922CE9-41DD-4F36-B9C8-6D60141A1C6A}" type="datetimeFigureOut">
              <a:rPr lang="en-CA"/>
              <a:pPr>
                <a:defRPr/>
              </a:pPr>
              <a:t>30/04/2013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206DB55-1904-461C-91FA-5E97A2E6503D}"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099E4B9-4069-44A5-970A-CECAFA087E56}" type="datetimeFigureOut">
              <a:rPr lang="en-CA"/>
              <a:pPr>
                <a:defRPr/>
              </a:pPr>
              <a:t>30/04/2013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AB1F261-F0B9-46AA-A8C1-C7DDDD95D403}"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FE10329-A1DA-4A7F-90F8-8230AA557F83}" type="datetimeFigureOut">
              <a:rPr lang="en-CA"/>
              <a:pPr>
                <a:defRPr/>
              </a:pPr>
              <a:t>30/04/2013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1A30FE0C-DF3D-4979-9CDD-966BF5AE456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5DD48BD-B473-40E4-BD2B-BE1DD8F39AE7}" type="datetimeFigureOut">
              <a:rPr lang="en-CA"/>
              <a:pPr>
                <a:defRPr/>
              </a:pPr>
              <a:t>30/04/2013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5B094D9-763C-444B-9163-5245984DC3A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0E5842-C469-45EC-9FE3-F8A23D186AEC}" type="datetimeFigureOut">
              <a:rPr lang="en-CA"/>
              <a:pPr>
                <a:defRPr/>
              </a:pPr>
              <a:t>30/04/2013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4A8C2312-738D-4409-9EA1-B89DBFCC6E22}"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0DDB8-C905-4361-ABA6-6227533F4BD3}" type="datetimeFigureOut">
              <a:rPr lang="en-CA"/>
              <a:pPr>
                <a:defRPr/>
              </a:pPr>
              <a:t>30/04/2013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7E9FD6A-E39D-4BFC-927B-C59B99CDB33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53B369-8D12-4CB2-AC6D-1B4DA60E9481}" type="datetimeFigureOut">
              <a:rPr lang="en-CA"/>
              <a:pPr>
                <a:defRPr/>
              </a:pPr>
              <a:t>30/04/2013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42E0D41-8CFD-4223-9C8E-40BA89D9614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AF99EC37-C9AD-4E64-8DF1-D6AC4F1E58EE}" type="datetimeFigureOut">
              <a:rPr lang="en-CA"/>
              <a:pPr>
                <a:defRPr/>
              </a:pPr>
              <a:t>30/04/2013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C818217-9FA4-422A-B109-D3E9EB55BD9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smtClean="0"/>
              <a:t>Appendix C</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Lung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CA" smtClean="0"/>
              <a:t>CBCT Imaging Parameters-Varian</a:t>
            </a:r>
          </a:p>
        </p:txBody>
      </p:sp>
      <p:sp>
        <p:nvSpPr>
          <p:cNvPr id="31746" name="Content Placeholder 2"/>
          <p:cNvSpPr>
            <a:spLocks noGrp="1"/>
          </p:cNvSpPr>
          <p:nvPr>
            <p:ph sz="half" idx="1"/>
          </p:nvPr>
        </p:nvSpPr>
        <p:spPr>
          <a:xfrm>
            <a:off x="457200" y="1600200"/>
            <a:ext cx="8077200" cy="4800600"/>
          </a:xfrm>
        </p:spPr>
        <p:txBody>
          <a:bodyPr/>
          <a:lstStyle/>
          <a:p>
            <a:pPr eaLnBrk="1" hangingPunct="1"/>
            <a:r>
              <a:rPr lang="en-CA" sz="2000" smtClean="0"/>
              <a:t>There are 2 types of scans and filters:</a:t>
            </a:r>
          </a:p>
          <a:p>
            <a:pPr lvl="1" eaLnBrk="1" hangingPunct="1"/>
            <a:r>
              <a:rPr lang="en-US" sz="2000" smtClean="0">
                <a:sym typeface="Symbol" pitchFamily="18" charset="2"/>
              </a:rPr>
              <a:t>Full scan: 360  with half</a:t>
            </a:r>
            <a:r>
              <a:rPr lang="en-CA" sz="2000" smtClean="0">
                <a:sym typeface="Symbol" pitchFamily="18" charset="2"/>
              </a:rPr>
              <a:t> bowtie </a:t>
            </a:r>
            <a:r>
              <a:rPr lang="en-US" sz="2000" smtClean="0">
                <a:sym typeface="Symbol" pitchFamily="18" charset="2"/>
              </a:rPr>
              <a:t>filter (gantry starts at 178  or 182 , creates a smaller field of view, kV imaging panel is central</a:t>
            </a:r>
          </a:p>
          <a:p>
            <a:pPr lvl="1" eaLnBrk="1" hangingPunct="1"/>
            <a:r>
              <a:rPr lang="en-US" sz="2000" smtClean="0">
                <a:sym typeface="Symbol" pitchFamily="18" charset="2"/>
              </a:rPr>
              <a:t>Half scan: 200  with full</a:t>
            </a:r>
            <a:r>
              <a:rPr lang="en-CA" sz="2000" smtClean="0">
                <a:sym typeface="Symbol" pitchFamily="18" charset="2"/>
              </a:rPr>
              <a:t> bowtie</a:t>
            </a:r>
            <a:r>
              <a:rPr lang="en-US" sz="2000" smtClean="0">
                <a:sym typeface="Symbol" pitchFamily="18" charset="2"/>
              </a:rPr>
              <a:t>filter(gantry starts at </a:t>
            </a:r>
            <a:r>
              <a:rPr lang="en-US" sz="2000" smtClean="0"/>
              <a:t>22</a:t>
            </a:r>
            <a:r>
              <a:rPr lang="en-US" sz="2000" smtClean="0">
                <a:sym typeface="Symbol" pitchFamily="18" charset="2"/>
              </a:rPr>
              <a:t> or 182 ), creates a larger field of view, kV panel is offset 14.8 cm laterally</a:t>
            </a:r>
          </a:p>
          <a:p>
            <a:pPr eaLnBrk="1" hangingPunct="1"/>
            <a:endParaRPr lang="en-CA" smtClean="0"/>
          </a:p>
          <a:p>
            <a:pPr lvl="1" eaLnBrk="1" hangingPunct="1">
              <a:buFont typeface="Arial" charset="0"/>
              <a:buNone/>
            </a:pPr>
            <a:endParaRPr lang="en-CA" smtClean="0"/>
          </a:p>
          <a:p>
            <a:pPr eaLnBrk="1" hangingPunct="1"/>
            <a:endParaRPr lang="en-CA" smtClean="0"/>
          </a:p>
        </p:txBody>
      </p:sp>
      <p:grpSp>
        <p:nvGrpSpPr>
          <p:cNvPr id="31747" name="Group 7"/>
          <p:cNvGrpSpPr>
            <a:grpSpLocks/>
          </p:cNvGrpSpPr>
          <p:nvPr/>
        </p:nvGrpSpPr>
        <p:grpSpPr bwMode="auto">
          <a:xfrm>
            <a:off x="2590800" y="3657600"/>
            <a:ext cx="3124200" cy="2438400"/>
            <a:chOff x="2460" y="2520"/>
            <a:chExt cx="7910" cy="5370"/>
          </a:xfrm>
        </p:grpSpPr>
        <p:pic>
          <p:nvPicPr>
            <p:cNvPr id="31748" name="Picture 8" descr="CIMG1831"/>
            <p:cNvPicPr>
              <a:picLocks noChangeAspect="1" noChangeArrowheads="1"/>
            </p:cNvPicPr>
            <p:nvPr/>
          </p:nvPicPr>
          <p:blipFill>
            <a:blip r:embed="rId3">
              <a:lum bright="12000" contrast="12000"/>
            </a:blip>
            <a:srcRect/>
            <a:stretch>
              <a:fillRect/>
            </a:stretch>
          </p:blipFill>
          <p:spPr bwMode="auto">
            <a:xfrm rot="5400000">
              <a:off x="6275" y="3105"/>
              <a:ext cx="4680" cy="3510"/>
            </a:xfrm>
            <a:prstGeom prst="rect">
              <a:avLst/>
            </a:prstGeom>
            <a:noFill/>
            <a:ln w="9525">
              <a:noFill/>
              <a:miter lim="800000"/>
              <a:headEnd/>
              <a:tailEnd/>
            </a:ln>
          </p:spPr>
        </p:pic>
        <p:pic>
          <p:nvPicPr>
            <p:cNvPr id="31749" name="Picture 9" descr="CIMG1834"/>
            <p:cNvPicPr>
              <a:picLocks noChangeAspect="1" noChangeArrowheads="1"/>
            </p:cNvPicPr>
            <p:nvPr/>
          </p:nvPicPr>
          <p:blipFill>
            <a:blip r:embed="rId4">
              <a:lum bright="12000" contrast="12000"/>
            </a:blip>
            <a:srcRect/>
            <a:stretch>
              <a:fillRect/>
            </a:stretch>
          </p:blipFill>
          <p:spPr bwMode="auto">
            <a:xfrm rot="5400000">
              <a:off x="1871" y="3109"/>
              <a:ext cx="4711" cy="3533"/>
            </a:xfrm>
            <a:prstGeom prst="rect">
              <a:avLst/>
            </a:prstGeom>
            <a:noFill/>
            <a:ln w="9525">
              <a:noFill/>
              <a:miter lim="800000"/>
              <a:headEnd/>
              <a:tailEnd/>
            </a:ln>
          </p:spPr>
        </p:pic>
        <p:sp>
          <p:nvSpPr>
            <p:cNvPr id="31750" name="Text Box 10"/>
            <p:cNvSpPr txBox="1">
              <a:spLocks noChangeArrowheads="1"/>
            </p:cNvSpPr>
            <p:nvPr/>
          </p:nvSpPr>
          <p:spPr bwMode="auto">
            <a:xfrm>
              <a:off x="2460" y="7215"/>
              <a:ext cx="3859" cy="507"/>
            </a:xfrm>
            <a:prstGeom prst="rect">
              <a:avLst/>
            </a:prstGeom>
            <a:noFill/>
            <a:ln w="9525">
              <a:noFill/>
              <a:miter lim="800000"/>
              <a:headEnd/>
              <a:tailEnd/>
            </a:ln>
          </p:spPr>
          <p:txBody>
            <a:bodyPr lIns="0" tIns="0" rIns="0" bIns="0"/>
            <a:lstStyle/>
            <a:p>
              <a:pPr algn="ctr">
                <a:spcAft>
                  <a:spcPts val="1000"/>
                </a:spcAft>
              </a:pPr>
              <a:r>
                <a:rPr lang="en-US" sz="1100" b="1">
                  <a:latin typeface="Tahoma" pitchFamily="34" charset="0"/>
                </a:rPr>
                <a:t>Full Bowtie Filter</a:t>
              </a:r>
              <a:endParaRPr lang="en-US">
                <a:latin typeface="Calibri" pitchFamily="34" charset="0"/>
              </a:endParaRPr>
            </a:p>
          </p:txBody>
        </p:sp>
        <p:sp>
          <p:nvSpPr>
            <p:cNvPr id="31751" name="Text Box 11"/>
            <p:cNvSpPr txBox="1">
              <a:spLocks noChangeArrowheads="1"/>
            </p:cNvSpPr>
            <p:nvPr/>
          </p:nvSpPr>
          <p:spPr bwMode="auto">
            <a:xfrm>
              <a:off x="6860" y="7200"/>
              <a:ext cx="3317" cy="690"/>
            </a:xfrm>
            <a:prstGeom prst="rect">
              <a:avLst/>
            </a:prstGeom>
            <a:noFill/>
            <a:ln w="9525">
              <a:noFill/>
              <a:miter lim="800000"/>
              <a:headEnd/>
              <a:tailEnd/>
            </a:ln>
          </p:spPr>
          <p:txBody>
            <a:bodyPr lIns="0" tIns="0" rIns="0" bIns="0"/>
            <a:lstStyle/>
            <a:p>
              <a:pPr>
                <a:spcAft>
                  <a:spcPts val="1000"/>
                </a:spcAft>
              </a:pPr>
              <a:r>
                <a:rPr lang="en-US" sz="1100" b="1">
                  <a:latin typeface="Tahoma" pitchFamily="34" charset="0"/>
                </a:rPr>
                <a:t>Half Bowtie Filter</a:t>
              </a:r>
              <a:endParaRPr lang="en-US">
                <a:latin typeface="Calibri"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CA" smtClean="0"/>
              <a:t>CBCT Imaging Parameters- Varian</a:t>
            </a:r>
          </a:p>
        </p:txBody>
      </p:sp>
      <p:sp>
        <p:nvSpPr>
          <p:cNvPr id="33794" name="Content Placeholder 2"/>
          <p:cNvSpPr>
            <a:spLocks noGrp="1"/>
          </p:cNvSpPr>
          <p:nvPr>
            <p:ph sz="half" idx="1"/>
          </p:nvPr>
        </p:nvSpPr>
        <p:spPr>
          <a:xfrm>
            <a:off x="457200" y="1295400"/>
            <a:ext cx="7620000" cy="1981200"/>
          </a:xfrm>
        </p:spPr>
        <p:txBody>
          <a:bodyPr/>
          <a:lstStyle/>
          <a:p>
            <a:pPr eaLnBrk="1" hangingPunct="1"/>
            <a:r>
              <a:rPr lang="en-CA" sz="1800" smtClean="0"/>
              <a:t>The type of CBCT scan used will vary from centre to centre depending on the anatomy that needs to be visualized. A full scan of the thorax will produce better visualization of any peripheral structures, while a half scan captures a smaller, central area of interest and has a ring artifact peripherally</a:t>
            </a:r>
          </a:p>
        </p:txBody>
      </p:sp>
      <p:pic>
        <p:nvPicPr>
          <p:cNvPr id="33795" name="Picture 6"/>
          <p:cNvPicPr>
            <a:picLocks noChangeAspect="1" noChangeArrowheads="1"/>
          </p:cNvPicPr>
          <p:nvPr/>
        </p:nvPicPr>
        <p:blipFill>
          <a:blip r:embed="rId3"/>
          <a:srcRect l="1527"/>
          <a:stretch>
            <a:fillRect/>
          </a:stretch>
        </p:blipFill>
        <p:spPr bwMode="auto">
          <a:xfrm>
            <a:off x="4343400" y="2743200"/>
            <a:ext cx="4572000" cy="2867025"/>
          </a:xfrm>
          <a:prstGeom prst="rect">
            <a:avLst/>
          </a:prstGeom>
          <a:noFill/>
          <a:ln w="9525">
            <a:noFill/>
            <a:miter lim="800000"/>
            <a:headEnd/>
            <a:tailEnd/>
          </a:ln>
        </p:spPr>
      </p:pic>
      <p:pic>
        <p:nvPicPr>
          <p:cNvPr id="33796" name="Picture 5"/>
          <p:cNvPicPr>
            <a:picLocks noChangeAspect="1" noChangeArrowheads="1"/>
          </p:cNvPicPr>
          <p:nvPr/>
        </p:nvPicPr>
        <p:blipFill>
          <a:blip r:embed="rId4"/>
          <a:srcRect l="9157" t="6306" r="8424"/>
          <a:stretch>
            <a:fillRect/>
          </a:stretch>
        </p:blipFill>
        <p:spPr bwMode="auto">
          <a:xfrm>
            <a:off x="838200" y="2895600"/>
            <a:ext cx="3276600" cy="2703513"/>
          </a:xfrm>
          <a:prstGeom prst="rect">
            <a:avLst/>
          </a:prstGeom>
          <a:noFill/>
          <a:ln w="9525">
            <a:noFill/>
            <a:miter lim="800000"/>
            <a:headEnd/>
            <a:tailEnd/>
          </a:ln>
        </p:spPr>
      </p:pic>
      <p:sp>
        <p:nvSpPr>
          <p:cNvPr id="33797" name="TextBox 8"/>
          <p:cNvSpPr txBox="1">
            <a:spLocks noChangeArrowheads="1"/>
          </p:cNvSpPr>
          <p:nvPr/>
        </p:nvSpPr>
        <p:spPr bwMode="auto">
          <a:xfrm>
            <a:off x="838200" y="5715000"/>
            <a:ext cx="3276600" cy="830263"/>
          </a:xfrm>
          <a:prstGeom prst="rect">
            <a:avLst/>
          </a:prstGeom>
          <a:noFill/>
          <a:ln w="9525">
            <a:noFill/>
            <a:miter lim="800000"/>
            <a:headEnd/>
            <a:tailEnd/>
          </a:ln>
        </p:spPr>
        <p:txBody>
          <a:bodyPr>
            <a:spAutoFit/>
          </a:bodyPr>
          <a:lstStyle/>
          <a:p>
            <a:r>
              <a:rPr lang="en-CA" sz="1200">
                <a:latin typeface="Calibri" pitchFamily="34" charset="0"/>
              </a:rPr>
              <a:t>Half scan, full bowtie: Prostate, note the ring artifact caused by the steep dose gradient from the x-ray beam is going through two areas on the filter</a:t>
            </a:r>
            <a:endParaRPr lang="en-US" sz="1200">
              <a:latin typeface="Calibri" pitchFamily="34" charset="0"/>
            </a:endParaRPr>
          </a:p>
        </p:txBody>
      </p:sp>
      <p:sp>
        <p:nvSpPr>
          <p:cNvPr id="33798" name="TextBox 5"/>
          <p:cNvSpPr txBox="1">
            <a:spLocks noChangeArrowheads="1"/>
          </p:cNvSpPr>
          <p:nvPr/>
        </p:nvSpPr>
        <p:spPr bwMode="auto">
          <a:xfrm>
            <a:off x="4343400" y="5715000"/>
            <a:ext cx="4572000" cy="461963"/>
          </a:xfrm>
          <a:prstGeom prst="rect">
            <a:avLst/>
          </a:prstGeom>
          <a:noFill/>
          <a:ln w="9525">
            <a:noFill/>
            <a:miter lim="800000"/>
            <a:headEnd/>
            <a:tailEnd/>
          </a:ln>
        </p:spPr>
        <p:txBody>
          <a:bodyPr>
            <a:spAutoFit/>
          </a:bodyPr>
          <a:lstStyle/>
          <a:p>
            <a:r>
              <a:rPr lang="en-CA" sz="1200">
                <a:latin typeface="Calibri" pitchFamily="34" charset="0"/>
              </a:rPr>
              <a:t>Full scan, half bowtie: Lung, able to visualize the peripheral PTV (red) and spinal canal (pink)</a:t>
            </a:r>
            <a:endParaRPr lang="en-US" sz="120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p:txBody>
          <a:bodyPr/>
          <a:lstStyle/>
          <a:p>
            <a:pPr eaLnBrk="1" hangingPunct="1"/>
            <a:r>
              <a:rPr lang="en-CA" sz="2400" smtClean="0"/>
              <a:t>One of the available CBCT presets can be used for the CBCT scan</a:t>
            </a:r>
          </a:p>
          <a:p>
            <a:pPr lvl="1" eaLnBrk="1" fontAlgn="t" hangingPunct="1"/>
            <a:r>
              <a:rPr lang="en-US" sz="2000" smtClean="0"/>
              <a:t>Low-Dose Thorax is a possible option:</a:t>
            </a:r>
          </a:p>
          <a:p>
            <a:pPr lvl="2" eaLnBrk="1" fontAlgn="t" hangingPunct="1"/>
            <a:r>
              <a:rPr lang="en-US" sz="1600" smtClean="0"/>
              <a:t>half filter</a:t>
            </a:r>
          </a:p>
          <a:p>
            <a:pPr lvl="2" eaLnBrk="1" fontAlgn="t" hangingPunct="1"/>
            <a:r>
              <a:rPr lang="en-US" sz="1600" smtClean="0"/>
              <a:t>full 360</a:t>
            </a:r>
            <a:r>
              <a:rPr lang="en-US" sz="1600" smtClean="0">
                <a:sym typeface="Symbol" pitchFamily="18" charset="2"/>
              </a:rPr>
              <a:t>  scan</a:t>
            </a:r>
          </a:p>
          <a:p>
            <a:pPr lvl="2" eaLnBrk="1" fontAlgn="t" hangingPunct="1"/>
            <a:r>
              <a:rPr lang="en-US" sz="1600" smtClean="0">
                <a:sym typeface="Symbol" pitchFamily="18" charset="2"/>
              </a:rPr>
              <a:t> dose of 0.47cGy/scan</a:t>
            </a:r>
            <a:r>
              <a:rPr lang="en-US" sz="1600" smtClean="0"/>
              <a:t> </a:t>
            </a:r>
          </a:p>
          <a:p>
            <a:pPr lvl="2" eaLnBrk="1" fontAlgn="t" hangingPunct="1"/>
            <a:r>
              <a:rPr lang="en-US" sz="1600" smtClean="0"/>
              <a:t>slice thickness centre-specific</a:t>
            </a:r>
            <a:endParaRPr lang="en-CA" smtClean="0"/>
          </a:p>
          <a:p>
            <a:pPr eaLnBrk="1" hangingPunct="1"/>
            <a:r>
              <a:rPr lang="en-CA" sz="2400" smtClean="0"/>
              <a:t>Depending on the centre, a manual or automatic match (usually to the spine) with a clipbox can be done</a:t>
            </a:r>
          </a:p>
        </p:txBody>
      </p:sp>
      <p:sp>
        <p:nvSpPr>
          <p:cNvPr id="35842" name="Title 1"/>
          <p:cNvSpPr>
            <a:spLocks noGrp="1"/>
          </p:cNvSpPr>
          <p:nvPr>
            <p:ph type="title"/>
          </p:nvPr>
        </p:nvSpPr>
        <p:spPr/>
        <p:txBody>
          <a:bodyPr/>
          <a:lstStyle/>
          <a:p>
            <a:pPr eaLnBrk="1" hangingPunct="1"/>
            <a:r>
              <a:rPr lang="en-CA" smtClean="0"/>
              <a:t>CBCT Imaging Parameters-Varian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1"/>
          </p:nvPr>
        </p:nvPicPr>
        <p:blipFill>
          <a:blip r:embed="rId3"/>
          <a:srcRect/>
          <a:stretch>
            <a:fillRect/>
          </a:stretch>
        </p:blipFill>
        <p:spPr>
          <a:xfrm>
            <a:off x="609600" y="457200"/>
            <a:ext cx="7737475" cy="4525963"/>
          </a:xfrm>
        </p:spPr>
      </p:pic>
      <p:sp>
        <p:nvSpPr>
          <p:cNvPr id="37890" name="TextBox 3"/>
          <p:cNvSpPr txBox="1">
            <a:spLocks noChangeArrowheads="1"/>
          </p:cNvSpPr>
          <p:nvPr/>
        </p:nvSpPr>
        <p:spPr bwMode="auto">
          <a:xfrm>
            <a:off x="914400" y="5334000"/>
            <a:ext cx="7239000" cy="1200150"/>
          </a:xfrm>
          <a:prstGeom prst="rect">
            <a:avLst/>
          </a:prstGeom>
          <a:noFill/>
          <a:ln w="9525">
            <a:noFill/>
            <a:miter lim="800000"/>
            <a:headEnd/>
            <a:tailEnd/>
          </a:ln>
        </p:spPr>
        <p:txBody>
          <a:bodyPr>
            <a:spAutoFit/>
          </a:bodyPr>
          <a:lstStyle/>
          <a:p>
            <a:r>
              <a:rPr lang="en-US"/>
              <a:t>A clip box can be used for an automatic match to outline the area of interest that will be matched. The settings for the clipbox will be centre specific. This example is an auto-match to the spine, setting the clipbox around the spine in all three dimensions.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CA" smtClean="0"/>
              <a:t>Machine Parameters- Elekta</a:t>
            </a:r>
          </a:p>
        </p:txBody>
      </p:sp>
      <p:sp>
        <p:nvSpPr>
          <p:cNvPr id="15363" name="Text Placeholder 3"/>
          <p:cNvSpPr>
            <a:spLocks noGrp="1"/>
          </p:cNvSpPr>
          <p:nvPr>
            <p:ph type="body" sz="half" idx="2"/>
          </p:nvPr>
        </p:nvSpPr>
        <p:spPr/>
        <p:txBody>
          <a:bodyPr/>
          <a:lstStyle/>
          <a:p>
            <a:pPr eaLnBrk="1" hangingPunct="1">
              <a:lnSpc>
                <a:spcPct val="80000"/>
              </a:lnSpc>
              <a:buFontTx/>
              <a:buNone/>
              <a:defRPr/>
            </a:pPr>
            <a:r>
              <a:rPr lang="en-US" sz="2200" dirty="0" smtClean="0"/>
              <a:t>kV/kV matching</a:t>
            </a:r>
          </a:p>
          <a:p>
            <a:pPr eaLnBrk="1" hangingPunct="1">
              <a:lnSpc>
                <a:spcPct val="80000"/>
              </a:lnSpc>
              <a:defRPr/>
            </a:pPr>
            <a:r>
              <a:rPr lang="en-US" sz="2200" dirty="0" smtClean="0"/>
              <a:t>Orthogonal images taken using kV imager </a:t>
            </a:r>
          </a:p>
          <a:p>
            <a:pPr eaLnBrk="1" hangingPunct="1">
              <a:lnSpc>
                <a:spcPct val="80000"/>
              </a:lnSpc>
              <a:buFontTx/>
              <a:buNone/>
              <a:defRPr/>
            </a:pPr>
            <a:r>
              <a:rPr lang="en-US" sz="2200" dirty="0" smtClean="0"/>
              <a:t>CBCT matching</a:t>
            </a:r>
          </a:p>
          <a:p>
            <a:pPr eaLnBrk="1" hangingPunct="1">
              <a:lnSpc>
                <a:spcPct val="80000"/>
              </a:lnSpc>
              <a:defRPr/>
            </a:pPr>
            <a:r>
              <a:rPr lang="en-US" sz="2200" dirty="0" smtClean="0"/>
              <a:t>Full Scan vs. half Scan, using kV source &amp; detector</a:t>
            </a:r>
          </a:p>
          <a:p>
            <a:pPr eaLnBrk="1" hangingPunct="1">
              <a:lnSpc>
                <a:spcPct val="80000"/>
              </a:lnSpc>
              <a:defRPr/>
            </a:pPr>
            <a:r>
              <a:rPr lang="en-US" sz="2200" dirty="0" smtClean="0"/>
              <a:t>Various filters and collimators can be used. </a:t>
            </a:r>
          </a:p>
          <a:p>
            <a:pPr marL="0" indent="0" eaLnBrk="1" hangingPunct="1">
              <a:lnSpc>
                <a:spcPct val="80000"/>
              </a:lnSpc>
              <a:buFont typeface="Arial" charset="0"/>
              <a:buNone/>
              <a:defRPr/>
            </a:pPr>
            <a:r>
              <a:rPr lang="en-CA" sz="2200" dirty="0" smtClean="0"/>
              <a:t>The type of imaging used for lung is centre specific usually daily </a:t>
            </a:r>
            <a:r>
              <a:rPr lang="en-CA" sz="2200" dirty="0" err="1" smtClean="0"/>
              <a:t>kVs</a:t>
            </a:r>
            <a:r>
              <a:rPr lang="en-CA" sz="2200" dirty="0" smtClean="0"/>
              <a:t> or daily CBCT. MV imaging would most likely only be used if no other imaging modality is available</a:t>
            </a:r>
            <a:endParaRPr lang="en-US" sz="1900" dirty="0" smtClean="0"/>
          </a:p>
          <a:p>
            <a:pPr eaLnBrk="1" hangingPunct="1">
              <a:lnSpc>
                <a:spcPct val="80000"/>
              </a:lnSpc>
              <a:defRPr/>
            </a:pPr>
            <a:endParaRPr lang="en-CA" sz="2400" dirty="0" smtClean="0"/>
          </a:p>
        </p:txBody>
      </p:sp>
      <p:pic>
        <p:nvPicPr>
          <p:cNvPr id="39939" name="Picture 6" descr="elektamachine2"/>
          <p:cNvPicPr>
            <a:picLocks noGrp="1" noChangeAspect="1" noChangeArrowheads="1"/>
          </p:cNvPicPr>
          <p:nvPr>
            <p:ph sz="half" idx="4294967295"/>
          </p:nvPr>
        </p:nvPicPr>
        <p:blipFill>
          <a:blip r:embed="rId3"/>
          <a:srcRect/>
          <a:stretch>
            <a:fillRect/>
          </a:stretch>
        </p:blipFill>
        <p:spPr>
          <a:xfrm>
            <a:off x="533400" y="2590800"/>
            <a:ext cx="3729038" cy="2819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lstStyle/>
          <a:p>
            <a:r>
              <a:rPr lang="en-CA" smtClean="0"/>
              <a:t>kV Imaging-Elekta</a:t>
            </a:r>
          </a:p>
        </p:txBody>
      </p:sp>
      <p:sp>
        <p:nvSpPr>
          <p:cNvPr id="41986" name="Rectangle 3"/>
          <p:cNvSpPr>
            <a:spLocks noGrp="1"/>
          </p:cNvSpPr>
          <p:nvPr>
            <p:ph type="body" idx="4294967295"/>
          </p:nvPr>
        </p:nvSpPr>
        <p:spPr/>
        <p:txBody>
          <a:bodyPr/>
          <a:lstStyle/>
          <a:p>
            <a:pPr eaLnBrk="1" hangingPunct="1"/>
            <a:r>
              <a:rPr lang="en-CA" sz="3600" smtClean="0"/>
              <a:t>Depending on the centre, a possible option is daily orthogonal images with or without a weekly CBCT</a:t>
            </a:r>
          </a:p>
          <a:p>
            <a:pPr eaLnBrk="1" hangingPunct="1"/>
            <a:r>
              <a:rPr lang="en-CA" sz="3600" smtClean="0"/>
              <a:t>2D/2D matching can be done using template matching with iView software</a:t>
            </a:r>
          </a:p>
          <a:p>
            <a:pPr eaLnBrk="1" hangingPunct="1"/>
            <a:r>
              <a:rPr lang="en-CA" sz="3600" smtClean="0"/>
              <a:t>Matching to bony anatomy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p:txBody>
          <a:bodyPr/>
          <a:lstStyle/>
          <a:p>
            <a:r>
              <a:rPr lang="en-CA" smtClean="0"/>
              <a:t>CBCT Imaging- Elekta</a:t>
            </a:r>
          </a:p>
        </p:txBody>
      </p:sp>
      <p:sp>
        <p:nvSpPr>
          <p:cNvPr id="44034" name="Rectangle 3"/>
          <p:cNvSpPr>
            <a:spLocks noGrp="1"/>
          </p:cNvSpPr>
          <p:nvPr>
            <p:ph type="body" idx="4294967295"/>
          </p:nvPr>
        </p:nvSpPr>
        <p:spPr/>
        <p:txBody>
          <a:bodyPr/>
          <a:lstStyle/>
          <a:p>
            <a:pPr eaLnBrk="1" hangingPunct="1">
              <a:lnSpc>
                <a:spcPct val="90000"/>
              </a:lnSpc>
            </a:pPr>
            <a:r>
              <a:rPr lang="en-CA" smtClean="0"/>
              <a:t>Daily CBCT imaging is the preferred option, allowing for soft tissue visualization and daily verification of patient positioning</a:t>
            </a:r>
          </a:p>
          <a:p>
            <a:pPr eaLnBrk="1" hangingPunct="1">
              <a:lnSpc>
                <a:spcPct val="90000"/>
              </a:lnSpc>
            </a:pPr>
            <a:r>
              <a:rPr lang="en-CA" smtClean="0"/>
              <a:t>Full scans allow for improved image quality. Scans can be sped up (1 minute vs. 2 minutes) to reduce dose to patient and time required to scan patient</a:t>
            </a:r>
          </a:p>
          <a:p>
            <a:pPr eaLnBrk="1" hangingPunct="1">
              <a:lnSpc>
                <a:spcPct val="90000"/>
              </a:lnSpc>
            </a:pPr>
            <a:r>
              <a:rPr lang="en-CA" smtClean="0"/>
              <a:t>Matching to bony anatomy and soft tissue (centre-specific)</a:t>
            </a:r>
            <a:endParaRPr lang="en-CA"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lstStyle/>
          <a:p>
            <a:r>
              <a:rPr lang="en-CA" smtClean="0"/>
              <a:t>CBCT Imaging Parameters-Elekta</a:t>
            </a:r>
          </a:p>
        </p:txBody>
      </p:sp>
      <p:sp>
        <p:nvSpPr>
          <p:cNvPr id="46082" name="Rectangle 3"/>
          <p:cNvSpPr>
            <a:spLocks noGrp="1"/>
          </p:cNvSpPr>
          <p:nvPr>
            <p:ph type="body" idx="4294967295"/>
          </p:nvPr>
        </p:nvSpPr>
        <p:spPr/>
        <p:txBody>
          <a:bodyPr/>
          <a:lstStyle/>
          <a:p>
            <a:pPr eaLnBrk="1" hangingPunct="1">
              <a:buFont typeface="Arial" charset="0"/>
              <a:buNone/>
            </a:pPr>
            <a:r>
              <a:rPr lang="en-CA" smtClean="0"/>
              <a:t>Filters</a:t>
            </a:r>
          </a:p>
          <a:p>
            <a:pPr eaLnBrk="1" hangingPunct="1"/>
            <a:r>
              <a:rPr lang="en-CA" smtClean="0"/>
              <a:t>F0: no filter</a:t>
            </a:r>
          </a:p>
          <a:p>
            <a:pPr eaLnBrk="1" hangingPunct="1"/>
            <a:r>
              <a:rPr lang="en-CA" smtClean="0"/>
              <a:t>F1: bowtie filter (decreases dose to patient)</a:t>
            </a:r>
          </a:p>
          <a:p>
            <a:pPr eaLnBrk="1" hangingPunct="1"/>
            <a:r>
              <a:rPr lang="en-CA" smtClean="0"/>
              <a:t>Centre-specific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p:txBody>
          <a:bodyPr/>
          <a:lstStyle/>
          <a:p>
            <a:r>
              <a:rPr lang="en-CA" smtClean="0"/>
              <a:t>CBCT Imaging Parameters-Elekta</a:t>
            </a:r>
          </a:p>
        </p:txBody>
      </p:sp>
      <p:sp>
        <p:nvSpPr>
          <p:cNvPr id="48130" name="Rectangle 3"/>
          <p:cNvSpPr>
            <a:spLocks noGrp="1"/>
          </p:cNvSpPr>
          <p:nvPr>
            <p:ph type="body" idx="4294967295"/>
          </p:nvPr>
        </p:nvSpPr>
        <p:spPr/>
        <p:txBody>
          <a:bodyPr/>
          <a:lstStyle/>
          <a:p>
            <a:pPr eaLnBrk="1" hangingPunct="1"/>
            <a:r>
              <a:rPr lang="en-CA" smtClean="0"/>
              <a:t>Collimators: determine the Field of View (FOV) and axial field length to be scanned</a:t>
            </a:r>
          </a:p>
          <a:p>
            <a:pPr eaLnBrk="1" hangingPunct="1"/>
            <a:r>
              <a:rPr lang="en-CA" smtClean="0"/>
              <a:t>FOV: small (S), medium (M), large (L)</a:t>
            </a:r>
          </a:p>
          <a:p>
            <a:pPr eaLnBrk="1" hangingPunct="1"/>
            <a:r>
              <a:rPr lang="en-CA" smtClean="0"/>
              <a:t>Panel positioning depends on FOV chosen </a:t>
            </a:r>
          </a:p>
          <a:p>
            <a:pPr eaLnBrk="1" hangingPunct="1"/>
            <a:r>
              <a:rPr lang="en-CA" smtClean="0"/>
              <a:t>Lengths: machine specific: 10, 15 or 20 represent lengths of 10cm, 15cm, 20cm</a:t>
            </a:r>
          </a:p>
          <a:p>
            <a:pPr eaLnBrk="1" hangingPunct="1">
              <a:buFont typeface="Arial" charset="0"/>
              <a:buNone/>
            </a:pPr>
            <a:endParaRPr lang="en-CA" smtClean="0"/>
          </a:p>
          <a:p>
            <a:endParaRPr lang="en-CA"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r>
              <a:rPr lang="en-CA" smtClean="0"/>
              <a:t>CBCT Imaging Parameters-Elekta</a:t>
            </a:r>
            <a:endParaRPr lang="en-US" smtClean="0"/>
          </a:p>
        </p:txBody>
      </p:sp>
      <p:sp>
        <p:nvSpPr>
          <p:cNvPr id="50178" name="Rectangle 3"/>
          <p:cNvSpPr>
            <a:spLocks noGrp="1"/>
          </p:cNvSpPr>
          <p:nvPr>
            <p:ph type="body" idx="4294967295"/>
          </p:nvPr>
        </p:nvSpPr>
        <p:spPr/>
        <p:txBody>
          <a:bodyPr/>
          <a:lstStyle/>
          <a:p>
            <a:r>
              <a:rPr lang="en-CA" smtClean="0"/>
              <a:t>XVI requires users to create a </a:t>
            </a:r>
          </a:p>
          <a:p>
            <a:pPr>
              <a:buFont typeface="Arial" charset="0"/>
              <a:buNone/>
            </a:pPr>
            <a:r>
              <a:rPr lang="en-CA" smtClean="0"/>
              <a:t>1) Clipbox: to define the 3D volume to be registered. This can be around the spine or another area of interest. </a:t>
            </a:r>
          </a:p>
          <a:p>
            <a:pPr>
              <a:buFont typeface="Arial" charset="0"/>
              <a:buNone/>
            </a:pPr>
            <a:r>
              <a:rPr lang="en-CA" smtClean="0"/>
              <a:t>2) Correction reference point</a:t>
            </a:r>
          </a:p>
          <a:p>
            <a:pPr>
              <a:buFont typeface="Arial" charset="0"/>
              <a:buNone/>
            </a:pPr>
            <a:r>
              <a:rPr lang="en-CA" smtClean="0"/>
              <a:t>3) Alignment method: Bone or Grey Value </a:t>
            </a:r>
          </a:p>
          <a:p>
            <a:endParaRPr lang="en-CA" smtClean="0"/>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idx="4294967295"/>
          </p:nvPr>
        </p:nvSpPr>
        <p:spPr>
          <a:xfrm>
            <a:off x="755650" y="476250"/>
            <a:ext cx="7772400" cy="1470025"/>
          </a:xfrm>
        </p:spPr>
        <p:txBody>
          <a:bodyPr/>
          <a:lstStyle/>
          <a:p>
            <a:r>
              <a:rPr lang="en-CA" smtClean="0"/>
              <a:t>Disclaimer</a:t>
            </a:r>
          </a:p>
        </p:txBody>
      </p:sp>
      <p:sp>
        <p:nvSpPr>
          <p:cNvPr id="75779" name="TextBox 3"/>
          <p:cNvSpPr txBox="1">
            <a:spLocks noChangeArrowheads="1"/>
          </p:cNvSpPr>
          <p:nvPr/>
        </p:nvSpPr>
        <p:spPr bwMode="auto">
          <a:xfrm>
            <a:off x="827088" y="1844675"/>
            <a:ext cx="7705725" cy="3694113"/>
          </a:xfrm>
          <a:prstGeom prst="rect">
            <a:avLst/>
          </a:prstGeom>
          <a:noFill/>
          <a:ln w="9525">
            <a:noFill/>
            <a:miter lim="800000"/>
            <a:headEnd/>
            <a:tailEnd/>
          </a:ln>
        </p:spPr>
        <p:txBody>
          <a:bodyPr>
            <a:spAutoFit/>
          </a:bodyPr>
          <a:lstStyle/>
          <a:p>
            <a:pPr marL="285750" indent="-285750">
              <a:buFont typeface="Arial" charset="0"/>
              <a:buChar char="•"/>
            </a:pPr>
            <a:r>
              <a:rPr lang="en-CA" sz="2400">
                <a:latin typeface="Calibri" pitchFamily="34" charset="0"/>
              </a:rPr>
              <a:t>This learning module was created as starting point for each cancer centre to implement as part of IGRT Education in their radiation department. </a:t>
            </a:r>
          </a:p>
          <a:p>
            <a:pPr marL="285750" indent="-285750">
              <a:buFont typeface="Arial" charset="0"/>
              <a:buChar char="•"/>
            </a:pPr>
            <a:r>
              <a:rPr lang="en-CA" sz="2400">
                <a:latin typeface="Calibri" pitchFamily="34" charset="0"/>
              </a:rPr>
              <a:t>The material included may not be suitable in every clinical environment.</a:t>
            </a:r>
          </a:p>
          <a:p>
            <a:pPr marL="285750" indent="-285750">
              <a:buFont typeface="Arial" charset="0"/>
              <a:buChar char="•"/>
            </a:pPr>
            <a:r>
              <a:rPr lang="en-CA" sz="2400">
                <a:latin typeface="Calibri" pitchFamily="34" charset="0"/>
              </a:rPr>
              <a:t>This module is designed to be adjusted to include your centre’s site specific policies and procedures. </a:t>
            </a:r>
          </a:p>
          <a:p>
            <a:pPr marL="285750" indent="-285750">
              <a:buFont typeface="Arial" charset="0"/>
              <a:buChar char="•"/>
            </a:pPr>
            <a:r>
              <a:rPr lang="en-CA" sz="2400">
                <a:latin typeface="Calibri" pitchFamily="34" charset="0"/>
              </a:rPr>
              <a:t>This material was developed by members of the Radiation Therapy Community of Practice – IGRT Education Group. </a:t>
            </a:r>
            <a:endParaRPr lang="en-CA">
              <a:latin typeface="Calibri" pitchFamily="34" charset="0"/>
            </a:endParaRPr>
          </a:p>
          <a:p>
            <a:pPr marL="285750" indent="-285750">
              <a:buFont typeface="Arial" charset="0"/>
              <a:buChar char="•"/>
            </a:pPr>
            <a:endParaRPr lang="en-CA">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Matching Considerations</a:t>
            </a:r>
          </a:p>
        </p:txBody>
      </p:sp>
      <p:sp>
        <p:nvSpPr>
          <p:cNvPr id="52226" name="Rectangle 3"/>
          <p:cNvSpPr>
            <a:spLocks noGrp="1" noChangeArrowheads="1"/>
          </p:cNvSpPr>
          <p:nvPr>
            <p:ph type="body" idx="1"/>
          </p:nvPr>
        </p:nvSpPr>
        <p:spPr/>
        <p:txBody>
          <a:bodyPr/>
          <a:lstStyle/>
          <a:p>
            <a:pPr eaLnBrk="1" hangingPunct="1"/>
            <a:r>
              <a:rPr lang="en-US" smtClean="0"/>
              <a:t>Organs at Risk</a:t>
            </a:r>
          </a:p>
          <a:p>
            <a:pPr lvl="1" eaLnBrk="1" hangingPunct="1">
              <a:buFont typeface="Arial" charset="0"/>
              <a:buNone/>
            </a:pPr>
            <a:r>
              <a:rPr lang="en-US" smtClean="0"/>
              <a:t>- Lung, Esophagus, Spinal canal/cord, heart, brachial plexus</a:t>
            </a:r>
          </a:p>
          <a:p>
            <a:pPr eaLnBrk="1" hangingPunct="1"/>
            <a:r>
              <a:rPr lang="en-US" smtClean="0"/>
              <a:t>Priorities and Special Considerations (center/case-specific)</a:t>
            </a:r>
          </a:p>
          <a:p>
            <a:pPr lvl="1" eaLnBrk="1" hangingPunct="1">
              <a:buFont typeface="Arial" charset="0"/>
              <a:buNone/>
            </a:pPr>
            <a:r>
              <a:rPr lang="en-US" smtClean="0"/>
              <a:t>-  Bony match to spine (CBCT or kV)</a:t>
            </a:r>
          </a:p>
          <a:p>
            <a:pPr lvl="1" eaLnBrk="1" hangingPunct="1">
              <a:buFontTx/>
              <a:buChar char="-"/>
            </a:pPr>
            <a:r>
              <a:rPr lang="en-US" smtClean="0"/>
              <a:t>Soft tissue match (CBCT)</a:t>
            </a:r>
          </a:p>
          <a:p>
            <a:pPr lvl="1" eaLnBrk="1" hangingPunct="1">
              <a:buFontTx/>
              <a:buChar char="-"/>
            </a:pPr>
            <a:r>
              <a:rPr lang="en-US" smtClean="0"/>
              <a:t>Isodose lines (i.e. 4500cGy isodose line &gt; 3mm away from the spinal canal)</a:t>
            </a:r>
          </a:p>
          <a:p>
            <a:pPr lvl="1" eaLnBrk="1" hangingPunct="1">
              <a:buFont typeface="Arial" charset="0"/>
              <a:buNone/>
            </a:pPr>
            <a:endParaRPr lang="en-US" smtClean="0"/>
          </a:p>
          <a:p>
            <a:pPr lvl="1" eaLnBrk="1" hangingPunct="1">
              <a:buFont typeface="Wingdings" pitchFamily="2" charset="2"/>
              <a:buChar char="Ø"/>
            </a:pPr>
            <a:endParaRPr lang="en-US" smtClean="0"/>
          </a:p>
          <a:p>
            <a:pPr eaLnBrk="1" hangingPunct="1">
              <a:buFont typeface="Wingdings" pitchFamily="2" charset="2"/>
              <a:buChar char="Ø"/>
            </a:pPr>
            <a:endParaRPr lang="en-US" smtClean="0"/>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Matching Considerations</a:t>
            </a:r>
          </a:p>
        </p:txBody>
      </p:sp>
      <p:sp>
        <p:nvSpPr>
          <p:cNvPr id="54274" name="Rectangle 3"/>
          <p:cNvSpPr>
            <a:spLocks noGrp="1" noChangeArrowheads="1"/>
          </p:cNvSpPr>
          <p:nvPr>
            <p:ph type="body" idx="1"/>
          </p:nvPr>
        </p:nvSpPr>
        <p:spPr/>
        <p:txBody>
          <a:bodyPr/>
          <a:lstStyle/>
          <a:p>
            <a:pPr eaLnBrk="1" hangingPunct="1"/>
            <a:r>
              <a:rPr lang="en-US" sz="2400" smtClean="0"/>
              <a:t>CBCT matching: soft tissue and or bony match</a:t>
            </a:r>
          </a:p>
          <a:p>
            <a:pPr lvl="1" eaLnBrk="1" hangingPunct="1"/>
            <a:r>
              <a:rPr lang="en-US" sz="2400" smtClean="0"/>
              <a:t>Auto or manual match to spine or soft tissue can be done</a:t>
            </a:r>
          </a:p>
          <a:p>
            <a:pPr lvl="1" eaLnBrk="1" hangingPunct="1"/>
            <a:r>
              <a:rPr lang="en-US" sz="2400" smtClean="0"/>
              <a:t>Window levels can be set to bone or lung depending on what needs to be visualized</a:t>
            </a:r>
          </a:p>
          <a:p>
            <a:pPr lvl="1" eaLnBrk="1" hangingPunct="1"/>
            <a:r>
              <a:rPr lang="en-US" sz="2400" smtClean="0"/>
              <a:t>An auto match can also measure the rotation of the patient which can be useful when matching</a:t>
            </a:r>
          </a:p>
          <a:p>
            <a:pPr lvl="1" eaLnBrk="1" hangingPunct="1"/>
            <a:r>
              <a:rPr lang="en-US" sz="2400" smtClean="0"/>
              <a:t>Isodose lines can be visualized to check proximity to OARs</a:t>
            </a:r>
          </a:p>
          <a:p>
            <a:pPr lvl="1" eaLnBrk="1" hangingPunct="1"/>
            <a:r>
              <a:rPr lang="en-US" sz="2400" smtClean="0"/>
              <a:t>Contours can be visualized on CBCT (i.e. to ensure the target is within the PTV contour)</a:t>
            </a:r>
          </a:p>
          <a:p>
            <a:pPr lvl="1" eaLnBrk="1" hangingPunct="1"/>
            <a:r>
              <a:rPr lang="en-US" sz="2400" smtClean="0"/>
              <a:t>Any changes to the target volume can be seen and reported</a:t>
            </a:r>
          </a:p>
          <a:p>
            <a:pPr lvl="1" eaLnBrk="1" hangingPunct="1"/>
            <a:r>
              <a:rPr lang="en-US" sz="2400" smtClean="0"/>
              <a:t>The color blend overlay is an excellent matching tool to assess for changes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274638"/>
            <a:ext cx="2819400" cy="868362"/>
          </a:xfrm>
        </p:spPr>
        <p:txBody>
          <a:bodyPr/>
          <a:lstStyle/>
          <a:p>
            <a:pPr algn="l"/>
            <a:r>
              <a:rPr lang="en-US" sz="3200" smtClean="0"/>
              <a:t>Examples:</a:t>
            </a:r>
          </a:p>
        </p:txBody>
      </p:sp>
      <p:sp>
        <p:nvSpPr>
          <p:cNvPr id="56322" name="Content Placeholder 2"/>
          <p:cNvSpPr>
            <a:spLocks noGrp="1"/>
          </p:cNvSpPr>
          <p:nvPr>
            <p:ph idx="1"/>
          </p:nvPr>
        </p:nvSpPr>
        <p:spPr>
          <a:xfrm>
            <a:off x="533400" y="1295400"/>
            <a:ext cx="8305800" cy="1676400"/>
          </a:xfrm>
        </p:spPr>
        <p:txBody>
          <a:bodyPr/>
          <a:lstStyle/>
          <a:p>
            <a:r>
              <a:rPr lang="en-US" sz="2000" smtClean="0"/>
              <a:t>Matching to soft tissue:</a:t>
            </a:r>
          </a:p>
          <a:p>
            <a:pPr lvl="1"/>
            <a:r>
              <a:rPr lang="en-US" sz="2000" smtClean="0"/>
              <a:t>Auto-match with clipbox placed around soft tissue in all dimensions</a:t>
            </a:r>
          </a:p>
          <a:p>
            <a:pPr lvl="1"/>
            <a:r>
              <a:rPr lang="en-US" sz="2000" smtClean="0"/>
              <a:t>Important to verify all auto-matches have been done correctly</a:t>
            </a:r>
          </a:p>
          <a:p>
            <a:pPr lvl="1"/>
            <a:endParaRPr lang="en-US" sz="2000" smtClean="0"/>
          </a:p>
          <a:p>
            <a:endParaRPr lang="en-US" smtClean="0"/>
          </a:p>
          <a:p>
            <a:endParaRPr lang="en-US" smtClean="0"/>
          </a:p>
        </p:txBody>
      </p:sp>
      <p:pic>
        <p:nvPicPr>
          <p:cNvPr id="56323" name="Picture 2"/>
          <p:cNvPicPr>
            <a:picLocks noChangeAspect="1" noChangeArrowheads="1"/>
          </p:cNvPicPr>
          <p:nvPr/>
        </p:nvPicPr>
        <p:blipFill>
          <a:blip r:embed="rId3"/>
          <a:srcRect/>
          <a:stretch>
            <a:fillRect/>
          </a:stretch>
        </p:blipFill>
        <p:spPr bwMode="auto">
          <a:xfrm>
            <a:off x="1295400" y="2590800"/>
            <a:ext cx="6400800" cy="36909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57200" y="1066800"/>
            <a:ext cx="8229600" cy="2057400"/>
          </a:xfrm>
        </p:spPr>
        <p:txBody>
          <a:bodyPr/>
          <a:lstStyle/>
          <a:p>
            <a:r>
              <a:rPr lang="en-US" sz="1400" smtClean="0">
                <a:cs typeface="Arial" charset="0"/>
              </a:rPr>
              <a:t>Bony match to spine:</a:t>
            </a:r>
          </a:p>
          <a:p>
            <a:pPr lvl="1"/>
            <a:r>
              <a:rPr lang="en-US" sz="1400" smtClean="0">
                <a:cs typeface="Arial" charset="0"/>
              </a:rPr>
              <a:t>After matching to the spine, an option is to ensure the soft tissue target is within PTV</a:t>
            </a:r>
          </a:p>
          <a:p>
            <a:pPr lvl="1"/>
            <a:r>
              <a:rPr lang="en-US" sz="1400" smtClean="0">
                <a:cs typeface="Arial" charset="0"/>
              </a:rPr>
              <a:t>Important to verify you are at the correct level in the sup/inf direction as many of the vertebral bodies can look similar, this can be verified by the carina</a:t>
            </a:r>
          </a:p>
        </p:txBody>
      </p:sp>
      <p:sp>
        <p:nvSpPr>
          <p:cNvPr id="58370" name="Title 1"/>
          <p:cNvSpPr>
            <a:spLocks noGrp="1"/>
          </p:cNvSpPr>
          <p:nvPr>
            <p:ph type="title"/>
          </p:nvPr>
        </p:nvSpPr>
        <p:spPr>
          <a:xfrm>
            <a:off x="457200" y="274638"/>
            <a:ext cx="2819400" cy="868362"/>
          </a:xfrm>
        </p:spPr>
        <p:txBody>
          <a:bodyPr/>
          <a:lstStyle/>
          <a:p>
            <a:pPr algn="l"/>
            <a:r>
              <a:rPr lang="en-US" sz="2400" smtClean="0">
                <a:cs typeface="Arial" charset="0"/>
              </a:rPr>
              <a:t>Examples:</a:t>
            </a:r>
          </a:p>
        </p:txBody>
      </p:sp>
      <p:pic>
        <p:nvPicPr>
          <p:cNvPr id="58371" name="Picture 5"/>
          <p:cNvPicPr>
            <a:picLocks noChangeAspect="1" noChangeArrowheads="1"/>
          </p:cNvPicPr>
          <p:nvPr/>
        </p:nvPicPr>
        <p:blipFill>
          <a:blip r:embed="rId3"/>
          <a:srcRect/>
          <a:stretch>
            <a:fillRect/>
          </a:stretch>
        </p:blipFill>
        <p:spPr bwMode="auto">
          <a:xfrm>
            <a:off x="685800" y="2209800"/>
            <a:ext cx="7162800" cy="4170363"/>
          </a:xfrm>
          <a:prstGeom prst="rect">
            <a:avLst/>
          </a:prstGeom>
          <a:noFill/>
          <a:ln w="9525">
            <a:noFill/>
            <a:miter lim="800000"/>
            <a:headEnd/>
            <a:tailEnd/>
          </a:ln>
        </p:spPr>
      </p:pic>
      <p:sp>
        <p:nvSpPr>
          <p:cNvPr id="58372" name="TextBox 6"/>
          <p:cNvSpPr txBox="1">
            <a:spLocks noChangeArrowheads="1"/>
          </p:cNvSpPr>
          <p:nvPr/>
        </p:nvSpPr>
        <p:spPr bwMode="auto">
          <a:xfrm>
            <a:off x="685800" y="6172200"/>
            <a:ext cx="7543800" cy="523875"/>
          </a:xfrm>
          <a:prstGeom prst="rect">
            <a:avLst/>
          </a:prstGeom>
          <a:noFill/>
          <a:ln w="9525">
            <a:noFill/>
            <a:miter lim="800000"/>
            <a:headEnd/>
            <a:tailEnd/>
          </a:ln>
        </p:spPr>
        <p:txBody>
          <a:bodyPr>
            <a:spAutoFit/>
          </a:bodyPr>
          <a:lstStyle/>
          <a:p>
            <a:endParaRPr lang="en-US" sz="1400"/>
          </a:p>
          <a:p>
            <a:r>
              <a:rPr lang="en-US" sz="1400">
                <a:latin typeface="Calibri" pitchFamily="34" charset="0"/>
              </a:rPr>
              <a:t>Manual bony match to the spine using the moving window tool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p:cNvPicPr>
            <a:picLocks noChangeAspect="1" noChangeArrowheads="1"/>
          </p:cNvPicPr>
          <p:nvPr/>
        </p:nvPicPr>
        <p:blipFill>
          <a:blip r:embed="rId3"/>
          <a:srcRect/>
          <a:stretch>
            <a:fillRect/>
          </a:stretch>
        </p:blipFill>
        <p:spPr bwMode="auto">
          <a:xfrm>
            <a:off x="685800" y="533400"/>
            <a:ext cx="7543800" cy="5302250"/>
          </a:xfrm>
          <a:prstGeom prst="rect">
            <a:avLst/>
          </a:prstGeom>
          <a:noFill/>
          <a:ln w="9525">
            <a:noFill/>
            <a:miter lim="800000"/>
            <a:headEnd/>
            <a:tailEnd/>
          </a:ln>
        </p:spPr>
      </p:pic>
      <p:sp>
        <p:nvSpPr>
          <p:cNvPr id="7" name="TextBox 6"/>
          <p:cNvSpPr txBox="1"/>
          <p:nvPr/>
        </p:nvSpPr>
        <p:spPr>
          <a:xfrm>
            <a:off x="685800" y="5943600"/>
            <a:ext cx="7543800" cy="533400"/>
          </a:xfrm>
          <a:prstGeom prst="rect">
            <a:avLst/>
          </a:prstGeom>
          <a:noFill/>
        </p:spPr>
        <p:txBody>
          <a:bodyPr>
            <a:spAutoFit/>
          </a:bodyPr>
          <a:lstStyle/>
          <a:p>
            <a:pPr>
              <a:defRPr/>
            </a:pPr>
            <a:r>
              <a:rPr lang="en-US" sz="1400" dirty="0">
                <a:latin typeface="+mn-lt"/>
              </a:rPr>
              <a:t>Assessing the carina using the split window tool to verify </a:t>
            </a:r>
            <a:r>
              <a:rPr lang="en-US" sz="1400" dirty="0">
                <a:latin typeface="+mn-lt"/>
              </a:rPr>
              <a:t>the superior/inferior </a:t>
            </a:r>
            <a:r>
              <a:rPr lang="en-US" sz="1400" dirty="0">
                <a:latin typeface="+mn-lt"/>
              </a:rPr>
              <a:t>level to ensure image registration is correct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457200" y="1219200"/>
            <a:ext cx="8153400" cy="1676400"/>
          </a:xfrm>
        </p:spPr>
        <p:txBody>
          <a:bodyPr/>
          <a:lstStyle/>
          <a:p>
            <a:r>
              <a:rPr lang="en-US" sz="2000" smtClean="0"/>
              <a:t>kV image matching: bony match only</a:t>
            </a:r>
          </a:p>
          <a:p>
            <a:pPr lvl="1"/>
            <a:r>
              <a:rPr lang="en-US" sz="1600" smtClean="0"/>
              <a:t>A bony match to the spine can be performed if CBCT is not an option</a:t>
            </a:r>
          </a:p>
          <a:p>
            <a:pPr lvl="1"/>
            <a:r>
              <a:rPr lang="en-US" sz="1600" smtClean="0"/>
              <a:t>Vertebral bodies and intervertebral spaces can be used to assess the matchy superiorly and inferiorly, anteriorly and posteriorly</a:t>
            </a:r>
          </a:p>
          <a:p>
            <a:pPr lvl="1"/>
            <a:r>
              <a:rPr lang="en-US" sz="1600" smtClean="0"/>
              <a:t>Pedicles and spinous processes can be used to assess the match laterally</a:t>
            </a:r>
          </a:p>
        </p:txBody>
      </p:sp>
      <p:sp>
        <p:nvSpPr>
          <p:cNvPr id="5" name="Rectangle 2"/>
          <p:cNvSpPr txBox="1">
            <a:spLocks noChangeArrowheads="1"/>
          </p:cNvSpPr>
          <p:nvPr/>
        </p:nvSpPr>
        <p:spPr bwMode="auto">
          <a:xfrm>
            <a:off x="609600" y="228600"/>
            <a:ext cx="8229600" cy="1143000"/>
          </a:xfrm>
          <a:prstGeom prst="rect">
            <a:avLst/>
          </a:prstGeom>
          <a:noFill/>
          <a:ln w="9525">
            <a:noFill/>
            <a:miter lim="800000"/>
            <a:headEnd/>
            <a:tailEnd/>
          </a:ln>
        </p:spPr>
        <p:txBody>
          <a:bodyPr anchor="ctr"/>
          <a:lstStyle/>
          <a:p>
            <a:pPr algn="ctr">
              <a:defRPr/>
            </a:pPr>
            <a:r>
              <a:rPr lang="en-US" sz="4400" dirty="0">
                <a:latin typeface="+mj-lt"/>
                <a:ea typeface="+mj-ea"/>
                <a:cs typeface="+mj-cs"/>
              </a:rPr>
              <a:t>Matching Considerations</a:t>
            </a:r>
          </a:p>
        </p:txBody>
      </p:sp>
      <p:pic>
        <p:nvPicPr>
          <p:cNvPr id="62467" name="Picture 4"/>
          <p:cNvPicPr>
            <a:picLocks noChangeAspect="1" noChangeArrowheads="1"/>
          </p:cNvPicPr>
          <p:nvPr/>
        </p:nvPicPr>
        <p:blipFill>
          <a:blip r:embed="rId3"/>
          <a:srcRect l="4794" t="2254" r="56165"/>
          <a:stretch>
            <a:fillRect/>
          </a:stretch>
        </p:blipFill>
        <p:spPr bwMode="auto">
          <a:xfrm>
            <a:off x="228600" y="2895600"/>
            <a:ext cx="4343400" cy="3305175"/>
          </a:xfrm>
          <a:prstGeom prst="rect">
            <a:avLst/>
          </a:prstGeom>
          <a:noFill/>
          <a:ln w="9525">
            <a:noFill/>
            <a:miter lim="800000"/>
            <a:headEnd/>
            <a:tailEnd/>
          </a:ln>
        </p:spPr>
      </p:pic>
      <p:pic>
        <p:nvPicPr>
          <p:cNvPr id="62468" name="Picture 5"/>
          <p:cNvPicPr>
            <a:picLocks noChangeAspect="1" noChangeArrowheads="1"/>
          </p:cNvPicPr>
          <p:nvPr/>
        </p:nvPicPr>
        <p:blipFill>
          <a:blip r:embed="rId3"/>
          <a:srcRect l="60274" t="2676"/>
          <a:stretch>
            <a:fillRect/>
          </a:stretch>
        </p:blipFill>
        <p:spPr bwMode="auto">
          <a:xfrm>
            <a:off x="4495800" y="2895600"/>
            <a:ext cx="4419600" cy="32908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Trouble Shooting</a:t>
            </a:r>
          </a:p>
        </p:txBody>
      </p:sp>
      <p:sp>
        <p:nvSpPr>
          <p:cNvPr id="64514" name="Rectangle 3"/>
          <p:cNvSpPr>
            <a:spLocks noGrp="1" noChangeArrowheads="1"/>
          </p:cNvSpPr>
          <p:nvPr>
            <p:ph type="body" idx="1"/>
          </p:nvPr>
        </p:nvSpPr>
        <p:spPr/>
        <p:txBody>
          <a:bodyPr/>
          <a:lstStyle/>
          <a:p>
            <a:pPr eaLnBrk="1" hangingPunct="1">
              <a:buFontTx/>
              <a:buNone/>
            </a:pPr>
            <a:r>
              <a:rPr lang="en-US" smtClean="0"/>
              <a:t>Common issues when imaging lung patients:</a:t>
            </a:r>
          </a:p>
          <a:p>
            <a:pPr eaLnBrk="1" hangingPunct="1"/>
            <a:r>
              <a:rPr lang="en-US" smtClean="0"/>
              <a:t>Patient rotation</a:t>
            </a:r>
          </a:p>
          <a:p>
            <a:pPr eaLnBrk="1" hangingPunct="1"/>
            <a:r>
              <a:rPr lang="en-US" smtClean="0"/>
              <a:t>Soft tissue mass is outside of the PTV</a:t>
            </a:r>
          </a:p>
          <a:p>
            <a:pPr eaLnBrk="1" hangingPunct="1"/>
            <a:r>
              <a:rPr lang="en-US" smtClean="0"/>
              <a:t>Change in lung volume</a:t>
            </a:r>
          </a:p>
          <a:p>
            <a:pPr eaLnBrk="1" hangingPunct="1"/>
            <a:r>
              <a:rPr lang="en-US" smtClean="0"/>
              <a:t>Automatch errors and correcting the clipbox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Patient Rotation</a:t>
            </a:r>
          </a:p>
        </p:txBody>
      </p:sp>
      <p:pic>
        <p:nvPicPr>
          <p:cNvPr id="66562" name="Picture 5" descr="rotatation"/>
          <p:cNvPicPr>
            <a:picLocks noGrp="1" noChangeAspect="1" noChangeArrowheads="1"/>
          </p:cNvPicPr>
          <p:nvPr>
            <p:ph idx="4294967295"/>
          </p:nvPr>
        </p:nvPicPr>
        <p:blipFill>
          <a:blip r:embed="rId3"/>
          <a:srcRect/>
          <a:stretch>
            <a:fillRect/>
          </a:stretch>
        </p:blipFill>
        <p:spPr>
          <a:xfrm>
            <a:off x="609600" y="1600200"/>
            <a:ext cx="5715000" cy="4814888"/>
          </a:xfrm>
        </p:spPr>
      </p:pic>
      <p:sp>
        <p:nvSpPr>
          <p:cNvPr id="66563" name="Text Box 6"/>
          <p:cNvSpPr txBox="1">
            <a:spLocks noChangeArrowheads="1"/>
          </p:cNvSpPr>
          <p:nvPr/>
        </p:nvSpPr>
        <p:spPr bwMode="auto">
          <a:xfrm>
            <a:off x="6781800" y="1828800"/>
            <a:ext cx="2057400" cy="366713"/>
          </a:xfrm>
          <a:prstGeom prst="rect">
            <a:avLst/>
          </a:prstGeom>
          <a:noFill/>
          <a:ln w="9525">
            <a:noFill/>
            <a:miter lim="800000"/>
            <a:headEnd/>
            <a:tailEnd/>
          </a:ln>
        </p:spPr>
        <p:txBody>
          <a:bodyPr>
            <a:spAutoFit/>
          </a:bodyPr>
          <a:lstStyle/>
          <a:p>
            <a:endParaRPr lang="en-CA"/>
          </a:p>
        </p:txBody>
      </p:sp>
      <p:sp>
        <p:nvSpPr>
          <p:cNvPr id="66564" name="Text Box 7"/>
          <p:cNvSpPr txBox="1">
            <a:spLocks noChangeArrowheads="1"/>
          </p:cNvSpPr>
          <p:nvPr/>
        </p:nvSpPr>
        <p:spPr bwMode="auto">
          <a:xfrm>
            <a:off x="6400800" y="2057400"/>
            <a:ext cx="2513013" cy="3378200"/>
          </a:xfrm>
          <a:prstGeom prst="rect">
            <a:avLst/>
          </a:prstGeom>
          <a:noFill/>
          <a:ln w="9525">
            <a:noFill/>
            <a:miter lim="800000"/>
            <a:headEnd/>
            <a:tailEnd/>
          </a:ln>
        </p:spPr>
        <p:txBody>
          <a:bodyPr>
            <a:spAutoFit/>
          </a:bodyPr>
          <a:lstStyle/>
          <a:p>
            <a:pPr>
              <a:buFontTx/>
              <a:buChar char="•"/>
            </a:pPr>
            <a:r>
              <a:rPr lang="en-CA" sz="1200"/>
              <a:t>Rotations can be seen in the green/purple setting as solid green or solid purple</a:t>
            </a:r>
          </a:p>
          <a:p>
            <a:pPr>
              <a:buFontTx/>
              <a:buChar char="•"/>
            </a:pPr>
            <a:endParaRPr lang="en-CA" sz="1200"/>
          </a:p>
          <a:p>
            <a:pPr>
              <a:buFontTx/>
              <a:buChar char="•"/>
            </a:pPr>
            <a:r>
              <a:rPr lang="en-CA" sz="1200"/>
              <a:t>Centers must determine rotation tolerances, if these tolerances are reached patients must be re-positioned and another CBCT scan completed. </a:t>
            </a:r>
          </a:p>
          <a:p>
            <a:pPr>
              <a:buFontTx/>
              <a:buChar char="•"/>
            </a:pPr>
            <a:endParaRPr lang="en-CA" sz="1200"/>
          </a:p>
          <a:p>
            <a:pPr>
              <a:buFontTx/>
              <a:buChar char="•"/>
            </a:pPr>
            <a:r>
              <a:rPr lang="en-CA" sz="1200"/>
              <a:t>Rotations can affect PTV coverage and dose to critical structures</a:t>
            </a:r>
          </a:p>
          <a:p>
            <a:pPr>
              <a:buFontTx/>
              <a:buChar char="•"/>
            </a:pPr>
            <a:endParaRPr lang="en-CA" sz="1200"/>
          </a:p>
          <a:p>
            <a:pPr>
              <a:buFontTx/>
              <a:buChar char="•"/>
            </a:pPr>
            <a:r>
              <a:rPr lang="en-CA" sz="1200"/>
              <a:t>This example shows a different neck position and hip position</a:t>
            </a:r>
          </a:p>
          <a:p>
            <a:pPr>
              <a:buFontTx/>
              <a:buChar char="•"/>
            </a:pPr>
            <a:endParaRPr lang="en-CA" sz="1200"/>
          </a:p>
          <a:p>
            <a:pPr>
              <a:buFontTx/>
              <a:buChar char="•"/>
            </a:pPr>
            <a:endParaRPr lang="en-CA"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r>
              <a:rPr lang="en-CA" smtClean="0"/>
              <a:t>Rotation and Tumour Growth</a:t>
            </a:r>
          </a:p>
        </p:txBody>
      </p:sp>
      <p:pic>
        <p:nvPicPr>
          <p:cNvPr id="68610" name="Picture 4" descr="rotationptvcoverage"/>
          <p:cNvPicPr>
            <a:picLocks noChangeAspect="1" noChangeArrowheads="1"/>
          </p:cNvPicPr>
          <p:nvPr/>
        </p:nvPicPr>
        <p:blipFill>
          <a:blip r:embed="rId2"/>
          <a:srcRect/>
          <a:stretch>
            <a:fillRect/>
          </a:stretch>
        </p:blipFill>
        <p:spPr bwMode="auto">
          <a:xfrm>
            <a:off x="533400" y="1600200"/>
            <a:ext cx="5791200" cy="4405313"/>
          </a:xfrm>
          <a:prstGeom prst="rect">
            <a:avLst/>
          </a:prstGeom>
          <a:noFill/>
          <a:ln w="9525">
            <a:noFill/>
            <a:miter lim="800000"/>
            <a:headEnd/>
            <a:tailEnd/>
          </a:ln>
        </p:spPr>
      </p:pic>
      <p:sp>
        <p:nvSpPr>
          <p:cNvPr id="68611" name="Text Box 5"/>
          <p:cNvSpPr txBox="1">
            <a:spLocks noChangeArrowheads="1"/>
          </p:cNvSpPr>
          <p:nvPr/>
        </p:nvSpPr>
        <p:spPr bwMode="auto">
          <a:xfrm>
            <a:off x="6629400" y="1600200"/>
            <a:ext cx="2133600" cy="366713"/>
          </a:xfrm>
          <a:prstGeom prst="rect">
            <a:avLst/>
          </a:prstGeom>
          <a:noFill/>
          <a:ln w="9525">
            <a:noFill/>
            <a:miter lim="800000"/>
            <a:headEnd/>
            <a:tailEnd/>
          </a:ln>
        </p:spPr>
        <p:txBody>
          <a:bodyPr>
            <a:spAutoFit/>
          </a:bodyPr>
          <a:lstStyle/>
          <a:p>
            <a:endParaRPr lang="en-CA"/>
          </a:p>
        </p:txBody>
      </p:sp>
      <p:sp>
        <p:nvSpPr>
          <p:cNvPr id="68612" name="Text Box 6"/>
          <p:cNvSpPr txBox="1">
            <a:spLocks noChangeArrowheads="1"/>
          </p:cNvSpPr>
          <p:nvPr/>
        </p:nvSpPr>
        <p:spPr bwMode="auto">
          <a:xfrm>
            <a:off x="6629400" y="1865313"/>
            <a:ext cx="2057400" cy="3495675"/>
          </a:xfrm>
          <a:prstGeom prst="rect">
            <a:avLst/>
          </a:prstGeom>
          <a:noFill/>
          <a:ln w="9525">
            <a:noFill/>
            <a:miter lim="800000"/>
            <a:headEnd/>
            <a:tailEnd/>
          </a:ln>
        </p:spPr>
        <p:txBody>
          <a:bodyPr>
            <a:spAutoFit/>
          </a:bodyPr>
          <a:lstStyle/>
          <a:p>
            <a:pPr>
              <a:buFontTx/>
              <a:buChar char="•"/>
            </a:pPr>
            <a:r>
              <a:rPr lang="en-CA" sz="1400"/>
              <a:t>This case demonstrates rotation in the spine throughout the volume</a:t>
            </a:r>
          </a:p>
          <a:p>
            <a:endParaRPr lang="en-CA" sz="1400"/>
          </a:p>
          <a:p>
            <a:pPr>
              <a:buFontTx/>
              <a:buChar char="•"/>
            </a:pPr>
            <a:r>
              <a:rPr lang="en-CA" sz="1400"/>
              <a:t>The tumour had grown (seen by the solid green) and was accompanied by some collapse</a:t>
            </a:r>
          </a:p>
          <a:p>
            <a:pPr>
              <a:buFontTx/>
              <a:buChar char="•"/>
            </a:pPr>
            <a:endParaRPr lang="en-CA" sz="1400"/>
          </a:p>
          <a:p>
            <a:pPr>
              <a:buFontTx/>
              <a:buChar char="•"/>
            </a:pPr>
            <a:r>
              <a:rPr lang="en-CA" sz="1400"/>
              <a:t>This patient required a new plan due to inadequate PTV coverage. </a:t>
            </a:r>
          </a:p>
          <a:p>
            <a:endParaRPr lang="en-CA"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Mass Outside of PTV</a:t>
            </a:r>
          </a:p>
        </p:txBody>
      </p:sp>
      <p:pic>
        <p:nvPicPr>
          <p:cNvPr id="69634" name="Picture 4"/>
          <p:cNvPicPr>
            <a:picLocks noChangeAspect="1" noChangeArrowheads="1"/>
          </p:cNvPicPr>
          <p:nvPr/>
        </p:nvPicPr>
        <p:blipFill>
          <a:blip r:embed="rId2"/>
          <a:srcRect l="8409" t="11429" r="3084" b="21428"/>
          <a:stretch>
            <a:fillRect/>
          </a:stretch>
        </p:blipFill>
        <p:spPr bwMode="auto">
          <a:xfrm>
            <a:off x="838200" y="1905000"/>
            <a:ext cx="7315200" cy="3468688"/>
          </a:xfrm>
          <a:prstGeom prst="rect">
            <a:avLst/>
          </a:prstGeom>
          <a:noFill/>
          <a:ln w="9525">
            <a:noFill/>
            <a:miter lim="800000"/>
            <a:headEnd/>
            <a:tailEnd/>
          </a:ln>
        </p:spPr>
      </p:pic>
      <p:sp>
        <p:nvSpPr>
          <p:cNvPr id="69635" name="TextBox 3"/>
          <p:cNvSpPr txBox="1">
            <a:spLocks noChangeArrowheads="1"/>
          </p:cNvSpPr>
          <p:nvPr/>
        </p:nvSpPr>
        <p:spPr bwMode="auto">
          <a:xfrm>
            <a:off x="838200" y="5410200"/>
            <a:ext cx="7391400" cy="307975"/>
          </a:xfrm>
          <a:prstGeom prst="rect">
            <a:avLst/>
          </a:prstGeom>
          <a:noFill/>
          <a:ln w="9525">
            <a:noFill/>
            <a:miter lim="800000"/>
            <a:headEnd/>
            <a:tailEnd/>
          </a:ln>
        </p:spPr>
        <p:txBody>
          <a:bodyPr>
            <a:spAutoFit/>
          </a:bodyPr>
          <a:lstStyle/>
          <a:p>
            <a:pPr algn="ctr"/>
            <a:r>
              <a:rPr lang="en-US" sz="1400"/>
              <a:t>Mass is encompassed by PTV on CT from CT Sim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Introduction</a:t>
            </a:r>
          </a:p>
        </p:txBody>
      </p:sp>
      <p:sp>
        <p:nvSpPr>
          <p:cNvPr id="17410" name="Rectangle 3"/>
          <p:cNvSpPr>
            <a:spLocks noGrp="1" noChangeArrowheads="1"/>
          </p:cNvSpPr>
          <p:nvPr>
            <p:ph type="body" idx="1"/>
          </p:nvPr>
        </p:nvSpPr>
        <p:spPr/>
        <p:txBody>
          <a:bodyPr/>
          <a:lstStyle/>
          <a:p>
            <a:pPr eaLnBrk="1" hangingPunct="1"/>
            <a:r>
              <a:rPr lang="en-US" sz="2400" smtClean="0"/>
              <a:t>IGRT is a method used on the treatment units to improve the delivery of radiation treatment (Conventional, IMRT and VMAT plans)</a:t>
            </a:r>
          </a:p>
          <a:p>
            <a:pPr eaLnBrk="1" hangingPunct="1"/>
            <a:r>
              <a:rPr lang="en-US" sz="2400" smtClean="0"/>
              <a:t>Allows better targeting of the tumor location while avoiding nearby healthy tissue immediately prior to radiation treatment each day</a:t>
            </a:r>
          </a:p>
          <a:p>
            <a:pPr eaLnBrk="1" hangingPunct="1">
              <a:buFontTx/>
              <a:buNone/>
            </a:pPr>
            <a:endParaRPr lang="en-US" sz="24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533400" y="5105400"/>
            <a:ext cx="8153400" cy="1249363"/>
          </a:xfrm>
        </p:spPr>
        <p:txBody>
          <a:bodyPr/>
          <a:lstStyle/>
          <a:p>
            <a:pPr>
              <a:buFont typeface="Arial" charset="0"/>
              <a:buNone/>
            </a:pPr>
            <a:r>
              <a:rPr lang="en-US" sz="2400" smtClean="0"/>
              <a:t>Suggested course of action:</a:t>
            </a:r>
          </a:p>
          <a:p>
            <a:r>
              <a:rPr lang="en-US" sz="2400" smtClean="0"/>
              <a:t>Centre-specific</a:t>
            </a:r>
          </a:p>
          <a:p>
            <a:r>
              <a:rPr lang="en-US" sz="2400" smtClean="0"/>
              <a:t>Radiation oncologist notified</a:t>
            </a:r>
          </a:p>
        </p:txBody>
      </p:sp>
      <p:pic>
        <p:nvPicPr>
          <p:cNvPr id="70658" name="Picture 3"/>
          <p:cNvPicPr>
            <a:picLocks noChangeAspect="1" noChangeArrowheads="1"/>
          </p:cNvPicPr>
          <p:nvPr/>
        </p:nvPicPr>
        <p:blipFill>
          <a:blip r:embed="rId2"/>
          <a:srcRect l="5659" t="9058" r="3773" b="20000"/>
          <a:stretch>
            <a:fillRect/>
          </a:stretch>
        </p:blipFill>
        <p:spPr bwMode="auto">
          <a:xfrm>
            <a:off x="304800" y="152400"/>
            <a:ext cx="8715375" cy="4267200"/>
          </a:xfrm>
          <a:prstGeom prst="rect">
            <a:avLst/>
          </a:prstGeom>
          <a:noFill/>
          <a:ln w="9525">
            <a:noFill/>
            <a:miter lim="800000"/>
            <a:headEnd/>
            <a:tailEnd/>
          </a:ln>
        </p:spPr>
      </p:pic>
      <p:sp>
        <p:nvSpPr>
          <p:cNvPr id="70659" name="TextBox 4"/>
          <p:cNvSpPr txBox="1">
            <a:spLocks noChangeArrowheads="1"/>
          </p:cNvSpPr>
          <p:nvPr/>
        </p:nvSpPr>
        <p:spPr bwMode="auto">
          <a:xfrm>
            <a:off x="838200" y="4419600"/>
            <a:ext cx="7391400" cy="307975"/>
          </a:xfrm>
          <a:prstGeom prst="rect">
            <a:avLst/>
          </a:prstGeom>
          <a:noFill/>
          <a:ln w="9525">
            <a:noFill/>
            <a:miter lim="800000"/>
            <a:headEnd/>
            <a:tailEnd/>
          </a:ln>
        </p:spPr>
        <p:txBody>
          <a:bodyPr>
            <a:spAutoFit/>
          </a:bodyPr>
          <a:lstStyle/>
          <a:p>
            <a:pPr algn="ctr"/>
            <a:r>
              <a:rPr lang="en-US" sz="1400"/>
              <a:t>Mass is now outside of PTV on daily CBCT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143000"/>
          </a:xfrm>
        </p:spPr>
        <p:txBody>
          <a:bodyPr/>
          <a:lstStyle/>
          <a:p>
            <a:r>
              <a:rPr lang="en-US" smtClean="0"/>
              <a:t>Change in Lung Volume</a:t>
            </a:r>
          </a:p>
        </p:txBody>
      </p:sp>
      <p:sp>
        <p:nvSpPr>
          <p:cNvPr id="71682" name="Content Placeholder 2"/>
          <p:cNvSpPr>
            <a:spLocks noGrp="1"/>
          </p:cNvSpPr>
          <p:nvPr>
            <p:ph idx="1"/>
          </p:nvPr>
        </p:nvSpPr>
        <p:spPr>
          <a:xfrm>
            <a:off x="152400" y="4876800"/>
            <a:ext cx="2895600" cy="1676400"/>
          </a:xfrm>
        </p:spPr>
        <p:txBody>
          <a:bodyPr/>
          <a:lstStyle/>
          <a:p>
            <a:pPr>
              <a:buFont typeface="Arial" charset="0"/>
              <a:buNone/>
            </a:pPr>
            <a:r>
              <a:rPr lang="en-US" sz="2000" smtClean="0"/>
              <a:t>      Lung volume changed significantly from CT Sim to day 1 CBCT</a:t>
            </a:r>
          </a:p>
        </p:txBody>
      </p:sp>
      <p:pic>
        <p:nvPicPr>
          <p:cNvPr id="71683" name="Picture 4"/>
          <p:cNvPicPr>
            <a:picLocks noChangeAspect="1" noChangeArrowheads="1"/>
          </p:cNvPicPr>
          <p:nvPr/>
        </p:nvPicPr>
        <p:blipFill>
          <a:blip r:embed="rId3"/>
          <a:srcRect l="4514" t="12996" r="40433" b="39349"/>
          <a:stretch>
            <a:fillRect/>
          </a:stretch>
        </p:blipFill>
        <p:spPr bwMode="auto">
          <a:xfrm>
            <a:off x="304800" y="990600"/>
            <a:ext cx="5916613" cy="3200400"/>
          </a:xfrm>
          <a:prstGeom prst="rect">
            <a:avLst/>
          </a:prstGeom>
          <a:noFill/>
          <a:ln w="9525">
            <a:noFill/>
            <a:miter lim="800000"/>
            <a:headEnd/>
            <a:tailEnd/>
          </a:ln>
        </p:spPr>
      </p:pic>
      <p:pic>
        <p:nvPicPr>
          <p:cNvPr id="71684" name="Picture 5"/>
          <p:cNvPicPr>
            <a:picLocks noChangeAspect="1" noChangeArrowheads="1"/>
          </p:cNvPicPr>
          <p:nvPr/>
        </p:nvPicPr>
        <p:blipFill>
          <a:blip r:embed="rId4"/>
          <a:srcRect l="4189" t="14740" r="43050" b="42380"/>
          <a:stretch>
            <a:fillRect/>
          </a:stretch>
        </p:blipFill>
        <p:spPr bwMode="auto">
          <a:xfrm>
            <a:off x="3124200" y="3505200"/>
            <a:ext cx="5849938" cy="2971800"/>
          </a:xfrm>
          <a:prstGeom prst="rect">
            <a:avLst/>
          </a:prstGeom>
          <a:noFill/>
          <a:ln w="9525">
            <a:noFill/>
            <a:miter lim="800000"/>
            <a:headEnd/>
            <a:tailEnd/>
          </a:ln>
        </p:spPr>
      </p:pic>
      <p:sp>
        <p:nvSpPr>
          <p:cNvPr id="71685" name="TextBox 5"/>
          <p:cNvSpPr txBox="1">
            <a:spLocks noChangeArrowheads="1"/>
          </p:cNvSpPr>
          <p:nvPr/>
        </p:nvSpPr>
        <p:spPr bwMode="auto">
          <a:xfrm>
            <a:off x="304800" y="4191000"/>
            <a:ext cx="2514600" cy="304800"/>
          </a:xfrm>
          <a:prstGeom prst="rect">
            <a:avLst/>
          </a:prstGeom>
          <a:noFill/>
          <a:ln w="9525">
            <a:noFill/>
            <a:miter lim="800000"/>
            <a:headEnd/>
            <a:tailEnd/>
          </a:ln>
        </p:spPr>
        <p:txBody>
          <a:bodyPr>
            <a:spAutoFit/>
          </a:bodyPr>
          <a:lstStyle/>
          <a:p>
            <a:r>
              <a:rPr lang="en-US" sz="1400"/>
              <a:t>CT Sim, CTV shown in blue</a:t>
            </a:r>
          </a:p>
        </p:txBody>
      </p:sp>
      <p:sp>
        <p:nvSpPr>
          <p:cNvPr id="71686" name="TextBox 6"/>
          <p:cNvSpPr txBox="1">
            <a:spLocks noChangeArrowheads="1"/>
          </p:cNvSpPr>
          <p:nvPr/>
        </p:nvSpPr>
        <p:spPr bwMode="auto">
          <a:xfrm>
            <a:off x="3124200" y="6400800"/>
            <a:ext cx="1371600" cy="307975"/>
          </a:xfrm>
          <a:prstGeom prst="rect">
            <a:avLst/>
          </a:prstGeom>
          <a:noFill/>
          <a:ln w="9525">
            <a:noFill/>
            <a:miter lim="800000"/>
            <a:headEnd/>
            <a:tailEnd/>
          </a:ln>
        </p:spPr>
        <p:txBody>
          <a:bodyPr>
            <a:spAutoFit/>
          </a:bodyPr>
          <a:lstStyle/>
          <a:p>
            <a:r>
              <a:rPr lang="en-US" sz="1400"/>
              <a:t>Day 1 CBCT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Change in Lung Volume</a:t>
            </a:r>
          </a:p>
        </p:txBody>
      </p:sp>
      <p:sp>
        <p:nvSpPr>
          <p:cNvPr id="73730" name="Content Placeholder 2"/>
          <p:cNvSpPr>
            <a:spLocks noGrp="1"/>
          </p:cNvSpPr>
          <p:nvPr>
            <p:ph idx="1"/>
          </p:nvPr>
        </p:nvSpPr>
        <p:spPr/>
        <p:txBody>
          <a:bodyPr/>
          <a:lstStyle/>
          <a:p>
            <a:pPr>
              <a:buFont typeface="Arial" charset="0"/>
              <a:buNone/>
            </a:pPr>
            <a:r>
              <a:rPr lang="en-US" smtClean="0"/>
              <a:t>Suggested course of action:</a:t>
            </a:r>
          </a:p>
          <a:p>
            <a:r>
              <a:rPr lang="en-US" smtClean="0"/>
              <a:t>Centre-specific</a:t>
            </a:r>
          </a:p>
          <a:p>
            <a:r>
              <a:rPr lang="en-US" smtClean="0"/>
              <a:t>For this specific case the radiation oncologist was notified and treatment was not given, the radiation oncologist concluded that the tumour grew and the lung partially collapsed.</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Cross Sectional Anatomy</a:t>
            </a:r>
          </a:p>
        </p:txBody>
      </p:sp>
      <p:sp>
        <p:nvSpPr>
          <p:cNvPr id="19458" name="Rectangle 3"/>
          <p:cNvSpPr>
            <a:spLocks noGrp="1" noChangeArrowheads="1"/>
          </p:cNvSpPr>
          <p:nvPr>
            <p:ph type="body" idx="1"/>
          </p:nvPr>
        </p:nvSpPr>
        <p:spPr/>
        <p:txBody>
          <a:bodyPr/>
          <a:lstStyle/>
          <a:p>
            <a:pPr eaLnBrk="1" hangingPunct="1">
              <a:lnSpc>
                <a:spcPct val="90000"/>
              </a:lnSpc>
            </a:pPr>
            <a:r>
              <a:rPr lang="en-US" sz="1400" smtClean="0"/>
              <a:t>Left lung</a:t>
            </a:r>
          </a:p>
          <a:p>
            <a:pPr eaLnBrk="1" hangingPunct="1">
              <a:lnSpc>
                <a:spcPct val="90000"/>
              </a:lnSpc>
            </a:pPr>
            <a:r>
              <a:rPr lang="en-US" sz="1400" smtClean="0"/>
              <a:t>Right lung</a:t>
            </a:r>
          </a:p>
          <a:p>
            <a:pPr eaLnBrk="1" hangingPunct="1">
              <a:lnSpc>
                <a:spcPct val="90000"/>
              </a:lnSpc>
            </a:pPr>
            <a:r>
              <a:rPr lang="en-US" sz="1400" smtClean="0"/>
              <a:t>Trachea</a:t>
            </a:r>
          </a:p>
          <a:p>
            <a:pPr eaLnBrk="1" hangingPunct="1">
              <a:lnSpc>
                <a:spcPct val="90000"/>
              </a:lnSpc>
            </a:pPr>
            <a:r>
              <a:rPr lang="en-US" sz="1400" smtClean="0"/>
              <a:t>Carina</a:t>
            </a:r>
          </a:p>
          <a:p>
            <a:pPr eaLnBrk="1" hangingPunct="1">
              <a:lnSpc>
                <a:spcPct val="90000"/>
              </a:lnSpc>
            </a:pPr>
            <a:r>
              <a:rPr lang="en-US" sz="1400" smtClean="0"/>
              <a:t>Esophagus</a:t>
            </a:r>
          </a:p>
          <a:p>
            <a:pPr eaLnBrk="1" hangingPunct="1">
              <a:lnSpc>
                <a:spcPct val="90000"/>
              </a:lnSpc>
            </a:pPr>
            <a:r>
              <a:rPr lang="en-US" sz="1400" smtClean="0"/>
              <a:t>Spinal cord</a:t>
            </a:r>
          </a:p>
          <a:p>
            <a:pPr eaLnBrk="1" hangingPunct="1">
              <a:lnSpc>
                <a:spcPct val="90000"/>
              </a:lnSpc>
            </a:pPr>
            <a:r>
              <a:rPr lang="en-US" sz="1400" smtClean="0"/>
              <a:t>Aorta</a:t>
            </a:r>
          </a:p>
          <a:p>
            <a:pPr eaLnBrk="1" hangingPunct="1">
              <a:lnSpc>
                <a:spcPct val="90000"/>
              </a:lnSpc>
            </a:pPr>
            <a:r>
              <a:rPr lang="en-US" sz="1400" smtClean="0"/>
              <a:t>Inferior Vena Cava</a:t>
            </a:r>
          </a:p>
          <a:p>
            <a:pPr eaLnBrk="1" hangingPunct="1">
              <a:lnSpc>
                <a:spcPct val="90000"/>
              </a:lnSpc>
            </a:pPr>
            <a:r>
              <a:rPr lang="en-US" sz="1400" smtClean="0"/>
              <a:t>Superior Vena Cava</a:t>
            </a:r>
          </a:p>
          <a:p>
            <a:pPr eaLnBrk="1" hangingPunct="1">
              <a:lnSpc>
                <a:spcPct val="90000"/>
              </a:lnSpc>
            </a:pPr>
            <a:r>
              <a:rPr lang="en-US" sz="1400" smtClean="0"/>
              <a:t>Right and left atrium</a:t>
            </a:r>
          </a:p>
          <a:p>
            <a:pPr eaLnBrk="1" hangingPunct="1">
              <a:lnSpc>
                <a:spcPct val="90000"/>
              </a:lnSpc>
            </a:pPr>
            <a:r>
              <a:rPr lang="en-US" sz="1400" smtClean="0"/>
              <a:t>Right and left ventricles</a:t>
            </a:r>
          </a:p>
          <a:p>
            <a:pPr eaLnBrk="1" hangingPunct="1">
              <a:lnSpc>
                <a:spcPct val="90000"/>
              </a:lnSpc>
            </a:pPr>
            <a:r>
              <a:rPr lang="en-US" sz="1400" smtClean="0"/>
              <a:t>Ribs</a:t>
            </a:r>
          </a:p>
          <a:p>
            <a:pPr eaLnBrk="1" hangingPunct="1">
              <a:lnSpc>
                <a:spcPct val="90000"/>
              </a:lnSpc>
            </a:pPr>
            <a:r>
              <a:rPr lang="en-US" sz="1400" smtClean="0"/>
              <a:t>T1-T12</a:t>
            </a:r>
          </a:p>
          <a:p>
            <a:pPr eaLnBrk="1" hangingPunct="1">
              <a:lnSpc>
                <a:spcPct val="90000"/>
              </a:lnSpc>
            </a:pPr>
            <a:r>
              <a:rPr lang="en-US" sz="1400" smtClean="0"/>
              <a:t>Clavicles</a:t>
            </a:r>
          </a:p>
          <a:p>
            <a:pPr eaLnBrk="1" hangingPunct="1">
              <a:lnSpc>
                <a:spcPct val="90000"/>
              </a:lnSpc>
            </a:pPr>
            <a:r>
              <a:rPr lang="en-US" sz="1400" smtClean="0"/>
              <a:t>Body of sternum</a:t>
            </a:r>
          </a:p>
          <a:p>
            <a:pPr eaLnBrk="1" hangingPunct="1">
              <a:lnSpc>
                <a:spcPct val="90000"/>
              </a:lnSpc>
            </a:pPr>
            <a:r>
              <a:rPr lang="en-US" sz="1400" smtClean="0"/>
              <a:t>Xiphoid process</a:t>
            </a:r>
          </a:p>
          <a:p>
            <a:pPr eaLnBrk="1" hangingPunct="1">
              <a:lnSpc>
                <a:spcPct val="90000"/>
              </a:lnSpc>
            </a:pPr>
            <a:r>
              <a:rPr lang="en-US" sz="1400" smtClean="0"/>
              <a:t>Brachial Plexus</a:t>
            </a:r>
          </a:p>
          <a:p>
            <a:pPr eaLnBrk="1" hangingPunct="1">
              <a:lnSpc>
                <a:spcPct val="90000"/>
              </a:lnSpc>
            </a:pPr>
            <a:r>
              <a:rPr lang="en-US" sz="1400" smtClean="0"/>
              <a:t>Diaphragm</a:t>
            </a:r>
          </a:p>
          <a:p>
            <a:pPr eaLnBrk="1" hangingPunct="1">
              <a:lnSpc>
                <a:spcPct val="90000"/>
              </a:lnSpc>
            </a:pPr>
            <a:r>
              <a:rPr lang="en-US" sz="1400" smtClean="0"/>
              <a:t>Thoracic Lymph Nodes</a:t>
            </a:r>
          </a:p>
        </p:txBody>
      </p:sp>
      <p:pic>
        <p:nvPicPr>
          <p:cNvPr id="19459" name="Picture 2"/>
          <p:cNvPicPr>
            <a:picLocks noChangeAspect="1" noChangeArrowheads="1"/>
          </p:cNvPicPr>
          <p:nvPr/>
        </p:nvPicPr>
        <p:blipFill>
          <a:blip r:embed="rId3"/>
          <a:srcRect/>
          <a:stretch>
            <a:fillRect/>
          </a:stretch>
        </p:blipFill>
        <p:spPr bwMode="auto">
          <a:xfrm>
            <a:off x="3429000" y="2362200"/>
            <a:ext cx="5062538" cy="23241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Region of Interest</a:t>
            </a:r>
          </a:p>
        </p:txBody>
      </p:sp>
      <p:sp>
        <p:nvSpPr>
          <p:cNvPr id="21506" name="Rectangle 3"/>
          <p:cNvSpPr>
            <a:spLocks noGrp="1" noChangeArrowheads="1"/>
          </p:cNvSpPr>
          <p:nvPr>
            <p:ph type="body" idx="1"/>
          </p:nvPr>
        </p:nvSpPr>
        <p:spPr/>
        <p:txBody>
          <a:bodyPr/>
          <a:lstStyle/>
          <a:p>
            <a:pPr eaLnBrk="1" hangingPunct="1">
              <a:lnSpc>
                <a:spcPct val="80000"/>
              </a:lnSpc>
            </a:pPr>
            <a:r>
              <a:rPr lang="en-US" sz="2800" smtClean="0"/>
              <a:t>Lung</a:t>
            </a:r>
          </a:p>
          <a:p>
            <a:pPr eaLnBrk="1" hangingPunct="1">
              <a:lnSpc>
                <a:spcPct val="80000"/>
              </a:lnSpc>
            </a:pPr>
            <a:r>
              <a:rPr lang="en-US" sz="2800" smtClean="0"/>
              <a:t>Contralateral lung</a:t>
            </a:r>
          </a:p>
          <a:p>
            <a:pPr eaLnBrk="1" hangingPunct="1">
              <a:lnSpc>
                <a:spcPct val="80000"/>
              </a:lnSpc>
            </a:pPr>
            <a:r>
              <a:rPr lang="en-US" sz="2800" smtClean="0"/>
              <a:t>Spinal canal/cord		</a:t>
            </a:r>
          </a:p>
          <a:p>
            <a:pPr eaLnBrk="1" hangingPunct="1">
              <a:lnSpc>
                <a:spcPct val="80000"/>
              </a:lnSpc>
            </a:pPr>
            <a:r>
              <a:rPr lang="en-US" sz="2800" smtClean="0"/>
              <a:t>Heart</a:t>
            </a:r>
          </a:p>
          <a:p>
            <a:pPr eaLnBrk="1" hangingPunct="1">
              <a:lnSpc>
                <a:spcPct val="80000"/>
              </a:lnSpc>
            </a:pPr>
            <a:r>
              <a:rPr lang="en-US" sz="2800" smtClean="0"/>
              <a:t>Esophagus</a:t>
            </a:r>
          </a:p>
          <a:p>
            <a:pPr eaLnBrk="1" hangingPunct="1">
              <a:lnSpc>
                <a:spcPct val="80000"/>
              </a:lnSpc>
            </a:pPr>
            <a:r>
              <a:rPr lang="en-US" sz="2800" smtClean="0"/>
              <a:t>Carina</a:t>
            </a:r>
          </a:p>
          <a:p>
            <a:pPr eaLnBrk="1" hangingPunct="1">
              <a:lnSpc>
                <a:spcPct val="80000"/>
              </a:lnSpc>
            </a:pPr>
            <a:r>
              <a:rPr lang="en-US" sz="2800" smtClean="0"/>
              <a:t>Sternum</a:t>
            </a:r>
          </a:p>
          <a:p>
            <a:pPr eaLnBrk="1" hangingPunct="1">
              <a:lnSpc>
                <a:spcPct val="80000"/>
              </a:lnSpc>
            </a:pPr>
            <a:r>
              <a:rPr lang="en-US" sz="2800" smtClean="0"/>
              <a:t>Ribs</a:t>
            </a:r>
          </a:p>
          <a:p>
            <a:pPr eaLnBrk="1" hangingPunct="1">
              <a:lnSpc>
                <a:spcPct val="80000"/>
              </a:lnSpc>
            </a:pPr>
            <a:r>
              <a:rPr lang="en-US" sz="2800" smtClean="0"/>
              <a:t>Thoracic Lymph Nodes</a:t>
            </a:r>
          </a:p>
          <a:p>
            <a:pPr eaLnBrk="1" hangingPunct="1">
              <a:lnSpc>
                <a:spcPct val="80000"/>
              </a:lnSpc>
            </a:pPr>
            <a:r>
              <a:rPr lang="en-US" sz="2800" smtClean="0"/>
              <a:t>Brachial Plexus</a:t>
            </a:r>
          </a:p>
        </p:txBody>
      </p:sp>
      <p:pic>
        <p:nvPicPr>
          <p:cNvPr id="21507" name="Picture 2"/>
          <p:cNvPicPr>
            <a:picLocks noChangeAspect="1" noChangeArrowheads="1"/>
          </p:cNvPicPr>
          <p:nvPr/>
        </p:nvPicPr>
        <p:blipFill>
          <a:blip r:embed="rId3"/>
          <a:srcRect/>
          <a:stretch>
            <a:fillRect/>
          </a:stretch>
        </p:blipFill>
        <p:spPr bwMode="auto">
          <a:xfrm>
            <a:off x="4419600" y="2209800"/>
            <a:ext cx="4110038" cy="2628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smtClean="0"/>
              <a:t>Machine Parameters</a:t>
            </a:r>
          </a:p>
        </p:txBody>
      </p:sp>
      <p:sp>
        <p:nvSpPr>
          <p:cNvPr id="23554" name="Content Placeholder 2"/>
          <p:cNvSpPr>
            <a:spLocks noGrp="1"/>
          </p:cNvSpPr>
          <p:nvPr>
            <p:ph idx="1"/>
          </p:nvPr>
        </p:nvSpPr>
        <p:spPr/>
        <p:txBody>
          <a:bodyPr/>
          <a:lstStyle/>
          <a:p>
            <a:pPr eaLnBrk="1" hangingPunct="1"/>
            <a:r>
              <a:rPr lang="en-CA" smtClean="0"/>
              <a:t>Varian</a:t>
            </a:r>
          </a:p>
          <a:p>
            <a:pPr lvl="1" eaLnBrk="1" hangingPunct="1"/>
            <a:r>
              <a:rPr lang="en-CA" smtClean="0"/>
              <a:t>kV imaging</a:t>
            </a:r>
          </a:p>
          <a:p>
            <a:pPr lvl="1" eaLnBrk="1" hangingPunct="1"/>
            <a:r>
              <a:rPr lang="en-CA" smtClean="0"/>
              <a:t>CBCT</a:t>
            </a:r>
          </a:p>
          <a:p>
            <a:pPr lvl="1" eaLnBrk="1" hangingPunct="1"/>
            <a:endParaRPr lang="en-CA" smtClean="0"/>
          </a:p>
          <a:p>
            <a:pPr eaLnBrk="1" hangingPunct="1"/>
            <a:r>
              <a:rPr lang="en-CA" smtClean="0"/>
              <a:t>Elekta</a:t>
            </a:r>
          </a:p>
          <a:p>
            <a:pPr lvl="1" eaLnBrk="1" hangingPunct="1"/>
            <a:r>
              <a:rPr lang="en-CA" smtClean="0"/>
              <a:t>kV imaging</a:t>
            </a:r>
          </a:p>
          <a:p>
            <a:pPr lvl="1" eaLnBrk="1" hangingPunct="1"/>
            <a:r>
              <a:rPr lang="en-CA" smtClean="0"/>
              <a:t>CBCT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Machine Parameters - Varian</a:t>
            </a:r>
          </a:p>
        </p:txBody>
      </p:sp>
      <p:pic>
        <p:nvPicPr>
          <p:cNvPr id="25602" name="Picture 6" descr="Varianlinaca"/>
          <p:cNvPicPr>
            <a:picLocks noGrp="1" noChangeAspect="1" noChangeArrowheads="1"/>
          </p:cNvPicPr>
          <p:nvPr>
            <p:ph sz="half" idx="1"/>
          </p:nvPr>
        </p:nvPicPr>
        <p:blipFill>
          <a:blip r:embed="rId3"/>
          <a:srcRect/>
          <a:stretch>
            <a:fillRect/>
          </a:stretch>
        </p:blipFill>
        <p:spPr>
          <a:xfrm>
            <a:off x="762000" y="1447800"/>
            <a:ext cx="3384550" cy="4525963"/>
          </a:xfrm>
        </p:spPr>
      </p:pic>
      <p:sp>
        <p:nvSpPr>
          <p:cNvPr id="6148" name="Rectangle 3"/>
          <p:cNvSpPr>
            <a:spLocks noGrp="1" noChangeArrowheads="1"/>
          </p:cNvSpPr>
          <p:nvPr>
            <p:ph type="body" sz="half" idx="2"/>
          </p:nvPr>
        </p:nvSpPr>
        <p:spPr/>
        <p:txBody>
          <a:bodyPr>
            <a:normAutofit/>
          </a:bodyPr>
          <a:lstStyle/>
          <a:p>
            <a:pPr eaLnBrk="1" hangingPunct="1">
              <a:lnSpc>
                <a:spcPct val="80000"/>
              </a:lnSpc>
              <a:buFontTx/>
              <a:buNone/>
              <a:defRPr/>
            </a:pPr>
            <a:r>
              <a:rPr lang="en-US" sz="2200" dirty="0" smtClean="0"/>
              <a:t>KV/KV matching</a:t>
            </a:r>
          </a:p>
          <a:p>
            <a:pPr eaLnBrk="1" hangingPunct="1">
              <a:lnSpc>
                <a:spcPct val="80000"/>
              </a:lnSpc>
              <a:defRPr/>
            </a:pPr>
            <a:r>
              <a:rPr lang="en-US" sz="2200" dirty="0" smtClean="0"/>
              <a:t>Orthogonal images taken using KV imager </a:t>
            </a:r>
          </a:p>
          <a:p>
            <a:pPr eaLnBrk="1" hangingPunct="1">
              <a:lnSpc>
                <a:spcPct val="80000"/>
              </a:lnSpc>
              <a:buFontTx/>
              <a:buNone/>
              <a:defRPr/>
            </a:pPr>
            <a:r>
              <a:rPr lang="en-US" sz="2200" dirty="0" smtClean="0"/>
              <a:t>CBCT matching</a:t>
            </a:r>
          </a:p>
          <a:p>
            <a:pPr eaLnBrk="1" hangingPunct="1">
              <a:lnSpc>
                <a:spcPct val="80000"/>
              </a:lnSpc>
              <a:defRPr/>
            </a:pPr>
            <a:r>
              <a:rPr lang="en-US" sz="2200" dirty="0" smtClean="0"/>
              <a:t>Full Scan </a:t>
            </a:r>
            <a:r>
              <a:rPr lang="en-US" sz="2200" dirty="0" err="1" smtClean="0"/>
              <a:t>vs</a:t>
            </a:r>
            <a:r>
              <a:rPr lang="en-US" sz="2200" dirty="0" smtClean="0"/>
              <a:t> Half Scan, using KV source &amp; detector</a:t>
            </a:r>
          </a:p>
          <a:p>
            <a:pPr eaLnBrk="1" hangingPunct="1">
              <a:lnSpc>
                <a:spcPct val="80000"/>
              </a:lnSpc>
              <a:defRPr/>
            </a:pPr>
            <a:r>
              <a:rPr lang="en-US" sz="2200" dirty="0" smtClean="0"/>
              <a:t>Bowtie Filter</a:t>
            </a:r>
          </a:p>
          <a:p>
            <a:pPr marL="0" indent="0" eaLnBrk="1" hangingPunct="1">
              <a:lnSpc>
                <a:spcPct val="80000"/>
              </a:lnSpc>
              <a:buFont typeface="Arial" charset="0"/>
              <a:buNone/>
              <a:defRPr/>
            </a:pPr>
            <a:r>
              <a:rPr lang="en-CA" sz="2200" dirty="0" smtClean="0"/>
              <a:t>The type of imaging used for lung is centre specific, usually daily KVs or daily CBCT. MV imaging would most likely only be used if no other imaging modality is available</a:t>
            </a:r>
          </a:p>
          <a:p>
            <a:pPr eaLnBrk="1" hangingPunct="1">
              <a:lnSpc>
                <a:spcPct val="80000"/>
              </a:lnSpc>
              <a:buFont typeface="Arial" charset="0"/>
              <a:buNone/>
              <a:defRPr/>
            </a:pPr>
            <a:endParaRPr lang="en-US" sz="1900" dirty="0" smtClean="0"/>
          </a:p>
          <a:p>
            <a:pPr eaLnBrk="1" hangingPunct="1">
              <a:lnSpc>
                <a:spcPct val="80000"/>
              </a:lnSpc>
              <a:buFontTx/>
              <a:buNone/>
              <a:defRPr/>
            </a:pPr>
            <a:endParaRPr lang="en-US" sz="19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CA" smtClean="0"/>
              <a:t>kV Imaging-Varian</a:t>
            </a:r>
          </a:p>
        </p:txBody>
      </p:sp>
      <p:sp>
        <p:nvSpPr>
          <p:cNvPr id="27650" name="Content Placeholder 2"/>
          <p:cNvSpPr>
            <a:spLocks noGrp="1"/>
          </p:cNvSpPr>
          <p:nvPr>
            <p:ph sz="half" idx="1"/>
          </p:nvPr>
        </p:nvSpPr>
        <p:spPr>
          <a:xfrm>
            <a:off x="457200" y="1600200"/>
            <a:ext cx="7924800" cy="4724400"/>
          </a:xfrm>
        </p:spPr>
        <p:txBody>
          <a:bodyPr/>
          <a:lstStyle/>
          <a:p>
            <a:pPr eaLnBrk="1" hangingPunct="1"/>
            <a:r>
              <a:rPr lang="en-CA" smtClean="0"/>
              <a:t>Depending on the centre, a possible option is daily orthogonals with or without a weekly CBCT</a:t>
            </a:r>
          </a:p>
          <a:p>
            <a:pPr eaLnBrk="1" hangingPunct="1"/>
            <a:r>
              <a:rPr lang="en-CA" smtClean="0"/>
              <a:t>2D/2D matching can be done using the dynamic or optimized filter to best view the anatomy</a:t>
            </a:r>
          </a:p>
          <a:p>
            <a:pPr eaLnBrk="1" hangingPunct="1"/>
            <a:r>
              <a:rPr lang="en-CA" smtClean="0"/>
              <a:t>Matching to bony anatomy</a:t>
            </a:r>
          </a:p>
          <a:p>
            <a:pPr eaLnBrk="1" hangingPunct="1"/>
            <a:endParaRPr lang="en-CA" smtClean="0"/>
          </a:p>
          <a:p>
            <a:pPr eaLnBrk="1" hangingPunct="1"/>
            <a:endParaRPr lang="en-CA" smtClean="0"/>
          </a:p>
          <a:p>
            <a:pPr eaLnBrk="1" hangingPunct="1"/>
            <a:endParaRPr lang="en-CA"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CA" smtClean="0"/>
              <a:t>CBCT Imaging- Varian</a:t>
            </a:r>
          </a:p>
        </p:txBody>
      </p:sp>
      <p:sp>
        <p:nvSpPr>
          <p:cNvPr id="29698" name="Content Placeholder 2"/>
          <p:cNvSpPr>
            <a:spLocks noGrp="1"/>
          </p:cNvSpPr>
          <p:nvPr>
            <p:ph sz="half" idx="1"/>
          </p:nvPr>
        </p:nvSpPr>
        <p:spPr>
          <a:xfrm>
            <a:off x="457200" y="1600200"/>
            <a:ext cx="8077200" cy="4572000"/>
          </a:xfrm>
        </p:spPr>
        <p:txBody>
          <a:bodyPr/>
          <a:lstStyle/>
          <a:p>
            <a:pPr eaLnBrk="1" hangingPunct="1"/>
            <a:r>
              <a:rPr lang="en-CA" smtClean="0"/>
              <a:t>Depending on the centre, a possible option is daily CBCT or a weekly CBCT combined with kVs</a:t>
            </a:r>
          </a:p>
          <a:p>
            <a:pPr eaLnBrk="1" hangingPunct="1"/>
            <a:r>
              <a:rPr lang="en-CA" smtClean="0"/>
              <a:t>3D matching is used, a half fan or full fan can be used depending on what anatomy needs to be visualized</a:t>
            </a:r>
          </a:p>
          <a:p>
            <a:pPr eaLnBrk="1" hangingPunct="1"/>
            <a:r>
              <a:rPr lang="en-CA" smtClean="0"/>
              <a:t>Matching to bony anatomy and soft tissue (centre-specific)</a:t>
            </a:r>
          </a:p>
          <a:p>
            <a:pPr eaLnBrk="1" hangingPunct="1"/>
            <a:endParaRPr lang="en-CA"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969126FE0934CB92ACA719D1036ED" ma:contentTypeVersion="0" ma:contentTypeDescription="Create a new document." ma:contentTypeScope="" ma:versionID="39ac4849655b610788e628fdb5d835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DE94E-392F-452D-A6C0-63886F5EB483}">
  <ds:schemaRefs>
    <ds:schemaRef ds:uri="http://schemas.microsoft.com/sharepoint/v3/contenttype/forms"/>
  </ds:schemaRefs>
</ds:datastoreItem>
</file>

<file path=customXml/itemProps2.xml><?xml version="1.0" encoding="utf-8"?>
<ds:datastoreItem xmlns:ds="http://schemas.openxmlformats.org/officeDocument/2006/customXml" ds:itemID="{A2D2D3CF-666C-4AE0-9490-56C2FDB03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684</TotalTime>
  <Words>1457</Words>
  <Application>Microsoft Office PowerPoint</Application>
  <PresentationFormat>On-screen Show (4:3)</PresentationFormat>
  <Paragraphs>215</Paragraphs>
  <Slides>32</Slides>
  <Notes>27</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32</vt:i4>
      </vt:variant>
    </vt:vector>
  </HeadingPairs>
  <TitlesOfParts>
    <vt:vector size="39" baseType="lpstr">
      <vt:lpstr>Arial</vt:lpstr>
      <vt:lpstr>Calibri</vt:lpstr>
      <vt:lpstr>Symbol</vt:lpstr>
      <vt:lpstr>Tahoma</vt:lpstr>
      <vt:lpstr>Wingdings</vt:lpstr>
      <vt:lpstr>Office Theme</vt:lpstr>
      <vt:lpstr>Office Theme</vt:lpstr>
      <vt:lpstr>Appendix C</vt:lpstr>
      <vt:lpstr>Disclaimer</vt:lpstr>
      <vt:lpstr>Introduction</vt:lpstr>
      <vt:lpstr>Cross Sectional Anatomy</vt:lpstr>
      <vt:lpstr>Region of Interest</vt:lpstr>
      <vt:lpstr>Machine Parameters</vt:lpstr>
      <vt:lpstr>Machine Parameters - Varian</vt:lpstr>
      <vt:lpstr>kV Imaging-Varian</vt:lpstr>
      <vt:lpstr>CBCT Imaging- Varian</vt:lpstr>
      <vt:lpstr>CBCT Imaging Parameters-Varian</vt:lpstr>
      <vt:lpstr>CBCT Imaging Parameters- Varian</vt:lpstr>
      <vt:lpstr>CBCT Imaging Parameters-Varian</vt:lpstr>
      <vt:lpstr>Slide 13</vt:lpstr>
      <vt:lpstr>Machine Parameters- Elekta</vt:lpstr>
      <vt:lpstr>kV Imaging-Elekta</vt:lpstr>
      <vt:lpstr>CBCT Imaging- Elekta</vt:lpstr>
      <vt:lpstr>CBCT Imaging Parameters-Elekta</vt:lpstr>
      <vt:lpstr>CBCT Imaging Parameters-Elekta</vt:lpstr>
      <vt:lpstr>CBCT Imaging Parameters-Elekta</vt:lpstr>
      <vt:lpstr>Matching Considerations</vt:lpstr>
      <vt:lpstr>Matching Considerations</vt:lpstr>
      <vt:lpstr>Examples:</vt:lpstr>
      <vt:lpstr>Examples:</vt:lpstr>
      <vt:lpstr>Slide 24</vt:lpstr>
      <vt:lpstr>Slide 25</vt:lpstr>
      <vt:lpstr>Trouble Shooting</vt:lpstr>
      <vt:lpstr>Patient Rotation</vt:lpstr>
      <vt:lpstr>Rotation and Tumour Growth</vt:lpstr>
      <vt:lpstr>Mass Outside of PTV</vt:lpstr>
      <vt:lpstr>Slide 30</vt:lpstr>
      <vt:lpstr>Change in Lung Volume</vt:lpstr>
      <vt:lpstr>Change in Lung Volume</vt:lpstr>
    </vt:vector>
  </TitlesOfParts>
  <Company>CVH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C</dc:title>
  <dc:creator>laking</dc:creator>
  <cp:lastModifiedBy>sforeshew</cp:lastModifiedBy>
  <cp:revision>61</cp:revision>
  <dcterms:created xsi:type="dcterms:W3CDTF">2012-11-30T17:36:58Z</dcterms:created>
  <dcterms:modified xsi:type="dcterms:W3CDTF">2013-04-30T18:30:46Z</dcterms:modified>
</cp:coreProperties>
</file>