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53"/>
  </p:notesMasterIdLst>
  <p:sldIdLst>
    <p:sldId id="256" r:id="rId4"/>
    <p:sldId id="357" r:id="rId5"/>
    <p:sldId id="331" r:id="rId6"/>
    <p:sldId id="278" r:id="rId7"/>
    <p:sldId id="266" r:id="rId8"/>
    <p:sldId id="260" r:id="rId9"/>
    <p:sldId id="261" r:id="rId10"/>
    <p:sldId id="262" r:id="rId11"/>
    <p:sldId id="333" r:id="rId12"/>
    <p:sldId id="340" r:id="rId13"/>
    <p:sldId id="341" r:id="rId14"/>
    <p:sldId id="318" r:id="rId15"/>
    <p:sldId id="342" r:id="rId16"/>
    <p:sldId id="343" r:id="rId17"/>
    <p:sldId id="275" r:id="rId18"/>
    <p:sldId id="355" r:id="rId19"/>
    <p:sldId id="353" r:id="rId20"/>
    <p:sldId id="354" r:id="rId21"/>
    <p:sldId id="344" r:id="rId22"/>
    <p:sldId id="345" r:id="rId23"/>
    <p:sldId id="319" r:id="rId24"/>
    <p:sldId id="347" r:id="rId25"/>
    <p:sldId id="346" r:id="rId26"/>
    <p:sldId id="348" r:id="rId27"/>
    <p:sldId id="264" r:id="rId28"/>
    <p:sldId id="270" r:id="rId29"/>
    <p:sldId id="330" r:id="rId30"/>
    <p:sldId id="320" r:id="rId31"/>
    <p:sldId id="322" r:id="rId32"/>
    <p:sldId id="324" r:id="rId33"/>
    <p:sldId id="323" r:id="rId34"/>
    <p:sldId id="325" r:id="rId35"/>
    <p:sldId id="326" r:id="rId36"/>
    <p:sldId id="327" r:id="rId37"/>
    <p:sldId id="328" r:id="rId38"/>
    <p:sldId id="349" r:id="rId39"/>
    <p:sldId id="334" r:id="rId40"/>
    <p:sldId id="351" r:id="rId41"/>
    <p:sldId id="329" r:id="rId42"/>
    <p:sldId id="352" r:id="rId43"/>
    <p:sldId id="335" r:id="rId44"/>
    <p:sldId id="336" r:id="rId45"/>
    <p:sldId id="337" r:id="rId46"/>
    <p:sldId id="338" r:id="rId47"/>
    <p:sldId id="350" r:id="rId48"/>
    <p:sldId id="271" r:id="rId49"/>
    <p:sldId id="258" r:id="rId50"/>
    <p:sldId id="309" r:id="rId51"/>
    <p:sldId id="283" r:id="rId5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88831" autoAdjust="0"/>
  </p:normalViewPr>
  <p:slideViewPr>
    <p:cSldViewPr>
      <p:cViewPr>
        <p:scale>
          <a:sx n="73" d="100"/>
          <a:sy n="73" d="100"/>
        </p:scale>
        <p:origin x="-558" y="-828"/>
      </p:cViewPr>
      <p:guideLst>
        <p:guide orient="horz" pos="2160"/>
        <p:guide pos="2880"/>
      </p:guideLst>
    </p:cSldViewPr>
  </p:slideViewPr>
  <p:outlineViewPr>
    <p:cViewPr>
      <p:scale>
        <a:sx n="33" d="100"/>
        <a:sy n="33" d="100"/>
      </p:scale>
      <p:origin x="54" y="1414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defRPr sz="1200"/>
            </a:lvl1pPr>
          </a:lstStyle>
          <a:p>
            <a:pPr>
              <a:defRPr/>
            </a:pPr>
            <a:endParaRPr lang="en-CA"/>
          </a:p>
        </p:txBody>
      </p:sp>
      <p:sp>
        <p:nvSpPr>
          <p:cNvPr id="296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defRPr sz="1200"/>
            </a:lvl1pPr>
          </a:lstStyle>
          <a:p>
            <a:pPr>
              <a:defRPr/>
            </a:pPr>
            <a:fld id="{F6E9FAE7-4669-4FDD-A6A9-D841B4088E9D}" type="datetimeFigureOut">
              <a:rPr lang="en-CA"/>
              <a:pPr>
                <a:defRPr/>
              </a:pPr>
              <a:t>30/04/2013</a:t>
            </a:fld>
            <a:endParaRPr lang="en-CA"/>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p>
        </p:txBody>
      </p:sp>
      <p:sp>
        <p:nvSpPr>
          <p:cNvPr id="2970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defRPr sz="1200"/>
            </a:lvl1pPr>
          </a:lstStyle>
          <a:p>
            <a:pPr>
              <a:defRPr/>
            </a:pPr>
            <a:endParaRPr lang="en-CA"/>
          </a:p>
        </p:txBody>
      </p:sp>
      <p:sp>
        <p:nvSpPr>
          <p:cNvPr id="2970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0" hangingPunct="0">
              <a:defRPr sz="1200"/>
            </a:lvl1pPr>
          </a:lstStyle>
          <a:p>
            <a:pPr>
              <a:defRPr/>
            </a:pPr>
            <a:fld id="{A8393A77-1D91-40C8-8989-13AB83B2BA72}" type="slidenum">
              <a:rPr lang="en-CA"/>
              <a:pPr>
                <a:defRPr/>
              </a:pPr>
              <a:t>‹#›</a:t>
            </a:fld>
            <a:endParaRPr lang="en-C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endParaRPr lang="en-US" smtClean="0"/>
          </a:p>
        </p:txBody>
      </p:sp>
      <p:sp>
        <p:nvSpPr>
          <p:cNvPr id="15363" name="Slide Number Placeholder 3"/>
          <p:cNvSpPr>
            <a:spLocks noGrp="1"/>
          </p:cNvSpPr>
          <p:nvPr>
            <p:ph type="sldNum" sz="quarter" idx="5"/>
          </p:nvPr>
        </p:nvSpPr>
        <p:spPr>
          <a:noFill/>
        </p:spPr>
        <p:txBody>
          <a:bodyPr/>
          <a:lstStyle/>
          <a:p>
            <a:fld id="{4AAE15D8-AFED-43F7-AA90-EDF383C92FDC}" type="slidenum">
              <a:rPr lang="en-CA" smtClean="0"/>
              <a:pPr/>
              <a:t>1</a:t>
            </a:fld>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CFB321FA-59DD-4D83-8ACE-C211D412AF90}" type="slidenum">
              <a:rPr lang="en-US" smtClean="0"/>
              <a:pPr/>
              <a:t>20</a:t>
            </a:fld>
            <a:endParaRPr lang="en-US" smtClean="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buFontTx/>
              <a:buChar char="-"/>
            </a:pPr>
            <a:endParaRPr lang="en-CA"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4727E1B0-BB8C-4FA6-B387-B8DFA698AC32}" type="slidenum">
              <a:rPr lang="en-US" smtClean="0"/>
              <a:pPr/>
              <a:t>22</a:t>
            </a:fld>
            <a:endParaRPr lang="en-US" smtClean="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A9C7C19E-EF00-4357-9A16-F76D92B578DF}" type="slidenum">
              <a:rPr lang="en-US" smtClean="0"/>
              <a:pPr/>
              <a:t>23</a:t>
            </a:fld>
            <a:endParaRPr lang="en-US" smtClean="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F13576D8-BE81-4309-A592-120686F944C1}" type="slidenum">
              <a:rPr lang="en-US" smtClean="0"/>
              <a:pPr/>
              <a:t>24</a:t>
            </a:fld>
            <a:endParaRPr lang="en-US" smtClean="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buFontTx/>
              <a:buChar char="-"/>
            </a:pPr>
            <a:r>
              <a:rPr lang="en-US" smtClean="0"/>
              <a:t> For each FOV s, m and lg, filters (collimators) exist for defining the sup/inf extent of the volume either approximately 10cm or 20cm i.e. M10, M20, S20.</a:t>
            </a:r>
          </a:p>
          <a:p>
            <a:pPr eaLnBrk="1" hangingPunct="1">
              <a:buFontTx/>
              <a:buChar char="-"/>
            </a:pPr>
            <a:endParaRPr lang="en-US" smtClean="0"/>
          </a:p>
          <a:p>
            <a:pPr eaLnBrk="1" hangingPunct="1">
              <a:buFontTx/>
              <a:buChar char="-"/>
            </a:pPr>
            <a:r>
              <a:rPr lang="en-US" smtClean="0"/>
              <a:t> These are slid into the kV head of the machine.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p>
            <a:fld id="{B81BBF1A-D7C5-417C-A148-77CEAC664A8F}" type="slidenum">
              <a:rPr lang="en-US" smtClean="0"/>
              <a:pPr/>
              <a:t>36</a:t>
            </a:fld>
            <a:endParaRPr lang="en-US" smtClean="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p:spPr>
        <p:txBody>
          <a:bodyPr/>
          <a:lstStyle/>
          <a:p>
            <a:endParaRPr lang="en-CA" smtClean="0"/>
          </a:p>
        </p:txBody>
      </p:sp>
      <p:sp>
        <p:nvSpPr>
          <p:cNvPr id="17411" name="Slide Number Placeholder 3"/>
          <p:cNvSpPr>
            <a:spLocks noGrp="1"/>
          </p:cNvSpPr>
          <p:nvPr>
            <p:ph type="sldNum" sz="quarter" idx="5"/>
          </p:nvPr>
        </p:nvSpPr>
        <p:spPr>
          <a:noFill/>
        </p:spPr>
        <p:txBody>
          <a:bodyPr/>
          <a:lstStyle/>
          <a:p>
            <a:fld id="{E9C72429-CDAA-4722-BE29-1E30F0A4B491}" type="slidenum">
              <a:rPr lang="en-CA" smtClean="0"/>
              <a:pPr/>
              <a:t>3</a:t>
            </a:fld>
            <a:endParaRPr lang="en-C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endParaRPr lang="en-CA" smtClean="0"/>
          </a:p>
        </p:txBody>
      </p:sp>
      <p:sp>
        <p:nvSpPr>
          <p:cNvPr id="19459" name="Slide Number Placeholder 3"/>
          <p:cNvSpPr>
            <a:spLocks noGrp="1"/>
          </p:cNvSpPr>
          <p:nvPr>
            <p:ph type="sldNum" sz="quarter" idx="5"/>
          </p:nvPr>
        </p:nvSpPr>
        <p:spPr>
          <a:noFill/>
        </p:spPr>
        <p:txBody>
          <a:bodyPr/>
          <a:lstStyle/>
          <a:p>
            <a:fld id="{C6A5ECD3-B6BC-45C1-A1C6-33277CF74110}" type="slidenum">
              <a:rPr lang="en-CA" smtClean="0"/>
              <a:pPr/>
              <a:t>4</a:t>
            </a:fld>
            <a:endParaRPr lang="en-C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p:spPr>
        <p:txBody>
          <a:bodyPr/>
          <a:lstStyle/>
          <a:p>
            <a:endParaRPr lang="en-CA" smtClean="0"/>
          </a:p>
        </p:txBody>
      </p:sp>
      <p:sp>
        <p:nvSpPr>
          <p:cNvPr id="25603" name="Slide Number Placeholder 3"/>
          <p:cNvSpPr>
            <a:spLocks noGrp="1"/>
          </p:cNvSpPr>
          <p:nvPr>
            <p:ph type="sldNum" sz="quarter" idx="5"/>
          </p:nvPr>
        </p:nvSpPr>
        <p:spPr>
          <a:noFill/>
        </p:spPr>
        <p:txBody>
          <a:bodyPr/>
          <a:lstStyle/>
          <a:p>
            <a:fld id="{EFDF8E61-179E-4604-946A-4562B8FA90D1}" type="slidenum">
              <a:rPr lang="en-CA" smtClean="0"/>
              <a:pPr/>
              <a:t>9</a:t>
            </a:fld>
            <a:endParaRPr lang="en-CA"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AAD97DFF-D645-4CAD-AFF0-84D4DE89D6B0}" type="slidenum">
              <a:rPr lang="en-US" smtClean="0"/>
              <a:pPr/>
              <a:t>10</a:t>
            </a:fld>
            <a:endParaRPr lang="en-US" smtClean="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42531744-5434-4753-B18D-16F7571AB721}" type="slidenum">
              <a:rPr lang="en-US" smtClean="0"/>
              <a:pPr/>
              <a:t>11</a:t>
            </a:fld>
            <a:endParaRPr lang="en-US" smtClean="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23F94B75-83C3-4CD5-9FA6-28DE46356B76}" type="slidenum">
              <a:rPr lang="en-US" smtClean="0"/>
              <a:pPr/>
              <a:t>13</a:t>
            </a:fld>
            <a:endParaRPr lang="en-US" smtClean="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C4402A59-4435-4094-87DB-1979C70A64DA}" type="slidenum">
              <a:rPr lang="en-US" smtClean="0"/>
              <a:pPr/>
              <a:t>14</a:t>
            </a:fld>
            <a:endParaRPr lang="en-US" smtClean="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buFontTx/>
              <a:buChar char="-"/>
            </a:pPr>
            <a:r>
              <a:rPr lang="en-US" smtClean="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D33481C2-D2F3-45B2-942D-5D2548FB8FBA}" type="slidenum">
              <a:rPr lang="en-US" smtClean="0"/>
              <a:pPr/>
              <a:t>19</a:t>
            </a:fld>
            <a:endParaRPr lang="en-US" smtClean="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endParaRPr lang="en-CA" smtClean="0">
              <a:solidFill>
                <a:srgbClr val="333399"/>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1EAEE"/>
                </a:solidFill>
              </a:defRPr>
            </a:lvl1pPr>
          </a:lstStyle>
          <a:p>
            <a:pPr>
              <a:defRPr/>
            </a:pPr>
            <a:fld id="{CDCF3DC1-134E-4C7A-9824-2BD7CC1A034F}" type="datetimeFigureOut">
              <a:rPr lang="en-US"/>
              <a:pPr>
                <a:defRPr/>
              </a:pPr>
              <a:t>4/30/2013</a:t>
            </a:fld>
            <a:endParaRPr lang="en-CA"/>
          </a:p>
        </p:txBody>
      </p:sp>
      <p:sp>
        <p:nvSpPr>
          <p:cNvPr id="5" name="Footer Placeholder 18"/>
          <p:cNvSpPr>
            <a:spLocks noGrp="1"/>
          </p:cNvSpPr>
          <p:nvPr>
            <p:ph type="ftr" sz="quarter" idx="11"/>
          </p:nvPr>
        </p:nvSpPr>
        <p:spPr/>
        <p:txBody>
          <a:bodyPr/>
          <a:lstStyle>
            <a:lvl1pPr>
              <a:defRPr>
                <a:solidFill>
                  <a:srgbClr val="D1EAEE"/>
                </a:solidFill>
              </a:defRPr>
            </a:lvl1pPr>
          </a:lstStyle>
          <a:p>
            <a:pPr>
              <a:defRPr/>
            </a:pPr>
            <a:endParaRPr lang="en-CA"/>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FAE644D8-6C27-438A-B7AD-C96BA6AE8763}" type="slidenum">
              <a:rPr lang="en-CA"/>
              <a:pPr>
                <a:defRPr/>
              </a:pPr>
              <a:t>‹#›</a:t>
            </a:fld>
            <a:endParaRPr lang="en-CA"/>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C508AE64-467E-4813-B1C1-682E50B9D38C}" type="datetimeFigureOut">
              <a:rPr lang="en-US"/>
              <a:pPr>
                <a:defRPr/>
              </a:pPr>
              <a:t>4/30/2013</a:t>
            </a:fld>
            <a:endParaRPr lang="en-CA"/>
          </a:p>
        </p:txBody>
      </p:sp>
      <p:sp>
        <p:nvSpPr>
          <p:cNvPr id="5" name="Footer Placeholder 21"/>
          <p:cNvSpPr>
            <a:spLocks noGrp="1"/>
          </p:cNvSpPr>
          <p:nvPr>
            <p:ph type="ftr" sz="quarter" idx="11"/>
          </p:nvPr>
        </p:nvSpPr>
        <p:spPr/>
        <p:txBody>
          <a:bodyPr/>
          <a:lstStyle>
            <a:lvl1pPr>
              <a:defRPr/>
            </a:lvl1pPr>
          </a:lstStyle>
          <a:p>
            <a:pPr>
              <a:defRPr/>
            </a:pPr>
            <a:endParaRPr lang="en-CA"/>
          </a:p>
        </p:txBody>
      </p:sp>
      <p:sp>
        <p:nvSpPr>
          <p:cNvPr id="6" name="Slide Number Placeholder 17"/>
          <p:cNvSpPr>
            <a:spLocks noGrp="1"/>
          </p:cNvSpPr>
          <p:nvPr>
            <p:ph type="sldNum" sz="quarter" idx="12"/>
          </p:nvPr>
        </p:nvSpPr>
        <p:spPr/>
        <p:txBody>
          <a:bodyPr/>
          <a:lstStyle>
            <a:lvl1pPr>
              <a:defRPr/>
            </a:lvl1pPr>
          </a:lstStyle>
          <a:p>
            <a:pPr>
              <a:defRPr/>
            </a:pPr>
            <a:fld id="{098AE49F-B403-45C5-8713-C7BAB03611C2}" type="slidenum">
              <a:rPr lang="en-CA"/>
              <a:pPr>
                <a:defRPr/>
              </a:pPr>
              <a:t>‹#›</a:t>
            </a:fld>
            <a:endParaRPr lang="en-CA"/>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FCC1B4E1-6DDD-40DE-8D22-62429FC4CCE6}" type="datetimeFigureOut">
              <a:rPr lang="en-US"/>
              <a:pPr>
                <a:defRPr/>
              </a:pPr>
              <a:t>4/30/2013</a:t>
            </a:fld>
            <a:endParaRPr lang="en-CA"/>
          </a:p>
        </p:txBody>
      </p:sp>
      <p:sp>
        <p:nvSpPr>
          <p:cNvPr id="5" name="Footer Placeholder 21"/>
          <p:cNvSpPr>
            <a:spLocks noGrp="1"/>
          </p:cNvSpPr>
          <p:nvPr>
            <p:ph type="ftr" sz="quarter" idx="11"/>
          </p:nvPr>
        </p:nvSpPr>
        <p:spPr/>
        <p:txBody>
          <a:bodyPr/>
          <a:lstStyle>
            <a:lvl1pPr>
              <a:defRPr/>
            </a:lvl1pPr>
          </a:lstStyle>
          <a:p>
            <a:pPr>
              <a:defRPr/>
            </a:pPr>
            <a:endParaRPr lang="en-CA"/>
          </a:p>
        </p:txBody>
      </p:sp>
      <p:sp>
        <p:nvSpPr>
          <p:cNvPr id="6" name="Slide Number Placeholder 17"/>
          <p:cNvSpPr>
            <a:spLocks noGrp="1"/>
          </p:cNvSpPr>
          <p:nvPr>
            <p:ph type="sldNum" sz="quarter" idx="12"/>
          </p:nvPr>
        </p:nvSpPr>
        <p:spPr/>
        <p:txBody>
          <a:bodyPr/>
          <a:lstStyle>
            <a:lvl1pPr>
              <a:defRPr/>
            </a:lvl1pPr>
          </a:lstStyle>
          <a:p>
            <a:pPr>
              <a:defRPr/>
            </a:pPr>
            <a:fld id="{D88187E8-88AD-4855-AC68-F201FFE9C2D4}" type="slidenum">
              <a:rPr lang="en-CA"/>
              <a:pPr>
                <a:defRPr/>
              </a:pPr>
              <a:t>‹#›</a:t>
            </a:fld>
            <a:endParaRPr lang="en-CA"/>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5959C1F-C3FD-4B5D-AEB4-D536395A446B}" type="datetimeFigureOut">
              <a:rPr lang="en-US"/>
              <a:pPr>
                <a:defRPr/>
              </a:pPr>
              <a:t>4/30/2013</a:t>
            </a:fld>
            <a:endParaRPr lang="en-CA"/>
          </a:p>
        </p:txBody>
      </p:sp>
      <p:sp>
        <p:nvSpPr>
          <p:cNvPr id="5" name="Footer Placeholder 21"/>
          <p:cNvSpPr>
            <a:spLocks noGrp="1"/>
          </p:cNvSpPr>
          <p:nvPr>
            <p:ph type="ftr" sz="quarter" idx="11"/>
          </p:nvPr>
        </p:nvSpPr>
        <p:spPr/>
        <p:txBody>
          <a:bodyPr/>
          <a:lstStyle>
            <a:lvl1pPr>
              <a:defRPr/>
            </a:lvl1pPr>
          </a:lstStyle>
          <a:p>
            <a:pPr>
              <a:defRPr/>
            </a:pPr>
            <a:endParaRPr lang="en-CA"/>
          </a:p>
        </p:txBody>
      </p:sp>
      <p:sp>
        <p:nvSpPr>
          <p:cNvPr id="6" name="Slide Number Placeholder 17"/>
          <p:cNvSpPr>
            <a:spLocks noGrp="1"/>
          </p:cNvSpPr>
          <p:nvPr>
            <p:ph type="sldNum" sz="quarter" idx="12"/>
          </p:nvPr>
        </p:nvSpPr>
        <p:spPr/>
        <p:txBody>
          <a:bodyPr/>
          <a:lstStyle>
            <a:lvl1pPr>
              <a:defRPr/>
            </a:lvl1pPr>
          </a:lstStyle>
          <a:p>
            <a:pPr>
              <a:defRPr/>
            </a:pPr>
            <a:fld id="{C2780B9C-8562-424D-8A8A-43FD6898F4EF}" type="slidenum">
              <a:rPr lang="en-CA"/>
              <a:pPr>
                <a:defRPr/>
              </a:pPr>
              <a:t>‹#›</a:t>
            </a:fld>
            <a:endParaRPr lang="en-CA"/>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1EAEE"/>
                </a:solidFill>
              </a:defRPr>
            </a:lvl1pPr>
          </a:lstStyle>
          <a:p>
            <a:pPr>
              <a:defRPr/>
            </a:pPr>
            <a:fld id="{459AE95D-D216-4283-814C-944EC7A13E3F}" type="datetimeFigureOut">
              <a:rPr lang="en-US"/>
              <a:pPr>
                <a:defRPr/>
              </a:pPr>
              <a:t>4/30/2013</a:t>
            </a:fld>
            <a:endParaRPr lang="en-CA"/>
          </a:p>
        </p:txBody>
      </p:sp>
      <p:sp>
        <p:nvSpPr>
          <p:cNvPr id="5" name="Footer Placeholder 4"/>
          <p:cNvSpPr>
            <a:spLocks noGrp="1"/>
          </p:cNvSpPr>
          <p:nvPr>
            <p:ph type="ftr" sz="quarter" idx="11"/>
          </p:nvPr>
        </p:nvSpPr>
        <p:spPr/>
        <p:txBody>
          <a:bodyPr/>
          <a:lstStyle>
            <a:lvl1pPr>
              <a:defRPr>
                <a:solidFill>
                  <a:srgbClr val="D1EAEE"/>
                </a:solidFill>
              </a:defRPr>
            </a:lvl1pPr>
          </a:lstStyle>
          <a:p>
            <a:pPr>
              <a:defRPr/>
            </a:pPr>
            <a:endParaRPr lang="en-CA"/>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945BDE65-B82E-4FA0-8FE9-650EB6E50A50}" type="slidenum">
              <a:rPr lang="en-CA"/>
              <a:pPr>
                <a:defRPr/>
              </a:pPr>
              <a:t>‹#›</a:t>
            </a:fld>
            <a:endParaRPr lang="en-CA"/>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74BD94FF-1634-49D7-9EFD-C77C44B586B2}" type="datetimeFigureOut">
              <a:rPr lang="en-US"/>
              <a:pPr>
                <a:defRPr/>
              </a:pPr>
              <a:t>4/30/2013</a:t>
            </a:fld>
            <a:endParaRPr lang="en-CA"/>
          </a:p>
        </p:txBody>
      </p:sp>
      <p:sp>
        <p:nvSpPr>
          <p:cNvPr id="6" name="Footer Placeholder 21"/>
          <p:cNvSpPr>
            <a:spLocks noGrp="1"/>
          </p:cNvSpPr>
          <p:nvPr>
            <p:ph type="ftr" sz="quarter" idx="11"/>
          </p:nvPr>
        </p:nvSpPr>
        <p:spPr/>
        <p:txBody>
          <a:bodyPr/>
          <a:lstStyle>
            <a:lvl1pPr>
              <a:defRPr/>
            </a:lvl1pPr>
          </a:lstStyle>
          <a:p>
            <a:pPr>
              <a:defRPr/>
            </a:pPr>
            <a:endParaRPr lang="en-CA"/>
          </a:p>
        </p:txBody>
      </p:sp>
      <p:sp>
        <p:nvSpPr>
          <p:cNvPr id="7" name="Slide Number Placeholder 17"/>
          <p:cNvSpPr>
            <a:spLocks noGrp="1"/>
          </p:cNvSpPr>
          <p:nvPr>
            <p:ph type="sldNum" sz="quarter" idx="12"/>
          </p:nvPr>
        </p:nvSpPr>
        <p:spPr/>
        <p:txBody>
          <a:bodyPr/>
          <a:lstStyle>
            <a:lvl1pPr>
              <a:defRPr/>
            </a:lvl1pPr>
          </a:lstStyle>
          <a:p>
            <a:pPr>
              <a:defRPr/>
            </a:pPr>
            <a:fld id="{B38B95D7-DD9B-4B46-91BC-D6F66EB8F28C}" type="slidenum">
              <a:rPr lang="en-CA"/>
              <a:pPr>
                <a:defRPr/>
              </a:pPr>
              <a:t>‹#›</a:t>
            </a:fld>
            <a:endParaRPr lang="en-CA"/>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2D115450-8E9A-42AA-9109-C823EF8AF9AF}" type="datetimeFigureOut">
              <a:rPr lang="en-US"/>
              <a:pPr>
                <a:defRPr/>
              </a:pPr>
              <a:t>4/30/2013</a:t>
            </a:fld>
            <a:endParaRPr lang="en-CA"/>
          </a:p>
        </p:txBody>
      </p:sp>
      <p:sp>
        <p:nvSpPr>
          <p:cNvPr id="8" name="Footer Placeholder 21"/>
          <p:cNvSpPr>
            <a:spLocks noGrp="1"/>
          </p:cNvSpPr>
          <p:nvPr>
            <p:ph type="ftr" sz="quarter" idx="11"/>
          </p:nvPr>
        </p:nvSpPr>
        <p:spPr/>
        <p:txBody>
          <a:bodyPr/>
          <a:lstStyle>
            <a:lvl1pPr>
              <a:defRPr/>
            </a:lvl1pPr>
          </a:lstStyle>
          <a:p>
            <a:pPr>
              <a:defRPr/>
            </a:pPr>
            <a:endParaRPr lang="en-CA"/>
          </a:p>
        </p:txBody>
      </p:sp>
      <p:sp>
        <p:nvSpPr>
          <p:cNvPr id="9" name="Slide Number Placeholder 17"/>
          <p:cNvSpPr>
            <a:spLocks noGrp="1"/>
          </p:cNvSpPr>
          <p:nvPr>
            <p:ph type="sldNum" sz="quarter" idx="12"/>
          </p:nvPr>
        </p:nvSpPr>
        <p:spPr/>
        <p:txBody>
          <a:bodyPr/>
          <a:lstStyle>
            <a:lvl1pPr>
              <a:defRPr/>
            </a:lvl1pPr>
          </a:lstStyle>
          <a:p>
            <a:pPr>
              <a:defRPr/>
            </a:pPr>
            <a:fld id="{B3507479-B087-4CC6-89C9-6E6882BCFA9B}" type="slidenum">
              <a:rPr lang="en-CA"/>
              <a:pPr>
                <a:defRPr/>
              </a:pPr>
              <a:t>‹#›</a:t>
            </a:fld>
            <a:endParaRPr lang="en-CA"/>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43C51CC5-01A3-44E5-AABE-D79132E18193}" type="datetimeFigureOut">
              <a:rPr lang="en-US"/>
              <a:pPr>
                <a:defRPr/>
              </a:pPr>
              <a:t>4/30/2013</a:t>
            </a:fld>
            <a:endParaRPr lang="en-CA"/>
          </a:p>
        </p:txBody>
      </p:sp>
      <p:sp>
        <p:nvSpPr>
          <p:cNvPr id="4" name="Footer Placeholder 21"/>
          <p:cNvSpPr>
            <a:spLocks noGrp="1"/>
          </p:cNvSpPr>
          <p:nvPr>
            <p:ph type="ftr" sz="quarter" idx="11"/>
          </p:nvPr>
        </p:nvSpPr>
        <p:spPr/>
        <p:txBody>
          <a:bodyPr/>
          <a:lstStyle>
            <a:lvl1pPr>
              <a:defRPr/>
            </a:lvl1pPr>
          </a:lstStyle>
          <a:p>
            <a:pPr>
              <a:defRPr/>
            </a:pPr>
            <a:endParaRPr lang="en-CA"/>
          </a:p>
        </p:txBody>
      </p:sp>
      <p:sp>
        <p:nvSpPr>
          <p:cNvPr id="5" name="Slide Number Placeholder 17"/>
          <p:cNvSpPr>
            <a:spLocks noGrp="1"/>
          </p:cNvSpPr>
          <p:nvPr>
            <p:ph type="sldNum" sz="quarter" idx="12"/>
          </p:nvPr>
        </p:nvSpPr>
        <p:spPr/>
        <p:txBody>
          <a:bodyPr/>
          <a:lstStyle>
            <a:lvl1pPr>
              <a:defRPr/>
            </a:lvl1pPr>
          </a:lstStyle>
          <a:p>
            <a:pPr>
              <a:defRPr/>
            </a:pPr>
            <a:fld id="{7DA142E5-C173-4C92-B728-A3126169ECDE}" type="slidenum">
              <a:rPr lang="en-CA"/>
              <a:pPr>
                <a:defRPr/>
              </a:pPr>
              <a:t>‹#›</a:t>
            </a:fld>
            <a:endParaRPr lang="en-CA"/>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BED3120F-7EA6-4D77-8403-EAC1DECE1AEE}" type="datetimeFigureOut">
              <a:rPr lang="en-US"/>
              <a:pPr>
                <a:defRPr/>
              </a:pPr>
              <a:t>4/30/2013</a:t>
            </a:fld>
            <a:endParaRPr lang="en-CA"/>
          </a:p>
        </p:txBody>
      </p:sp>
      <p:sp>
        <p:nvSpPr>
          <p:cNvPr id="3" name="Footer Placeholder 21"/>
          <p:cNvSpPr>
            <a:spLocks noGrp="1"/>
          </p:cNvSpPr>
          <p:nvPr>
            <p:ph type="ftr" sz="quarter" idx="11"/>
          </p:nvPr>
        </p:nvSpPr>
        <p:spPr/>
        <p:txBody>
          <a:bodyPr/>
          <a:lstStyle>
            <a:lvl1pPr>
              <a:defRPr/>
            </a:lvl1pPr>
          </a:lstStyle>
          <a:p>
            <a:pPr>
              <a:defRPr/>
            </a:pPr>
            <a:endParaRPr lang="en-CA"/>
          </a:p>
        </p:txBody>
      </p:sp>
      <p:sp>
        <p:nvSpPr>
          <p:cNvPr id="4" name="Slide Number Placeholder 17"/>
          <p:cNvSpPr>
            <a:spLocks noGrp="1"/>
          </p:cNvSpPr>
          <p:nvPr>
            <p:ph type="sldNum" sz="quarter" idx="12"/>
          </p:nvPr>
        </p:nvSpPr>
        <p:spPr/>
        <p:txBody>
          <a:bodyPr/>
          <a:lstStyle>
            <a:lvl1pPr>
              <a:defRPr/>
            </a:lvl1pPr>
          </a:lstStyle>
          <a:p>
            <a:pPr>
              <a:defRPr/>
            </a:pPr>
            <a:fld id="{2F945408-C0D7-41CA-B013-6E44D3392BF6}" type="slidenum">
              <a:rPr lang="en-CA"/>
              <a:pPr>
                <a:defRPr/>
              </a:pPr>
              <a:t>‹#›</a:t>
            </a:fld>
            <a:endParaRPr lang="en-CA"/>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A95344D2-B06C-4B8A-B21A-47843F81A314}" type="datetimeFigureOut">
              <a:rPr lang="en-US"/>
              <a:pPr>
                <a:defRPr/>
              </a:pPr>
              <a:t>4/30/2013</a:t>
            </a:fld>
            <a:endParaRPr lang="en-CA"/>
          </a:p>
        </p:txBody>
      </p:sp>
      <p:sp>
        <p:nvSpPr>
          <p:cNvPr id="6" name="Footer Placeholder 21"/>
          <p:cNvSpPr>
            <a:spLocks noGrp="1"/>
          </p:cNvSpPr>
          <p:nvPr>
            <p:ph type="ftr" sz="quarter" idx="11"/>
          </p:nvPr>
        </p:nvSpPr>
        <p:spPr/>
        <p:txBody>
          <a:bodyPr/>
          <a:lstStyle>
            <a:lvl1pPr>
              <a:defRPr/>
            </a:lvl1pPr>
          </a:lstStyle>
          <a:p>
            <a:pPr>
              <a:defRPr/>
            </a:pPr>
            <a:endParaRPr lang="en-CA"/>
          </a:p>
        </p:txBody>
      </p:sp>
      <p:sp>
        <p:nvSpPr>
          <p:cNvPr id="7" name="Slide Number Placeholder 17"/>
          <p:cNvSpPr>
            <a:spLocks noGrp="1"/>
          </p:cNvSpPr>
          <p:nvPr>
            <p:ph type="sldNum" sz="quarter" idx="12"/>
          </p:nvPr>
        </p:nvSpPr>
        <p:spPr/>
        <p:txBody>
          <a:bodyPr/>
          <a:lstStyle>
            <a:lvl1pPr>
              <a:defRPr/>
            </a:lvl1pPr>
          </a:lstStyle>
          <a:p>
            <a:pPr>
              <a:defRPr/>
            </a:pPr>
            <a:fld id="{CE207852-FABD-4BB4-82F7-210095491B66}" type="slidenum">
              <a:rPr lang="en-CA"/>
              <a:pPr>
                <a:defRPr/>
              </a:pPr>
              <a:t>‹#›</a:t>
            </a:fld>
            <a:endParaRPr lang="en-CA"/>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AEFCC0DB-D456-4FF6-874F-593F5B5EAA4B}" type="datetimeFigureOut">
              <a:rPr lang="en-US"/>
              <a:pPr>
                <a:defRPr/>
              </a:pPr>
              <a:t>4/30/2013</a:t>
            </a:fld>
            <a:endParaRPr lang="en-CA"/>
          </a:p>
        </p:txBody>
      </p:sp>
      <p:sp>
        <p:nvSpPr>
          <p:cNvPr id="10" name="Footer Placeholder 5"/>
          <p:cNvSpPr>
            <a:spLocks noGrp="1"/>
          </p:cNvSpPr>
          <p:nvPr>
            <p:ph type="ftr" sz="quarter" idx="11"/>
          </p:nvPr>
        </p:nvSpPr>
        <p:spPr/>
        <p:txBody>
          <a:bodyPr/>
          <a:lstStyle>
            <a:lvl1pPr>
              <a:defRPr/>
            </a:lvl1pPr>
          </a:lstStyle>
          <a:p>
            <a:pPr>
              <a:defRPr/>
            </a:pPr>
            <a:endParaRPr lang="en-CA"/>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FEF8DDD2-5E51-428B-90D4-8EC16645FCC7}" type="slidenum">
              <a:rPr lang="en-CA"/>
              <a:pPr>
                <a:defRPr/>
              </a:pPr>
              <a:t>‹#›</a:t>
            </a:fld>
            <a:endParaRPr lang="en-CA"/>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latin typeface="Constantia" pitchFamily="18" charset="0"/>
              </a:defRPr>
            </a:lvl1pPr>
          </a:lstStyle>
          <a:p>
            <a:pPr>
              <a:defRPr/>
            </a:pPr>
            <a:fld id="{BA3BFB92-B952-4123-BA23-8581DB429BE1}" type="datetimeFigureOut">
              <a:rPr lang="en-US"/>
              <a:pPr>
                <a:defRPr/>
              </a:pPr>
              <a:t>4/30/2013</a:t>
            </a:fld>
            <a:endParaRPr lang="en-C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latin typeface="Constantia" pitchFamily="18" charset="0"/>
              </a:defRPr>
            </a:lvl1pPr>
          </a:lstStyle>
          <a:p>
            <a:pPr>
              <a:defRPr/>
            </a:pPr>
            <a:endParaRPr lang="en-C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pitchFamily="18" charset="0"/>
              </a:defRPr>
            </a:lvl1pPr>
          </a:lstStyle>
          <a:p>
            <a:pPr>
              <a:defRPr/>
            </a:pPr>
            <a:fld id="{1AE846EC-C996-428F-B3BC-708CD0DB789F}" type="slidenum">
              <a:rPr lang="en-CA"/>
              <a:pPr>
                <a:defRPr/>
              </a:pPr>
              <a:t>‹#›</a:t>
            </a:fld>
            <a:endParaRPr lang="en-CA"/>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atin typeface="Constantia"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atin typeface="Constantia" pitchFamily="18" charset="0"/>
              </a:endParaRPr>
            </a:p>
          </p:txBody>
        </p:sp>
      </p:grpSp>
    </p:spTree>
  </p:cSld>
  <p:clrMap bg1="lt1" tx1="dk1" bg2="lt2" tx2="dk2" accent1="accent1" accent2="accent2" accent3="accent3" accent4="accent4" accent5="accent5" accent6="accent6" hlink="hlink" folHlink="folHlink"/>
  <p:sldLayoutIdLst>
    <p:sldLayoutId id="2147483672" r:id="rId1"/>
    <p:sldLayoutId id="2147483664" r:id="rId2"/>
    <p:sldLayoutId id="2147483673" r:id="rId3"/>
    <p:sldLayoutId id="2147483665" r:id="rId4"/>
    <p:sldLayoutId id="2147483666" r:id="rId5"/>
    <p:sldLayoutId id="2147483667" r:id="rId6"/>
    <p:sldLayoutId id="2147483668" r:id="rId7"/>
    <p:sldLayoutId id="2147483669" r:id="rId8"/>
    <p:sldLayoutId id="2147483674" r:id="rId9"/>
    <p:sldLayoutId id="2147483670" r:id="rId10"/>
    <p:sldLayoutId id="2147483671" r:id="rId11"/>
  </p:sldLayoutIdLst>
  <p:transition>
    <p:wipe dir="r"/>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my.varian.com/" TargetMode="External"/><Relationship Id="rId2" Type="http://schemas.openxmlformats.org/officeDocument/2006/relationships/hyperlink" Target="http://www.varian.com/" TargetMode="External"/><Relationship Id="rId1" Type="http://schemas.openxmlformats.org/officeDocument/2006/relationships/slideLayout" Target="../slideLayouts/slideLayout2.xml"/><Relationship Id="rId5" Type="http://schemas.openxmlformats.org/officeDocument/2006/relationships/hyperlink" Target="http://ruirodrigues.net/radioterapia/images/stories/equip/icru_50.jpg" TargetMode="External"/><Relationship Id="rId4" Type="http://schemas.openxmlformats.org/officeDocument/2006/relationships/hyperlink" Target="http://www.sasro.ch/SRO/Delivery%20and%20verification%20-%20part%203.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Content Placeholder 5" descr="clinac_ix.jpg"/>
          <p:cNvPicPr>
            <a:picLocks noGrp="1" noChangeAspect="1"/>
          </p:cNvPicPr>
          <p:nvPr>
            <p:ph idx="1"/>
          </p:nvPr>
        </p:nvPicPr>
        <p:blipFill>
          <a:blip r:embed="rId3"/>
          <a:srcRect/>
          <a:stretch>
            <a:fillRect/>
          </a:stretch>
        </p:blipFill>
        <p:spPr>
          <a:xfrm>
            <a:off x="6567488" y="3627438"/>
            <a:ext cx="2106612" cy="2746375"/>
          </a:xfrm>
        </p:spPr>
      </p:pic>
      <p:sp>
        <p:nvSpPr>
          <p:cNvPr id="14338" name="Title 3"/>
          <p:cNvSpPr>
            <a:spLocks noGrp="1"/>
          </p:cNvSpPr>
          <p:nvPr>
            <p:ph type="title"/>
          </p:nvPr>
        </p:nvSpPr>
        <p:spPr>
          <a:xfrm>
            <a:off x="450850" y="981075"/>
            <a:ext cx="8229600" cy="2795588"/>
          </a:xfrm>
        </p:spPr>
        <p:txBody>
          <a:bodyPr/>
          <a:lstStyle/>
          <a:p>
            <a:pPr eaLnBrk="1" hangingPunct="1"/>
            <a:r>
              <a:rPr lang="en-CA" smtClean="0"/>
              <a:t>Introduction to Image-Guided Radiation Therapy &amp; Cone Beam Computerized Tomography</a:t>
            </a:r>
          </a:p>
        </p:txBody>
      </p:sp>
      <p:sp>
        <p:nvSpPr>
          <p:cNvPr id="14339" name="Text Box 6"/>
          <p:cNvSpPr txBox="1">
            <a:spLocks noChangeArrowheads="1"/>
          </p:cNvSpPr>
          <p:nvPr/>
        </p:nvSpPr>
        <p:spPr bwMode="auto">
          <a:xfrm>
            <a:off x="5651500" y="5373688"/>
            <a:ext cx="3044825" cy="366712"/>
          </a:xfrm>
          <a:prstGeom prst="rect">
            <a:avLst/>
          </a:prstGeom>
          <a:noFill/>
          <a:ln w="9525">
            <a:noFill/>
            <a:miter lim="800000"/>
            <a:headEnd/>
            <a:tailEnd/>
          </a:ln>
        </p:spPr>
        <p:txBody>
          <a:bodyPr>
            <a:spAutoFit/>
          </a:bodyPr>
          <a:lstStyle/>
          <a:p>
            <a:endParaRPr lang="en-CA"/>
          </a:p>
        </p:txBody>
      </p:sp>
      <p:sp>
        <p:nvSpPr>
          <p:cNvPr id="14340" name="Text Box 7"/>
          <p:cNvSpPr txBox="1">
            <a:spLocks noChangeArrowheads="1"/>
          </p:cNvSpPr>
          <p:nvPr/>
        </p:nvSpPr>
        <p:spPr bwMode="auto">
          <a:xfrm>
            <a:off x="500063" y="5000625"/>
            <a:ext cx="3059112" cy="1169988"/>
          </a:xfrm>
          <a:prstGeom prst="rect">
            <a:avLst/>
          </a:prstGeom>
          <a:noFill/>
          <a:ln w="9525">
            <a:noFill/>
            <a:miter lim="800000"/>
            <a:headEnd/>
            <a:tailEnd/>
          </a:ln>
        </p:spPr>
        <p:txBody>
          <a:bodyPr>
            <a:spAutoFit/>
          </a:bodyPr>
          <a:lstStyle/>
          <a:p>
            <a:pPr>
              <a:spcBef>
                <a:spcPct val="50000"/>
              </a:spcBef>
            </a:pPr>
            <a:r>
              <a:rPr lang="en-CA" sz="1400"/>
              <a:t>Radiation Therapy Community of Practice </a:t>
            </a:r>
          </a:p>
          <a:p>
            <a:pPr>
              <a:spcBef>
                <a:spcPct val="50000"/>
              </a:spcBef>
            </a:pPr>
            <a:r>
              <a:rPr lang="en-CA" sz="1400"/>
              <a:t>IGRT Education Group</a:t>
            </a:r>
          </a:p>
          <a:p>
            <a:pPr>
              <a:spcBef>
                <a:spcPct val="50000"/>
              </a:spcBef>
            </a:pPr>
            <a:r>
              <a:rPr lang="en-CA" sz="1400"/>
              <a:t>January 2013</a:t>
            </a:r>
          </a:p>
        </p:txBody>
      </p:sp>
      <p:sp>
        <p:nvSpPr>
          <p:cNvPr id="14341" name="TextBox 5"/>
          <p:cNvSpPr txBox="1">
            <a:spLocks noChangeArrowheads="1"/>
          </p:cNvSpPr>
          <p:nvPr/>
        </p:nvSpPr>
        <p:spPr bwMode="auto">
          <a:xfrm>
            <a:off x="7356475" y="6429375"/>
            <a:ext cx="1309688" cy="274638"/>
          </a:xfrm>
          <a:prstGeom prst="rect">
            <a:avLst/>
          </a:prstGeom>
          <a:noFill/>
          <a:ln w="9525">
            <a:noFill/>
            <a:miter lim="800000"/>
            <a:headEnd/>
            <a:tailEnd/>
          </a:ln>
        </p:spPr>
        <p:txBody>
          <a:bodyPr>
            <a:spAutoFit/>
          </a:bodyPr>
          <a:lstStyle/>
          <a:p>
            <a:r>
              <a:rPr lang="en-CA" sz="1200"/>
              <a:t>www.varian.com</a:t>
            </a:r>
          </a:p>
        </p:txBody>
      </p:sp>
      <p:pic>
        <p:nvPicPr>
          <p:cNvPr id="5127" name="Picture 5" descr="328-rotating.jpg"/>
          <p:cNvPicPr>
            <a:picLocks noChangeAspect="1" noChangeArrowheads="1"/>
          </p:cNvPicPr>
          <p:nvPr/>
        </p:nvPicPr>
        <p:blipFill>
          <a:blip r:embed="rId4"/>
          <a:srcRect/>
          <a:stretch>
            <a:fillRect/>
          </a:stretch>
        </p:blipFill>
        <p:spPr bwMode="auto">
          <a:xfrm>
            <a:off x="3940175" y="4064000"/>
            <a:ext cx="2233613" cy="1676400"/>
          </a:xfrm>
          <a:prstGeom prst="rect">
            <a:avLst/>
          </a:prstGeom>
          <a:noFill/>
          <a:ln>
            <a:noFill/>
          </a:ln>
          <a:effectLst>
            <a:outerShdw dist="35921" dir="2700000" algn="ctr" rotWithShape="0">
              <a:srgbClr val="808080"/>
            </a:outerShdw>
          </a:effectLst>
          <a:extLst>
            <a:ext uri="{909E8E84-426E-40DD-AFC4-6F175D3DCCD1}"/>
            <a:ext uri="{91240B29-F687-4F45-9708-019B960494DF}"/>
          </a:extLst>
        </p:spPr>
      </p:pic>
      <p:sp>
        <p:nvSpPr>
          <p:cNvPr id="14343" name="Rectangle 1"/>
          <p:cNvSpPr>
            <a:spLocks noChangeArrowheads="1"/>
          </p:cNvSpPr>
          <p:nvPr/>
        </p:nvSpPr>
        <p:spPr bwMode="auto">
          <a:xfrm>
            <a:off x="4241800" y="6227763"/>
            <a:ext cx="1293813" cy="277812"/>
          </a:xfrm>
          <a:prstGeom prst="rect">
            <a:avLst/>
          </a:prstGeom>
          <a:noFill/>
          <a:ln w="9525">
            <a:noFill/>
            <a:miter lim="800000"/>
            <a:headEnd/>
            <a:tailEnd/>
          </a:ln>
        </p:spPr>
        <p:txBody>
          <a:bodyPr wrap="none">
            <a:spAutoFit/>
          </a:bodyPr>
          <a:lstStyle/>
          <a:p>
            <a:pPr>
              <a:spcBef>
                <a:spcPct val="50000"/>
              </a:spcBef>
            </a:pPr>
            <a:r>
              <a:rPr lang="en-US" sz="1200"/>
              <a:t>www.elekta.com</a:t>
            </a: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328-69.jpg"/>
          <p:cNvPicPr>
            <a:picLocks noChangeAspect="1" noChangeArrowheads="1"/>
          </p:cNvPicPr>
          <p:nvPr/>
        </p:nvPicPr>
        <p:blipFill>
          <a:blip r:embed="rId3"/>
          <a:srcRect/>
          <a:stretch>
            <a:fillRect/>
          </a:stretch>
        </p:blipFill>
        <p:spPr bwMode="auto">
          <a:xfrm>
            <a:off x="684213" y="3500438"/>
            <a:ext cx="3810000" cy="2857500"/>
          </a:xfrm>
          <a:prstGeom prst="rect">
            <a:avLst/>
          </a:prstGeom>
          <a:noFill/>
          <a:ln>
            <a:noFill/>
          </a:ln>
          <a:effectLst>
            <a:outerShdw dist="35921" dir="2700000" algn="ctr" rotWithShape="0">
              <a:srgbClr val="808080"/>
            </a:outerShdw>
          </a:effectLst>
          <a:extLst>
            <a:ext uri="{909E8E84-426E-40DD-AFC4-6F175D3DCCD1}"/>
            <a:ext uri="{91240B29-F687-4F45-9708-019B960494DF}"/>
          </a:extLst>
        </p:spPr>
      </p:pic>
      <p:pic>
        <p:nvPicPr>
          <p:cNvPr id="13315" name="Picture 7" descr="328-63.jpg"/>
          <p:cNvPicPr>
            <a:picLocks noChangeAspect="1" noChangeArrowheads="1"/>
          </p:cNvPicPr>
          <p:nvPr/>
        </p:nvPicPr>
        <p:blipFill>
          <a:blip r:embed="rId4"/>
          <a:srcRect/>
          <a:stretch>
            <a:fillRect/>
          </a:stretch>
        </p:blipFill>
        <p:spPr bwMode="auto">
          <a:xfrm>
            <a:off x="4859338" y="2492375"/>
            <a:ext cx="3816350" cy="2862263"/>
          </a:xfrm>
          <a:prstGeom prst="rect">
            <a:avLst/>
          </a:prstGeom>
          <a:noFill/>
          <a:ln>
            <a:noFill/>
          </a:ln>
          <a:effectLst>
            <a:outerShdw dist="35921" dir="2700000" algn="ctr" rotWithShape="0">
              <a:srgbClr val="808080"/>
            </a:outerShdw>
          </a:effectLst>
          <a:extLst>
            <a:ext uri="{909E8E84-426E-40DD-AFC4-6F175D3DCCD1}"/>
            <a:ext uri="{91240B29-F687-4F45-9708-019B960494DF}"/>
          </a:extLst>
        </p:spPr>
      </p:pic>
      <p:sp>
        <p:nvSpPr>
          <p:cNvPr id="26627" name="Line 8"/>
          <p:cNvSpPr>
            <a:spLocks noChangeShapeType="1"/>
          </p:cNvSpPr>
          <p:nvPr/>
        </p:nvSpPr>
        <p:spPr bwMode="auto">
          <a:xfrm flipV="1">
            <a:off x="6804025" y="3213100"/>
            <a:ext cx="863600" cy="2663825"/>
          </a:xfrm>
          <a:prstGeom prst="line">
            <a:avLst/>
          </a:prstGeom>
          <a:noFill/>
          <a:ln w="38100">
            <a:solidFill>
              <a:schemeClr val="tx1"/>
            </a:solidFill>
            <a:round/>
            <a:headEnd/>
            <a:tailEnd type="triangle" w="med" len="med"/>
          </a:ln>
        </p:spPr>
        <p:txBody>
          <a:bodyPr/>
          <a:lstStyle/>
          <a:p>
            <a:endParaRPr lang="en-US"/>
          </a:p>
        </p:txBody>
      </p:sp>
      <p:sp>
        <p:nvSpPr>
          <p:cNvPr id="26628" name="Line 10"/>
          <p:cNvSpPr>
            <a:spLocks noChangeShapeType="1"/>
          </p:cNvSpPr>
          <p:nvPr/>
        </p:nvSpPr>
        <p:spPr bwMode="auto">
          <a:xfrm flipH="1" flipV="1">
            <a:off x="2627313" y="4221163"/>
            <a:ext cx="2592387" cy="1655762"/>
          </a:xfrm>
          <a:prstGeom prst="line">
            <a:avLst/>
          </a:prstGeom>
          <a:noFill/>
          <a:ln w="38100">
            <a:solidFill>
              <a:schemeClr val="tx1"/>
            </a:solidFill>
            <a:round/>
            <a:headEnd/>
            <a:tailEnd type="triangle" w="med" len="med"/>
          </a:ln>
        </p:spPr>
        <p:txBody>
          <a:bodyPr/>
          <a:lstStyle/>
          <a:p>
            <a:endParaRPr lang="en-US"/>
          </a:p>
        </p:txBody>
      </p:sp>
      <p:sp>
        <p:nvSpPr>
          <p:cNvPr id="26629" name="Text Box 11"/>
          <p:cNvSpPr txBox="1">
            <a:spLocks noChangeArrowheads="1"/>
          </p:cNvSpPr>
          <p:nvPr/>
        </p:nvSpPr>
        <p:spPr bwMode="auto">
          <a:xfrm>
            <a:off x="5219700" y="5589588"/>
            <a:ext cx="2665413" cy="954087"/>
          </a:xfrm>
          <a:prstGeom prst="rect">
            <a:avLst/>
          </a:prstGeom>
          <a:noFill/>
          <a:ln w="9525">
            <a:noFill/>
            <a:miter lim="800000"/>
            <a:headEnd/>
            <a:tailEnd/>
          </a:ln>
        </p:spPr>
        <p:txBody>
          <a:bodyPr>
            <a:spAutoFit/>
          </a:bodyPr>
          <a:lstStyle/>
          <a:p>
            <a:pPr>
              <a:spcBef>
                <a:spcPct val="50000"/>
              </a:spcBef>
            </a:pPr>
            <a:r>
              <a:rPr lang="en-US" sz="3200">
                <a:solidFill>
                  <a:srgbClr val="003399"/>
                </a:solidFill>
                <a:latin typeface="Garamond" pitchFamily="18" charset="0"/>
              </a:rPr>
              <a:t>MV Head</a:t>
            </a:r>
          </a:p>
          <a:p>
            <a:pPr>
              <a:spcBef>
                <a:spcPct val="50000"/>
              </a:spcBef>
            </a:pPr>
            <a:r>
              <a:rPr lang="en-US" sz="1600">
                <a:solidFill>
                  <a:srgbClr val="003399"/>
                </a:solidFill>
                <a:latin typeface="Garamond" pitchFamily="18" charset="0"/>
              </a:rPr>
              <a:t>www.elekta.com</a:t>
            </a:r>
          </a:p>
        </p:txBody>
      </p:sp>
      <p:sp>
        <p:nvSpPr>
          <p:cNvPr id="26630" name="Text Box 12"/>
          <p:cNvSpPr txBox="1">
            <a:spLocks noChangeArrowheads="1"/>
          </p:cNvSpPr>
          <p:nvPr/>
        </p:nvSpPr>
        <p:spPr bwMode="auto">
          <a:xfrm>
            <a:off x="1547813" y="2565400"/>
            <a:ext cx="2665412" cy="2043113"/>
          </a:xfrm>
          <a:prstGeom prst="rect">
            <a:avLst/>
          </a:prstGeom>
          <a:noFill/>
          <a:ln w="9525">
            <a:noFill/>
            <a:miter lim="800000"/>
            <a:headEnd/>
            <a:tailEnd/>
          </a:ln>
        </p:spPr>
        <p:txBody>
          <a:bodyPr>
            <a:spAutoFit/>
          </a:bodyPr>
          <a:lstStyle/>
          <a:p>
            <a:pPr>
              <a:spcBef>
                <a:spcPct val="50000"/>
              </a:spcBef>
            </a:pPr>
            <a:r>
              <a:rPr lang="en-US" sz="3200">
                <a:solidFill>
                  <a:srgbClr val="003399"/>
                </a:solidFill>
                <a:latin typeface="Garamond" pitchFamily="18" charset="0"/>
              </a:rPr>
              <a:t>Portal Imager</a:t>
            </a:r>
          </a:p>
          <a:p>
            <a:pPr>
              <a:spcBef>
                <a:spcPct val="50000"/>
              </a:spcBef>
            </a:pPr>
            <a:endParaRPr lang="en-US" sz="3200">
              <a:solidFill>
                <a:srgbClr val="003399"/>
              </a:solidFill>
              <a:latin typeface="Garamond" pitchFamily="18" charset="0"/>
            </a:endParaRPr>
          </a:p>
          <a:p>
            <a:pPr>
              <a:spcBef>
                <a:spcPct val="50000"/>
              </a:spcBef>
            </a:pPr>
            <a:endParaRPr lang="en-US" sz="3200">
              <a:solidFill>
                <a:srgbClr val="003399"/>
              </a:solidFill>
              <a:latin typeface="Garamond" pitchFamily="18" charset="0"/>
            </a:endParaRPr>
          </a:p>
        </p:txBody>
      </p:sp>
      <p:sp>
        <p:nvSpPr>
          <p:cNvPr id="26631" name="Line 13"/>
          <p:cNvSpPr>
            <a:spLocks noChangeShapeType="1"/>
          </p:cNvSpPr>
          <p:nvPr/>
        </p:nvSpPr>
        <p:spPr bwMode="auto">
          <a:xfrm>
            <a:off x="1763713" y="3068638"/>
            <a:ext cx="360362" cy="2881312"/>
          </a:xfrm>
          <a:prstGeom prst="line">
            <a:avLst/>
          </a:prstGeom>
          <a:noFill/>
          <a:ln w="38100">
            <a:solidFill>
              <a:schemeClr val="tx1"/>
            </a:solidFill>
            <a:round/>
            <a:headEnd/>
            <a:tailEnd type="triangle" w="med" len="med"/>
          </a:ln>
        </p:spPr>
        <p:txBody>
          <a:bodyPr/>
          <a:lstStyle/>
          <a:p>
            <a:endParaRPr lang="en-US"/>
          </a:p>
        </p:txBody>
      </p:sp>
      <p:sp>
        <p:nvSpPr>
          <p:cNvPr id="26632" name="Line 14"/>
          <p:cNvSpPr>
            <a:spLocks noChangeShapeType="1"/>
          </p:cNvSpPr>
          <p:nvPr/>
        </p:nvSpPr>
        <p:spPr bwMode="auto">
          <a:xfrm>
            <a:off x="3851275" y="2852738"/>
            <a:ext cx="1800225" cy="1439862"/>
          </a:xfrm>
          <a:prstGeom prst="line">
            <a:avLst/>
          </a:prstGeom>
          <a:noFill/>
          <a:ln w="38100">
            <a:solidFill>
              <a:schemeClr val="tx1"/>
            </a:solidFill>
            <a:round/>
            <a:headEnd/>
            <a:tailEnd type="triangle" w="med" len="med"/>
          </a:ln>
        </p:spPr>
        <p:txBody>
          <a:bodyPr/>
          <a:lstStyle/>
          <a:p>
            <a:endParaRPr lang="en-US"/>
          </a:p>
        </p:txBody>
      </p:sp>
      <p:sp>
        <p:nvSpPr>
          <p:cNvPr id="26633" name="Title 1"/>
          <p:cNvSpPr txBox="1">
            <a:spLocks/>
          </p:cNvSpPr>
          <p:nvPr/>
        </p:nvSpPr>
        <p:spPr bwMode="auto">
          <a:xfrm>
            <a:off x="458788" y="1052513"/>
            <a:ext cx="5337175" cy="1296987"/>
          </a:xfrm>
          <a:prstGeom prst="rect">
            <a:avLst/>
          </a:prstGeom>
          <a:noFill/>
          <a:ln w="9525">
            <a:noFill/>
            <a:miter lim="800000"/>
            <a:headEnd/>
            <a:tailEnd/>
          </a:ln>
        </p:spPr>
        <p:txBody>
          <a:bodyPr/>
          <a:lstStyle/>
          <a:p>
            <a:r>
              <a:rPr lang="en-CA" sz="5000">
                <a:solidFill>
                  <a:schemeClr val="tx2"/>
                </a:solidFill>
                <a:latin typeface="Calibri" pitchFamily="34" charset="0"/>
              </a:rPr>
              <a:t>Elekta Imaging System</a:t>
            </a:r>
          </a:p>
        </p:txBody>
      </p:sp>
    </p:spTree>
  </p:cSld>
  <p:clrMapOvr>
    <a:masterClrMapping/>
  </p:clrMapOvr>
  <p:transition advClick="0">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328-69.jpg"/>
          <p:cNvPicPr>
            <a:picLocks noChangeAspect="1" noChangeArrowheads="1"/>
          </p:cNvPicPr>
          <p:nvPr/>
        </p:nvPicPr>
        <p:blipFill>
          <a:blip r:embed="rId3"/>
          <a:srcRect/>
          <a:stretch>
            <a:fillRect/>
          </a:stretch>
        </p:blipFill>
        <p:spPr bwMode="auto">
          <a:xfrm>
            <a:off x="684213" y="3500438"/>
            <a:ext cx="3810000" cy="2857500"/>
          </a:xfrm>
          <a:prstGeom prst="rect">
            <a:avLst/>
          </a:prstGeom>
          <a:noFill/>
          <a:ln>
            <a:noFill/>
          </a:ln>
          <a:effectLst>
            <a:outerShdw dist="35921" dir="2700000" algn="ctr" rotWithShape="0">
              <a:srgbClr val="808080"/>
            </a:outerShdw>
          </a:effectLst>
          <a:extLst>
            <a:ext uri="{909E8E84-426E-40DD-AFC4-6F175D3DCCD1}"/>
            <a:ext uri="{91240B29-F687-4F45-9708-019B960494DF}"/>
          </a:extLst>
        </p:spPr>
      </p:pic>
      <p:pic>
        <p:nvPicPr>
          <p:cNvPr id="14339" name="Picture 4" descr="328-63.jpg"/>
          <p:cNvPicPr>
            <a:picLocks noChangeAspect="1" noChangeArrowheads="1"/>
          </p:cNvPicPr>
          <p:nvPr/>
        </p:nvPicPr>
        <p:blipFill>
          <a:blip r:embed="rId4"/>
          <a:srcRect/>
          <a:stretch>
            <a:fillRect/>
          </a:stretch>
        </p:blipFill>
        <p:spPr bwMode="auto">
          <a:xfrm>
            <a:off x="4859338" y="2492375"/>
            <a:ext cx="3816350" cy="2862263"/>
          </a:xfrm>
          <a:prstGeom prst="rect">
            <a:avLst/>
          </a:prstGeom>
          <a:noFill/>
          <a:ln>
            <a:noFill/>
          </a:ln>
          <a:effectLst>
            <a:outerShdw dist="35921" dir="2700000" algn="ctr" rotWithShape="0">
              <a:srgbClr val="808080"/>
            </a:outerShdw>
          </a:effectLst>
          <a:extLst>
            <a:ext uri="{909E8E84-426E-40DD-AFC4-6F175D3DCCD1}"/>
            <a:ext uri="{91240B29-F687-4F45-9708-019B960494DF}"/>
          </a:extLst>
        </p:spPr>
      </p:pic>
      <p:sp>
        <p:nvSpPr>
          <p:cNvPr id="28675" name="Line 5"/>
          <p:cNvSpPr>
            <a:spLocks noChangeShapeType="1"/>
          </p:cNvSpPr>
          <p:nvPr/>
        </p:nvSpPr>
        <p:spPr bwMode="auto">
          <a:xfrm flipV="1">
            <a:off x="6804025" y="4941888"/>
            <a:ext cx="1081088" cy="935037"/>
          </a:xfrm>
          <a:prstGeom prst="line">
            <a:avLst/>
          </a:prstGeom>
          <a:noFill/>
          <a:ln w="38100">
            <a:solidFill>
              <a:schemeClr val="tx1"/>
            </a:solidFill>
            <a:round/>
            <a:headEnd/>
            <a:tailEnd type="triangle" w="med" len="med"/>
          </a:ln>
        </p:spPr>
        <p:txBody>
          <a:bodyPr/>
          <a:lstStyle/>
          <a:p>
            <a:endParaRPr lang="en-US"/>
          </a:p>
        </p:txBody>
      </p:sp>
      <p:sp>
        <p:nvSpPr>
          <p:cNvPr id="28676" name="Line 6"/>
          <p:cNvSpPr>
            <a:spLocks noChangeShapeType="1"/>
          </p:cNvSpPr>
          <p:nvPr/>
        </p:nvSpPr>
        <p:spPr bwMode="auto">
          <a:xfrm flipH="1" flipV="1">
            <a:off x="4211638" y="5589588"/>
            <a:ext cx="1008062" cy="287337"/>
          </a:xfrm>
          <a:prstGeom prst="line">
            <a:avLst/>
          </a:prstGeom>
          <a:noFill/>
          <a:ln w="38100">
            <a:solidFill>
              <a:schemeClr val="tx1"/>
            </a:solidFill>
            <a:round/>
            <a:headEnd/>
            <a:tailEnd type="triangle" w="med" len="med"/>
          </a:ln>
        </p:spPr>
        <p:txBody>
          <a:bodyPr/>
          <a:lstStyle/>
          <a:p>
            <a:endParaRPr lang="en-US"/>
          </a:p>
        </p:txBody>
      </p:sp>
      <p:sp>
        <p:nvSpPr>
          <p:cNvPr id="28677" name="Text Box 7"/>
          <p:cNvSpPr txBox="1">
            <a:spLocks noChangeArrowheads="1"/>
          </p:cNvSpPr>
          <p:nvPr/>
        </p:nvSpPr>
        <p:spPr bwMode="auto">
          <a:xfrm>
            <a:off x="5219700" y="5589588"/>
            <a:ext cx="2665413" cy="862012"/>
          </a:xfrm>
          <a:prstGeom prst="rect">
            <a:avLst/>
          </a:prstGeom>
          <a:noFill/>
          <a:ln w="9525">
            <a:noFill/>
            <a:miter lim="800000"/>
            <a:headEnd/>
            <a:tailEnd/>
          </a:ln>
        </p:spPr>
        <p:txBody>
          <a:bodyPr>
            <a:spAutoFit/>
          </a:bodyPr>
          <a:lstStyle/>
          <a:p>
            <a:pPr>
              <a:spcBef>
                <a:spcPct val="50000"/>
              </a:spcBef>
            </a:pPr>
            <a:r>
              <a:rPr lang="en-US" sz="3200">
                <a:solidFill>
                  <a:srgbClr val="003399"/>
                </a:solidFill>
                <a:latin typeface="Garamond" pitchFamily="18" charset="0"/>
              </a:rPr>
              <a:t>kV Head</a:t>
            </a:r>
          </a:p>
          <a:p>
            <a:pPr>
              <a:spcBef>
                <a:spcPct val="50000"/>
              </a:spcBef>
            </a:pPr>
            <a:r>
              <a:rPr lang="en-US" sz="1200">
                <a:solidFill>
                  <a:srgbClr val="003399"/>
                </a:solidFill>
                <a:latin typeface="Garamond" pitchFamily="18" charset="0"/>
              </a:rPr>
              <a:t>www.elekta.com</a:t>
            </a:r>
          </a:p>
        </p:txBody>
      </p:sp>
      <p:sp>
        <p:nvSpPr>
          <p:cNvPr id="28678" name="Text Box 8"/>
          <p:cNvSpPr txBox="1">
            <a:spLocks noChangeArrowheads="1"/>
          </p:cNvSpPr>
          <p:nvPr/>
        </p:nvSpPr>
        <p:spPr bwMode="auto">
          <a:xfrm>
            <a:off x="1547813" y="2565400"/>
            <a:ext cx="2665412" cy="1311275"/>
          </a:xfrm>
          <a:prstGeom prst="rect">
            <a:avLst/>
          </a:prstGeom>
          <a:noFill/>
          <a:ln w="9525">
            <a:noFill/>
            <a:miter lim="800000"/>
            <a:headEnd/>
            <a:tailEnd/>
          </a:ln>
        </p:spPr>
        <p:txBody>
          <a:bodyPr>
            <a:spAutoFit/>
          </a:bodyPr>
          <a:lstStyle/>
          <a:p>
            <a:pPr>
              <a:spcBef>
                <a:spcPct val="50000"/>
              </a:spcBef>
            </a:pPr>
            <a:r>
              <a:rPr lang="en-US" sz="3200">
                <a:solidFill>
                  <a:srgbClr val="003399"/>
                </a:solidFill>
                <a:latin typeface="Garamond" pitchFamily="18" charset="0"/>
              </a:rPr>
              <a:t>Detector Panel</a:t>
            </a:r>
          </a:p>
          <a:p>
            <a:pPr>
              <a:spcBef>
                <a:spcPct val="50000"/>
              </a:spcBef>
            </a:pPr>
            <a:endParaRPr lang="en-US" sz="3200">
              <a:solidFill>
                <a:srgbClr val="003399"/>
              </a:solidFill>
              <a:latin typeface="Garamond" pitchFamily="18" charset="0"/>
            </a:endParaRPr>
          </a:p>
        </p:txBody>
      </p:sp>
      <p:sp>
        <p:nvSpPr>
          <p:cNvPr id="28679" name="Line 9"/>
          <p:cNvSpPr>
            <a:spLocks noChangeShapeType="1"/>
          </p:cNvSpPr>
          <p:nvPr/>
        </p:nvSpPr>
        <p:spPr bwMode="auto">
          <a:xfrm flipH="1">
            <a:off x="1763713" y="3068638"/>
            <a:ext cx="0" cy="1439862"/>
          </a:xfrm>
          <a:prstGeom prst="line">
            <a:avLst/>
          </a:prstGeom>
          <a:noFill/>
          <a:ln w="38100">
            <a:solidFill>
              <a:schemeClr val="tx1"/>
            </a:solidFill>
            <a:round/>
            <a:headEnd/>
            <a:tailEnd type="triangle" w="med" len="med"/>
          </a:ln>
        </p:spPr>
        <p:txBody>
          <a:bodyPr/>
          <a:lstStyle/>
          <a:p>
            <a:endParaRPr lang="en-US"/>
          </a:p>
        </p:txBody>
      </p:sp>
      <p:sp>
        <p:nvSpPr>
          <p:cNvPr id="28680" name="Line 10"/>
          <p:cNvSpPr>
            <a:spLocks noChangeShapeType="1"/>
          </p:cNvSpPr>
          <p:nvPr/>
        </p:nvSpPr>
        <p:spPr bwMode="auto">
          <a:xfrm>
            <a:off x="4140200" y="2852738"/>
            <a:ext cx="1727200" cy="288925"/>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ransition advClick="0">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CA" smtClean="0"/>
              <a:t>Helical CT vs CBCT</a:t>
            </a:r>
          </a:p>
        </p:txBody>
      </p:sp>
      <p:pic>
        <p:nvPicPr>
          <p:cNvPr id="30722" name="Picture 2"/>
          <p:cNvPicPr>
            <a:picLocks noGrp="1" noChangeAspect="1" noChangeArrowheads="1"/>
          </p:cNvPicPr>
          <p:nvPr>
            <p:ph idx="1"/>
          </p:nvPr>
        </p:nvPicPr>
        <p:blipFill>
          <a:blip r:embed="rId2"/>
          <a:srcRect l="36777" t="53563" r="30673" b="12260"/>
          <a:stretch>
            <a:fillRect/>
          </a:stretch>
        </p:blipFill>
        <p:spPr>
          <a:xfrm>
            <a:off x="1714500" y="1857375"/>
            <a:ext cx="5072063" cy="3328988"/>
          </a:xfrm>
        </p:spPr>
      </p:pic>
      <p:sp>
        <p:nvSpPr>
          <p:cNvPr id="30723" name="TextBox 4"/>
          <p:cNvSpPr txBox="1">
            <a:spLocks noChangeArrowheads="1"/>
          </p:cNvSpPr>
          <p:nvPr/>
        </p:nvSpPr>
        <p:spPr bwMode="auto">
          <a:xfrm>
            <a:off x="357188" y="5500688"/>
            <a:ext cx="8001000" cy="923925"/>
          </a:xfrm>
          <a:prstGeom prst="rect">
            <a:avLst/>
          </a:prstGeom>
          <a:noFill/>
          <a:ln w="9525">
            <a:noFill/>
            <a:miter lim="800000"/>
            <a:headEnd/>
            <a:tailEnd/>
          </a:ln>
        </p:spPr>
        <p:txBody>
          <a:bodyPr>
            <a:spAutoFit/>
          </a:bodyPr>
          <a:lstStyle/>
          <a:p>
            <a:pPr>
              <a:buFont typeface="Arial" charset="0"/>
              <a:buChar char="•"/>
            </a:pPr>
            <a:r>
              <a:rPr lang="en-CA">
                <a:latin typeface="Constantia" pitchFamily="18" charset="0"/>
              </a:rPr>
              <a:t>With a CBCT, the x-ray beam is cone beam shaped (e.g. FOV 18 cm) as opposed to a fan beam in conventional CT (e.g. 2.5 mm slices)</a:t>
            </a:r>
            <a:r>
              <a:rPr lang="en-US">
                <a:latin typeface="Constantia" pitchFamily="18" charset="0"/>
              </a:rPr>
              <a:t>.</a:t>
            </a:r>
            <a:endParaRPr lang="en-CA">
              <a:latin typeface="Constantia" pitchFamily="18" charset="0"/>
            </a:endParaRPr>
          </a:p>
          <a:p>
            <a:endParaRPr lang="en-CA"/>
          </a:p>
        </p:txBody>
      </p:sp>
      <p:sp>
        <p:nvSpPr>
          <p:cNvPr id="30724" name="TextBox 5"/>
          <p:cNvSpPr txBox="1">
            <a:spLocks noChangeArrowheads="1"/>
          </p:cNvSpPr>
          <p:nvPr/>
        </p:nvSpPr>
        <p:spPr bwMode="auto">
          <a:xfrm>
            <a:off x="6858000" y="4000500"/>
            <a:ext cx="1857375" cy="369888"/>
          </a:xfrm>
          <a:prstGeom prst="rect">
            <a:avLst/>
          </a:prstGeom>
          <a:noFill/>
          <a:ln w="9525">
            <a:noFill/>
            <a:miter lim="800000"/>
            <a:headEnd/>
            <a:tailEnd/>
          </a:ln>
        </p:spPr>
        <p:txBody>
          <a:bodyPr>
            <a:spAutoFit/>
          </a:bodyPr>
          <a:lstStyle/>
          <a:p>
            <a:r>
              <a:rPr lang="en-CA"/>
              <a:t>www.sasro.ch</a:t>
            </a:r>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7"/>
          <p:cNvPicPr>
            <a:picLocks noChangeAspect="1" noChangeArrowheads="1"/>
          </p:cNvPicPr>
          <p:nvPr/>
        </p:nvPicPr>
        <p:blipFill>
          <a:blip r:embed="rId3"/>
          <a:srcRect/>
          <a:stretch>
            <a:fillRect/>
          </a:stretch>
        </p:blipFill>
        <p:spPr bwMode="auto">
          <a:xfrm>
            <a:off x="250825" y="2997200"/>
            <a:ext cx="6911975" cy="3444875"/>
          </a:xfrm>
          <a:prstGeom prst="rect">
            <a:avLst/>
          </a:prstGeom>
          <a:noFill/>
          <a:ln w="9525">
            <a:noFill/>
            <a:miter lim="800000"/>
            <a:headEnd/>
            <a:tailEnd/>
          </a:ln>
        </p:spPr>
      </p:pic>
      <p:sp>
        <p:nvSpPr>
          <p:cNvPr id="31746" name="Rectangle 10"/>
          <p:cNvSpPr>
            <a:spLocks noChangeArrowheads="1"/>
          </p:cNvSpPr>
          <p:nvPr/>
        </p:nvSpPr>
        <p:spPr bwMode="auto">
          <a:xfrm>
            <a:off x="3419475" y="2852738"/>
            <a:ext cx="4176713" cy="3671887"/>
          </a:xfrm>
          <a:prstGeom prst="rect">
            <a:avLst/>
          </a:prstGeom>
          <a:solidFill>
            <a:schemeClr val="bg1"/>
          </a:solidFill>
          <a:ln w="9525">
            <a:noFill/>
            <a:miter lim="800000"/>
            <a:headEnd/>
            <a:tailEnd/>
          </a:ln>
        </p:spPr>
        <p:txBody>
          <a:bodyPr wrap="none" anchor="ctr"/>
          <a:lstStyle/>
          <a:p>
            <a:endParaRPr lang="en-US">
              <a:latin typeface="Garamond" pitchFamily="18" charset="0"/>
            </a:endParaRPr>
          </a:p>
        </p:txBody>
      </p:sp>
      <p:sp>
        <p:nvSpPr>
          <p:cNvPr id="31747" name="Text Box 13"/>
          <p:cNvSpPr txBox="1">
            <a:spLocks noChangeArrowheads="1"/>
          </p:cNvSpPr>
          <p:nvPr/>
        </p:nvSpPr>
        <p:spPr bwMode="auto">
          <a:xfrm>
            <a:off x="3708400" y="3141663"/>
            <a:ext cx="4752975" cy="2554287"/>
          </a:xfrm>
          <a:prstGeom prst="rect">
            <a:avLst/>
          </a:prstGeom>
          <a:noFill/>
          <a:ln w="9525">
            <a:noFill/>
            <a:miter lim="800000"/>
            <a:headEnd/>
            <a:tailEnd/>
          </a:ln>
        </p:spPr>
        <p:txBody>
          <a:bodyPr>
            <a:spAutoFit/>
          </a:bodyPr>
          <a:lstStyle/>
          <a:p>
            <a:pPr marL="457200" indent="-457200">
              <a:spcBef>
                <a:spcPct val="50000"/>
              </a:spcBef>
              <a:buFont typeface="Arial" charset="0"/>
              <a:buChar char="•"/>
            </a:pPr>
            <a:r>
              <a:rPr lang="en-US" sz="3200">
                <a:latin typeface="Constantia" pitchFamily="18" charset="0"/>
              </a:rPr>
              <a:t>Conventional CT captures thin slices as the patient indexes through bore.</a:t>
            </a:r>
          </a:p>
          <a:p>
            <a:pPr marL="457200" indent="-457200" eaLnBrk="0" hangingPunct="0"/>
            <a:endParaRPr lang="en-US" sz="3200">
              <a:solidFill>
                <a:srgbClr val="003399"/>
              </a:solidFill>
              <a:latin typeface="Garamond" pitchFamily="18" charset="0"/>
            </a:endParaRPr>
          </a:p>
        </p:txBody>
      </p:sp>
      <p:sp>
        <p:nvSpPr>
          <p:cNvPr id="31748" name="Title 1"/>
          <p:cNvSpPr txBox="1">
            <a:spLocks/>
          </p:cNvSpPr>
          <p:nvPr/>
        </p:nvSpPr>
        <p:spPr bwMode="auto">
          <a:xfrm>
            <a:off x="457200" y="1125538"/>
            <a:ext cx="8229600" cy="1143000"/>
          </a:xfrm>
          <a:prstGeom prst="rect">
            <a:avLst/>
          </a:prstGeom>
          <a:noFill/>
          <a:ln w="9525">
            <a:noFill/>
            <a:miter lim="800000"/>
            <a:headEnd/>
            <a:tailEnd/>
          </a:ln>
        </p:spPr>
        <p:txBody>
          <a:bodyPr/>
          <a:lstStyle/>
          <a:p>
            <a:pPr eaLnBrk="0" hangingPunct="0"/>
            <a:r>
              <a:rPr lang="en-CA" sz="5000">
                <a:solidFill>
                  <a:schemeClr val="tx2"/>
                </a:solidFill>
                <a:latin typeface="Calibri" pitchFamily="34" charset="0"/>
              </a:rPr>
              <a:t>Helical CT Acquisition</a:t>
            </a:r>
          </a:p>
        </p:txBody>
      </p:sp>
    </p:spTree>
  </p:cSld>
  <p:clrMapOvr>
    <a:masterClrMapping/>
  </p:clrMapOvr>
  <p:transition advClick="0">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3"/>
          <a:srcRect l="45598"/>
          <a:stretch>
            <a:fillRect/>
          </a:stretch>
        </p:blipFill>
        <p:spPr bwMode="auto">
          <a:xfrm>
            <a:off x="234950" y="2997200"/>
            <a:ext cx="3760788" cy="3444875"/>
          </a:xfrm>
          <a:prstGeom prst="rect">
            <a:avLst/>
          </a:prstGeom>
          <a:noFill/>
          <a:ln w="9525">
            <a:noFill/>
            <a:miter lim="800000"/>
            <a:headEnd/>
            <a:tailEnd/>
          </a:ln>
        </p:spPr>
      </p:pic>
      <p:sp>
        <p:nvSpPr>
          <p:cNvPr id="33794" name="Text Box 5"/>
          <p:cNvSpPr txBox="1">
            <a:spLocks noChangeArrowheads="1"/>
          </p:cNvSpPr>
          <p:nvPr/>
        </p:nvSpPr>
        <p:spPr bwMode="auto">
          <a:xfrm>
            <a:off x="3708400" y="3141663"/>
            <a:ext cx="4752975" cy="3540125"/>
          </a:xfrm>
          <a:prstGeom prst="rect">
            <a:avLst/>
          </a:prstGeom>
          <a:noFill/>
          <a:ln w="9525">
            <a:noFill/>
            <a:miter lim="800000"/>
            <a:headEnd/>
            <a:tailEnd/>
          </a:ln>
        </p:spPr>
        <p:txBody>
          <a:bodyPr>
            <a:spAutoFit/>
          </a:bodyPr>
          <a:lstStyle/>
          <a:p>
            <a:pPr marL="457200" indent="-457200">
              <a:spcBef>
                <a:spcPct val="50000"/>
              </a:spcBef>
              <a:buFont typeface="Arial" charset="0"/>
              <a:buChar char="•"/>
            </a:pPr>
            <a:r>
              <a:rPr lang="en-US" sz="3200">
                <a:latin typeface="Constantia" pitchFamily="18" charset="0"/>
              </a:rPr>
              <a:t>Using a wider cone beam in the superior/inferior direction allows for a whole volume scan in one rotation.</a:t>
            </a:r>
          </a:p>
          <a:p>
            <a:pPr marL="457200" indent="-457200" eaLnBrk="0" hangingPunct="0"/>
            <a:endParaRPr lang="en-US" sz="3200">
              <a:solidFill>
                <a:srgbClr val="003399"/>
              </a:solidFill>
              <a:latin typeface="Garamond" pitchFamily="18" charset="0"/>
            </a:endParaRPr>
          </a:p>
        </p:txBody>
      </p:sp>
      <p:sp>
        <p:nvSpPr>
          <p:cNvPr id="33795" name="Title 1"/>
          <p:cNvSpPr txBox="1">
            <a:spLocks/>
          </p:cNvSpPr>
          <p:nvPr/>
        </p:nvSpPr>
        <p:spPr bwMode="auto">
          <a:xfrm>
            <a:off x="439738" y="1125538"/>
            <a:ext cx="8229600" cy="1143000"/>
          </a:xfrm>
          <a:prstGeom prst="rect">
            <a:avLst/>
          </a:prstGeom>
          <a:noFill/>
          <a:ln w="9525">
            <a:noFill/>
            <a:miter lim="800000"/>
            <a:headEnd/>
            <a:tailEnd/>
          </a:ln>
        </p:spPr>
        <p:txBody>
          <a:bodyPr/>
          <a:lstStyle/>
          <a:p>
            <a:pPr eaLnBrk="0" hangingPunct="0"/>
            <a:r>
              <a:rPr lang="en-CA" sz="5000">
                <a:solidFill>
                  <a:schemeClr val="tx2"/>
                </a:solidFill>
                <a:latin typeface="Calibri" pitchFamily="34" charset="0"/>
              </a:rPr>
              <a:t>CBCT Acquisition</a:t>
            </a:r>
          </a:p>
        </p:txBody>
      </p:sp>
    </p:spTree>
  </p:cSld>
  <p:clrMapOvr>
    <a:masterClrMapping/>
  </p:clrMapOvr>
  <p:transition advClick="0">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a:xfrm>
            <a:off x="457200" y="704850"/>
            <a:ext cx="8229600" cy="1571625"/>
          </a:xfrm>
        </p:spPr>
        <p:txBody>
          <a:bodyPr/>
          <a:lstStyle/>
          <a:p>
            <a:r>
              <a:rPr lang="en-CA" smtClean="0"/>
              <a:t>How are the CBCT images acquired?</a:t>
            </a:r>
          </a:p>
        </p:txBody>
      </p:sp>
      <p:sp>
        <p:nvSpPr>
          <p:cNvPr id="19459" name="Rectangle 3"/>
          <p:cNvSpPr>
            <a:spLocks noGrp="1"/>
          </p:cNvSpPr>
          <p:nvPr>
            <p:ph type="body" idx="1"/>
          </p:nvPr>
        </p:nvSpPr>
        <p:spPr>
          <a:xfrm>
            <a:off x="457200" y="2565400"/>
            <a:ext cx="8229600" cy="3759200"/>
          </a:xfrm>
        </p:spPr>
        <p:txBody>
          <a:bodyPr/>
          <a:lstStyle/>
          <a:p>
            <a:r>
              <a:rPr lang="en-CA" smtClean="0"/>
              <a:t>The x-ray beam is cone beam shaped </a:t>
            </a:r>
          </a:p>
          <a:p>
            <a:r>
              <a:rPr lang="en-CA" smtClean="0"/>
              <a:t>A 360</a:t>
            </a:r>
            <a:r>
              <a:rPr lang="en-CA" baseline="30000" smtClean="0"/>
              <a:t>o</a:t>
            </a:r>
            <a:r>
              <a:rPr lang="en-CA" smtClean="0"/>
              <a:t> (full scan) or 200</a:t>
            </a:r>
            <a:r>
              <a:rPr lang="en-CA" baseline="30000" smtClean="0"/>
              <a:t>o</a:t>
            </a:r>
            <a:r>
              <a:rPr lang="en-CA" smtClean="0"/>
              <a:t> (half scan) rotation is done around the patient</a:t>
            </a:r>
          </a:p>
          <a:p>
            <a:r>
              <a:rPr lang="en-CA" smtClean="0"/>
              <a:t>The x-ray beam is pulsed as it rotates and acquires a number of CT projections (330-720 frames)</a:t>
            </a:r>
          </a:p>
          <a:p>
            <a:r>
              <a:rPr lang="en-CA" smtClean="0"/>
              <a:t>Image acquisition time is ~ 1-2 minutes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strips(downLeft)">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strips(downLeft)">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strips(downLeft)">
                                      <p:cBhvr>
                                        <p:cTn id="17" dur="500"/>
                                        <p:tgtEl>
                                          <p:spTgt spid="19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strips(downLeft)">
                                      <p:cBhvr>
                                        <p:cTn id="22"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p:nvPr>
        </p:nvSpPr>
        <p:spPr>
          <a:xfrm>
            <a:off x="468313" y="981075"/>
            <a:ext cx="8289925" cy="935038"/>
          </a:xfrm>
        </p:spPr>
        <p:txBody>
          <a:bodyPr/>
          <a:lstStyle/>
          <a:p>
            <a:r>
              <a:rPr lang="en-CA" smtClean="0"/>
              <a:t>Available Scanning Presets</a:t>
            </a:r>
          </a:p>
        </p:txBody>
      </p:sp>
      <p:sp>
        <p:nvSpPr>
          <p:cNvPr id="19459" name="Rectangle 3"/>
          <p:cNvSpPr>
            <a:spLocks noGrp="1"/>
          </p:cNvSpPr>
          <p:nvPr>
            <p:ph type="body" idx="1"/>
          </p:nvPr>
        </p:nvSpPr>
        <p:spPr>
          <a:xfrm>
            <a:off x="468313" y="2205038"/>
            <a:ext cx="8229600" cy="3759200"/>
          </a:xfrm>
        </p:spPr>
        <p:txBody>
          <a:bodyPr/>
          <a:lstStyle/>
          <a:p>
            <a:r>
              <a:rPr lang="en-US" smtClean="0"/>
              <a:t>There are a number of scanning presets available on the imaging systems at your disposal.</a:t>
            </a:r>
          </a:p>
          <a:p>
            <a:endParaRPr lang="en-CA"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strips(downLeft)">
                                      <p:cBhvr>
                                        <p:cTn id="7" dur="500"/>
                                        <p:tgtEl>
                                          <p:spTgt spid="194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p:cNvSpPr>
          <p:nvPr>
            <p:ph type="title"/>
          </p:nvPr>
        </p:nvSpPr>
        <p:spPr>
          <a:xfrm>
            <a:off x="468313" y="981075"/>
            <a:ext cx="8229600" cy="790575"/>
          </a:xfrm>
        </p:spPr>
        <p:txBody>
          <a:bodyPr/>
          <a:lstStyle/>
          <a:p>
            <a:r>
              <a:rPr lang="en-CA" smtClean="0"/>
              <a:t>Varian: Scanning Presets</a:t>
            </a:r>
          </a:p>
        </p:txBody>
      </p:sp>
      <p:pic>
        <p:nvPicPr>
          <p:cNvPr id="37890" name="Picture 4"/>
          <p:cNvPicPr>
            <a:picLocks noChangeAspect="1" noChangeArrowheads="1"/>
          </p:cNvPicPr>
          <p:nvPr/>
        </p:nvPicPr>
        <p:blipFill>
          <a:blip r:embed="rId2"/>
          <a:srcRect/>
          <a:stretch>
            <a:fillRect/>
          </a:stretch>
        </p:blipFill>
        <p:spPr bwMode="auto">
          <a:xfrm>
            <a:off x="395288" y="2420938"/>
            <a:ext cx="7921625" cy="200342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p:cNvSpPr>
          <p:nvPr>
            <p:ph type="title"/>
          </p:nvPr>
        </p:nvSpPr>
        <p:spPr>
          <a:xfrm>
            <a:off x="468313" y="981075"/>
            <a:ext cx="8229600" cy="790575"/>
          </a:xfrm>
        </p:spPr>
        <p:txBody>
          <a:bodyPr/>
          <a:lstStyle/>
          <a:p>
            <a:r>
              <a:rPr lang="en-CA" smtClean="0"/>
              <a:t>Elekta: Scanning Presets </a:t>
            </a:r>
          </a:p>
        </p:txBody>
      </p:sp>
      <p:pic>
        <p:nvPicPr>
          <p:cNvPr id="38914" name="Picture 2"/>
          <p:cNvPicPr>
            <a:picLocks noChangeAspect="1" noChangeArrowheads="1"/>
          </p:cNvPicPr>
          <p:nvPr/>
        </p:nvPicPr>
        <p:blipFill>
          <a:blip r:embed="rId2"/>
          <a:srcRect/>
          <a:stretch>
            <a:fillRect/>
          </a:stretch>
        </p:blipFill>
        <p:spPr bwMode="auto">
          <a:xfrm>
            <a:off x="539750" y="1989138"/>
            <a:ext cx="8026400" cy="3527425"/>
          </a:xfrm>
          <a:prstGeom prst="rect">
            <a:avLst/>
          </a:prstGeom>
          <a:noFill/>
          <a:ln w="9525">
            <a:noFill/>
            <a:miter lim="800000"/>
            <a:headEnd/>
            <a:tailEnd/>
          </a:ln>
        </p:spPr>
      </p:pic>
      <p:sp>
        <p:nvSpPr>
          <p:cNvPr id="38915" name="TextBox 3"/>
          <p:cNvSpPr txBox="1">
            <a:spLocks noChangeArrowheads="1"/>
          </p:cNvSpPr>
          <p:nvPr/>
        </p:nvSpPr>
        <p:spPr bwMode="auto">
          <a:xfrm>
            <a:off x="755650" y="5732463"/>
            <a:ext cx="7488238" cy="647700"/>
          </a:xfrm>
          <a:prstGeom prst="rect">
            <a:avLst/>
          </a:prstGeom>
          <a:noFill/>
          <a:ln w="9525">
            <a:noFill/>
            <a:miter lim="800000"/>
            <a:headEnd/>
            <a:tailEnd/>
          </a:ln>
        </p:spPr>
        <p:txBody>
          <a:bodyPr>
            <a:spAutoFit/>
          </a:bodyPr>
          <a:lstStyle/>
          <a:p>
            <a:r>
              <a:rPr lang="en-US"/>
              <a:t>Manufacturer presets can be added and changed (ie clockwise vs counterclockwise) by department (at Odette Cancer Centre)</a:t>
            </a:r>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5"/>
          <p:cNvPicPr>
            <a:picLocks noChangeAspect="1" noChangeArrowheads="1"/>
          </p:cNvPicPr>
          <p:nvPr/>
        </p:nvPicPr>
        <p:blipFill>
          <a:blip r:embed="rId3"/>
          <a:srcRect/>
          <a:stretch>
            <a:fillRect/>
          </a:stretch>
        </p:blipFill>
        <p:spPr bwMode="auto">
          <a:xfrm>
            <a:off x="827088" y="1916113"/>
            <a:ext cx="3559175" cy="3600450"/>
          </a:xfrm>
          <a:prstGeom prst="rect">
            <a:avLst/>
          </a:prstGeom>
          <a:noFill/>
          <a:ln w="9525">
            <a:noFill/>
            <a:miter lim="800000"/>
            <a:headEnd/>
            <a:tailEnd/>
          </a:ln>
        </p:spPr>
      </p:pic>
      <p:sp>
        <p:nvSpPr>
          <p:cNvPr id="39938" name="Text Box 6"/>
          <p:cNvSpPr txBox="1">
            <a:spLocks noChangeArrowheads="1"/>
          </p:cNvSpPr>
          <p:nvPr/>
        </p:nvSpPr>
        <p:spPr bwMode="auto">
          <a:xfrm>
            <a:off x="4572000" y="1557338"/>
            <a:ext cx="4176713" cy="5384800"/>
          </a:xfrm>
          <a:prstGeom prst="rect">
            <a:avLst/>
          </a:prstGeom>
          <a:noFill/>
          <a:ln w="9525">
            <a:noFill/>
            <a:miter lim="800000"/>
            <a:headEnd/>
            <a:tailEnd/>
          </a:ln>
        </p:spPr>
        <p:txBody>
          <a:bodyPr>
            <a:spAutoFit/>
          </a:bodyPr>
          <a:lstStyle/>
          <a:p>
            <a:pPr marL="457200" indent="-457200">
              <a:spcBef>
                <a:spcPct val="50000"/>
              </a:spcBef>
              <a:buFont typeface="Arial" charset="0"/>
              <a:buChar char="•"/>
            </a:pPr>
            <a:r>
              <a:rPr lang="en-US" sz="3200">
                <a:latin typeface="Constantia" pitchFamily="18" charset="0"/>
              </a:rPr>
              <a:t>FOV is defined by the panel size. </a:t>
            </a:r>
          </a:p>
          <a:p>
            <a:pPr marL="457200" indent="-457200">
              <a:spcBef>
                <a:spcPct val="50000"/>
              </a:spcBef>
              <a:buFont typeface="Arial" charset="0"/>
              <a:buChar char="•"/>
            </a:pPr>
            <a:r>
              <a:rPr lang="en-US" sz="3200">
                <a:latin typeface="Constantia" pitchFamily="18" charset="0"/>
              </a:rPr>
              <a:t>For a small FOV the patient needs only a 180/200 degree scan.</a:t>
            </a:r>
          </a:p>
          <a:p>
            <a:pPr marL="457200" indent="-457200">
              <a:spcBef>
                <a:spcPct val="50000"/>
              </a:spcBef>
              <a:buFont typeface="Arial" charset="0"/>
              <a:buChar char="•"/>
            </a:pPr>
            <a:r>
              <a:rPr lang="en-US" sz="3200">
                <a:latin typeface="Constantia" pitchFamily="18" charset="0"/>
              </a:rPr>
              <a:t>The detector panel remains centered.</a:t>
            </a:r>
          </a:p>
          <a:p>
            <a:pPr marL="457200" indent="-457200">
              <a:spcBef>
                <a:spcPct val="50000"/>
              </a:spcBef>
            </a:pPr>
            <a:r>
              <a:rPr lang="en-US" sz="1600">
                <a:latin typeface="Constantia" pitchFamily="18" charset="0"/>
              </a:rPr>
              <a:t>www.elekta.com</a:t>
            </a:r>
          </a:p>
          <a:p>
            <a:pPr marL="457200" indent="-457200" eaLnBrk="0" hangingPunct="0"/>
            <a:endParaRPr lang="en-US" sz="3200">
              <a:solidFill>
                <a:srgbClr val="003399"/>
              </a:solidFill>
              <a:latin typeface="Garamond" pitchFamily="18" charset="0"/>
            </a:endParaRPr>
          </a:p>
        </p:txBody>
      </p:sp>
      <p:sp>
        <p:nvSpPr>
          <p:cNvPr id="39939" name="Rectangle 2"/>
          <p:cNvSpPr txBox="1">
            <a:spLocks/>
          </p:cNvSpPr>
          <p:nvPr/>
        </p:nvSpPr>
        <p:spPr bwMode="auto">
          <a:xfrm>
            <a:off x="468313" y="549275"/>
            <a:ext cx="8229600" cy="1571625"/>
          </a:xfrm>
          <a:prstGeom prst="rect">
            <a:avLst/>
          </a:prstGeom>
          <a:noFill/>
          <a:ln w="9525">
            <a:noFill/>
            <a:miter lim="800000"/>
            <a:headEnd/>
            <a:tailEnd/>
          </a:ln>
        </p:spPr>
        <p:txBody>
          <a:bodyPr/>
          <a:lstStyle/>
          <a:p>
            <a:pPr eaLnBrk="0" hangingPunct="0"/>
            <a:r>
              <a:rPr lang="en-CA" sz="5000">
                <a:solidFill>
                  <a:schemeClr val="tx2"/>
                </a:solidFill>
                <a:latin typeface="Calibri" pitchFamily="34" charset="0"/>
              </a:rPr>
              <a:t>Field of View (FOV)</a:t>
            </a:r>
          </a:p>
        </p:txBody>
      </p:sp>
    </p:spTree>
  </p:cSld>
  <p:clrMapOvr>
    <a:masterClrMapping/>
  </p:clrMapOvr>
  <p:transition advClick="0">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ctrTitle" idx="4294967295"/>
          </p:nvPr>
        </p:nvSpPr>
        <p:spPr>
          <a:xfrm>
            <a:off x="755650" y="476250"/>
            <a:ext cx="7772400" cy="1470025"/>
          </a:xfrm>
        </p:spPr>
        <p:txBody>
          <a:bodyPr lIns="91440" rIns="91440" bIns="45720" anchor="ctr"/>
          <a:lstStyle/>
          <a:p>
            <a:r>
              <a:rPr lang="en-CA" smtClean="0"/>
              <a:t>Disclaimer</a:t>
            </a:r>
          </a:p>
        </p:txBody>
      </p:sp>
      <p:sp>
        <p:nvSpPr>
          <p:cNvPr id="82947" name="TextBox 3"/>
          <p:cNvSpPr txBox="1">
            <a:spLocks noChangeArrowheads="1"/>
          </p:cNvSpPr>
          <p:nvPr/>
        </p:nvSpPr>
        <p:spPr bwMode="auto">
          <a:xfrm>
            <a:off x="827088" y="1844675"/>
            <a:ext cx="7705725" cy="4108450"/>
          </a:xfrm>
          <a:prstGeom prst="rect">
            <a:avLst/>
          </a:prstGeom>
          <a:noFill/>
          <a:ln w="9525">
            <a:noFill/>
            <a:miter lim="800000"/>
            <a:headEnd/>
            <a:tailEnd/>
          </a:ln>
        </p:spPr>
        <p:txBody>
          <a:bodyPr>
            <a:spAutoFit/>
          </a:bodyPr>
          <a:lstStyle/>
          <a:p>
            <a:pPr marL="285750" indent="-285750">
              <a:buFont typeface="Arial" charset="0"/>
              <a:buChar char="•"/>
            </a:pPr>
            <a:r>
              <a:rPr lang="en-CA" sz="2400"/>
              <a:t>This learning module was created as starting point for each cancer centre to implement as part of IGRT Education in their radiation department. </a:t>
            </a:r>
          </a:p>
          <a:p>
            <a:pPr marL="285750" indent="-285750">
              <a:buFont typeface="Arial" charset="0"/>
              <a:buChar char="•"/>
            </a:pPr>
            <a:r>
              <a:rPr lang="en-CA" sz="2400"/>
              <a:t>The material included may not be suitable in every clinical environment.</a:t>
            </a:r>
          </a:p>
          <a:p>
            <a:pPr marL="285750" indent="-285750">
              <a:buFont typeface="Arial" charset="0"/>
              <a:buChar char="•"/>
            </a:pPr>
            <a:r>
              <a:rPr lang="en-CA" sz="2400"/>
              <a:t>This module is designed to be adjusted to include your centre’s site specific policies and procedures. </a:t>
            </a:r>
          </a:p>
          <a:p>
            <a:pPr marL="285750" indent="-285750">
              <a:buFont typeface="Arial" charset="0"/>
              <a:buChar char="•"/>
            </a:pPr>
            <a:r>
              <a:rPr lang="en-CA" sz="2400"/>
              <a:t>This material was developed by members of the Radiation Therapy Community of Practice – IGRT Education Group. </a:t>
            </a:r>
          </a:p>
          <a:p>
            <a:pPr marL="285750" indent="-285750">
              <a:buFont typeface="Arial" charset="0"/>
              <a:buChar char="•"/>
            </a:pPr>
            <a:endParaRPr lang="en-CA" sz="2400"/>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p:cNvPicPr>
            <a:picLocks noChangeAspect="1" noChangeArrowheads="1"/>
          </p:cNvPicPr>
          <p:nvPr/>
        </p:nvPicPr>
        <p:blipFill>
          <a:blip r:embed="rId3"/>
          <a:srcRect/>
          <a:stretch>
            <a:fillRect/>
          </a:stretch>
        </p:blipFill>
        <p:spPr bwMode="auto">
          <a:xfrm>
            <a:off x="798513" y="2120900"/>
            <a:ext cx="3744912" cy="3652838"/>
          </a:xfrm>
          <a:prstGeom prst="rect">
            <a:avLst/>
          </a:prstGeom>
          <a:noFill/>
          <a:ln w="9525">
            <a:noFill/>
            <a:miter lim="800000"/>
            <a:headEnd/>
            <a:tailEnd/>
          </a:ln>
        </p:spPr>
      </p:pic>
      <p:sp>
        <p:nvSpPr>
          <p:cNvPr id="41986" name="Text Box 6"/>
          <p:cNvSpPr txBox="1">
            <a:spLocks noChangeArrowheads="1"/>
          </p:cNvSpPr>
          <p:nvPr/>
        </p:nvSpPr>
        <p:spPr bwMode="auto">
          <a:xfrm>
            <a:off x="4543425" y="2120900"/>
            <a:ext cx="4176713" cy="6124575"/>
          </a:xfrm>
          <a:prstGeom prst="rect">
            <a:avLst/>
          </a:prstGeom>
          <a:noFill/>
          <a:ln w="9525">
            <a:noFill/>
            <a:miter lim="800000"/>
            <a:headEnd/>
            <a:tailEnd/>
          </a:ln>
        </p:spPr>
        <p:txBody>
          <a:bodyPr>
            <a:spAutoFit/>
          </a:bodyPr>
          <a:lstStyle/>
          <a:p>
            <a:pPr marL="457200" indent="-457200">
              <a:spcBef>
                <a:spcPct val="50000"/>
              </a:spcBef>
              <a:buFont typeface="Arial" charset="0"/>
              <a:buChar char="•"/>
            </a:pPr>
            <a:r>
              <a:rPr lang="en-US" sz="3200">
                <a:latin typeface="Constantia" pitchFamily="18" charset="0"/>
              </a:rPr>
              <a:t>A large FOV is created by shifting the panel.</a:t>
            </a:r>
          </a:p>
          <a:p>
            <a:pPr marL="457200" indent="-457200">
              <a:spcBef>
                <a:spcPct val="50000"/>
              </a:spcBef>
              <a:buFont typeface="Arial" charset="0"/>
              <a:buChar char="•"/>
            </a:pPr>
            <a:r>
              <a:rPr lang="en-US" sz="3200">
                <a:latin typeface="Constantia" pitchFamily="18" charset="0"/>
              </a:rPr>
              <a:t>A 360 degree scan is completed (180 degrees for each half of the patient).</a:t>
            </a:r>
          </a:p>
          <a:p>
            <a:pPr marL="457200" indent="-457200">
              <a:spcBef>
                <a:spcPct val="50000"/>
              </a:spcBef>
            </a:pPr>
            <a:r>
              <a:rPr lang="en-US" sz="1600">
                <a:latin typeface="Constantia" pitchFamily="18" charset="0"/>
              </a:rPr>
              <a:t>www.elekta.com</a:t>
            </a:r>
          </a:p>
          <a:p>
            <a:pPr marL="457200" indent="-457200">
              <a:spcBef>
                <a:spcPct val="50000"/>
              </a:spcBef>
            </a:pPr>
            <a:endParaRPr lang="en-US" sz="3200">
              <a:solidFill>
                <a:srgbClr val="333399"/>
              </a:solidFill>
              <a:latin typeface="Garamond" pitchFamily="18" charset="0"/>
            </a:endParaRPr>
          </a:p>
          <a:p>
            <a:pPr marL="457200" indent="-457200">
              <a:spcBef>
                <a:spcPct val="50000"/>
              </a:spcBef>
            </a:pPr>
            <a:r>
              <a:rPr lang="en-US" sz="3200">
                <a:solidFill>
                  <a:srgbClr val="333399"/>
                </a:solidFill>
                <a:latin typeface="Garamond" pitchFamily="18" charset="0"/>
              </a:rPr>
              <a:t>	</a:t>
            </a:r>
            <a:endParaRPr lang="en-US" sz="3200">
              <a:solidFill>
                <a:srgbClr val="003399"/>
              </a:solidFill>
              <a:latin typeface="Garamond" pitchFamily="18" charset="0"/>
            </a:endParaRPr>
          </a:p>
          <a:p>
            <a:pPr marL="457200" indent="-457200" eaLnBrk="0" hangingPunct="0"/>
            <a:endParaRPr lang="en-US" sz="3200">
              <a:solidFill>
                <a:srgbClr val="003399"/>
              </a:solidFill>
              <a:latin typeface="Garamond" pitchFamily="18" charset="0"/>
            </a:endParaRPr>
          </a:p>
        </p:txBody>
      </p:sp>
      <p:sp>
        <p:nvSpPr>
          <p:cNvPr id="41987" name="Rectangle 2"/>
          <p:cNvSpPr txBox="1">
            <a:spLocks/>
          </p:cNvSpPr>
          <p:nvPr/>
        </p:nvSpPr>
        <p:spPr bwMode="auto">
          <a:xfrm>
            <a:off x="457200" y="704850"/>
            <a:ext cx="8229600" cy="1571625"/>
          </a:xfrm>
          <a:prstGeom prst="rect">
            <a:avLst/>
          </a:prstGeom>
          <a:noFill/>
          <a:ln w="9525">
            <a:noFill/>
            <a:miter lim="800000"/>
            <a:headEnd/>
            <a:tailEnd/>
          </a:ln>
        </p:spPr>
        <p:txBody>
          <a:bodyPr/>
          <a:lstStyle/>
          <a:p>
            <a:pPr eaLnBrk="0" hangingPunct="0"/>
            <a:r>
              <a:rPr lang="en-CA" sz="5000">
                <a:solidFill>
                  <a:schemeClr val="tx2"/>
                </a:solidFill>
                <a:latin typeface="Calibri" pitchFamily="34" charset="0"/>
              </a:rPr>
              <a:t>Field of View (FOV)</a:t>
            </a:r>
          </a:p>
        </p:txBody>
      </p:sp>
    </p:spTree>
  </p:cSld>
  <p:clrMapOvr>
    <a:masterClrMapping/>
  </p:clrMapOvr>
  <p:transition advClick="0">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1835150" y="704850"/>
            <a:ext cx="5257800" cy="1143000"/>
          </a:xfrm>
        </p:spPr>
        <p:txBody>
          <a:bodyPr/>
          <a:lstStyle/>
          <a:p>
            <a:pPr algn="ctr"/>
            <a:r>
              <a:rPr lang="en-CA" sz="4000" smtClean="0"/>
              <a:t>Full Fan vs Half Fan</a:t>
            </a:r>
            <a:br>
              <a:rPr lang="en-CA" sz="4000" smtClean="0"/>
            </a:br>
            <a:endParaRPr lang="en-CA" sz="4000" smtClean="0"/>
          </a:p>
        </p:txBody>
      </p:sp>
      <p:pic>
        <p:nvPicPr>
          <p:cNvPr id="44034" name="Picture 2"/>
          <p:cNvPicPr>
            <a:picLocks noGrp="1" noChangeAspect="1" noChangeArrowheads="1"/>
          </p:cNvPicPr>
          <p:nvPr>
            <p:ph idx="1"/>
          </p:nvPr>
        </p:nvPicPr>
        <p:blipFill>
          <a:blip r:embed="rId2"/>
          <a:srcRect l="44839" t="38373" r="23553" b="13887"/>
          <a:stretch>
            <a:fillRect/>
          </a:stretch>
        </p:blipFill>
        <p:spPr>
          <a:xfrm>
            <a:off x="2071688" y="1857375"/>
            <a:ext cx="4929187" cy="4652963"/>
          </a:xfrm>
        </p:spPr>
      </p:pic>
      <p:sp>
        <p:nvSpPr>
          <p:cNvPr id="44035" name="TextBox 4"/>
          <p:cNvSpPr txBox="1">
            <a:spLocks noChangeArrowheads="1"/>
          </p:cNvSpPr>
          <p:nvPr/>
        </p:nvSpPr>
        <p:spPr bwMode="auto">
          <a:xfrm>
            <a:off x="3779838" y="6478588"/>
            <a:ext cx="1857375" cy="369887"/>
          </a:xfrm>
          <a:prstGeom prst="rect">
            <a:avLst/>
          </a:prstGeom>
          <a:noFill/>
          <a:ln w="9525">
            <a:noFill/>
            <a:miter lim="800000"/>
            <a:headEnd/>
            <a:tailEnd/>
          </a:ln>
        </p:spPr>
        <p:txBody>
          <a:bodyPr>
            <a:spAutoFit/>
          </a:bodyPr>
          <a:lstStyle/>
          <a:p>
            <a:r>
              <a:rPr lang="en-CA"/>
              <a:t>www.sasro.ch</a:t>
            </a:r>
          </a:p>
        </p:txBody>
      </p:sp>
      <p:sp>
        <p:nvSpPr>
          <p:cNvPr id="44036" name="Text Box 9"/>
          <p:cNvSpPr txBox="1">
            <a:spLocks noChangeArrowheads="1"/>
          </p:cNvSpPr>
          <p:nvPr/>
        </p:nvSpPr>
        <p:spPr bwMode="auto">
          <a:xfrm>
            <a:off x="179388" y="981075"/>
            <a:ext cx="1223962" cy="6278563"/>
          </a:xfrm>
          <a:prstGeom prst="rect">
            <a:avLst/>
          </a:prstGeom>
          <a:noFill/>
          <a:ln w="9525">
            <a:noFill/>
            <a:miter lim="800000"/>
            <a:headEnd/>
            <a:tailEnd/>
          </a:ln>
        </p:spPr>
        <p:txBody>
          <a:bodyPr>
            <a:spAutoFit/>
          </a:bodyPr>
          <a:lstStyle/>
          <a:p>
            <a:pPr>
              <a:spcBef>
                <a:spcPct val="50000"/>
              </a:spcBef>
            </a:pPr>
            <a:r>
              <a:rPr lang="en-US" sz="2000" u="sng">
                <a:solidFill>
                  <a:srgbClr val="000000"/>
                </a:solidFill>
              </a:rPr>
              <a:t>Full Fan</a:t>
            </a:r>
            <a:r>
              <a:rPr lang="en-US" sz="2000">
                <a:solidFill>
                  <a:srgbClr val="000000"/>
                </a:solidFill>
              </a:rPr>
              <a:t>:</a:t>
            </a:r>
            <a:r>
              <a:rPr lang="en-CA" sz="2000">
                <a:solidFill>
                  <a:srgbClr val="000000"/>
                </a:solidFill>
              </a:rPr>
              <a:t> </a:t>
            </a:r>
          </a:p>
          <a:p>
            <a:pPr>
              <a:spcBef>
                <a:spcPct val="50000"/>
              </a:spcBef>
            </a:pPr>
            <a:r>
              <a:rPr lang="en-US" sz="1200">
                <a:solidFill>
                  <a:srgbClr val="000000"/>
                </a:solidFill>
              </a:rPr>
              <a:t>(for small separations, i.e. head)</a:t>
            </a:r>
          </a:p>
          <a:p>
            <a:pPr>
              <a:spcBef>
                <a:spcPct val="50000"/>
              </a:spcBef>
            </a:pPr>
            <a:r>
              <a:rPr lang="en-US" sz="2000">
                <a:solidFill>
                  <a:srgbClr val="000000"/>
                </a:solidFill>
              </a:rPr>
              <a:t>Head Fan</a:t>
            </a:r>
            <a:r>
              <a:rPr lang="en-CA" sz="2000">
                <a:solidFill>
                  <a:srgbClr val="000000"/>
                </a:solidFill>
              </a:rPr>
              <a:t> (above neck)</a:t>
            </a:r>
          </a:p>
          <a:p>
            <a:pPr>
              <a:spcBef>
                <a:spcPct val="50000"/>
              </a:spcBef>
            </a:pPr>
            <a:endParaRPr lang="en-US" sz="2000">
              <a:solidFill>
                <a:srgbClr val="000000"/>
              </a:solidFill>
            </a:endParaRPr>
          </a:p>
          <a:p>
            <a:pPr>
              <a:spcBef>
                <a:spcPct val="50000"/>
              </a:spcBef>
            </a:pPr>
            <a:r>
              <a:rPr lang="en-US" sz="2000">
                <a:solidFill>
                  <a:srgbClr val="000000"/>
                </a:solidFill>
              </a:rPr>
              <a:t>Half Scan (200˚ rotation)</a:t>
            </a:r>
            <a:r>
              <a:rPr lang="en-CA" sz="2000">
                <a:solidFill>
                  <a:srgbClr val="000000"/>
                </a:solidFill>
              </a:rPr>
              <a:t> </a:t>
            </a:r>
          </a:p>
          <a:p>
            <a:pPr>
              <a:spcBef>
                <a:spcPct val="50000"/>
              </a:spcBef>
            </a:pPr>
            <a:endParaRPr lang="en-US" sz="2000">
              <a:solidFill>
                <a:srgbClr val="000000"/>
              </a:solidFill>
            </a:endParaRPr>
          </a:p>
          <a:p>
            <a:pPr>
              <a:spcBef>
                <a:spcPct val="50000"/>
              </a:spcBef>
            </a:pPr>
            <a:r>
              <a:rPr lang="en-US" sz="2000">
                <a:solidFill>
                  <a:srgbClr val="000000"/>
                </a:solidFill>
              </a:rPr>
              <a:t>Full Bowtie filter</a:t>
            </a:r>
            <a:r>
              <a:rPr lang="en-CA" sz="2000">
                <a:solidFill>
                  <a:srgbClr val="000000"/>
                </a:solidFill>
              </a:rPr>
              <a:t> </a:t>
            </a:r>
          </a:p>
          <a:p>
            <a:pPr>
              <a:spcBef>
                <a:spcPct val="50000"/>
              </a:spcBef>
            </a:pPr>
            <a:endParaRPr lang="en-US" sz="2000">
              <a:solidFill>
                <a:srgbClr val="000000"/>
              </a:solidFill>
            </a:endParaRPr>
          </a:p>
        </p:txBody>
      </p:sp>
      <p:sp>
        <p:nvSpPr>
          <p:cNvPr id="44037" name="Text Box 10"/>
          <p:cNvSpPr txBox="1">
            <a:spLocks noChangeArrowheads="1"/>
          </p:cNvSpPr>
          <p:nvPr/>
        </p:nvSpPr>
        <p:spPr bwMode="auto">
          <a:xfrm>
            <a:off x="7740650" y="908050"/>
            <a:ext cx="1223963" cy="6278563"/>
          </a:xfrm>
          <a:prstGeom prst="rect">
            <a:avLst/>
          </a:prstGeom>
          <a:noFill/>
          <a:ln w="9525">
            <a:noFill/>
            <a:miter lim="800000"/>
            <a:headEnd/>
            <a:tailEnd/>
          </a:ln>
        </p:spPr>
        <p:txBody>
          <a:bodyPr>
            <a:spAutoFit/>
          </a:bodyPr>
          <a:lstStyle/>
          <a:p>
            <a:pPr>
              <a:spcBef>
                <a:spcPct val="50000"/>
              </a:spcBef>
            </a:pPr>
            <a:r>
              <a:rPr lang="en-US" sz="2000" u="sng">
                <a:solidFill>
                  <a:srgbClr val="000000"/>
                </a:solidFill>
              </a:rPr>
              <a:t>Half Fan</a:t>
            </a:r>
            <a:r>
              <a:rPr lang="en-US" sz="2000">
                <a:solidFill>
                  <a:srgbClr val="000000"/>
                </a:solidFill>
              </a:rPr>
              <a:t>:</a:t>
            </a:r>
            <a:r>
              <a:rPr lang="en-CA" sz="2000">
                <a:solidFill>
                  <a:srgbClr val="000000"/>
                </a:solidFill>
              </a:rPr>
              <a:t> </a:t>
            </a:r>
          </a:p>
          <a:p>
            <a:pPr>
              <a:spcBef>
                <a:spcPct val="50000"/>
              </a:spcBef>
            </a:pPr>
            <a:r>
              <a:rPr lang="en-US" sz="1200">
                <a:solidFill>
                  <a:srgbClr val="000000"/>
                </a:solidFill>
              </a:rPr>
              <a:t>(for large separations, i.e. pelvis)</a:t>
            </a:r>
          </a:p>
          <a:p>
            <a:pPr>
              <a:spcBef>
                <a:spcPct val="50000"/>
              </a:spcBef>
            </a:pPr>
            <a:r>
              <a:rPr lang="en-US" sz="2000">
                <a:solidFill>
                  <a:srgbClr val="000000"/>
                </a:solidFill>
              </a:rPr>
              <a:t>Body Fan (below neck)</a:t>
            </a:r>
            <a:r>
              <a:rPr lang="en-CA" sz="2000">
                <a:solidFill>
                  <a:srgbClr val="000000"/>
                </a:solidFill>
              </a:rPr>
              <a:t> </a:t>
            </a:r>
          </a:p>
          <a:p>
            <a:pPr>
              <a:spcBef>
                <a:spcPct val="50000"/>
              </a:spcBef>
            </a:pPr>
            <a:endParaRPr lang="en-US" sz="2000">
              <a:solidFill>
                <a:srgbClr val="000000"/>
              </a:solidFill>
            </a:endParaRPr>
          </a:p>
          <a:p>
            <a:pPr>
              <a:spcBef>
                <a:spcPct val="50000"/>
              </a:spcBef>
            </a:pPr>
            <a:r>
              <a:rPr lang="en-US" sz="2000">
                <a:solidFill>
                  <a:srgbClr val="000000"/>
                </a:solidFill>
              </a:rPr>
              <a:t>Full Scan (360˚ rotation)</a:t>
            </a:r>
            <a:r>
              <a:rPr lang="en-CA" sz="2000">
                <a:solidFill>
                  <a:srgbClr val="000000"/>
                </a:solidFill>
              </a:rPr>
              <a:t> </a:t>
            </a:r>
          </a:p>
          <a:p>
            <a:pPr>
              <a:spcBef>
                <a:spcPct val="50000"/>
              </a:spcBef>
            </a:pPr>
            <a:endParaRPr lang="en-US" sz="2000">
              <a:solidFill>
                <a:srgbClr val="000000"/>
              </a:solidFill>
            </a:endParaRPr>
          </a:p>
          <a:p>
            <a:pPr>
              <a:spcBef>
                <a:spcPct val="50000"/>
              </a:spcBef>
            </a:pPr>
            <a:r>
              <a:rPr lang="en-US" sz="2000">
                <a:solidFill>
                  <a:srgbClr val="000000"/>
                </a:solidFill>
              </a:rPr>
              <a:t>1/2 Bowtie filter</a:t>
            </a:r>
            <a:r>
              <a:rPr lang="en-CA" sz="2000">
                <a:solidFill>
                  <a:srgbClr val="000000"/>
                </a:solidFill>
              </a:rPr>
              <a:t> </a:t>
            </a:r>
          </a:p>
          <a:p>
            <a:pPr>
              <a:spcBef>
                <a:spcPct val="50000"/>
              </a:spcBef>
            </a:pPr>
            <a:endParaRPr lang="en-US" sz="2000">
              <a:solidFill>
                <a:srgbClr val="000000"/>
              </a:solidFill>
            </a:endParaRP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txBox="1">
            <a:spLocks/>
          </p:cNvSpPr>
          <p:nvPr/>
        </p:nvSpPr>
        <p:spPr bwMode="auto">
          <a:xfrm>
            <a:off x="457200" y="704850"/>
            <a:ext cx="8229600" cy="1571625"/>
          </a:xfrm>
          <a:prstGeom prst="rect">
            <a:avLst/>
          </a:prstGeom>
          <a:noFill/>
          <a:ln w="9525">
            <a:noFill/>
            <a:miter lim="800000"/>
            <a:headEnd/>
            <a:tailEnd/>
          </a:ln>
        </p:spPr>
        <p:txBody>
          <a:bodyPr/>
          <a:lstStyle/>
          <a:p>
            <a:pPr eaLnBrk="0" hangingPunct="0"/>
            <a:r>
              <a:rPr lang="en-CA" sz="5000">
                <a:solidFill>
                  <a:schemeClr val="tx2"/>
                </a:solidFill>
                <a:latin typeface="Calibri" pitchFamily="34" charset="0"/>
              </a:rPr>
              <a:t>Use of Filters</a:t>
            </a:r>
          </a:p>
        </p:txBody>
      </p:sp>
      <p:sp>
        <p:nvSpPr>
          <p:cNvPr id="45058" name="Content Placeholder 2"/>
          <p:cNvSpPr txBox="1">
            <a:spLocks/>
          </p:cNvSpPr>
          <p:nvPr/>
        </p:nvSpPr>
        <p:spPr bwMode="auto">
          <a:xfrm>
            <a:off x="457200" y="1916113"/>
            <a:ext cx="8229600" cy="4408487"/>
          </a:xfrm>
          <a:prstGeom prst="rect">
            <a:avLst/>
          </a:prstGeom>
          <a:noFill/>
          <a:ln w="9525">
            <a:noFill/>
            <a:miter lim="800000"/>
            <a:headEnd/>
            <a:tailEnd/>
          </a:ln>
        </p:spPr>
        <p:txBody>
          <a:bodyPr/>
          <a:lstStyle/>
          <a:p>
            <a:pPr marL="273050" indent="-273050">
              <a:spcBef>
                <a:spcPct val="20000"/>
              </a:spcBef>
              <a:buClr>
                <a:srgbClr val="0BD0D9"/>
              </a:buClr>
              <a:buSzPct val="95000"/>
              <a:buFont typeface="Wingdings 2" pitchFamily="18" charset="2"/>
              <a:buChar char=""/>
            </a:pPr>
            <a:r>
              <a:rPr lang="en-CA" sz="2400">
                <a:latin typeface="Constantia" pitchFamily="18" charset="0"/>
              </a:rPr>
              <a:t>Filters are required on both the Varian and Elekta imaging systems</a:t>
            </a:r>
          </a:p>
          <a:p>
            <a:pPr marL="273050" indent="-273050">
              <a:spcBef>
                <a:spcPct val="20000"/>
              </a:spcBef>
              <a:buClr>
                <a:srgbClr val="0BD0D9"/>
              </a:buClr>
              <a:buSzPct val="95000"/>
              <a:buFont typeface="Wingdings 2" pitchFamily="18" charset="2"/>
              <a:buChar char=""/>
            </a:pPr>
            <a:r>
              <a:rPr lang="en-CA" sz="2400">
                <a:latin typeface="Constantia" pitchFamily="18" charset="0"/>
              </a:rPr>
              <a:t>The type of filter is different depending on the imaging technique required.</a:t>
            </a:r>
          </a:p>
          <a:p>
            <a:pPr marL="273050" indent="-273050">
              <a:spcBef>
                <a:spcPct val="20000"/>
              </a:spcBef>
              <a:buClr>
                <a:srgbClr val="0BD0D9"/>
              </a:buClr>
              <a:buSzPct val="95000"/>
              <a:buFont typeface="Wingdings 2" pitchFamily="18" charset="2"/>
              <a:buChar char=""/>
            </a:pPr>
            <a:r>
              <a:rPr lang="en-CA" sz="2400">
                <a:latin typeface="Constantia" pitchFamily="18" charset="0"/>
              </a:rPr>
              <a:t>Objectives of filters:</a:t>
            </a:r>
          </a:p>
          <a:p>
            <a:pPr marL="823913" lvl="1" indent="-457200">
              <a:spcBef>
                <a:spcPct val="20000"/>
              </a:spcBef>
              <a:buClr>
                <a:schemeClr val="accent1"/>
              </a:buClr>
              <a:buSzPct val="85000"/>
              <a:buFont typeface="Calibri" pitchFamily="34" charset="0"/>
              <a:buAutoNum type="arabicPeriod"/>
            </a:pPr>
            <a:r>
              <a:rPr lang="en-CA" sz="2200">
                <a:latin typeface="Constantia" pitchFamily="18" charset="0"/>
              </a:rPr>
              <a:t>Improves the  Image Quality</a:t>
            </a:r>
          </a:p>
          <a:p>
            <a:pPr marL="823913" lvl="1" indent="-457200">
              <a:spcBef>
                <a:spcPct val="20000"/>
              </a:spcBef>
              <a:buClr>
                <a:schemeClr val="accent1"/>
              </a:buClr>
              <a:buSzPct val="85000"/>
              <a:buFont typeface="Calibri" pitchFamily="34" charset="0"/>
              <a:buAutoNum type="arabicPeriod"/>
            </a:pPr>
            <a:r>
              <a:rPr lang="en-CA" sz="2200">
                <a:latin typeface="Constantia" pitchFamily="18" charset="0"/>
              </a:rPr>
              <a:t>Reduces  x-ray scattering</a:t>
            </a:r>
          </a:p>
          <a:p>
            <a:pPr marL="823913" lvl="1" indent="-457200">
              <a:spcBef>
                <a:spcPct val="20000"/>
              </a:spcBef>
              <a:buClr>
                <a:schemeClr val="accent1"/>
              </a:buClr>
              <a:buSzPct val="85000"/>
              <a:buFont typeface="Calibri" pitchFamily="34" charset="0"/>
              <a:buAutoNum type="arabicPeriod"/>
            </a:pPr>
            <a:r>
              <a:rPr lang="en-CA" sz="2200">
                <a:latin typeface="Constantia" pitchFamily="18" charset="0"/>
              </a:rPr>
              <a:t>Reduces the patient dose</a:t>
            </a:r>
          </a:p>
          <a:p>
            <a:pPr marL="273050" indent="-273050">
              <a:spcBef>
                <a:spcPct val="20000"/>
              </a:spcBef>
              <a:buClr>
                <a:srgbClr val="0BD0D9"/>
              </a:buClr>
              <a:buSzPct val="95000"/>
              <a:buFont typeface="Wingdings 2" pitchFamily="18" charset="2"/>
              <a:buChar char=""/>
            </a:pPr>
            <a:endParaRPr lang="en-CA" sz="2400">
              <a:latin typeface="Constantia" pitchFamily="18" charset="0"/>
            </a:endParaRPr>
          </a:p>
        </p:txBody>
      </p:sp>
    </p:spTree>
  </p:cSld>
  <p:clrMapOvr>
    <a:masterClrMapping/>
  </p:clrMapOvr>
  <p:transition advClick="0">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5"/>
          <p:cNvSpPr txBox="1">
            <a:spLocks noChangeArrowheads="1"/>
          </p:cNvSpPr>
          <p:nvPr/>
        </p:nvSpPr>
        <p:spPr bwMode="auto">
          <a:xfrm>
            <a:off x="4140200" y="1887538"/>
            <a:ext cx="4176713" cy="7478712"/>
          </a:xfrm>
          <a:prstGeom prst="rect">
            <a:avLst/>
          </a:prstGeom>
          <a:noFill/>
          <a:ln w="9525">
            <a:noFill/>
            <a:miter lim="800000"/>
            <a:headEnd/>
            <a:tailEnd/>
          </a:ln>
        </p:spPr>
        <p:txBody>
          <a:bodyPr>
            <a:spAutoFit/>
          </a:bodyPr>
          <a:lstStyle/>
          <a:p>
            <a:pPr marL="457200" indent="-457200">
              <a:spcBef>
                <a:spcPct val="50000"/>
              </a:spcBef>
              <a:buFont typeface="Arial" charset="0"/>
              <a:buChar char="•"/>
            </a:pPr>
            <a:r>
              <a:rPr lang="en-US" sz="3200">
                <a:latin typeface="Constantia" pitchFamily="18" charset="0"/>
              </a:rPr>
              <a:t>Full Bow-Tie Filter: Used in Full Fan Mode (half scan)</a:t>
            </a:r>
          </a:p>
          <a:p>
            <a:pPr marL="457200" indent="-457200">
              <a:spcBef>
                <a:spcPct val="50000"/>
              </a:spcBef>
            </a:pPr>
            <a:endParaRPr lang="en-US" sz="3200">
              <a:latin typeface="Constantia" pitchFamily="18" charset="0"/>
            </a:endParaRPr>
          </a:p>
          <a:p>
            <a:pPr marL="457200" indent="-457200">
              <a:spcBef>
                <a:spcPct val="50000"/>
              </a:spcBef>
              <a:buFont typeface="Arial" charset="0"/>
              <a:buChar char="•"/>
            </a:pPr>
            <a:r>
              <a:rPr lang="en-US" sz="3200">
                <a:latin typeface="Constantia" pitchFamily="18" charset="0"/>
              </a:rPr>
              <a:t>Half Bow-Tie Filter: Used in Half Fan Mode (full scan)</a:t>
            </a:r>
          </a:p>
          <a:p>
            <a:pPr marL="457200" indent="-457200">
              <a:spcBef>
                <a:spcPct val="50000"/>
              </a:spcBef>
            </a:pPr>
            <a:endParaRPr lang="en-US" sz="3200">
              <a:solidFill>
                <a:srgbClr val="333399"/>
              </a:solidFill>
              <a:latin typeface="Garamond" pitchFamily="18" charset="0"/>
            </a:endParaRPr>
          </a:p>
          <a:p>
            <a:pPr marL="457200" indent="-457200">
              <a:spcBef>
                <a:spcPct val="50000"/>
              </a:spcBef>
            </a:pPr>
            <a:endParaRPr lang="en-US" sz="3200">
              <a:solidFill>
                <a:srgbClr val="333399"/>
              </a:solidFill>
              <a:latin typeface="Garamond" pitchFamily="18" charset="0"/>
            </a:endParaRPr>
          </a:p>
          <a:p>
            <a:pPr marL="457200" indent="-457200">
              <a:spcBef>
                <a:spcPct val="50000"/>
              </a:spcBef>
            </a:pPr>
            <a:endParaRPr lang="en-US" sz="3200">
              <a:solidFill>
                <a:srgbClr val="333399"/>
              </a:solidFill>
              <a:latin typeface="Garamond" pitchFamily="18" charset="0"/>
            </a:endParaRPr>
          </a:p>
          <a:p>
            <a:pPr marL="457200" indent="-457200">
              <a:spcBef>
                <a:spcPct val="50000"/>
              </a:spcBef>
            </a:pPr>
            <a:r>
              <a:rPr lang="en-US" sz="3200">
                <a:solidFill>
                  <a:srgbClr val="333399"/>
                </a:solidFill>
                <a:latin typeface="Garamond" pitchFamily="18" charset="0"/>
              </a:rPr>
              <a:t>	</a:t>
            </a:r>
            <a:endParaRPr lang="en-US" sz="3200">
              <a:solidFill>
                <a:srgbClr val="003399"/>
              </a:solidFill>
              <a:latin typeface="Garamond" pitchFamily="18" charset="0"/>
            </a:endParaRPr>
          </a:p>
          <a:p>
            <a:pPr marL="457200" indent="-457200" eaLnBrk="0" hangingPunct="0"/>
            <a:endParaRPr lang="en-US" sz="3200">
              <a:solidFill>
                <a:srgbClr val="003399"/>
              </a:solidFill>
              <a:latin typeface="Garamond" pitchFamily="18" charset="0"/>
            </a:endParaRPr>
          </a:p>
        </p:txBody>
      </p:sp>
      <p:sp>
        <p:nvSpPr>
          <p:cNvPr id="47106" name="Rectangle 2"/>
          <p:cNvSpPr txBox="1">
            <a:spLocks/>
          </p:cNvSpPr>
          <p:nvPr/>
        </p:nvSpPr>
        <p:spPr bwMode="auto">
          <a:xfrm>
            <a:off x="457200" y="704850"/>
            <a:ext cx="8229600" cy="1571625"/>
          </a:xfrm>
          <a:prstGeom prst="rect">
            <a:avLst/>
          </a:prstGeom>
          <a:noFill/>
          <a:ln w="9525">
            <a:noFill/>
            <a:miter lim="800000"/>
            <a:headEnd/>
            <a:tailEnd/>
          </a:ln>
        </p:spPr>
        <p:txBody>
          <a:bodyPr/>
          <a:lstStyle/>
          <a:p>
            <a:pPr eaLnBrk="0" hangingPunct="0"/>
            <a:r>
              <a:rPr lang="en-CA" sz="5000">
                <a:solidFill>
                  <a:schemeClr val="tx2"/>
                </a:solidFill>
                <a:latin typeface="Calibri" pitchFamily="34" charset="0"/>
              </a:rPr>
              <a:t>Varian Filters</a:t>
            </a:r>
          </a:p>
        </p:txBody>
      </p:sp>
      <p:pic>
        <p:nvPicPr>
          <p:cNvPr id="47107" name="Picture 2"/>
          <p:cNvPicPr>
            <a:picLocks noChangeAspect="1" noChangeArrowheads="1"/>
          </p:cNvPicPr>
          <p:nvPr/>
        </p:nvPicPr>
        <p:blipFill>
          <a:blip r:embed="rId3"/>
          <a:srcRect b="7317"/>
          <a:stretch>
            <a:fillRect/>
          </a:stretch>
        </p:blipFill>
        <p:spPr bwMode="auto">
          <a:xfrm>
            <a:off x="900113" y="1887538"/>
            <a:ext cx="2578100" cy="1998662"/>
          </a:xfrm>
          <a:prstGeom prst="rect">
            <a:avLst/>
          </a:prstGeom>
          <a:noFill/>
          <a:ln w="9525">
            <a:noFill/>
            <a:miter lim="800000"/>
            <a:headEnd/>
            <a:tailEnd/>
          </a:ln>
        </p:spPr>
      </p:pic>
      <p:pic>
        <p:nvPicPr>
          <p:cNvPr id="47108" name="Picture 2"/>
          <p:cNvPicPr>
            <a:picLocks noChangeAspect="1" noChangeArrowheads="1"/>
          </p:cNvPicPr>
          <p:nvPr/>
        </p:nvPicPr>
        <p:blipFill>
          <a:blip r:embed="rId4"/>
          <a:srcRect b="7246"/>
          <a:stretch>
            <a:fillRect/>
          </a:stretch>
        </p:blipFill>
        <p:spPr bwMode="auto">
          <a:xfrm>
            <a:off x="900113" y="4306888"/>
            <a:ext cx="2549525" cy="1866900"/>
          </a:xfrm>
          <a:prstGeom prst="rect">
            <a:avLst/>
          </a:prstGeom>
          <a:noFill/>
          <a:ln w="9525">
            <a:noFill/>
            <a:miter lim="800000"/>
            <a:headEnd/>
            <a:tailEnd/>
          </a:ln>
        </p:spPr>
      </p:pic>
    </p:spTree>
  </p:cSld>
  <p:clrMapOvr>
    <a:masterClrMapping/>
  </p:clrMapOvr>
  <p:transition advClick="0">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4" name="Text Box 5"/>
          <p:cNvSpPr txBox="1">
            <a:spLocks noChangeArrowheads="1"/>
          </p:cNvSpPr>
          <p:nvPr/>
        </p:nvSpPr>
        <p:spPr bwMode="auto">
          <a:xfrm>
            <a:off x="4967288" y="1916113"/>
            <a:ext cx="4176712" cy="7110412"/>
          </a:xfrm>
          <a:prstGeom prst="rect">
            <a:avLst/>
          </a:prstGeom>
          <a:noFill/>
          <a:ln w="9525">
            <a:noFill/>
            <a:miter lim="800000"/>
            <a:headEnd/>
            <a:tailEnd/>
          </a:ln>
        </p:spPr>
        <p:txBody>
          <a:bodyPr>
            <a:spAutoFit/>
          </a:bodyPr>
          <a:lstStyle/>
          <a:p>
            <a:pPr marL="457200" indent="-457200">
              <a:spcBef>
                <a:spcPct val="50000"/>
              </a:spcBef>
            </a:pPr>
            <a:r>
              <a:rPr lang="en-US">
                <a:solidFill>
                  <a:srgbClr val="333399"/>
                </a:solidFill>
                <a:latin typeface="Garamond" pitchFamily="18" charset="0"/>
              </a:rPr>
              <a:t>	</a:t>
            </a:r>
            <a:r>
              <a:rPr lang="en-US" sz="3200">
                <a:solidFill>
                  <a:srgbClr val="333399"/>
                </a:solidFill>
                <a:latin typeface="Garamond" pitchFamily="18" charset="0"/>
              </a:rPr>
              <a:t>• </a:t>
            </a:r>
            <a:r>
              <a:rPr lang="en-US" sz="3200">
                <a:latin typeface="Constantia" pitchFamily="18" charset="0"/>
              </a:rPr>
              <a:t>Various filters are used to define the superior/inferior extent of the scan volume.</a:t>
            </a:r>
          </a:p>
          <a:p>
            <a:pPr marL="457200" indent="-457200">
              <a:spcBef>
                <a:spcPct val="50000"/>
              </a:spcBef>
            </a:pPr>
            <a:endParaRPr lang="en-US" sz="3200">
              <a:latin typeface="Constantia" pitchFamily="18" charset="0"/>
            </a:endParaRPr>
          </a:p>
          <a:p>
            <a:pPr marL="457200" indent="-457200">
              <a:spcBef>
                <a:spcPct val="50000"/>
              </a:spcBef>
            </a:pPr>
            <a:endParaRPr lang="en-US" sz="3200">
              <a:latin typeface="Constantia" pitchFamily="18" charset="0"/>
            </a:endParaRPr>
          </a:p>
          <a:p>
            <a:pPr marL="457200" indent="-457200">
              <a:spcBef>
                <a:spcPct val="50000"/>
              </a:spcBef>
            </a:pPr>
            <a:r>
              <a:rPr lang="en-US" sz="1600">
                <a:latin typeface="Constantia" pitchFamily="18" charset="0"/>
              </a:rPr>
              <a:t>www.elekta.com</a:t>
            </a:r>
          </a:p>
          <a:p>
            <a:pPr marL="457200" indent="-457200">
              <a:spcBef>
                <a:spcPct val="50000"/>
              </a:spcBef>
            </a:pPr>
            <a:endParaRPr lang="en-US" sz="3200">
              <a:solidFill>
                <a:srgbClr val="333399"/>
              </a:solidFill>
              <a:latin typeface="Garamond" pitchFamily="18" charset="0"/>
            </a:endParaRPr>
          </a:p>
          <a:p>
            <a:pPr marL="457200" indent="-457200">
              <a:spcBef>
                <a:spcPct val="50000"/>
              </a:spcBef>
            </a:pPr>
            <a:endParaRPr lang="en-US" sz="3200">
              <a:solidFill>
                <a:srgbClr val="333399"/>
              </a:solidFill>
              <a:latin typeface="Garamond" pitchFamily="18" charset="0"/>
            </a:endParaRPr>
          </a:p>
          <a:p>
            <a:pPr marL="457200" indent="-457200">
              <a:spcBef>
                <a:spcPct val="50000"/>
              </a:spcBef>
            </a:pPr>
            <a:r>
              <a:rPr lang="en-US" sz="3200">
                <a:solidFill>
                  <a:srgbClr val="333399"/>
                </a:solidFill>
                <a:latin typeface="Garamond" pitchFamily="18" charset="0"/>
              </a:rPr>
              <a:t>	</a:t>
            </a:r>
            <a:endParaRPr lang="en-US" sz="3200">
              <a:solidFill>
                <a:srgbClr val="003399"/>
              </a:solidFill>
              <a:latin typeface="Garamond" pitchFamily="18" charset="0"/>
            </a:endParaRPr>
          </a:p>
          <a:p>
            <a:pPr marL="457200" indent="-457200" eaLnBrk="0" hangingPunct="0"/>
            <a:endParaRPr lang="en-US" sz="3200">
              <a:solidFill>
                <a:srgbClr val="003399"/>
              </a:solidFill>
              <a:latin typeface="Garamond" pitchFamily="18" charset="0"/>
            </a:endParaRPr>
          </a:p>
        </p:txBody>
      </p:sp>
      <p:graphicFrame>
        <p:nvGraphicFramePr>
          <p:cNvPr id="27661" name="Object 13"/>
          <p:cNvGraphicFramePr>
            <a:graphicFrameLocks noChangeAspect="1"/>
          </p:cNvGraphicFramePr>
          <p:nvPr/>
        </p:nvGraphicFramePr>
        <p:xfrm>
          <a:off x="449263" y="1989138"/>
          <a:ext cx="2232025" cy="1674812"/>
        </p:xfrm>
        <a:graphic>
          <a:graphicData uri="http://schemas.openxmlformats.org/presentationml/2006/ole">
            <p:oleObj spid="_x0000_s27661" name="Image" r:id="rId4" imgW="7619048" imgH="5714286" progId="">
              <p:embed/>
            </p:oleObj>
          </a:graphicData>
        </a:graphic>
      </p:graphicFrame>
      <p:graphicFrame>
        <p:nvGraphicFramePr>
          <p:cNvPr id="27662" name="Object 14"/>
          <p:cNvGraphicFramePr>
            <a:graphicFrameLocks noChangeAspect="1"/>
          </p:cNvGraphicFramePr>
          <p:nvPr/>
        </p:nvGraphicFramePr>
        <p:xfrm>
          <a:off x="2700338" y="1989138"/>
          <a:ext cx="2484437" cy="3313112"/>
        </p:xfrm>
        <a:graphic>
          <a:graphicData uri="http://schemas.openxmlformats.org/presentationml/2006/ole">
            <p:oleObj spid="_x0000_s27662" name="Image" r:id="rId5" imgW="7619048" imgH="10158730" progId="">
              <p:embed/>
            </p:oleObj>
          </a:graphicData>
        </a:graphic>
      </p:graphicFrame>
      <p:graphicFrame>
        <p:nvGraphicFramePr>
          <p:cNvPr id="27663" name="Object 15"/>
          <p:cNvGraphicFramePr>
            <a:graphicFrameLocks noChangeAspect="1"/>
          </p:cNvGraphicFramePr>
          <p:nvPr/>
        </p:nvGraphicFramePr>
        <p:xfrm>
          <a:off x="463550" y="3644900"/>
          <a:ext cx="2232025" cy="1674813"/>
        </p:xfrm>
        <a:graphic>
          <a:graphicData uri="http://schemas.openxmlformats.org/presentationml/2006/ole">
            <p:oleObj spid="_x0000_s27663" name="Image" r:id="rId6" imgW="7619048" imgH="5714286" progId="">
              <p:embed/>
            </p:oleObj>
          </a:graphicData>
        </a:graphic>
      </p:graphicFrame>
      <p:sp>
        <p:nvSpPr>
          <p:cNvPr id="27665" name="Rectangle 2"/>
          <p:cNvSpPr txBox="1">
            <a:spLocks/>
          </p:cNvSpPr>
          <p:nvPr/>
        </p:nvSpPr>
        <p:spPr bwMode="auto">
          <a:xfrm>
            <a:off x="457200" y="704850"/>
            <a:ext cx="8229600" cy="1571625"/>
          </a:xfrm>
          <a:prstGeom prst="rect">
            <a:avLst/>
          </a:prstGeom>
          <a:noFill/>
          <a:ln w="9525">
            <a:noFill/>
            <a:miter lim="800000"/>
            <a:headEnd/>
            <a:tailEnd/>
          </a:ln>
        </p:spPr>
        <p:txBody>
          <a:bodyPr/>
          <a:lstStyle/>
          <a:p>
            <a:pPr eaLnBrk="0" hangingPunct="0"/>
            <a:r>
              <a:rPr lang="en-CA" sz="5000">
                <a:solidFill>
                  <a:schemeClr val="tx2"/>
                </a:solidFill>
                <a:latin typeface="Calibri" pitchFamily="34" charset="0"/>
              </a:rPr>
              <a:t>Elekta Filters</a:t>
            </a:r>
          </a:p>
        </p:txBody>
      </p:sp>
    </p:spTree>
  </p:cSld>
  <p:clrMapOvr>
    <a:masterClrMapping/>
  </p:clrMapOvr>
  <p:transition advClick="0">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457200" y="704850"/>
            <a:ext cx="8229600" cy="1509713"/>
          </a:xfrm>
        </p:spPr>
        <p:txBody>
          <a:bodyPr/>
          <a:lstStyle/>
          <a:p>
            <a:pPr eaLnBrk="1" hangingPunct="1"/>
            <a:r>
              <a:rPr lang="en-CA" smtClean="0"/>
              <a:t>How do we use the CBCT images?</a:t>
            </a:r>
          </a:p>
        </p:txBody>
      </p:sp>
      <p:sp>
        <p:nvSpPr>
          <p:cNvPr id="52226" name="Content Placeholder 2"/>
          <p:cNvSpPr>
            <a:spLocks noGrp="1"/>
          </p:cNvSpPr>
          <p:nvPr>
            <p:ph idx="1"/>
          </p:nvPr>
        </p:nvSpPr>
        <p:spPr>
          <a:xfrm>
            <a:off x="457200" y="2357438"/>
            <a:ext cx="8229600" cy="3967162"/>
          </a:xfrm>
        </p:spPr>
        <p:txBody>
          <a:bodyPr/>
          <a:lstStyle/>
          <a:p>
            <a:pPr eaLnBrk="1" hangingPunct="1"/>
            <a:r>
              <a:rPr lang="en-CA" sz="2400" smtClean="0"/>
              <a:t>The CBCT is giving us 3D information that we can use to match to the planning CT (reference image)</a:t>
            </a:r>
          </a:p>
          <a:p>
            <a:pPr eaLnBrk="1" hangingPunct="1"/>
            <a:r>
              <a:rPr lang="en-CA" sz="2400" smtClean="0"/>
              <a:t>Manual or Automatic corrections can be used</a:t>
            </a:r>
          </a:p>
          <a:p>
            <a:pPr eaLnBrk="1" hangingPunct="1"/>
            <a:r>
              <a:rPr lang="en-CA" sz="2400" smtClean="0"/>
              <a:t>There are various tools available: contours, color overlay, split window, etc . . .</a:t>
            </a:r>
          </a:p>
          <a:p>
            <a:pPr eaLnBrk="1" hangingPunct="1"/>
            <a:r>
              <a:rPr lang="en-CA" sz="2400" smtClean="0"/>
              <a:t>Once images are matched: Couch shifts in x, y and z planes (translations) are calculated to correct the patient’s position for treatment </a:t>
            </a:r>
          </a:p>
          <a:p>
            <a:pPr eaLnBrk="1" hangingPunct="1"/>
            <a:r>
              <a:rPr lang="en-CA" sz="2400" smtClean="0"/>
              <a:t>Rotation information can also be calculated (pitch, roll and yaw)</a:t>
            </a:r>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p:nvPr>
        </p:nvSpPr>
        <p:spPr/>
        <p:txBody>
          <a:bodyPr/>
          <a:lstStyle/>
          <a:p>
            <a:r>
              <a:rPr lang="en-CA" smtClean="0"/>
              <a:t>CBCT Implementation</a:t>
            </a:r>
          </a:p>
        </p:txBody>
      </p:sp>
      <p:sp>
        <p:nvSpPr>
          <p:cNvPr id="53250" name="Rectangle 3"/>
          <p:cNvSpPr>
            <a:spLocks noGrp="1"/>
          </p:cNvSpPr>
          <p:nvPr>
            <p:ph type="body" idx="1"/>
          </p:nvPr>
        </p:nvSpPr>
        <p:spPr/>
        <p:txBody>
          <a:bodyPr/>
          <a:lstStyle/>
          <a:p>
            <a:r>
              <a:rPr lang="en-CA" smtClean="0"/>
              <a:t>“Applications of various IGRT systems may be tumor-specific and/or site-specific depending not only on the properties of the imaging modality but also on the type of tumor and its anatomical relation with the surrounding healthy tissues.” </a:t>
            </a:r>
            <a:r>
              <a:rPr lang="en-CA" sz="1200" smtClean="0"/>
              <a:t>ASTRO &amp; ACR Guidelines for IGRT, 2010</a:t>
            </a:r>
          </a:p>
          <a:p>
            <a:r>
              <a:rPr lang="en-CA" smtClean="0"/>
              <a:t>Different imaging procedures may be used:</a:t>
            </a:r>
          </a:p>
          <a:p>
            <a:pPr lvl="1"/>
            <a:r>
              <a:rPr lang="en-CA" smtClean="0"/>
              <a:t>Depending on treatment site </a:t>
            </a:r>
          </a:p>
          <a:p>
            <a:pPr lvl="1"/>
            <a:r>
              <a:rPr lang="en-CA" smtClean="0"/>
              <a:t>Patient specific</a:t>
            </a:r>
          </a:p>
          <a:p>
            <a:pPr lvl="1"/>
            <a:endParaRPr lang="en-CA" smtClean="0"/>
          </a:p>
          <a:p>
            <a:endParaRPr lang="en-CA" smtClean="0"/>
          </a:p>
          <a:p>
            <a:endParaRPr lang="en-CA" smtClean="0"/>
          </a:p>
        </p:txBody>
      </p:sp>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431800" y="1293813"/>
            <a:ext cx="5076825" cy="1371600"/>
          </a:xfrm>
        </p:spPr>
        <p:txBody>
          <a:bodyPr/>
          <a:lstStyle/>
          <a:p>
            <a:r>
              <a:rPr lang="en-CA" sz="4000" smtClean="0"/>
              <a:t>Contours for Image Matching and/or Verification</a:t>
            </a:r>
            <a:endParaRPr lang="en-CA" sz="4000" smtClean="0">
              <a:solidFill>
                <a:srgbClr val="000000"/>
              </a:solidFill>
            </a:endParaRPr>
          </a:p>
        </p:txBody>
      </p:sp>
      <p:sp>
        <p:nvSpPr>
          <p:cNvPr id="54274" name="Rectangle 3"/>
          <p:cNvSpPr>
            <a:spLocks noGrp="1" noChangeArrowheads="1"/>
          </p:cNvSpPr>
          <p:nvPr>
            <p:ph type="body" idx="1"/>
          </p:nvPr>
        </p:nvSpPr>
        <p:spPr>
          <a:xfrm>
            <a:off x="827088" y="2708275"/>
            <a:ext cx="7693025" cy="3724275"/>
          </a:xfrm>
        </p:spPr>
        <p:txBody>
          <a:bodyPr/>
          <a:lstStyle/>
          <a:p>
            <a:pPr>
              <a:lnSpc>
                <a:spcPct val="80000"/>
              </a:lnSpc>
            </a:pPr>
            <a:r>
              <a:rPr lang="en-CA" sz="2200" smtClean="0">
                <a:solidFill>
                  <a:srgbClr val="000000"/>
                </a:solidFill>
              </a:rPr>
              <a:t>GTV: Gross tumor volume</a:t>
            </a:r>
          </a:p>
          <a:p>
            <a:pPr>
              <a:lnSpc>
                <a:spcPct val="80000"/>
              </a:lnSpc>
            </a:pPr>
            <a:r>
              <a:rPr lang="en-CA" sz="2200" smtClean="0">
                <a:solidFill>
                  <a:srgbClr val="000000"/>
                </a:solidFill>
              </a:rPr>
              <a:t>CTV: GTV + subclinical microscopic disease </a:t>
            </a:r>
          </a:p>
          <a:p>
            <a:pPr>
              <a:lnSpc>
                <a:spcPct val="80000"/>
              </a:lnSpc>
            </a:pPr>
            <a:r>
              <a:rPr lang="en-CA" sz="2200" smtClean="0">
                <a:solidFill>
                  <a:srgbClr val="000000"/>
                </a:solidFill>
              </a:rPr>
              <a:t>PTV: CTV + margin to account for uncertainties (geometrical variations and inaccuracies)</a:t>
            </a:r>
          </a:p>
          <a:p>
            <a:pPr>
              <a:lnSpc>
                <a:spcPct val="80000"/>
              </a:lnSpc>
            </a:pPr>
            <a:r>
              <a:rPr lang="en-CA" sz="2200" smtClean="0">
                <a:solidFill>
                  <a:srgbClr val="000000"/>
                </a:solidFill>
              </a:rPr>
              <a:t>ITV: Internal Target Volume (includes tumour motion, delineated from 4D CT, or PET scan)</a:t>
            </a:r>
          </a:p>
          <a:p>
            <a:pPr>
              <a:lnSpc>
                <a:spcPct val="80000"/>
              </a:lnSpc>
            </a:pPr>
            <a:r>
              <a:rPr lang="en-CA" sz="2200" smtClean="0">
                <a:solidFill>
                  <a:srgbClr val="000000"/>
                </a:solidFill>
              </a:rPr>
              <a:t>OAR: Organs at risk (e.g. Rectum, spinal cord, kidneys)</a:t>
            </a:r>
          </a:p>
          <a:p>
            <a:pPr>
              <a:lnSpc>
                <a:spcPct val="80000"/>
              </a:lnSpc>
            </a:pPr>
            <a:r>
              <a:rPr lang="en-CA" sz="2200" smtClean="0">
                <a:solidFill>
                  <a:srgbClr val="000000"/>
                </a:solidFill>
              </a:rPr>
              <a:t>PRV: Planning organ at risk volume (OAR + margin, e.g. spinal cord with 5 mm margin)</a:t>
            </a:r>
          </a:p>
          <a:p>
            <a:pPr>
              <a:lnSpc>
                <a:spcPct val="80000"/>
              </a:lnSpc>
            </a:pPr>
            <a:r>
              <a:rPr lang="en-CA" sz="2200" smtClean="0">
                <a:solidFill>
                  <a:srgbClr val="000000"/>
                </a:solidFill>
              </a:rPr>
              <a:t>Isodoses can also be contoured for verification during image matching</a:t>
            </a:r>
          </a:p>
        </p:txBody>
      </p:sp>
      <p:pic>
        <p:nvPicPr>
          <p:cNvPr id="54275" name="Picture 5" descr="icru_50"/>
          <p:cNvPicPr>
            <a:picLocks noChangeAspect="1" noChangeArrowheads="1"/>
          </p:cNvPicPr>
          <p:nvPr/>
        </p:nvPicPr>
        <p:blipFill>
          <a:blip r:embed="rId2"/>
          <a:srcRect/>
          <a:stretch>
            <a:fillRect/>
          </a:stretch>
        </p:blipFill>
        <p:spPr bwMode="auto">
          <a:xfrm>
            <a:off x="5508625" y="0"/>
            <a:ext cx="3492500" cy="2665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CA" sz="4400" smtClean="0"/>
              <a:t>Determining Matching Priorities</a:t>
            </a:r>
          </a:p>
        </p:txBody>
      </p:sp>
      <p:sp>
        <p:nvSpPr>
          <p:cNvPr id="55298" name="Content Placeholder 2"/>
          <p:cNvSpPr>
            <a:spLocks noGrp="1"/>
          </p:cNvSpPr>
          <p:nvPr>
            <p:ph idx="1"/>
          </p:nvPr>
        </p:nvSpPr>
        <p:spPr/>
        <p:txBody>
          <a:bodyPr/>
          <a:lstStyle/>
          <a:p>
            <a:r>
              <a:rPr lang="en-CA" sz="2800" smtClean="0"/>
              <a:t>Determining the matching priorities depends on treatment site, target volume and surrounding organs at risk</a:t>
            </a:r>
          </a:p>
          <a:p>
            <a:r>
              <a:rPr lang="en-CA" sz="2800" smtClean="0"/>
              <a:t>Target volume vs Surrogate</a:t>
            </a:r>
          </a:p>
          <a:p>
            <a:r>
              <a:rPr lang="en-CA" sz="2800" smtClean="0"/>
              <a:t>Surrogate must represent a stable part of the anatomy:</a:t>
            </a:r>
          </a:p>
          <a:p>
            <a:pPr lvl="1"/>
            <a:r>
              <a:rPr lang="en-CA" smtClean="0"/>
              <a:t>that will best fit the target position, if the target is not well visualized (e.g. mediastinal disease)</a:t>
            </a:r>
          </a:p>
          <a:p>
            <a:pPr lvl="1"/>
            <a:r>
              <a:rPr lang="en-CA" smtClean="0"/>
              <a:t>Represent the organ at risk (e.g. vertebral bodies for spinal cord)</a:t>
            </a:r>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CA" smtClean="0"/>
              <a:t>Matching Using Target Volume</a:t>
            </a:r>
          </a:p>
        </p:txBody>
      </p:sp>
      <p:sp>
        <p:nvSpPr>
          <p:cNvPr id="56322" name="Content Placeholder 2"/>
          <p:cNvSpPr>
            <a:spLocks noGrp="1"/>
          </p:cNvSpPr>
          <p:nvPr>
            <p:ph idx="1"/>
          </p:nvPr>
        </p:nvSpPr>
        <p:spPr/>
        <p:txBody>
          <a:bodyPr/>
          <a:lstStyle/>
          <a:p>
            <a:r>
              <a:rPr lang="en-CA" smtClean="0"/>
              <a:t>Examples of using the target volume for matching:</a:t>
            </a:r>
          </a:p>
          <a:p>
            <a:pPr lvl="1"/>
            <a:r>
              <a:rPr lang="en-CA" smtClean="0"/>
              <a:t>Prostate</a:t>
            </a:r>
          </a:p>
          <a:p>
            <a:pPr lvl="1"/>
            <a:r>
              <a:rPr lang="en-CA" smtClean="0"/>
              <a:t>ITV (Internal Target Volume)</a:t>
            </a:r>
          </a:p>
          <a:p>
            <a:pPr lvl="1"/>
            <a:r>
              <a:rPr lang="en-CA" smtClean="0"/>
              <a:t>CTVp (Primary Clinical Target Volume)</a:t>
            </a:r>
          </a:p>
          <a:p>
            <a:pPr lvl="1"/>
            <a:r>
              <a:rPr lang="en-CA" smtClean="0"/>
              <a:t>Bladder</a:t>
            </a:r>
          </a:p>
          <a:p>
            <a:pPr lvl="1"/>
            <a:r>
              <a:rPr lang="en-CA" smtClean="0"/>
              <a:t>etc</a:t>
            </a:r>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CA" smtClean="0"/>
              <a:t>Objectives</a:t>
            </a:r>
          </a:p>
        </p:txBody>
      </p:sp>
      <p:sp>
        <p:nvSpPr>
          <p:cNvPr id="16386" name="Content Placeholder 2"/>
          <p:cNvSpPr>
            <a:spLocks noGrp="1"/>
          </p:cNvSpPr>
          <p:nvPr>
            <p:ph idx="1"/>
          </p:nvPr>
        </p:nvSpPr>
        <p:spPr/>
        <p:txBody>
          <a:bodyPr/>
          <a:lstStyle/>
          <a:p>
            <a:r>
              <a:rPr lang="en-CA" sz="2400" smtClean="0"/>
              <a:t>Definition and use of IGRT</a:t>
            </a:r>
          </a:p>
          <a:p>
            <a:r>
              <a:rPr lang="en-CA" sz="2400" smtClean="0"/>
              <a:t>Introduction of CBCT</a:t>
            </a:r>
          </a:p>
          <a:p>
            <a:r>
              <a:rPr lang="en-CA" sz="2400" smtClean="0"/>
              <a:t>Introduction to the Imaging Systems (Varian &amp; Elekta)</a:t>
            </a:r>
          </a:p>
          <a:p>
            <a:r>
              <a:rPr lang="en-CA" sz="2400" smtClean="0"/>
              <a:t>Use of Filters</a:t>
            </a:r>
          </a:p>
          <a:p>
            <a:r>
              <a:rPr lang="en-US" sz="2400" smtClean="0"/>
              <a:t>Understand the Role of CBCT in Radiation Therapy</a:t>
            </a:r>
          </a:p>
          <a:p>
            <a:r>
              <a:rPr lang="en-CA" sz="2400" smtClean="0"/>
              <a:t>Determining Matching Priorities</a:t>
            </a:r>
          </a:p>
          <a:p>
            <a:r>
              <a:rPr lang="en-CA" sz="2400" smtClean="0"/>
              <a:t>Delineating the Region of Interest for Registration</a:t>
            </a:r>
          </a:p>
          <a:p>
            <a:r>
              <a:rPr lang="en-CA" sz="2400" smtClean="0"/>
              <a:t>Automatic Matching</a:t>
            </a:r>
          </a:p>
          <a:p>
            <a:r>
              <a:rPr lang="en-CA" sz="2400" smtClean="0"/>
              <a:t>Matching Verification Tools available</a:t>
            </a:r>
          </a:p>
          <a:p>
            <a:endParaRPr lang="en-CA" smtClean="0"/>
          </a:p>
          <a:p>
            <a:endParaRPr lang="en-CA" smtClean="0"/>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CA" smtClean="0"/>
              <a:t>Matching Using Target Volume</a:t>
            </a:r>
          </a:p>
        </p:txBody>
      </p:sp>
      <p:sp>
        <p:nvSpPr>
          <p:cNvPr id="57346" name="Content Placeholder 2"/>
          <p:cNvSpPr>
            <a:spLocks noGrp="1"/>
          </p:cNvSpPr>
          <p:nvPr>
            <p:ph idx="1"/>
          </p:nvPr>
        </p:nvSpPr>
        <p:spPr/>
        <p:txBody>
          <a:bodyPr/>
          <a:lstStyle/>
          <a:p>
            <a:r>
              <a:rPr lang="en-CA" smtClean="0"/>
              <a:t>Example: Small peripheral lung mass away from spinal cord</a:t>
            </a:r>
          </a:p>
          <a:p>
            <a:r>
              <a:rPr lang="en-CA" smtClean="0"/>
              <a:t>Matching priority used: Lung GTV/ITV</a:t>
            </a:r>
          </a:p>
          <a:p>
            <a:endParaRPr lang="en-CA" smtClean="0"/>
          </a:p>
        </p:txBody>
      </p:sp>
      <p:pic>
        <p:nvPicPr>
          <p:cNvPr id="57347" name="Picture 4"/>
          <p:cNvPicPr>
            <a:picLocks noChangeAspect="1" noChangeArrowheads="1"/>
          </p:cNvPicPr>
          <p:nvPr/>
        </p:nvPicPr>
        <p:blipFill>
          <a:blip r:embed="rId2"/>
          <a:srcRect/>
          <a:stretch>
            <a:fillRect/>
          </a:stretch>
        </p:blipFill>
        <p:spPr bwMode="auto">
          <a:xfrm>
            <a:off x="2627313" y="3344863"/>
            <a:ext cx="4176712" cy="336232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CA" smtClean="0"/>
              <a:t>Matching Using Surrogates</a:t>
            </a:r>
          </a:p>
        </p:txBody>
      </p:sp>
      <p:sp>
        <p:nvSpPr>
          <p:cNvPr id="58370" name="Content Placeholder 2"/>
          <p:cNvSpPr>
            <a:spLocks noGrp="1"/>
          </p:cNvSpPr>
          <p:nvPr>
            <p:ph idx="1"/>
          </p:nvPr>
        </p:nvSpPr>
        <p:spPr/>
        <p:txBody>
          <a:bodyPr/>
          <a:lstStyle/>
          <a:p>
            <a:r>
              <a:rPr lang="en-CA" smtClean="0"/>
              <a:t>Examples of using a surrogates as a matching priority:</a:t>
            </a:r>
          </a:p>
          <a:p>
            <a:pPr lvl="1"/>
            <a:r>
              <a:rPr lang="en-CA" smtClean="0"/>
              <a:t>Bones (vertebral bodies, sella turcica)</a:t>
            </a:r>
          </a:p>
          <a:p>
            <a:pPr lvl="1"/>
            <a:r>
              <a:rPr lang="en-CA" smtClean="0"/>
              <a:t>Surgical clips</a:t>
            </a:r>
          </a:p>
          <a:p>
            <a:pPr lvl="1"/>
            <a:r>
              <a:rPr lang="en-CA" smtClean="0"/>
              <a:t>Stents</a:t>
            </a:r>
          </a:p>
          <a:p>
            <a:pPr lvl="1"/>
            <a:r>
              <a:rPr lang="en-CA" smtClean="0"/>
              <a:t>Kidneys</a:t>
            </a:r>
          </a:p>
          <a:p>
            <a:pPr lvl="1"/>
            <a:r>
              <a:rPr lang="en-CA" smtClean="0"/>
              <a:t>etc.</a:t>
            </a:r>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CA" smtClean="0"/>
              <a:t>Matching Using Surrogates</a:t>
            </a:r>
          </a:p>
        </p:txBody>
      </p:sp>
      <p:sp>
        <p:nvSpPr>
          <p:cNvPr id="59394" name="Content Placeholder 2"/>
          <p:cNvSpPr>
            <a:spLocks noGrp="1"/>
          </p:cNvSpPr>
          <p:nvPr>
            <p:ph idx="1"/>
          </p:nvPr>
        </p:nvSpPr>
        <p:spPr>
          <a:xfrm>
            <a:off x="468313" y="1844675"/>
            <a:ext cx="8229600" cy="4389438"/>
          </a:xfrm>
        </p:spPr>
        <p:txBody>
          <a:bodyPr/>
          <a:lstStyle/>
          <a:p>
            <a:r>
              <a:rPr lang="en-CA" smtClean="0"/>
              <a:t>Example: H&amp;N - OAR = Spinal cord</a:t>
            </a:r>
          </a:p>
          <a:p>
            <a:r>
              <a:rPr lang="en-CA" smtClean="0"/>
              <a:t>Surrogate used would be vertebral bodies at the level of the highest spinal cord dose.</a:t>
            </a:r>
          </a:p>
          <a:p>
            <a:endParaRPr lang="en-CA" smtClean="0"/>
          </a:p>
        </p:txBody>
      </p:sp>
      <p:pic>
        <p:nvPicPr>
          <p:cNvPr id="59395" name="Picture 3"/>
          <p:cNvPicPr>
            <a:picLocks noChangeAspect="1" noChangeArrowheads="1"/>
          </p:cNvPicPr>
          <p:nvPr/>
        </p:nvPicPr>
        <p:blipFill>
          <a:blip r:embed="rId2"/>
          <a:srcRect/>
          <a:stretch>
            <a:fillRect/>
          </a:stretch>
        </p:blipFill>
        <p:spPr bwMode="auto">
          <a:xfrm>
            <a:off x="2195513" y="3213100"/>
            <a:ext cx="4775200" cy="332581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468313" y="1125538"/>
            <a:ext cx="8229600" cy="1143000"/>
          </a:xfrm>
        </p:spPr>
        <p:txBody>
          <a:bodyPr/>
          <a:lstStyle/>
          <a:p>
            <a:r>
              <a:rPr lang="en-CA" smtClean="0"/>
              <a:t>Using Automatic Image Registration</a:t>
            </a:r>
          </a:p>
        </p:txBody>
      </p:sp>
      <p:sp>
        <p:nvSpPr>
          <p:cNvPr id="60418" name="Content Placeholder 2"/>
          <p:cNvSpPr>
            <a:spLocks noGrp="1"/>
          </p:cNvSpPr>
          <p:nvPr>
            <p:ph idx="1"/>
          </p:nvPr>
        </p:nvSpPr>
        <p:spPr>
          <a:xfrm>
            <a:off x="395288" y="2468563"/>
            <a:ext cx="8229600" cy="3481387"/>
          </a:xfrm>
        </p:spPr>
        <p:txBody>
          <a:bodyPr/>
          <a:lstStyle/>
          <a:p>
            <a:r>
              <a:rPr lang="en-CA" smtClean="0"/>
              <a:t>Using the automatic image registration software can reduce time and inter-observer variation, however a </a:t>
            </a:r>
            <a:r>
              <a:rPr lang="en-CA" b="1" smtClean="0"/>
              <a:t>manual visual verification must also always follow </a:t>
            </a:r>
            <a:r>
              <a:rPr lang="en-CA" smtClean="0"/>
              <a:t>to ensure the software has performed a correct match.</a:t>
            </a:r>
          </a:p>
          <a:p>
            <a:r>
              <a:rPr lang="en-CA" smtClean="0"/>
              <a:t>In order for the registration to work properly, a region of interest (clipbox or lockbox) must be indicated and set. </a:t>
            </a:r>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68313" y="1341438"/>
            <a:ext cx="8229600" cy="1143000"/>
          </a:xfrm>
        </p:spPr>
        <p:txBody>
          <a:bodyPr/>
          <a:lstStyle/>
          <a:p>
            <a:r>
              <a:rPr lang="en-CA" smtClean="0"/>
              <a:t>Delineating the Region of Interest (ROI)</a:t>
            </a:r>
          </a:p>
        </p:txBody>
      </p:sp>
      <p:sp>
        <p:nvSpPr>
          <p:cNvPr id="61442" name="Content Placeholder 2"/>
          <p:cNvSpPr>
            <a:spLocks noGrp="1"/>
          </p:cNvSpPr>
          <p:nvPr>
            <p:ph idx="1"/>
          </p:nvPr>
        </p:nvSpPr>
        <p:spPr>
          <a:xfrm>
            <a:off x="468313" y="2781300"/>
            <a:ext cx="8229600" cy="3725863"/>
          </a:xfrm>
        </p:spPr>
        <p:txBody>
          <a:bodyPr/>
          <a:lstStyle/>
          <a:p>
            <a:r>
              <a:rPr lang="en-CA" smtClean="0"/>
              <a:t>The box must be set within the CBCT boundaries.</a:t>
            </a:r>
          </a:p>
          <a:p>
            <a:r>
              <a:rPr lang="en-CA" smtClean="0"/>
              <a:t>It must include the anatomy treated and/or organ at risk used for matching </a:t>
            </a:r>
          </a:p>
          <a:p>
            <a:r>
              <a:rPr lang="en-CA" smtClean="0"/>
              <a:t>Leave room on both sides of anatomy to allow for set up displacements (1-2 cm)</a:t>
            </a:r>
          </a:p>
          <a:p>
            <a:r>
              <a:rPr lang="en-CA" smtClean="0"/>
              <a:t>Avoid boxes that are too small</a:t>
            </a:r>
          </a:p>
          <a:p>
            <a:r>
              <a:rPr lang="en-CA" smtClean="0"/>
              <a:t>Recommended to use standard boxes based on site treated for consistency between users</a:t>
            </a:r>
          </a:p>
          <a:p>
            <a:endParaRPr lang="en-CA" smtClean="0"/>
          </a:p>
        </p:txBody>
      </p:sp>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85775" y="692150"/>
            <a:ext cx="8229600" cy="1143000"/>
          </a:xfrm>
        </p:spPr>
        <p:txBody>
          <a:bodyPr/>
          <a:lstStyle/>
          <a:p>
            <a:pPr algn="ctr"/>
            <a:r>
              <a:rPr lang="en-CA" smtClean="0"/>
              <a:t>Varian</a:t>
            </a:r>
          </a:p>
        </p:txBody>
      </p:sp>
      <p:pic>
        <p:nvPicPr>
          <p:cNvPr id="62466" name="Picture 2"/>
          <p:cNvPicPr>
            <a:picLocks noGrp="1" noChangeAspect="1" noChangeArrowheads="1"/>
          </p:cNvPicPr>
          <p:nvPr>
            <p:ph idx="1"/>
          </p:nvPr>
        </p:nvPicPr>
        <p:blipFill>
          <a:blip r:embed="rId2"/>
          <a:srcRect t="15431"/>
          <a:stretch>
            <a:fillRect/>
          </a:stretch>
        </p:blipFill>
        <p:spPr>
          <a:xfrm>
            <a:off x="1184275" y="1989138"/>
            <a:ext cx="6651625" cy="4389437"/>
          </a:xfrm>
        </p:spPr>
      </p:pic>
      <p:cxnSp>
        <p:nvCxnSpPr>
          <p:cNvPr id="6" name="Straight Arrow Connector 5"/>
          <p:cNvCxnSpPr/>
          <p:nvPr/>
        </p:nvCxnSpPr>
        <p:spPr>
          <a:xfrm>
            <a:off x="827088" y="3284538"/>
            <a:ext cx="158432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468" name="TextBox 6"/>
          <p:cNvSpPr txBox="1">
            <a:spLocks noChangeArrowheads="1"/>
          </p:cNvSpPr>
          <p:nvPr/>
        </p:nvSpPr>
        <p:spPr bwMode="auto">
          <a:xfrm>
            <a:off x="0" y="3100388"/>
            <a:ext cx="971550" cy="584200"/>
          </a:xfrm>
          <a:prstGeom prst="rect">
            <a:avLst/>
          </a:prstGeom>
          <a:noFill/>
          <a:ln w="9525">
            <a:noFill/>
            <a:miter lim="800000"/>
            <a:headEnd/>
            <a:tailEnd/>
          </a:ln>
        </p:spPr>
        <p:txBody>
          <a:bodyPr>
            <a:spAutoFit/>
          </a:bodyPr>
          <a:lstStyle/>
          <a:p>
            <a:r>
              <a:rPr lang="en-CA" sz="1600"/>
              <a:t>Clipbox/</a:t>
            </a:r>
          </a:p>
          <a:p>
            <a:r>
              <a:rPr lang="en-CA" sz="1600"/>
              <a:t>Lockbox</a:t>
            </a:r>
          </a:p>
        </p:txBody>
      </p:sp>
      <p:cxnSp>
        <p:nvCxnSpPr>
          <p:cNvPr id="9" name="Straight Arrow Connector 8"/>
          <p:cNvCxnSpPr/>
          <p:nvPr/>
        </p:nvCxnSpPr>
        <p:spPr>
          <a:xfrm flipH="1" flipV="1">
            <a:off x="6875463" y="2708275"/>
            <a:ext cx="1296987" cy="5762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019925" y="3716338"/>
            <a:ext cx="1152525" cy="7207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471" name="TextBox 12"/>
          <p:cNvSpPr txBox="1">
            <a:spLocks noChangeArrowheads="1"/>
          </p:cNvSpPr>
          <p:nvPr/>
        </p:nvSpPr>
        <p:spPr bwMode="auto">
          <a:xfrm>
            <a:off x="8172450" y="3238500"/>
            <a:ext cx="971550" cy="584200"/>
          </a:xfrm>
          <a:prstGeom prst="rect">
            <a:avLst/>
          </a:prstGeom>
          <a:noFill/>
          <a:ln w="9525">
            <a:noFill/>
            <a:miter lim="800000"/>
            <a:headEnd/>
            <a:tailEnd/>
          </a:ln>
        </p:spPr>
        <p:txBody>
          <a:bodyPr>
            <a:spAutoFit/>
          </a:bodyPr>
          <a:lstStyle/>
          <a:p>
            <a:r>
              <a:rPr lang="en-CA" sz="1600"/>
              <a:t>Clipbox/</a:t>
            </a:r>
          </a:p>
          <a:p>
            <a:r>
              <a:rPr lang="en-CA" sz="1600"/>
              <a:t>Lockbox</a:t>
            </a:r>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Group 4"/>
          <p:cNvGrpSpPr>
            <a:grpSpLocks/>
          </p:cNvGrpSpPr>
          <p:nvPr/>
        </p:nvGrpSpPr>
        <p:grpSpPr bwMode="auto">
          <a:xfrm>
            <a:off x="1108075" y="1700213"/>
            <a:ext cx="6818313" cy="4972050"/>
            <a:chOff x="395536" y="237541"/>
            <a:chExt cx="8042447" cy="6105572"/>
          </a:xfrm>
        </p:grpSpPr>
        <p:grpSp>
          <p:nvGrpSpPr>
            <p:cNvPr id="63494" name="Group 3"/>
            <p:cNvGrpSpPr>
              <a:grpSpLocks/>
            </p:cNvGrpSpPr>
            <p:nvPr/>
          </p:nvGrpSpPr>
          <p:grpSpPr bwMode="auto">
            <a:xfrm>
              <a:off x="395536" y="237541"/>
              <a:ext cx="8042447" cy="5944250"/>
              <a:chOff x="0" y="-116402"/>
              <a:chExt cx="9144000" cy="6858515"/>
            </a:xfrm>
          </p:grpSpPr>
          <p:grpSp>
            <p:nvGrpSpPr>
              <p:cNvPr id="63496" name="Group 3"/>
              <p:cNvGrpSpPr>
                <a:grpSpLocks/>
              </p:cNvGrpSpPr>
              <p:nvPr/>
            </p:nvGrpSpPr>
            <p:grpSpPr bwMode="auto">
              <a:xfrm>
                <a:off x="0" y="-116402"/>
                <a:ext cx="9144000" cy="6857540"/>
                <a:chOff x="1429" y="1794"/>
                <a:chExt cx="2994" cy="2245"/>
              </a:xfrm>
            </p:grpSpPr>
            <p:pic>
              <p:nvPicPr>
                <p:cNvPr id="63502" name="Picture 4"/>
                <p:cNvPicPr>
                  <a:picLocks noChangeAspect="1" noChangeArrowheads="1"/>
                </p:cNvPicPr>
                <p:nvPr/>
              </p:nvPicPr>
              <p:blipFill>
                <a:blip r:embed="rId3"/>
                <a:srcRect t="4790"/>
                <a:stretch>
                  <a:fillRect/>
                </a:stretch>
              </p:blipFill>
              <p:spPr bwMode="auto">
                <a:xfrm>
                  <a:off x="1429" y="1794"/>
                  <a:ext cx="2994" cy="1135"/>
                </a:xfrm>
                <a:prstGeom prst="rect">
                  <a:avLst/>
                </a:prstGeom>
                <a:noFill/>
                <a:ln w="9525">
                  <a:noFill/>
                  <a:miter lim="800000"/>
                  <a:headEnd/>
                  <a:tailEnd/>
                </a:ln>
              </p:spPr>
            </p:pic>
            <p:pic>
              <p:nvPicPr>
                <p:cNvPr id="63503" name="Picture 5"/>
                <p:cNvPicPr>
                  <a:picLocks noChangeAspect="1" noChangeArrowheads="1"/>
                </p:cNvPicPr>
                <p:nvPr/>
              </p:nvPicPr>
              <p:blipFill>
                <a:blip r:embed="rId4"/>
                <a:srcRect b="5930"/>
                <a:stretch>
                  <a:fillRect/>
                </a:stretch>
              </p:blipFill>
              <p:spPr bwMode="auto">
                <a:xfrm>
                  <a:off x="1429" y="2918"/>
                  <a:ext cx="2994" cy="1121"/>
                </a:xfrm>
                <a:prstGeom prst="rect">
                  <a:avLst/>
                </a:prstGeom>
                <a:noFill/>
                <a:ln w="9525">
                  <a:noFill/>
                  <a:miter lim="800000"/>
                  <a:headEnd/>
                  <a:tailEnd/>
                </a:ln>
              </p:spPr>
            </p:pic>
          </p:grpSp>
          <p:grpSp>
            <p:nvGrpSpPr>
              <p:cNvPr id="2" name="Group 2"/>
              <p:cNvGrpSpPr>
                <a:grpSpLocks/>
              </p:cNvGrpSpPr>
              <p:nvPr/>
            </p:nvGrpSpPr>
            <p:grpSpPr bwMode="auto">
              <a:xfrm>
                <a:off x="538163" y="187325"/>
                <a:ext cx="8281987" cy="6554788"/>
                <a:chOff x="611188" y="187325"/>
                <a:chExt cx="8281987" cy="6554788"/>
              </a:xfrm>
            </p:grpSpPr>
            <p:pic>
              <p:nvPicPr>
                <p:cNvPr id="3" name="Picture 6"/>
                <p:cNvPicPr>
                  <a:picLocks noChangeAspect="1" noChangeArrowheads="1"/>
                </p:cNvPicPr>
                <p:nvPr/>
              </p:nvPicPr>
              <p:blipFill>
                <a:blip r:embed="rId5"/>
                <a:srcRect/>
                <a:stretch>
                  <a:fillRect/>
                </a:stretch>
              </p:blipFill>
              <p:spPr bwMode="auto">
                <a:xfrm>
                  <a:off x="611188" y="187325"/>
                  <a:ext cx="2722562" cy="3025775"/>
                </a:xfrm>
                <a:prstGeom prst="rect">
                  <a:avLst/>
                </a:prstGeom>
                <a:noFill/>
                <a:ln w="9525">
                  <a:noFill/>
                  <a:miter lim="800000"/>
                  <a:headEnd/>
                  <a:tailEnd/>
                </a:ln>
              </p:spPr>
            </p:pic>
            <p:pic>
              <p:nvPicPr>
                <p:cNvPr id="63499" name="Picture 7"/>
                <p:cNvPicPr>
                  <a:picLocks noChangeAspect="1" noChangeArrowheads="1"/>
                </p:cNvPicPr>
                <p:nvPr/>
              </p:nvPicPr>
              <p:blipFill>
                <a:blip r:embed="rId6"/>
                <a:srcRect/>
                <a:stretch>
                  <a:fillRect/>
                </a:stretch>
              </p:blipFill>
              <p:spPr bwMode="auto">
                <a:xfrm>
                  <a:off x="4787900" y="261938"/>
                  <a:ext cx="2725738" cy="2879725"/>
                </a:xfrm>
                <a:prstGeom prst="rect">
                  <a:avLst/>
                </a:prstGeom>
                <a:noFill/>
                <a:ln w="9525">
                  <a:noFill/>
                  <a:miter lim="800000"/>
                  <a:headEnd/>
                  <a:tailEnd/>
                </a:ln>
              </p:spPr>
            </p:pic>
            <p:pic>
              <p:nvPicPr>
                <p:cNvPr id="63500" name="Picture 8"/>
                <p:cNvPicPr>
                  <a:picLocks noChangeAspect="1" noChangeArrowheads="1"/>
                </p:cNvPicPr>
                <p:nvPr/>
              </p:nvPicPr>
              <p:blipFill>
                <a:blip r:embed="rId7"/>
                <a:srcRect/>
                <a:stretch>
                  <a:fillRect/>
                </a:stretch>
              </p:blipFill>
              <p:spPr bwMode="auto">
                <a:xfrm>
                  <a:off x="615819" y="3644900"/>
                  <a:ext cx="2747962" cy="2808288"/>
                </a:xfrm>
                <a:prstGeom prst="rect">
                  <a:avLst/>
                </a:prstGeom>
                <a:noFill/>
                <a:ln w="9525">
                  <a:noFill/>
                  <a:miter lim="800000"/>
                  <a:headEnd/>
                  <a:tailEnd/>
                </a:ln>
              </p:spPr>
            </p:pic>
            <p:sp>
              <p:nvSpPr>
                <p:cNvPr id="63501" name="Rectangle 9"/>
                <p:cNvSpPr>
                  <a:spLocks noChangeArrowheads="1"/>
                </p:cNvSpPr>
                <p:nvPr/>
              </p:nvSpPr>
              <p:spPr bwMode="auto">
                <a:xfrm>
                  <a:off x="4284663" y="5589588"/>
                  <a:ext cx="4608512" cy="1152525"/>
                </a:xfrm>
                <a:prstGeom prst="rect">
                  <a:avLst/>
                </a:prstGeom>
                <a:solidFill>
                  <a:srgbClr val="CBCDCF"/>
                </a:solidFill>
                <a:ln w="9525">
                  <a:noFill/>
                  <a:miter lim="800000"/>
                  <a:headEnd/>
                  <a:tailEnd/>
                </a:ln>
              </p:spPr>
              <p:txBody>
                <a:bodyPr wrap="none" anchor="ctr"/>
                <a:lstStyle/>
                <a:p>
                  <a:endParaRPr lang="en-US">
                    <a:latin typeface="Garamond" pitchFamily="18" charset="0"/>
                  </a:endParaRPr>
                </a:p>
              </p:txBody>
            </p:sp>
          </p:grpSp>
        </p:grpSp>
        <p:sp>
          <p:nvSpPr>
            <p:cNvPr id="63495" name="Text Box 10"/>
            <p:cNvSpPr txBox="1">
              <a:spLocks noChangeArrowheads="1"/>
            </p:cNvSpPr>
            <p:nvPr/>
          </p:nvSpPr>
          <p:spPr bwMode="auto">
            <a:xfrm>
              <a:off x="4004132" y="5473906"/>
              <a:ext cx="4335560" cy="869207"/>
            </a:xfrm>
            <a:prstGeom prst="rect">
              <a:avLst/>
            </a:prstGeom>
            <a:noFill/>
            <a:ln w="9525">
              <a:noFill/>
              <a:miter lim="800000"/>
              <a:headEnd/>
              <a:tailEnd/>
            </a:ln>
          </p:spPr>
          <p:txBody>
            <a:bodyPr>
              <a:spAutoFit/>
            </a:bodyPr>
            <a:lstStyle/>
            <a:p>
              <a:pPr algn="ctr">
                <a:spcBef>
                  <a:spcPct val="50000"/>
                </a:spcBef>
              </a:pPr>
              <a:r>
                <a:rPr lang="en-US" sz="2000">
                  <a:solidFill>
                    <a:srgbClr val="333399"/>
                  </a:solidFill>
                  <a:latin typeface="Garamond" pitchFamily="18" charset="0"/>
                </a:rPr>
                <a:t>• Clipbox delineates the volume of interest for registration.</a:t>
              </a:r>
            </a:p>
          </p:txBody>
        </p:sp>
      </p:grpSp>
      <p:sp>
        <p:nvSpPr>
          <p:cNvPr id="63497" name="Line 11"/>
          <p:cNvSpPr>
            <a:spLocks noChangeShapeType="1"/>
          </p:cNvSpPr>
          <p:nvPr/>
        </p:nvSpPr>
        <p:spPr bwMode="auto">
          <a:xfrm flipH="1" flipV="1">
            <a:off x="3538538" y="5013325"/>
            <a:ext cx="1609725" cy="950913"/>
          </a:xfrm>
          <a:prstGeom prst="line">
            <a:avLst/>
          </a:prstGeom>
          <a:noFill/>
          <a:ln w="28575">
            <a:solidFill>
              <a:schemeClr val="accent1">
                <a:lumMod val="75000"/>
              </a:schemeClr>
            </a:solidFill>
            <a:round/>
            <a:headEnd/>
            <a:tailEnd type="triangle" w="med" len="med"/>
          </a:ln>
        </p:spPr>
        <p:txBody>
          <a:bodyPr/>
          <a:lstStyle/>
          <a:p>
            <a:pPr>
              <a:defRPr/>
            </a:pPr>
            <a:endParaRPr lang="en-US">
              <a:latin typeface="Garamond" pitchFamily="18" charset="0"/>
            </a:endParaRPr>
          </a:p>
        </p:txBody>
      </p:sp>
      <p:sp>
        <p:nvSpPr>
          <p:cNvPr id="63498" name="Line 12"/>
          <p:cNvSpPr>
            <a:spLocks noChangeShapeType="1"/>
          </p:cNvSpPr>
          <p:nvPr/>
        </p:nvSpPr>
        <p:spPr bwMode="auto">
          <a:xfrm flipH="1" flipV="1">
            <a:off x="3419475" y="2420938"/>
            <a:ext cx="1873250" cy="3394075"/>
          </a:xfrm>
          <a:prstGeom prst="line">
            <a:avLst/>
          </a:prstGeom>
          <a:noFill/>
          <a:ln w="28575">
            <a:solidFill>
              <a:schemeClr val="accent1">
                <a:lumMod val="75000"/>
              </a:schemeClr>
            </a:solidFill>
            <a:round/>
            <a:headEnd/>
            <a:tailEnd type="triangle" w="med" len="med"/>
          </a:ln>
        </p:spPr>
        <p:txBody>
          <a:bodyPr/>
          <a:lstStyle/>
          <a:p>
            <a:pPr>
              <a:defRPr/>
            </a:pPr>
            <a:endParaRPr lang="en-US">
              <a:latin typeface="Garamond" pitchFamily="18" charset="0"/>
            </a:endParaRPr>
          </a:p>
        </p:txBody>
      </p:sp>
      <p:sp>
        <p:nvSpPr>
          <p:cNvPr id="63492" name="Rectangle 13"/>
          <p:cNvSpPr>
            <a:spLocks noChangeArrowheads="1"/>
          </p:cNvSpPr>
          <p:nvPr/>
        </p:nvSpPr>
        <p:spPr bwMode="auto">
          <a:xfrm>
            <a:off x="8101013" y="1700213"/>
            <a:ext cx="647700" cy="144462"/>
          </a:xfrm>
          <a:prstGeom prst="rect">
            <a:avLst/>
          </a:prstGeom>
          <a:solidFill>
            <a:srgbClr val="CBCDCF"/>
          </a:solidFill>
          <a:ln w="9525">
            <a:noFill/>
            <a:miter lim="800000"/>
            <a:headEnd/>
            <a:tailEnd/>
          </a:ln>
        </p:spPr>
        <p:txBody>
          <a:bodyPr wrap="none" anchor="ctr"/>
          <a:lstStyle/>
          <a:p>
            <a:endParaRPr lang="en-US">
              <a:latin typeface="Garamond" pitchFamily="18" charset="0"/>
            </a:endParaRPr>
          </a:p>
        </p:txBody>
      </p:sp>
      <p:sp>
        <p:nvSpPr>
          <p:cNvPr id="63493" name="Title 1"/>
          <p:cNvSpPr txBox="1">
            <a:spLocks/>
          </p:cNvSpPr>
          <p:nvPr/>
        </p:nvSpPr>
        <p:spPr bwMode="auto">
          <a:xfrm>
            <a:off x="457200" y="704850"/>
            <a:ext cx="8229600" cy="1143000"/>
          </a:xfrm>
          <a:prstGeom prst="rect">
            <a:avLst/>
          </a:prstGeom>
          <a:noFill/>
          <a:ln w="9525">
            <a:noFill/>
            <a:miter lim="800000"/>
            <a:headEnd/>
            <a:tailEnd/>
          </a:ln>
        </p:spPr>
        <p:txBody>
          <a:bodyPr/>
          <a:lstStyle/>
          <a:p>
            <a:pPr algn="ctr" eaLnBrk="0" hangingPunct="0"/>
            <a:r>
              <a:rPr lang="en-CA" sz="5000">
                <a:solidFill>
                  <a:schemeClr val="tx2"/>
                </a:solidFill>
                <a:latin typeface="Calibri" pitchFamily="34" charset="0"/>
              </a:rPr>
              <a:t>Elekta</a:t>
            </a:r>
          </a:p>
        </p:txBody>
      </p:sp>
    </p:spTree>
  </p:cSld>
  <p:clrMapOvr>
    <a:masterClrMapping/>
  </p:clrMapOvr>
  <p:transition advClick="0">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500063" y="571500"/>
            <a:ext cx="8229600" cy="1143000"/>
          </a:xfrm>
        </p:spPr>
        <p:txBody>
          <a:bodyPr/>
          <a:lstStyle/>
          <a:p>
            <a:r>
              <a:rPr lang="en-CA" smtClean="0"/>
              <a:t>Automatic Matching - Varian</a:t>
            </a:r>
          </a:p>
        </p:txBody>
      </p:sp>
      <p:pic>
        <p:nvPicPr>
          <p:cNvPr id="65538" name="Picture 2"/>
          <p:cNvPicPr>
            <a:picLocks noGrp="1" noChangeAspect="1" noChangeArrowheads="1"/>
          </p:cNvPicPr>
          <p:nvPr>
            <p:ph idx="1"/>
          </p:nvPr>
        </p:nvPicPr>
        <p:blipFill>
          <a:blip r:embed="rId2"/>
          <a:srcRect/>
          <a:stretch>
            <a:fillRect/>
          </a:stretch>
        </p:blipFill>
        <p:spPr>
          <a:xfrm>
            <a:off x="2195513" y="1739900"/>
            <a:ext cx="4146550" cy="3235325"/>
          </a:xfrm>
        </p:spPr>
      </p:pic>
      <p:sp>
        <p:nvSpPr>
          <p:cNvPr id="29700" name="TextBox 5"/>
          <p:cNvSpPr txBox="1">
            <a:spLocks noChangeArrowheads="1"/>
          </p:cNvSpPr>
          <p:nvPr/>
        </p:nvSpPr>
        <p:spPr bwMode="auto">
          <a:xfrm>
            <a:off x="214313" y="5157788"/>
            <a:ext cx="8572500" cy="120015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defRPr/>
            </a:pPr>
            <a:r>
              <a:rPr lang="en-CA" dirty="0" smtClean="0">
                <a:latin typeface="+mn-lt"/>
              </a:rPr>
              <a:t>The system shifts the two superimposed images relative to each other using the Mutual Information Algorithm and calculates the couch correction values within the region of interest (</a:t>
            </a:r>
            <a:r>
              <a:rPr lang="en-CA" dirty="0" err="1" smtClean="0">
                <a:latin typeface="+mn-lt"/>
              </a:rPr>
              <a:t>clipbox</a:t>
            </a:r>
            <a:r>
              <a:rPr lang="en-CA" dirty="0" smtClean="0">
                <a:latin typeface="+mn-lt"/>
              </a:rPr>
              <a:t>)</a:t>
            </a:r>
          </a:p>
          <a:p>
            <a:pPr eaLnBrk="1" hangingPunct="1">
              <a:buFont typeface="Arial" charset="0"/>
              <a:buChar char="•"/>
              <a:defRPr/>
            </a:pPr>
            <a:r>
              <a:rPr lang="en-CA" dirty="0" smtClean="0">
                <a:latin typeface="+mn-lt"/>
              </a:rPr>
              <a:t>Intensity Range: chose between bone and soft tissue</a:t>
            </a:r>
          </a:p>
        </p:txBody>
      </p:sp>
      <p:sp>
        <p:nvSpPr>
          <p:cNvPr id="65540" name="TextBox 6"/>
          <p:cNvSpPr txBox="1">
            <a:spLocks noChangeArrowheads="1"/>
          </p:cNvSpPr>
          <p:nvPr/>
        </p:nvSpPr>
        <p:spPr bwMode="auto">
          <a:xfrm>
            <a:off x="6715125" y="3357563"/>
            <a:ext cx="1714500" cy="276225"/>
          </a:xfrm>
          <a:prstGeom prst="rect">
            <a:avLst/>
          </a:prstGeom>
          <a:noFill/>
          <a:ln w="9525">
            <a:noFill/>
            <a:miter lim="800000"/>
            <a:headEnd/>
            <a:tailEnd/>
          </a:ln>
        </p:spPr>
        <p:txBody>
          <a:bodyPr>
            <a:spAutoFit/>
          </a:bodyPr>
          <a:lstStyle/>
          <a:p>
            <a:r>
              <a:rPr lang="en-CA" sz="1200"/>
              <a:t>www.my.varian.com</a:t>
            </a:r>
          </a:p>
        </p:txBody>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500063" y="571500"/>
            <a:ext cx="8229600" cy="1143000"/>
          </a:xfrm>
        </p:spPr>
        <p:txBody>
          <a:bodyPr/>
          <a:lstStyle/>
          <a:p>
            <a:r>
              <a:rPr lang="en-CA" smtClean="0"/>
              <a:t>Automatic Matching - Elekta </a:t>
            </a:r>
          </a:p>
        </p:txBody>
      </p:sp>
      <p:sp>
        <p:nvSpPr>
          <p:cNvPr id="29700" name="TextBox 5"/>
          <p:cNvSpPr txBox="1">
            <a:spLocks noChangeArrowheads="1"/>
          </p:cNvSpPr>
          <p:nvPr/>
        </p:nvSpPr>
        <p:spPr bwMode="auto">
          <a:xfrm>
            <a:off x="214313" y="5157788"/>
            <a:ext cx="8572500" cy="120015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defRPr/>
            </a:pPr>
            <a:r>
              <a:rPr lang="en-CA" dirty="0" smtClean="0">
                <a:latin typeface="+mn-lt"/>
              </a:rPr>
              <a:t>The system shifts the two superimposed images relative to each other using the Registration  Algorithm and calculates the couch correction values within the region of interest (</a:t>
            </a:r>
            <a:r>
              <a:rPr lang="en-CA" dirty="0" err="1" smtClean="0">
                <a:latin typeface="+mn-lt"/>
              </a:rPr>
              <a:t>clipbox</a:t>
            </a:r>
            <a:r>
              <a:rPr lang="en-CA" dirty="0" smtClean="0">
                <a:latin typeface="+mn-lt"/>
              </a:rPr>
              <a:t>)</a:t>
            </a:r>
          </a:p>
          <a:p>
            <a:pPr eaLnBrk="1" hangingPunct="1">
              <a:buFont typeface="Arial" charset="0"/>
              <a:buChar char="•"/>
              <a:defRPr/>
            </a:pPr>
            <a:r>
              <a:rPr lang="en-CA" dirty="0" smtClean="0">
                <a:latin typeface="+mn-lt"/>
              </a:rPr>
              <a:t>T</a:t>
            </a:r>
            <a:r>
              <a:rPr lang="en-US" dirty="0" smtClean="0">
                <a:latin typeface="+mn-lt"/>
              </a:rPr>
              <a:t>he alignment selections are Bone, Greyscale and Manual.</a:t>
            </a:r>
          </a:p>
        </p:txBody>
      </p:sp>
      <p:pic>
        <p:nvPicPr>
          <p:cNvPr id="66563" name="Picture 2"/>
          <p:cNvPicPr>
            <a:picLocks noChangeAspect="1" noChangeArrowheads="1"/>
          </p:cNvPicPr>
          <p:nvPr/>
        </p:nvPicPr>
        <p:blipFill>
          <a:blip r:embed="rId2"/>
          <a:srcRect/>
          <a:stretch>
            <a:fillRect/>
          </a:stretch>
        </p:blipFill>
        <p:spPr bwMode="auto">
          <a:xfrm>
            <a:off x="1979613" y="1728788"/>
            <a:ext cx="4284662" cy="325755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CA" smtClean="0"/>
              <a:t>Image Assessment</a:t>
            </a:r>
          </a:p>
        </p:txBody>
      </p:sp>
      <p:sp>
        <p:nvSpPr>
          <p:cNvPr id="67586" name="Content Placeholder 2"/>
          <p:cNvSpPr>
            <a:spLocks noGrp="1"/>
          </p:cNvSpPr>
          <p:nvPr>
            <p:ph idx="1"/>
          </p:nvPr>
        </p:nvSpPr>
        <p:spPr/>
        <p:txBody>
          <a:bodyPr/>
          <a:lstStyle/>
          <a:p>
            <a:r>
              <a:rPr lang="en-CA" smtClean="0"/>
              <a:t>Adjusting the Window and Level of your images to increase visibility while assessing the CBCT</a:t>
            </a:r>
          </a:p>
          <a:p>
            <a:pPr lvl="1">
              <a:buFont typeface="Wingdings" pitchFamily="2" charset="2"/>
              <a:buChar char="Ø"/>
            </a:pPr>
            <a:r>
              <a:rPr lang="en-CA" smtClean="0"/>
              <a:t>Adjusting contrast </a:t>
            </a:r>
          </a:p>
          <a:p>
            <a:pPr lvl="1">
              <a:buFont typeface="Wingdings" pitchFamily="2" charset="2"/>
              <a:buChar char="Ø"/>
            </a:pPr>
            <a:r>
              <a:rPr lang="en-CA" smtClean="0"/>
              <a:t>Using pre-set window levels (e.g. bone, lung) </a:t>
            </a:r>
          </a:p>
          <a:p>
            <a:pPr lvl="1"/>
            <a:endParaRPr lang="en-CA" smtClean="0"/>
          </a:p>
          <a:p>
            <a:pPr lvl="1">
              <a:buFont typeface="Wingdings 2" pitchFamily="18" charset="2"/>
              <a:buNone/>
            </a:pPr>
            <a:r>
              <a:rPr lang="en-CA" smtClean="0"/>
              <a:t>**Remember to apply the same window levels to both the CBCT and reference planning CT</a:t>
            </a:r>
          </a:p>
          <a:p>
            <a:endParaRPr lang="en-CA" smtClean="0"/>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68313" y="1484313"/>
            <a:ext cx="8229600" cy="1143000"/>
          </a:xfrm>
        </p:spPr>
        <p:txBody>
          <a:bodyPr/>
          <a:lstStyle/>
          <a:p>
            <a:r>
              <a:rPr lang="en-CA" smtClean="0"/>
              <a:t>Definition of Image-Guided Radiation Therapy (IGRT)</a:t>
            </a:r>
          </a:p>
        </p:txBody>
      </p:sp>
      <p:sp>
        <p:nvSpPr>
          <p:cNvPr id="7171" name="Content Placeholder 2"/>
          <p:cNvSpPr>
            <a:spLocks noGrp="1"/>
          </p:cNvSpPr>
          <p:nvPr>
            <p:ph idx="1"/>
          </p:nvPr>
        </p:nvSpPr>
        <p:spPr>
          <a:xfrm>
            <a:off x="468313" y="3068638"/>
            <a:ext cx="8218487" cy="2520950"/>
          </a:xfrm>
        </p:spPr>
        <p:txBody>
          <a:bodyPr/>
          <a:lstStyle/>
          <a:p>
            <a:pPr marL="0" indent="0">
              <a:buFont typeface="Wingdings 2" pitchFamily="18" charset="2"/>
              <a:buNone/>
            </a:pPr>
            <a:r>
              <a:rPr lang="en-CA" sz="2400" smtClean="0"/>
              <a:t>“IGRT can be understood as a procedure that refines the delivery of therapeutic radiation by applying image-based target relocalization to allow proper patient repositioning for the purpose of ensuring accurate treatment and minimizing the volume of normal tissue exposed to ionizing radiation.” </a:t>
            </a:r>
            <a:r>
              <a:rPr lang="en-CA" sz="1200" smtClean="0"/>
              <a:t>ASTRO &amp; ACR Pratical Guidelines for IGRT, 2010</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strips(downLeft)">
                                      <p:cBhvr>
                                        <p:cTn id="7"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CA" smtClean="0"/>
              <a:t>Matching Verification Tools</a:t>
            </a:r>
          </a:p>
        </p:txBody>
      </p:sp>
      <p:sp>
        <p:nvSpPr>
          <p:cNvPr id="68610" name="Content Placeholder 2"/>
          <p:cNvSpPr>
            <a:spLocks noGrp="1"/>
          </p:cNvSpPr>
          <p:nvPr>
            <p:ph idx="1"/>
          </p:nvPr>
        </p:nvSpPr>
        <p:spPr/>
        <p:txBody>
          <a:bodyPr/>
          <a:lstStyle/>
          <a:p>
            <a:r>
              <a:rPr lang="en-CA" smtClean="0"/>
              <a:t>Various matching verification tools exists in the registration software to help with your imaging assessment:</a:t>
            </a:r>
          </a:p>
          <a:p>
            <a:pPr lvl="1">
              <a:buFont typeface="Wingdings" pitchFamily="2" charset="2"/>
              <a:buChar char="Ø"/>
            </a:pPr>
            <a:r>
              <a:rPr lang="en-CA" smtClean="0"/>
              <a:t>Contours</a:t>
            </a:r>
          </a:p>
          <a:p>
            <a:pPr lvl="1">
              <a:buFont typeface="Wingdings" pitchFamily="2" charset="2"/>
              <a:buChar char="Ø"/>
            </a:pPr>
            <a:r>
              <a:rPr lang="en-CA" smtClean="0"/>
              <a:t>Split Window</a:t>
            </a:r>
          </a:p>
          <a:p>
            <a:pPr lvl="1">
              <a:buFont typeface="Wingdings" pitchFamily="2" charset="2"/>
              <a:buChar char="Ø"/>
            </a:pPr>
            <a:r>
              <a:rPr lang="en-CA" smtClean="0"/>
              <a:t>Moving Window</a:t>
            </a:r>
          </a:p>
          <a:p>
            <a:pPr lvl="1">
              <a:buFont typeface="Wingdings" pitchFamily="2" charset="2"/>
              <a:buChar char="Ø"/>
            </a:pPr>
            <a:r>
              <a:rPr lang="en-CA" smtClean="0"/>
              <a:t>Color Blending</a:t>
            </a:r>
          </a:p>
          <a:p>
            <a:pPr lvl="1">
              <a:buFont typeface="Wingdings" pitchFamily="2" charset="2"/>
              <a:buChar char="Ø"/>
            </a:pPr>
            <a:endParaRPr lang="en-CA" smtClean="0"/>
          </a:p>
          <a:p>
            <a:pPr lvl="1">
              <a:buFont typeface="Wingdings" pitchFamily="2" charset="2"/>
              <a:buChar char="Ø"/>
            </a:pPr>
            <a:endParaRPr lang="en-CA" smtClean="0"/>
          </a:p>
          <a:p>
            <a:endParaRPr lang="en-CA" smtClean="0"/>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3"/>
          <p:cNvSpPr>
            <a:spLocks noGrp="1"/>
          </p:cNvSpPr>
          <p:nvPr>
            <p:ph type="title"/>
          </p:nvPr>
        </p:nvSpPr>
        <p:spPr>
          <a:xfrm>
            <a:off x="457200" y="704850"/>
            <a:ext cx="8229600" cy="1143000"/>
          </a:xfrm>
        </p:spPr>
        <p:txBody>
          <a:bodyPr/>
          <a:lstStyle/>
          <a:p>
            <a:r>
              <a:rPr lang="en-CA" smtClean="0"/>
              <a:t>Contours</a:t>
            </a:r>
          </a:p>
        </p:txBody>
      </p:sp>
      <p:sp>
        <p:nvSpPr>
          <p:cNvPr id="30723" name="TextBox 8"/>
          <p:cNvSpPr txBox="1">
            <a:spLocks noChangeArrowheads="1"/>
          </p:cNvSpPr>
          <p:nvPr/>
        </p:nvSpPr>
        <p:spPr bwMode="auto">
          <a:xfrm>
            <a:off x="5137150" y="3430588"/>
            <a:ext cx="3786188" cy="64135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defRPr/>
            </a:pPr>
            <a:r>
              <a:rPr lang="en-CA" b="1" u="sng" dirty="0" smtClean="0">
                <a:latin typeface="+mn-lt"/>
              </a:rPr>
              <a:t>Contours</a:t>
            </a:r>
            <a:r>
              <a:rPr lang="en-CA" b="1" dirty="0" smtClean="0">
                <a:latin typeface="+mn-lt"/>
              </a:rPr>
              <a:t> </a:t>
            </a:r>
            <a:r>
              <a:rPr lang="en-CA" dirty="0" smtClean="0">
                <a:latin typeface="+mn-lt"/>
              </a:rPr>
              <a:t>(from planning reference CT) can be turned on</a:t>
            </a:r>
          </a:p>
        </p:txBody>
      </p:sp>
      <p:pic>
        <p:nvPicPr>
          <p:cNvPr id="69635" name="Picture 4"/>
          <p:cNvPicPr>
            <a:picLocks noGrp="1" noChangeAspect="1" noChangeArrowheads="1"/>
          </p:cNvPicPr>
          <p:nvPr>
            <p:ph sz="half" idx="1"/>
          </p:nvPr>
        </p:nvPicPr>
        <p:blipFill>
          <a:blip r:embed="rId2"/>
          <a:srcRect b="-168"/>
          <a:stretch>
            <a:fillRect/>
          </a:stretch>
        </p:blipFill>
        <p:spPr>
          <a:xfrm>
            <a:off x="379413" y="2379663"/>
            <a:ext cx="4624387" cy="3425825"/>
          </a:xfrm>
        </p:spPr>
      </p:pic>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428625" y="642938"/>
            <a:ext cx="8229600" cy="1143000"/>
          </a:xfrm>
        </p:spPr>
        <p:txBody>
          <a:bodyPr/>
          <a:lstStyle/>
          <a:p>
            <a:r>
              <a:rPr lang="en-CA" smtClean="0"/>
              <a:t>Split Window</a:t>
            </a:r>
          </a:p>
        </p:txBody>
      </p:sp>
      <p:pic>
        <p:nvPicPr>
          <p:cNvPr id="70658" name="Picture 2"/>
          <p:cNvPicPr>
            <a:picLocks noGrp="1" noChangeAspect="1" noChangeArrowheads="1"/>
          </p:cNvPicPr>
          <p:nvPr>
            <p:ph idx="1"/>
          </p:nvPr>
        </p:nvPicPr>
        <p:blipFill>
          <a:blip r:embed="rId2"/>
          <a:srcRect/>
          <a:stretch>
            <a:fillRect/>
          </a:stretch>
        </p:blipFill>
        <p:spPr>
          <a:xfrm>
            <a:off x="323850" y="1920875"/>
            <a:ext cx="4957763" cy="3865563"/>
          </a:xfrm>
        </p:spPr>
      </p:pic>
      <p:sp>
        <p:nvSpPr>
          <p:cNvPr id="70659" name="TextBox 7"/>
          <p:cNvSpPr txBox="1">
            <a:spLocks noChangeArrowheads="1"/>
          </p:cNvSpPr>
          <p:nvPr/>
        </p:nvSpPr>
        <p:spPr bwMode="auto">
          <a:xfrm>
            <a:off x="5435600" y="3141663"/>
            <a:ext cx="3433763" cy="1200150"/>
          </a:xfrm>
          <a:prstGeom prst="rect">
            <a:avLst/>
          </a:prstGeom>
          <a:noFill/>
          <a:ln w="9525">
            <a:noFill/>
            <a:miter lim="800000"/>
            <a:headEnd/>
            <a:tailEnd/>
          </a:ln>
        </p:spPr>
        <p:txBody>
          <a:bodyPr>
            <a:spAutoFit/>
          </a:bodyPr>
          <a:lstStyle/>
          <a:p>
            <a:r>
              <a:rPr lang="en-CA"/>
              <a:t>• </a:t>
            </a:r>
            <a:r>
              <a:rPr lang="en-CA" b="1" u="sng">
                <a:latin typeface="Constantia" pitchFamily="18" charset="0"/>
              </a:rPr>
              <a:t>Split Window</a:t>
            </a:r>
            <a:r>
              <a:rPr lang="en-CA">
                <a:latin typeface="Constantia" pitchFamily="18" charset="0"/>
              </a:rPr>
              <a:t>: For viewing of 50% Reference CT and 50% Cone Beam CT </a:t>
            </a:r>
          </a:p>
          <a:p>
            <a:pPr>
              <a:buFont typeface="Arial" charset="0"/>
              <a:buChar char="•"/>
            </a:pPr>
            <a:endParaRPr lang="en-CA"/>
          </a:p>
        </p:txBody>
      </p:sp>
      <p:sp>
        <p:nvSpPr>
          <p:cNvPr id="70660" name="TextBox 6"/>
          <p:cNvSpPr txBox="1">
            <a:spLocks noChangeArrowheads="1"/>
          </p:cNvSpPr>
          <p:nvPr/>
        </p:nvSpPr>
        <p:spPr bwMode="auto">
          <a:xfrm>
            <a:off x="1835150" y="6021388"/>
            <a:ext cx="1714500" cy="276225"/>
          </a:xfrm>
          <a:prstGeom prst="rect">
            <a:avLst/>
          </a:prstGeom>
          <a:noFill/>
          <a:ln w="9525">
            <a:noFill/>
            <a:miter lim="800000"/>
            <a:headEnd/>
            <a:tailEnd/>
          </a:ln>
        </p:spPr>
        <p:txBody>
          <a:bodyPr>
            <a:spAutoFit/>
          </a:bodyPr>
          <a:lstStyle/>
          <a:p>
            <a:r>
              <a:rPr lang="en-CA" sz="1200"/>
              <a:t>www.my.varian.com</a:t>
            </a:r>
          </a:p>
        </p:txBody>
      </p:sp>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CA" smtClean="0"/>
              <a:t>Moving Window</a:t>
            </a:r>
          </a:p>
        </p:txBody>
      </p:sp>
      <p:pic>
        <p:nvPicPr>
          <p:cNvPr id="71682" name="Picture 2"/>
          <p:cNvPicPr>
            <a:picLocks noGrp="1" noChangeAspect="1" noChangeArrowheads="1"/>
          </p:cNvPicPr>
          <p:nvPr>
            <p:ph idx="1"/>
          </p:nvPr>
        </p:nvPicPr>
        <p:blipFill>
          <a:blip r:embed="rId2"/>
          <a:srcRect/>
          <a:stretch>
            <a:fillRect/>
          </a:stretch>
        </p:blipFill>
        <p:spPr>
          <a:xfrm>
            <a:off x="357188" y="2233613"/>
            <a:ext cx="4672012" cy="3643312"/>
          </a:xfrm>
        </p:spPr>
      </p:pic>
      <p:sp>
        <p:nvSpPr>
          <p:cNvPr id="71683" name="TextBox 4"/>
          <p:cNvSpPr txBox="1">
            <a:spLocks noChangeArrowheads="1"/>
          </p:cNvSpPr>
          <p:nvPr/>
        </p:nvSpPr>
        <p:spPr bwMode="auto">
          <a:xfrm>
            <a:off x="5292725" y="2997200"/>
            <a:ext cx="3284538" cy="1476375"/>
          </a:xfrm>
          <a:prstGeom prst="rect">
            <a:avLst/>
          </a:prstGeom>
          <a:noFill/>
          <a:ln w="9525">
            <a:noFill/>
            <a:miter lim="800000"/>
            <a:headEnd/>
            <a:tailEnd/>
          </a:ln>
        </p:spPr>
        <p:txBody>
          <a:bodyPr>
            <a:spAutoFit/>
          </a:bodyPr>
          <a:lstStyle/>
          <a:p>
            <a:pPr>
              <a:buFont typeface="Arial" charset="0"/>
              <a:buChar char="•"/>
            </a:pPr>
            <a:r>
              <a:rPr lang="en-CA" b="1" u="sng">
                <a:latin typeface="Constantia" pitchFamily="18" charset="0"/>
              </a:rPr>
              <a:t>Moving Window</a:t>
            </a:r>
            <a:r>
              <a:rPr lang="en-CA" b="1">
                <a:latin typeface="Constantia" pitchFamily="18" charset="0"/>
              </a:rPr>
              <a:t>: </a:t>
            </a:r>
            <a:r>
              <a:rPr lang="en-CA">
                <a:latin typeface="Constantia" pitchFamily="18" charset="0"/>
              </a:rPr>
              <a:t>This allows viewing of the acquired Cone Beam CT and of the planning CT in the moveable rectangle</a:t>
            </a:r>
          </a:p>
          <a:p>
            <a:endParaRPr lang="en-CA">
              <a:latin typeface="Constantia" pitchFamily="18" charset="0"/>
            </a:endParaRPr>
          </a:p>
        </p:txBody>
      </p:sp>
      <p:sp>
        <p:nvSpPr>
          <p:cNvPr id="71684" name="TextBox 6"/>
          <p:cNvSpPr txBox="1">
            <a:spLocks noChangeArrowheads="1"/>
          </p:cNvSpPr>
          <p:nvPr/>
        </p:nvSpPr>
        <p:spPr bwMode="auto">
          <a:xfrm>
            <a:off x="1835150" y="5876925"/>
            <a:ext cx="1714500" cy="276225"/>
          </a:xfrm>
          <a:prstGeom prst="rect">
            <a:avLst/>
          </a:prstGeom>
          <a:noFill/>
          <a:ln w="9525">
            <a:noFill/>
            <a:miter lim="800000"/>
            <a:headEnd/>
            <a:tailEnd/>
          </a:ln>
        </p:spPr>
        <p:txBody>
          <a:bodyPr>
            <a:spAutoFit/>
          </a:bodyPr>
          <a:lstStyle/>
          <a:p>
            <a:r>
              <a:rPr lang="en-CA" sz="1200"/>
              <a:t>www.my.varian.com</a:t>
            </a:r>
          </a:p>
        </p:txBody>
      </p:sp>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CA" smtClean="0"/>
              <a:t>Color Blending</a:t>
            </a:r>
          </a:p>
        </p:txBody>
      </p:sp>
      <p:pic>
        <p:nvPicPr>
          <p:cNvPr id="72706" name="Picture 2"/>
          <p:cNvPicPr>
            <a:picLocks noGrp="1" noChangeAspect="1" noChangeArrowheads="1"/>
          </p:cNvPicPr>
          <p:nvPr>
            <p:ph idx="1"/>
          </p:nvPr>
        </p:nvPicPr>
        <p:blipFill>
          <a:blip r:embed="rId2"/>
          <a:srcRect/>
          <a:stretch>
            <a:fillRect/>
          </a:stretch>
        </p:blipFill>
        <p:spPr>
          <a:xfrm>
            <a:off x="463550" y="2281238"/>
            <a:ext cx="4602163" cy="3595687"/>
          </a:xfrm>
        </p:spPr>
      </p:pic>
      <p:sp>
        <p:nvSpPr>
          <p:cNvPr id="72707" name="TextBox 4"/>
          <p:cNvSpPr txBox="1">
            <a:spLocks noChangeArrowheads="1"/>
          </p:cNvSpPr>
          <p:nvPr/>
        </p:nvSpPr>
        <p:spPr bwMode="auto">
          <a:xfrm>
            <a:off x="5364163" y="2997200"/>
            <a:ext cx="3352800" cy="1754188"/>
          </a:xfrm>
          <a:prstGeom prst="rect">
            <a:avLst/>
          </a:prstGeom>
          <a:noFill/>
          <a:ln w="9525">
            <a:noFill/>
            <a:miter lim="800000"/>
            <a:headEnd/>
            <a:tailEnd/>
          </a:ln>
        </p:spPr>
        <p:txBody>
          <a:bodyPr>
            <a:spAutoFit/>
          </a:bodyPr>
          <a:lstStyle/>
          <a:p>
            <a:pPr>
              <a:buFont typeface="Arial" charset="0"/>
              <a:buChar char="•"/>
            </a:pPr>
            <a:r>
              <a:rPr lang="en-CA" b="1" u="sng">
                <a:latin typeface="Constantia" pitchFamily="18" charset="0"/>
              </a:rPr>
              <a:t>Color Blending</a:t>
            </a:r>
            <a:r>
              <a:rPr lang="en-CA">
                <a:latin typeface="Constantia" pitchFamily="18" charset="0"/>
              </a:rPr>
              <a:t>: The blend function is used to overlay one image over another and shows the two images in different colors to assist in matching. </a:t>
            </a:r>
          </a:p>
          <a:p>
            <a:pPr>
              <a:buFont typeface="Arial" charset="0"/>
              <a:buChar char="•"/>
            </a:pPr>
            <a:endParaRPr lang="en-CA">
              <a:latin typeface="Constantia" pitchFamily="18" charset="0"/>
            </a:endParaRPr>
          </a:p>
        </p:txBody>
      </p:sp>
      <p:sp>
        <p:nvSpPr>
          <p:cNvPr id="72708" name="TextBox 6"/>
          <p:cNvSpPr txBox="1">
            <a:spLocks noChangeArrowheads="1"/>
          </p:cNvSpPr>
          <p:nvPr/>
        </p:nvSpPr>
        <p:spPr bwMode="auto">
          <a:xfrm>
            <a:off x="1881188" y="6153150"/>
            <a:ext cx="1714500" cy="276225"/>
          </a:xfrm>
          <a:prstGeom prst="rect">
            <a:avLst/>
          </a:prstGeom>
          <a:noFill/>
          <a:ln w="9525">
            <a:noFill/>
            <a:miter lim="800000"/>
            <a:headEnd/>
            <a:tailEnd/>
          </a:ln>
        </p:spPr>
        <p:txBody>
          <a:bodyPr>
            <a:spAutoFit/>
          </a:bodyPr>
          <a:lstStyle/>
          <a:p>
            <a:r>
              <a:rPr lang="en-CA" sz="1200"/>
              <a:t>www.my.varian.com</a:t>
            </a:r>
          </a:p>
        </p:txBody>
      </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CA" smtClean="0"/>
              <a:t>Image Assessment &amp; Time</a:t>
            </a:r>
          </a:p>
        </p:txBody>
      </p:sp>
      <p:sp>
        <p:nvSpPr>
          <p:cNvPr id="73730" name="Content Placeholder 2"/>
          <p:cNvSpPr>
            <a:spLocks noGrp="1"/>
          </p:cNvSpPr>
          <p:nvPr>
            <p:ph idx="1"/>
          </p:nvPr>
        </p:nvSpPr>
        <p:spPr/>
        <p:txBody>
          <a:bodyPr/>
          <a:lstStyle/>
          <a:p>
            <a:r>
              <a:rPr lang="en-US" b="1" smtClean="0"/>
              <a:t>Time</a:t>
            </a:r>
            <a:r>
              <a:rPr lang="en-US" smtClean="0"/>
              <a:t> is of the essence. It’s important to keep in mind that the validity of your scan varies inversely with time. So the longer you take, the less likely it is that the scan your looking at represents the patients current position.</a:t>
            </a:r>
          </a:p>
          <a:p>
            <a:pPr>
              <a:buFontTx/>
              <a:buChar char="-"/>
            </a:pPr>
            <a:endParaRPr lang="en-US" smtClean="0"/>
          </a:p>
          <a:p>
            <a:r>
              <a:rPr lang="en-US" smtClean="0"/>
              <a:t> </a:t>
            </a:r>
            <a:r>
              <a:rPr lang="en-US" b="1" smtClean="0"/>
              <a:t>Aim</a:t>
            </a:r>
            <a:r>
              <a:rPr lang="en-US" smtClean="0"/>
              <a:t>: 2 minutes or less, remember the acquisition &amp; reconstruction in itself took 1-2  minutes.</a:t>
            </a:r>
          </a:p>
          <a:p>
            <a:endParaRPr lang="en-CA" smtClean="0"/>
          </a:p>
        </p:txBody>
      </p:sp>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AutoShape 3"/>
          <p:cNvSpPr>
            <a:spLocks noGrp="1" noChangeAspect="1" noChangeArrowheads="1"/>
          </p:cNvSpPr>
          <p:nvPr>
            <p:ph type="body" idx="1"/>
          </p:nvPr>
        </p:nvSpPr>
        <p:spPr/>
        <p:txBody>
          <a:bodyPr/>
          <a:lstStyle/>
          <a:p>
            <a:pPr>
              <a:buFont typeface="Wingdings 2" pitchFamily="18" charset="2"/>
              <a:buNone/>
            </a:pPr>
            <a:endParaRPr lang="en-CA" sz="3600" smtClean="0"/>
          </a:p>
          <a:p>
            <a:pPr>
              <a:buFont typeface="Wingdings 2" pitchFamily="18" charset="2"/>
              <a:buNone/>
            </a:pPr>
            <a:r>
              <a:rPr lang="en-CA" sz="3600" smtClean="0"/>
              <a:t>“The overall goal of IGRT is to target tumours more accurately while better sparing the normal tissues.”</a:t>
            </a:r>
          </a:p>
          <a:p>
            <a:pPr algn="r">
              <a:buFont typeface="Wingdings 2" pitchFamily="18" charset="2"/>
              <a:buNone/>
            </a:pPr>
            <a:r>
              <a:rPr lang="en-CA" sz="1400" smtClean="0"/>
              <a:t>Xing et al, 2006</a:t>
            </a:r>
            <a:r>
              <a:rPr lang="en-CA" sz="3600" smtClean="0"/>
              <a:t> </a:t>
            </a:r>
          </a:p>
        </p:txBody>
      </p:sp>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pPr algn="ctr" eaLnBrk="1" hangingPunct="1"/>
            <a:r>
              <a:rPr lang="en-CA" smtClean="0"/>
              <a:t>References</a:t>
            </a:r>
          </a:p>
        </p:txBody>
      </p:sp>
      <p:sp>
        <p:nvSpPr>
          <p:cNvPr id="75778" name="Content Placeholder 2"/>
          <p:cNvSpPr>
            <a:spLocks noGrp="1"/>
          </p:cNvSpPr>
          <p:nvPr>
            <p:ph idx="1"/>
          </p:nvPr>
        </p:nvSpPr>
        <p:spPr/>
        <p:txBody>
          <a:bodyPr/>
          <a:lstStyle/>
          <a:p>
            <a:pPr marL="514350" indent="-514350">
              <a:buFont typeface="Calibri" pitchFamily="34" charset="0"/>
              <a:buAutoNum type="arabicPeriod"/>
            </a:pPr>
            <a:r>
              <a:rPr lang="en-CA" sz="1400" smtClean="0"/>
              <a:t>Xing et al. OVERVIEW OF IMAGE-GUIDED RADIATION THERAPY</a:t>
            </a:r>
            <a:r>
              <a:rPr lang="en-CA" sz="1400" b="1" smtClean="0"/>
              <a:t>,</a:t>
            </a:r>
            <a:r>
              <a:rPr lang="en-CA" sz="1400" smtClean="0"/>
              <a:t> Department of Radiation 	Oncology, Stanford University School of Medicine, Stanford, CA</a:t>
            </a:r>
          </a:p>
          <a:p>
            <a:pPr marL="514350" indent="-514350">
              <a:buFont typeface="Calibri" pitchFamily="34" charset="0"/>
              <a:buAutoNum type="arabicPeriod"/>
            </a:pPr>
            <a:r>
              <a:rPr lang="en-CA" sz="1400" smtClean="0"/>
              <a:t>Potters et al. AMERICAN SOCIETY FOR THERAPEUTIC RADIOLOGY AND ONCOLOGY 	(ASTRO) AND AMERICAN COLLEGE OF RADIOLOGY (ACR) PRACTICE GUIDELINES 	FOR IMAGE-GUIDED RADIATION THERAPY (IGRT), Int. J. Radiation Oncology Biol. Phys., 	Vol. 76, No. 2, pp. 319–325, 2010  </a:t>
            </a:r>
          </a:p>
          <a:p>
            <a:pPr marL="514350" indent="-514350" eaLnBrk="1" hangingPunct="1">
              <a:buFont typeface="Calibri" pitchFamily="34" charset="0"/>
              <a:buAutoNum type="arabicPeriod"/>
            </a:pPr>
            <a:r>
              <a:rPr lang="en-CA" sz="1400" smtClean="0"/>
              <a:t>Jörg Lehmann, Ph.D., DABR, Cone beam computed tomography (CBCT) for radiation therapy 	patient positioning; (ppt)</a:t>
            </a:r>
          </a:p>
          <a:p>
            <a:pPr marL="514350" indent="-514350" eaLnBrk="1" hangingPunct="1">
              <a:buFont typeface="Calibri" pitchFamily="34" charset="0"/>
              <a:buAutoNum type="arabicPeriod"/>
            </a:pPr>
            <a:r>
              <a:rPr lang="en-CA" sz="1400" smtClean="0"/>
              <a:t>Catheryn Yashar, MD, Role of Modern Radiotherapy in Oncologic Practice, University of 	California, San Diego, 2007; ppt</a:t>
            </a:r>
          </a:p>
          <a:p>
            <a:pPr marL="514350" indent="-514350" eaLnBrk="1" hangingPunct="1">
              <a:buFont typeface="Calibri" pitchFamily="34" charset="0"/>
              <a:buAutoNum type="arabicPeriod"/>
            </a:pPr>
            <a:r>
              <a:rPr lang="en-CA" sz="1400" smtClean="0"/>
              <a:t>Jan-Jakob Sonke, Cone Beam CT guided Radiotherapy, 2006; (ppt)</a:t>
            </a:r>
          </a:p>
          <a:p>
            <a:pPr marL="514350" indent="-514350" eaLnBrk="1" hangingPunct="1">
              <a:buFont typeface="Calibri" pitchFamily="34" charset="0"/>
              <a:buAutoNum type="arabicPeriod"/>
            </a:pPr>
            <a:r>
              <a:rPr lang="en-CA" sz="1400" smtClean="0"/>
              <a:t>Jonathan Sykes , Cone Beam CT, Cookridge Hospital, Leeds, December 2004</a:t>
            </a:r>
          </a:p>
          <a:p>
            <a:pPr marL="514350" indent="-514350" eaLnBrk="1" hangingPunct="1">
              <a:buFont typeface="Calibri" pitchFamily="34" charset="0"/>
              <a:buAutoNum type="arabicPeriod"/>
            </a:pPr>
            <a:r>
              <a:rPr lang="en-CA" sz="1400" smtClean="0"/>
              <a:t>Calvin Huntzinger, Image Guided Radiation Therapy, Varian Medical Systems, Palo Alto, 	California, September 2004</a:t>
            </a:r>
          </a:p>
          <a:p>
            <a:pPr marL="514350" indent="-514350" eaLnBrk="1" hangingPunct="1">
              <a:buFont typeface="Calibri" pitchFamily="34" charset="0"/>
              <a:buAutoNum type="arabicPeriod"/>
            </a:pPr>
            <a:r>
              <a:rPr lang="en-CA" sz="1400" smtClean="0"/>
              <a:t>Varian, Cone Beam CT Verification Procedure Manual, Training Package; www.varian.com  </a:t>
            </a:r>
          </a:p>
          <a:p>
            <a:pPr marL="514350" indent="-514350">
              <a:buFont typeface="Calibri" pitchFamily="34" charset="0"/>
              <a:buAutoNum type="arabicPeriod"/>
            </a:pPr>
            <a:r>
              <a:rPr lang="en-CA" sz="1400" smtClean="0"/>
              <a:t>   Ding et al., RADIATION DOSE FROM KILOVOLTAGE CONE BEAM COMPUTED TOMOGRAPHY 	IN AN IMAGE-GUIDED RADIOTHERAPY PROCEDURE, Nashville, Int. J. Radiation 	Oncology Biol. ,Phys., Vol. 73, No. 2, pp. 610–617, 2009</a:t>
            </a:r>
          </a:p>
          <a:p>
            <a:pPr marL="514350" indent="-514350">
              <a:buFont typeface="Calibri" pitchFamily="34" charset="0"/>
              <a:buAutoNum type="arabicPeriod"/>
            </a:pPr>
            <a:endParaRPr lang="en-CA" sz="1400" smtClean="0"/>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pPr algn="ctr"/>
            <a:r>
              <a:rPr lang="en-CA" smtClean="0"/>
              <a:t>References</a:t>
            </a:r>
          </a:p>
        </p:txBody>
      </p:sp>
      <p:sp>
        <p:nvSpPr>
          <p:cNvPr id="76802" name="Content Placeholder 2"/>
          <p:cNvSpPr>
            <a:spLocks noGrp="1"/>
          </p:cNvSpPr>
          <p:nvPr>
            <p:ph idx="1"/>
          </p:nvPr>
        </p:nvSpPr>
        <p:spPr/>
        <p:txBody>
          <a:bodyPr/>
          <a:lstStyle/>
          <a:p>
            <a:pPr marL="342900" indent="-342900">
              <a:buFont typeface="Wingdings 2" pitchFamily="18" charset="2"/>
              <a:buAutoNum type="arabicPeriod" startAt="10"/>
            </a:pPr>
            <a:r>
              <a:rPr lang="en-CA" sz="1400" smtClean="0"/>
              <a:t>Korreman et al., THE EUROPEAN SOCIETY OF THERAPEUTIC RADIOLOGY AND ONCOLOGY –	EUROPEAN INSTITUTE OF RADIOTHERAPY (ESTRO–EIR) REPORT ON 3D CT-BASED 	IN-ROOM IMAGE GUIDANCE SYSTEMS: A practical and technical review and guide , 	Radiotherapy and Oncology 94 , pp. 129-144, 2010</a:t>
            </a:r>
          </a:p>
          <a:p>
            <a:pPr marL="342900" indent="-342900">
              <a:buFont typeface="Wingdings 2" pitchFamily="18" charset="2"/>
              <a:buAutoNum type="arabicPeriod" startAt="10"/>
            </a:pPr>
            <a:endParaRPr lang="en-CA" sz="1400" smtClean="0"/>
          </a:p>
        </p:txBody>
      </p:sp>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CA" smtClean="0"/>
              <a:t>Websites:</a:t>
            </a:r>
          </a:p>
        </p:txBody>
      </p:sp>
      <p:sp>
        <p:nvSpPr>
          <p:cNvPr id="77826" name="Content Placeholder 2"/>
          <p:cNvSpPr>
            <a:spLocks noGrp="1"/>
          </p:cNvSpPr>
          <p:nvPr>
            <p:ph idx="1"/>
          </p:nvPr>
        </p:nvSpPr>
        <p:spPr>
          <a:xfrm>
            <a:off x="457200" y="1935163"/>
            <a:ext cx="8229600" cy="4637087"/>
          </a:xfrm>
        </p:spPr>
        <p:txBody>
          <a:bodyPr/>
          <a:lstStyle/>
          <a:p>
            <a:pPr marL="514350" indent="-514350">
              <a:buFont typeface="Calibri" pitchFamily="34" charset="0"/>
              <a:buAutoNum type="arabicPeriod"/>
            </a:pPr>
            <a:r>
              <a:rPr lang="en-CA" sz="2800" smtClean="0">
                <a:solidFill>
                  <a:srgbClr val="FFC000"/>
                </a:solidFill>
                <a:hlinkClick r:id="rId2"/>
              </a:rPr>
              <a:t>www.varian.com</a:t>
            </a:r>
            <a:endParaRPr lang="en-CA" sz="2800" smtClean="0">
              <a:solidFill>
                <a:srgbClr val="FFC000"/>
              </a:solidFill>
            </a:endParaRPr>
          </a:p>
          <a:p>
            <a:pPr marL="514350" indent="-514350">
              <a:buFont typeface="Calibri" pitchFamily="34" charset="0"/>
              <a:buAutoNum type="arabicPeriod"/>
            </a:pPr>
            <a:r>
              <a:rPr lang="en-CA" sz="2800" u="sng" smtClean="0">
                <a:solidFill>
                  <a:srgbClr val="FFC000"/>
                </a:solidFill>
                <a:hlinkClick r:id="rId3"/>
              </a:rPr>
              <a:t>www.my.varian.com</a:t>
            </a:r>
            <a:endParaRPr lang="en-CA" sz="2800" u="sng" smtClean="0">
              <a:solidFill>
                <a:srgbClr val="FFC000"/>
              </a:solidFill>
            </a:endParaRPr>
          </a:p>
          <a:p>
            <a:pPr marL="514350" indent="-514350">
              <a:buFont typeface="Calibri" pitchFamily="34" charset="0"/>
              <a:buAutoNum type="arabicPeriod"/>
            </a:pPr>
            <a:r>
              <a:rPr lang="en-CA" sz="2800" u="sng" smtClean="0">
                <a:solidFill>
                  <a:srgbClr val="FFC000"/>
                </a:solidFill>
                <a:hlinkClick r:id="rId4"/>
              </a:rPr>
              <a:t>http://www.sasro.ch/SRO/Delivery%20and%20verification%20-%20part%203.pdf</a:t>
            </a:r>
            <a:endParaRPr lang="en-CA" sz="2800" u="sng" smtClean="0">
              <a:solidFill>
                <a:srgbClr val="FFC000"/>
              </a:solidFill>
            </a:endParaRPr>
          </a:p>
          <a:p>
            <a:pPr marL="514350" indent="-514350">
              <a:buFont typeface="Calibri" pitchFamily="34" charset="0"/>
              <a:buAutoNum type="arabicPeriod"/>
            </a:pPr>
            <a:r>
              <a:rPr lang="en-CA" sz="2800" smtClean="0">
                <a:solidFill>
                  <a:srgbClr val="000000"/>
                </a:solidFill>
                <a:hlinkClick r:id="rId5"/>
              </a:rPr>
              <a:t>http://ruirodrigues.net/radioterapia/images/stories/equip/icru_50.jpg</a:t>
            </a:r>
            <a:endParaRPr lang="en-CA" sz="2800" smtClean="0">
              <a:solidFill>
                <a:srgbClr val="000000"/>
              </a:solidFill>
            </a:endParaRPr>
          </a:p>
          <a:p>
            <a:pPr marL="514350" indent="-514350">
              <a:buFont typeface="Calibri" pitchFamily="34" charset="0"/>
              <a:buAutoNum type="arabicPeriod"/>
            </a:pPr>
            <a:endParaRPr lang="en-CA" sz="2800" u="sng" smtClean="0">
              <a:solidFill>
                <a:srgbClr val="FFC000"/>
              </a:solidFill>
            </a:endParaRPr>
          </a:p>
          <a:p>
            <a:pPr marL="514350" indent="-514350">
              <a:buFont typeface="Wingdings 2" pitchFamily="18" charset="2"/>
              <a:buNone/>
            </a:pPr>
            <a:endParaRPr lang="en-CA" sz="2800" smtClean="0"/>
          </a:p>
          <a:p>
            <a:pPr marL="514350" indent="-514350">
              <a:buFont typeface="Calibri" pitchFamily="34" charset="0"/>
              <a:buAutoNum type="arabicPeriod"/>
            </a:pPr>
            <a:endParaRPr lang="en-CA" smtClean="0"/>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CA" smtClean="0"/>
              <a:t>Why use IGRT? </a:t>
            </a:r>
          </a:p>
        </p:txBody>
      </p:sp>
      <p:sp>
        <p:nvSpPr>
          <p:cNvPr id="10243" name="Content Placeholder 2"/>
          <p:cNvSpPr>
            <a:spLocks noGrp="1"/>
          </p:cNvSpPr>
          <p:nvPr>
            <p:ph idx="1"/>
          </p:nvPr>
        </p:nvSpPr>
        <p:spPr/>
        <p:txBody>
          <a:bodyPr/>
          <a:lstStyle/>
          <a:p>
            <a:pPr marL="495300" indent="-495300" eaLnBrk="1" hangingPunct="1"/>
            <a:r>
              <a:rPr lang="en-CA" smtClean="0"/>
              <a:t>With tightly defined dose distributions (rapid dose fall off outside of tumour volume), the patient’s position is very </a:t>
            </a:r>
            <a:r>
              <a:rPr lang="en-CA" b="1" smtClean="0"/>
              <a:t>critical</a:t>
            </a:r>
            <a:r>
              <a:rPr lang="en-CA" smtClean="0"/>
              <a:t> to the delivery of a </a:t>
            </a:r>
            <a:r>
              <a:rPr lang="en-CA" b="1" smtClean="0"/>
              <a:t>precisely</a:t>
            </a:r>
            <a:r>
              <a:rPr lang="en-CA" smtClean="0"/>
              <a:t> planned treatment.</a:t>
            </a:r>
          </a:p>
          <a:p>
            <a:pPr marL="495300" indent="-495300" eaLnBrk="1" hangingPunct="1"/>
            <a:r>
              <a:rPr lang="en-CA" b="1" smtClean="0"/>
              <a:t>Inaccurate  alignment </a:t>
            </a:r>
            <a:r>
              <a:rPr lang="en-CA" smtClean="0"/>
              <a:t>of the isocenter and treatment fields with the patient can lead to:</a:t>
            </a:r>
          </a:p>
          <a:p>
            <a:pPr marL="850900" lvl="1" indent="-457200" eaLnBrk="1" hangingPunct="1">
              <a:buFont typeface="Wingdings 2" pitchFamily="18" charset="2"/>
              <a:buAutoNum type="arabicPeriod"/>
            </a:pPr>
            <a:r>
              <a:rPr lang="en-CA" smtClean="0"/>
              <a:t>The tumour can receive a reduced dose (leading to a </a:t>
            </a:r>
            <a:r>
              <a:rPr lang="en-CA" b="1" smtClean="0"/>
              <a:t>loss in tumour control</a:t>
            </a:r>
            <a:r>
              <a:rPr lang="en-CA" smtClean="0"/>
              <a:t>).</a:t>
            </a:r>
          </a:p>
          <a:p>
            <a:pPr marL="850900" lvl="1" indent="-457200" eaLnBrk="1" hangingPunct="1">
              <a:buFont typeface="Wingdings 2" pitchFamily="18" charset="2"/>
              <a:buAutoNum type="arabicPeriod"/>
            </a:pPr>
            <a:r>
              <a:rPr lang="en-CA" smtClean="0"/>
              <a:t>Adjacent critical organs can receive a higher dose (leading to </a:t>
            </a:r>
            <a:r>
              <a:rPr lang="en-CA" b="1" smtClean="0"/>
              <a:t>normal tissue complications </a:t>
            </a:r>
            <a:r>
              <a:rPr lang="en-CA" smtClean="0"/>
              <a:t>– short and/or long term side effects).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strips(downLeft)">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strips(downLeft)">
                                      <p:cBhvr>
                                        <p:cTn id="12" dur="5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strips(downLeft)">
                                      <p:cBhvr>
                                        <p:cTn id="17" dur="5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strips(downLeft)">
                                      <p:cBhvr>
                                        <p:cTn id="22"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68313" y="908050"/>
            <a:ext cx="8229600" cy="1500188"/>
          </a:xfrm>
        </p:spPr>
        <p:txBody>
          <a:bodyPr/>
          <a:lstStyle/>
          <a:p>
            <a:pPr eaLnBrk="1" hangingPunct="1"/>
            <a:r>
              <a:rPr lang="en-CA" smtClean="0"/>
              <a:t>What is a Cone Beam Computed Tomography (CBCT)?</a:t>
            </a:r>
          </a:p>
        </p:txBody>
      </p:sp>
      <p:sp>
        <p:nvSpPr>
          <p:cNvPr id="15363" name="Content Placeholder 2"/>
          <p:cNvSpPr>
            <a:spLocks noGrp="1"/>
          </p:cNvSpPr>
          <p:nvPr>
            <p:ph idx="1"/>
          </p:nvPr>
        </p:nvSpPr>
        <p:spPr>
          <a:xfrm>
            <a:off x="468313" y="2565400"/>
            <a:ext cx="8229600" cy="3908425"/>
          </a:xfrm>
        </p:spPr>
        <p:txBody>
          <a:bodyPr/>
          <a:lstStyle/>
          <a:p>
            <a:pPr eaLnBrk="1" hangingPunct="1"/>
            <a:r>
              <a:rPr lang="en-CA" sz="2400" smtClean="0"/>
              <a:t>A CBCT is obtained of the patient in the treatment position on the treatment couch right before the radiation treatment is delivered.</a:t>
            </a:r>
          </a:p>
          <a:p>
            <a:pPr eaLnBrk="1" hangingPunct="1"/>
            <a:r>
              <a:rPr lang="en-CA" sz="2400" smtClean="0"/>
              <a:t>This is accomplished by a kV imaging system (kV source and panel) that is mounted orthogonally (90 degrees) to that of the MV therapy beam.</a:t>
            </a:r>
          </a:p>
          <a:p>
            <a:pPr eaLnBrk="1" hangingPunct="1"/>
            <a:r>
              <a:rPr lang="en-CA" sz="2400" smtClean="0"/>
              <a:t>It is reconstructed in minutes and then compared/registered with the reference planning CT scan to match the patient’s internal anatomy.</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strips(downLeft)">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strips(downLeft)">
                                      <p:cBhvr>
                                        <p:cTn id="12" dur="5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strips(downLeft)">
                                      <p:cBhvr>
                                        <p:cTn id="17" dur="5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CA" smtClean="0"/>
              <a:t>Patient Motion</a:t>
            </a:r>
          </a:p>
        </p:txBody>
      </p:sp>
      <p:sp>
        <p:nvSpPr>
          <p:cNvPr id="11267" name="Content Placeholder 2"/>
          <p:cNvSpPr>
            <a:spLocks noGrp="1"/>
          </p:cNvSpPr>
          <p:nvPr>
            <p:ph idx="1"/>
          </p:nvPr>
        </p:nvSpPr>
        <p:spPr/>
        <p:txBody>
          <a:bodyPr/>
          <a:lstStyle/>
          <a:p>
            <a:pPr eaLnBrk="1" hangingPunct="1"/>
            <a:r>
              <a:rPr lang="en-CA" u="sng" smtClean="0"/>
              <a:t>Interfraction Motion</a:t>
            </a:r>
            <a:r>
              <a:rPr lang="en-CA" smtClean="0"/>
              <a:t>:</a:t>
            </a:r>
          </a:p>
          <a:p>
            <a:pPr lvl="1" eaLnBrk="1" hangingPunct="1"/>
            <a:r>
              <a:rPr lang="en-CA" smtClean="0"/>
              <a:t>Changes in the patient’s anatomy </a:t>
            </a:r>
            <a:r>
              <a:rPr lang="en-CA" u="sng" smtClean="0"/>
              <a:t>between</a:t>
            </a:r>
            <a:r>
              <a:rPr lang="en-CA" smtClean="0"/>
              <a:t> treatments</a:t>
            </a:r>
          </a:p>
          <a:p>
            <a:pPr lvl="1" eaLnBrk="1" hangingPunct="1"/>
            <a:r>
              <a:rPr lang="en-CA" smtClean="0"/>
              <a:t>e.g. weight loss, swelling, tumour shrinkage, organ fillings (empty/full bladder/rectum)</a:t>
            </a:r>
          </a:p>
          <a:p>
            <a:pPr eaLnBrk="1" hangingPunct="1"/>
            <a:endParaRPr lang="en-CA" smtClean="0"/>
          </a:p>
          <a:p>
            <a:pPr eaLnBrk="1" hangingPunct="1"/>
            <a:r>
              <a:rPr lang="en-CA" u="sng" smtClean="0"/>
              <a:t>Intrafraction Motion</a:t>
            </a:r>
            <a:r>
              <a:rPr lang="en-CA" smtClean="0"/>
              <a:t>:</a:t>
            </a:r>
          </a:p>
          <a:p>
            <a:pPr lvl="1" eaLnBrk="1" hangingPunct="1"/>
            <a:r>
              <a:rPr lang="en-CA" smtClean="0"/>
              <a:t>Change in the patient’s anatomy </a:t>
            </a:r>
            <a:r>
              <a:rPr lang="en-CA" u="sng" smtClean="0"/>
              <a:t>during</a:t>
            </a:r>
            <a:r>
              <a:rPr lang="en-CA" smtClean="0"/>
              <a:t> a treatment</a:t>
            </a:r>
          </a:p>
          <a:p>
            <a:pPr lvl="1" eaLnBrk="1" hangingPunct="1"/>
            <a:r>
              <a:rPr lang="en-CA" smtClean="0"/>
              <a:t>e.g. organ motion (breathing), uncooperative patient  (patient in a lot of pain and moving)</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strips(downLeft)">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strips(downLeft)">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strips(downLeft)">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strips(downLeft)">
                                      <p:cBhvr>
                                        <p:cTn id="22" dur="500"/>
                                        <p:tgtEl>
                                          <p:spTgt spid="1126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animEffect transition="in" filter="strips(downLeft)">
                                      <p:cBhvr>
                                        <p:cTn id="27" dur="500"/>
                                        <p:tgtEl>
                                          <p:spTgt spid="1126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267">
                                            <p:txEl>
                                              <p:pRg st="6" end="6"/>
                                            </p:txEl>
                                          </p:spTgt>
                                        </p:tgtEl>
                                        <p:attrNameLst>
                                          <p:attrName>style.visibility</p:attrName>
                                        </p:attrNameLst>
                                      </p:cBhvr>
                                      <p:to>
                                        <p:strVal val="visible"/>
                                      </p:to>
                                    </p:set>
                                    <p:animEffect transition="in" filter="strips(downLeft)">
                                      <p:cBhvr>
                                        <p:cTn id="32" dur="5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r>
              <a:rPr lang="en-CA" smtClean="0"/>
              <a:t>Advantages &amp; Role of the CBCT</a:t>
            </a:r>
          </a:p>
        </p:txBody>
      </p:sp>
      <p:sp>
        <p:nvSpPr>
          <p:cNvPr id="16387" name="Content Placeholder 2"/>
          <p:cNvSpPr>
            <a:spLocks noGrp="1"/>
          </p:cNvSpPr>
          <p:nvPr>
            <p:ph idx="1"/>
          </p:nvPr>
        </p:nvSpPr>
        <p:spPr>
          <a:xfrm>
            <a:off x="457200" y="1935163"/>
            <a:ext cx="8229600" cy="2573337"/>
          </a:xfrm>
        </p:spPr>
        <p:txBody>
          <a:bodyPr/>
          <a:lstStyle/>
          <a:p>
            <a:pPr eaLnBrk="1" hangingPunct="1"/>
            <a:r>
              <a:rPr lang="en-CA" sz="2400" smtClean="0"/>
              <a:t>Assess </a:t>
            </a:r>
            <a:r>
              <a:rPr lang="en-CA" sz="2400" b="1" smtClean="0"/>
              <a:t>interfractional</a:t>
            </a:r>
            <a:r>
              <a:rPr lang="en-CA" sz="2400" smtClean="0"/>
              <a:t> motion by matching the patient’s internal anatomy before treatment delivery</a:t>
            </a:r>
          </a:p>
          <a:p>
            <a:pPr eaLnBrk="1" hangingPunct="1"/>
            <a:r>
              <a:rPr lang="en-CA" sz="2400" smtClean="0"/>
              <a:t>Improve radiation treatment </a:t>
            </a:r>
            <a:r>
              <a:rPr lang="en-CA" sz="2400" b="1" smtClean="0"/>
              <a:t>accuracy </a:t>
            </a:r>
            <a:r>
              <a:rPr lang="en-CA" sz="2400" smtClean="0"/>
              <a:t>(ensures that target volume is adequately treated and normal tissue avoided)</a:t>
            </a:r>
          </a:p>
          <a:p>
            <a:pPr marL="273050" lvl="1" indent="-273050" eaLnBrk="1" hangingPunct="1">
              <a:buClr>
                <a:srgbClr val="0BD0D9"/>
              </a:buClr>
              <a:buSzPct val="95000"/>
            </a:pPr>
            <a:r>
              <a:rPr lang="en-CA" b="1" smtClean="0"/>
              <a:t>Monitor changes </a:t>
            </a:r>
            <a:r>
              <a:rPr lang="en-CA" smtClean="0"/>
              <a:t>that can occur during a course of treatment, e.g. tumour response </a:t>
            </a:r>
          </a:p>
        </p:txBody>
      </p:sp>
      <p:pic>
        <p:nvPicPr>
          <p:cNvPr id="23555" name="Picture 4"/>
          <p:cNvPicPr>
            <a:picLocks noChangeAspect="1" noChangeArrowheads="1"/>
          </p:cNvPicPr>
          <p:nvPr/>
        </p:nvPicPr>
        <p:blipFill>
          <a:blip r:embed="rId2"/>
          <a:srcRect b="4938"/>
          <a:stretch>
            <a:fillRect/>
          </a:stretch>
        </p:blipFill>
        <p:spPr bwMode="auto">
          <a:xfrm>
            <a:off x="2916238" y="4365625"/>
            <a:ext cx="2827337" cy="23399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strips(downLeft)">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strips(downLeft)">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strips(downLeft)">
                                      <p:cBhvr>
                                        <p:cTn id="17"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9"/>
          <p:cNvGrpSpPr>
            <a:grpSpLocks/>
          </p:cNvGrpSpPr>
          <p:nvPr/>
        </p:nvGrpSpPr>
        <p:grpSpPr bwMode="auto">
          <a:xfrm>
            <a:off x="714375" y="1603375"/>
            <a:ext cx="8151813" cy="5168900"/>
            <a:chOff x="715168" y="1602862"/>
            <a:chExt cx="8150499" cy="5169415"/>
          </a:xfrm>
        </p:grpSpPr>
        <p:grpSp>
          <p:nvGrpSpPr>
            <p:cNvPr id="24579" name="Group 4"/>
            <p:cNvGrpSpPr>
              <a:grpSpLocks/>
            </p:cNvGrpSpPr>
            <p:nvPr/>
          </p:nvGrpSpPr>
          <p:grpSpPr bwMode="auto">
            <a:xfrm>
              <a:off x="2494706" y="2736214"/>
              <a:ext cx="5004725" cy="3804677"/>
              <a:chOff x="1571604" y="1214422"/>
              <a:chExt cx="5856133" cy="5363043"/>
            </a:xfrm>
          </p:grpSpPr>
          <p:pic>
            <p:nvPicPr>
              <p:cNvPr id="24589" name="Picture 2" descr="On-Board Imager (OBI) – confidence in tumor targeting"/>
              <p:cNvPicPr>
                <a:picLocks noChangeAspect="1" noChangeArrowheads="1"/>
              </p:cNvPicPr>
              <p:nvPr/>
            </p:nvPicPr>
            <p:blipFill>
              <a:blip r:embed="rId3"/>
              <a:srcRect/>
              <a:stretch>
                <a:fillRect/>
              </a:stretch>
            </p:blipFill>
            <p:spPr bwMode="auto">
              <a:xfrm>
                <a:off x="1571604" y="1214422"/>
                <a:ext cx="5856133" cy="4586763"/>
              </a:xfrm>
              <a:prstGeom prst="rect">
                <a:avLst/>
              </a:prstGeom>
              <a:noFill/>
              <a:ln w="9525">
                <a:noFill/>
                <a:miter lim="800000"/>
                <a:headEnd/>
                <a:tailEnd/>
              </a:ln>
            </p:spPr>
          </p:pic>
          <p:sp>
            <p:nvSpPr>
              <p:cNvPr id="24590" name="TextBox 4"/>
              <p:cNvSpPr txBox="1">
                <a:spLocks noChangeArrowheads="1"/>
              </p:cNvSpPr>
              <p:nvPr/>
            </p:nvSpPr>
            <p:spPr bwMode="auto">
              <a:xfrm>
                <a:off x="5589049" y="6143625"/>
                <a:ext cx="1838688" cy="433840"/>
              </a:xfrm>
              <a:prstGeom prst="rect">
                <a:avLst/>
              </a:prstGeom>
              <a:noFill/>
              <a:ln w="9525">
                <a:noFill/>
                <a:miter lim="800000"/>
                <a:headEnd/>
                <a:tailEnd/>
              </a:ln>
            </p:spPr>
            <p:txBody>
              <a:bodyPr>
                <a:spAutoFit/>
              </a:bodyPr>
              <a:lstStyle/>
              <a:p>
                <a:r>
                  <a:rPr lang="en-CA" sz="1400"/>
                  <a:t>www.varian.com</a:t>
                </a:r>
              </a:p>
            </p:txBody>
          </p:sp>
        </p:grpSp>
        <p:grpSp>
          <p:nvGrpSpPr>
            <p:cNvPr id="24580" name="Group 12"/>
            <p:cNvGrpSpPr>
              <a:grpSpLocks/>
            </p:cNvGrpSpPr>
            <p:nvPr/>
          </p:nvGrpSpPr>
          <p:grpSpPr bwMode="auto">
            <a:xfrm>
              <a:off x="5508104" y="1602862"/>
              <a:ext cx="3357563" cy="1428750"/>
              <a:chOff x="5143504" y="785794"/>
              <a:chExt cx="3357586" cy="1428760"/>
            </a:xfrm>
          </p:grpSpPr>
          <p:cxnSp>
            <p:nvCxnSpPr>
              <p:cNvPr id="7" name="Straight Arrow Connector 6"/>
              <p:cNvCxnSpPr/>
              <p:nvPr/>
            </p:nvCxnSpPr>
            <p:spPr>
              <a:xfrm rot="10800000" flipV="1">
                <a:off x="5144045" y="1071574"/>
                <a:ext cx="1499957" cy="1143122"/>
              </a:xfrm>
              <a:prstGeom prst="straightConnector1">
                <a:avLst/>
              </a:prstGeom>
              <a:ln w="25400">
                <a:solidFill>
                  <a:srgbClr val="C00000">
                    <a:alpha val="78000"/>
                  </a:srgbClr>
                </a:solidFill>
                <a:tailEnd type="arrow"/>
              </a:ln>
            </p:spPr>
            <p:style>
              <a:lnRef idx="1">
                <a:schemeClr val="accent1"/>
              </a:lnRef>
              <a:fillRef idx="0">
                <a:schemeClr val="accent1"/>
              </a:fillRef>
              <a:effectRef idx="0">
                <a:schemeClr val="accent1"/>
              </a:effectRef>
              <a:fontRef idx="minor">
                <a:schemeClr val="tx1"/>
              </a:fontRef>
            </p:style>
          </p:cxnSp>
          <p:sp>
            <p:nvSpPr>
              <p:cNvPr id="24588" name="TextBox 11"/>
              <p:cNvSpPr txBox="1">
                <a:spLocks noChangeArrowheads="1"/>
              </p:cNvSpPr>
              <p:nvPr/>
            </p:nvSpPr>
            <p:spPr bwMode="auto">
              <a:xfrm>
                <a:off x="6643702" y="785794"/>
                <a:ext cx="1857388" cy="646336"/>
              </a:xfrm>
              <a:prstGeom prst="rect">
                <a:avLst/>
              </a:prstGeom>
              <a:noFill/>
              <a:ln w="9525">
                <a:noFill/>
                <a:miter lim="800000"/>
                <a:headEnd/>
                <a:tailEnd/>
              </a:ln>
            </p:spPr>
            <p:txBody>
              <a:bodyPr>
                <a:spAutoFit/>
              </a:bodyPr>
              <a:lstStyle/>
              <a:p>
                <a:r>
                  <a:rPr lang="en-CA"/>
                  <a:t>OBI: diagnostic kV Source</a:t>
                </a:r>
              </a:p>
            </p:txBody>
          </p:sp>
        </p:grpSp>
        <p:grpSp>
          <p:nvGrpSpPr>
            <p:cNvPr id="24581" name="Group 14"/>
            <p:cNvGrpSpPr>
              <a:grpSpLocks/>
            </p:cNvGrpSpPr>
            <p:nvPr/>
          </p:nvGrpSpPr>
          <p:grpSpPr bwMode="auto">
            <a:xfrm>
              <a:off x="2765338" y="4941169"/>
              <a:ext cx="2231729" cy="1831108"/>
              <a:chOff x="2778024" y="5578921"/>
              <a:chExt cx="1928829" cy="1687120"/>
            </a:xfrm>
          </p:grpSpPr>
          <p:cxnSp>
            <p:nvCxnSpPr>
              <p:cNvPr id="9" name="Straight Arrow Connector 8"/>
              <p:cNvCxnSpPr/>
              <p:nvPr/>
            </p:nvCxnSpPr>
            <p:spPr>
              <a:xfrm flipV="1">
                <a:off x="4009018" y="5579418"/>
                <a:ext cx="698254" cy="904019"/>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586" name="TextBox 13"/>
              <p:cNvSpPr txBox="1">
                <a:spLocks noChangeArrowheads="1"/>
              </p:cNvSpPr>
              <p:nvPr/>
            </p:nvSpPr>
            <p:spPr bwMode="auto">
              <a:xfrm>
                <a:off x="2778024" y="6624680"/>
                <a:ext cx="1928829" cy="641361"/>
              </a:xfrm>
              <a:prstGeom prst="rect">
                <a:avLst/>
              </a:prstGeom>
              <a:noFill/>
              <a:ln w="9525">
                <a:noFill/>
                <a:miter lim="800000"/>
                <a:headEnd/>
                <a:tailEnd/>
              </a:ln>
            </p:spPr>
            <p:txBody>
              <a:bodyPr>
                <a:spAutoFit/>
              </a:bodyPr>
              <a:lstStyle/>
              <a:p>
                <a:r>
                  <a:rPr lang="en-CA"/>
                  <a:t>OBI: Flat Panel Detector</a:t>
                </a:r>
              </a:p>
            </p:txBody>
          </p:sp>
        </p:grpSp>
        <p:grpSp>
          <p:nvGrpSpPr>
            <p:cNvPr id="24582" name="Group 16"/>
            <p:cNvGrpSpPr>
              <a:grpSpLocks/>
            </p:cNvGrpSpPr>
            <p:nvPr/>
          </p:nvGrpSpPr>
          <p:grpSpPr bwMode="auto">
            <a:xfrm>
              <a:off x="715168" y="4221088"/>
              <a:ext cx="2786063" cy="581025"/>
              <a:chOff x="142844" y="3500438"/>
              <a:chExt cx="2786082" cy="581597"/>
            </a:xfrm>
          </p:grpSpPr>
          <p:cxnSp>
            <p:nvCxnSpPr>
              <p:cNvPr id="11" name="Straight Arrow Connector 10"/>
              <p:cNvCxnSpPr/>
              <p:nvPr/>
            </p:nvCxnSpPr>
            <p:spPr>
              <a:xfrm>
                <a:off x="1357095" y="3714805"/>
                <a:ext cx="1571382" cy="159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584" name="TextBox 15"/>
              <p:cNvSpPr txBox="1">
                <a:spLocks noChangeArrowheads="1"/>
              </p:cNvSpPr>
              <p:nvPr/>
            </p:nvSpPr>
            <p:spPr bwMode="auto">
              <a:xfrm>
                <a:off x="142844" y="3500438"/>
                <a:ext cx="1357322" cy="581597"/>
              </a:xfrm>
              <a:prstGeom prst="rect">
                <a:avLst/>
              </a:prstGeom>
              <a:noFill/>
              <a:ln w="9525">
                <a:noFill/>
                <a:miter lim="800000"/>
                <a:headEnd/>
                <a:tailEnd/>
              </a:ln>
            </p:spPr>
            <p:txBody>
              <a:bodyPr>
                <a:spAutoFit/>
              </a:bodyPr>
              <a:lstStyle/>
              <a:p>
                <a:r>
                  <a:rPr lang="en-CA" sz="1600"/>
                  <a:t>Portal Vision (MV)</a:t>
                </a:r>
              </a:p>
            </p:txBody>
          </p:sp>
        </p:grpSp>
      </p:grpSp>
      <p:sp>
        <p:nvSpPr>
          <p:cNvPr id="24578" name="Title 1"/>
          <p:cNvSpPr txBox="1">
            <a:spLocks/>
          </p:cNvSpPr>
          <p:nvPr/>
        </p:nvSpPr>
        <p:spPr bwMode="auto">
          <a:xfrm>
            <a:off x="458788" y="911225"/>
            <a:ext cx="5337175" cy="1295400"/>
          </a:xfrm>
          <a:prstGeom prst="rect">
            <a:avLst/>
          </a:prstGeom>
          <a:noFill/>
          <a:ln w="9525">
            <a:noFill/>
            <a:miter lim="800000"/>
            <a:headEnd/>
            <a:tailEnd/>
          </a:ln>
        </p:spPr>
        <p:txBody>
          <a:bodyPr/>
          <a:lstStyle/>
          <a:p>
            <a:r>
              <a:rPr lang="en-CA" sz="5000">
                <a:solidFill>
                  <a:schemeClr val="tx2"/>
                </a:solidFill>
                <a:latin typeface="Calibri" pitchFamily="34" charset="0"/>
              </a:rPr>
              <a:t>Varian Imaging System</a:t>
            </a:r>
          </a:p>
        </p:txBody>
      </p:sp>
    </p:spTree>
  </p:cSld>
  <p:clrMapOvr>
    <a:masterClrMapping/>
  </p:clrMapOvr>
  <p:transition>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B2969126FE0934CB92ACA719D1036ED" ma:contentTypeVersion="0" ma:contentTypeDescription="Create a new document." ma:contentTypeScope="" ma:versionID="39ac4849655b610788e628fdb5d8357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4D576E-D8AE-4C13-A8F7-47DE29FC233C}">
  <ds:schemaRefs>
    <ds:schemaRef ds:uri="http://schemas.microsoft.com/sharepoint/v3/contenttype/forms"/>
  </ds:schemaRefs>
</ds:datastoreItem>
</file>

<file path=customXml/itemProps2.xml><?xml version="1.0" encoding="utf-8"?>
<ds:datastoreItem xmlns:ds="http://schemas.openxmlformats.org/officeDocument/2006/customXml" ds:itemID="{B52D9C62-8455-4FCC-8174-6D15E25032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Flow</Template>
  <TotalTime>3437</TotalTime>
  <Words>1834</Words>
  <Application>Microsoft Office PowerPoint</Application>
  <PresentationFormat>On-screen Show (4:3)</PresentationFormat>
  <Paragraphs>259</Paragraphs>
  <Slides>49</Slides>
  <Notes>14</Notes>
  <HiddenSlides>0</HiddenSlides>
  <MMClips>0</MMClips>
  <ScaleCrop>false</ScaleCrop>
  <HeadingPairs>
    <vt:vector size="8" baseType="variant">
      <vt:variant>
        <vt:lpstr>Fonts Used</vt:lpstr>
      </vt:variant>
      <vt:variant>
        <vt:i4>6</vt:i4>
      </vt:variant>
      <vt:variant>
        <vt:lpstr>Design Template</vt:lpstr>
      </vt:variant>
      <vt:variant>
        <vt:i4>4</vt:i4>
      </vt:variant>
      <vt:variant>
        <vt:lpstr>Embedded OLE Servers</vt:lpstr>
      </vt:variant>
      <vt:variant>
        <vt:i4>1</vt:i4>
      </vt:variant>
      <vt:variant>
        <vt:lpstr>Slide Titles</vt:lpstr>
      </vt:variant>
      <vt:variant>
        <vt:i4>49</vt:i4>
      </vt:variant>
    </vt:vector>
  </HeadingPairs>
  <TitlesOfParts>
    <vt:vector size="60" baseType="lpstr">
      <vt:lpstr>Arial</vt:lpstr>
      <vt:lpstr>Calibri</vt:lpstr>
      <vt:lpstr>Constantia</vt:lpstr>
      <vt:lpstr>Wingdings 2</vt:lpstr>
      <vt:lpstr>Garamond</vt:lpstr>
      <vt:lpstr>Wingdings</vt:lpstr>
      <vt:lpstr>Flow</vt:lpstr>
      <vt:lpstr>Flow</vt:lpstr>
      <vt:lpstr>Flow</vt:lpstr>
      <vt:lpstr>Flow</vt:lpstr>
      <vt:lpstr>Image</vt:lpstr>
      <vt:lpstr>Introduction to Image-Guided Radiation Therapy &amp; Cone Beam Computerized Tomography</vt:lpstr>
      <vt:lpstr>Disclaimer</vt:lpstr>
      <vt:lpstr>Objectives</vt:lpstr>
      <vt:lpstr>Definition of Image-Guided Radiation Therapy (IGRT)</vt:lpstr>
      <vt:lpstr>Why use IGRT? </vt:lpstr>
      <vt:lpstr>What is a Cone Beam Computed Tomography (CBCT)?</vt:lpstr>
      <vt:lpstr>Patient Motion</vt:lpstr>
      <vt:lpstr>Advantages &amp; Role of the CBCT</vt:lpstr>
      <vt:lpstr>Slide 9</vt:lpstr>
      <vt:lpstr>Slide 10</vt:lpstr>
      <vt:lpstr>Slide 11</vt:lpstr>
      <vt:lpstr>Helical CT vs CBCT</vt:lpstr>
      <vt:lpstr>Slide 13</vt:lpstr>
      <vt:lpstr>Slide 14</vt:lpstr>
      <vt:lpstr>How are the CBCT images acquired?</vt:lpstr>
      <vt:lpstr>Available Scanning Presets</vt:lpstr>
      <vt:lpstr>Varian: Scanning Presets</vt:lpstr>
      <vt:lpstr>Elekta: Scanning Presets </vt:lpstr>
      <vt:lpstr>Slide 19</vt:lpstr>
      <vt:lpstr>Slide 20</vt:lpstr>
      <vt:lpstr>Full Fan vs Half Fan </vt:lpstr>
      <vt:lpstr>Slide 22</vt:lpstr>
      <vt:lpstr>Slide 23</vt:lpstr>
      <vt:lpstr>Slide 24</vt:lpstr>
      <vt:lpstr>How do we use the CBCT images?</vt:lpstr>
      <vt:lpstr>CBCT Implementation</vt:lpstr>
      <vt:lpstr>Contours for Image Matching and/or Verification</vt:lpstr>
      <vt:lpstr>Determining Matching Priorities</vt:lpstr>
      <vt:lpstr>Matching Using Target Volume</vt:lpstr>
      <vt:lpstr>Matching Using Target Volume</vt:lpstr>
      <vt:lpstr>Matching Using Surrogates</vt:lpstr>
      <vt:lpstr>Matching Using Surrogates</vt:lpstr>
      <vt:lpstr>Using Automatic Image Registration</vt:lpstr>
      <vt:lpstr>Delineating the Region of Interest (ROI)</vt:lpstr>
      <vt:lpstr>Varian</vt:lpstr>
      <vt:lpstr>Slide 36</vt:lpstr>
      <vt:lpstr>Automatic Matching - Varian</vt:lpstr>
      <vt:lpstr>Automatic Matching - Elekta </vt:lpstr>
      <vt:lpstr>Image Assessment</vt:lpstr>
      <vt:lpstr>Matching Verification Tools</vt:lpstr>
      <vt:lpstr>Contours</vt:lpstr>
      <vt:lpstr>Split Window</vt:lpstr>
      <vt:lpstr>Moving Window</vt:lpstr>
      <vt:lpstr>Color Blending</vt:lpstr>
      <vt:lpstr>Image Assessment &amp; Time</vt:lpstr>
      <vt:lpstr>Slide 46</vt:lpstr>
      <vt:lpstr>References</vt:lpstr>
      <vt:lpstr>References</vt:lpstr>
      <vt:lpstr>Websites: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Sylvie Foreshew</dc:creator>
  <cp:lastModifiedBy>sforeshew</cp:lastModifiedBy>
  <cp:revision>328</cp:revision>
  <cp:lastPrinted>2013-01-17T21:05:18Z</cp:lastPrinted>
  <dcterms:created xsi:type="dcterms:W3CDTF">2010-02-23T22:59:51Z</dcterms:created>
  <dcterms:modified xsi:type="dcterms:W3CDTF">2013-04-30T18:25:26Z</dcterms:modified>
</cp:coreProperties>
</file>