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8" r:id="rId6"/>
    <p:sldId id="257" r:id="rId7"/>
    <p:sldId id="258" r:id="rId8"/>
    <p:sldId id="274" r:id="rId9"/>
    <p:sldId id="260" r:id="rId10"/>
    <p:sldId id="263" r:id="rId11"/>
    <p:sldId id="275" r:id="rId12"/>
    <p:sldId id="264" r:id="rId13"/>
    <p:sldId id="276" r:id="rId14"/>
    <p:sldId id="265" r:id="rId15"/>
    <p:sldId id="268" r:id="rId16"/>
    <p:sldId id="282" r:id="rId17"/>
    <p:sldId id="261" r:id="rId18"/>
    <p:sldId id="283" r:id="rId19"/>
    <p:sldId id="287" r:id="rId20"/>
    <p:sldId id="286" r:id="rId21"/>
    <p:sldId id="269" r:id="rId22"/>
    <p:sldId id="267" r:id="rId23"/>
    <p:sldId id="262" r:id="rId24"/>
    <p:sldId id="278" r:id="rId25"/>
    <p:sldId id="279" r:id="rId26"/>
    <p:sldId id="281" r:id="rId27"/>
    <p:sldId id="280" r:id="rId28"/>
    <p:sldId id="284" r:id="rId29"/>
    <p:sldId id="285" r:id="rId30"/>
  </p:sldIdLst>
  <p:sldSz cx="9144000" cy="6858000" type="screen4x3"/>
  <p:notesSz cx="6858000" cy="9144000"/>
  <p:defaultTextStyle>
    <a:defPPr>
      <a:defRPr lang="en-CA"/>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4660"/>
  </p:normalViewPr>
  <p:slideViewPr>
    <p:cSldViewPr>
      <p:cViewPr>
        <p:scale>
          <a:sx n="75" d="100"/>
          <a:sy n="75" d="100"/>
        </p:scale>
        <p:origin x="-534" y="-9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313ECCA-A0D6-484B-8E11-FA52103F9AE8}"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88E218A-C0DC-4E88-890A-C56CE6F72B2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63C9DFE-35C1-4BD6-8D3E-B2511B13C888}"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DF53826E-6558-4E5A-BA04-9B65C3122A0A}"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C82171F4-9453-4FBE-86F2-E1DC1F0B59A3}"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69E5B3C-0CD0-4AE1-B0A1-158AA3243E30}"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F89E23A-7FC6-4E5F-A649-3972C038FABB}"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B7262CB-1313-4783-ABEA-986D2494F4B5}"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750CF501-CC30-4F68-B6AE-4A3B32F7EA26}"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C28C9F2D-D750-4C93-BC52-52313E567E69}"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B56E018D-8F0E-434E-913B-12CD74CC3580}"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98E1362C-199B-4112-B0CB-188BA5F6B0C1}"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EEF004D-9AEB-4E90-9719-EF72CBB824DD}"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vl1pPr>
          </a:lstStyle>
          <a:p>
            <a:pPr>
              <a:defRPr/>
            </a:pPr>
            <a:fld id="{36E3360C-390C-4234-9DAC-C8A298C7B0A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CA" smtClean="0"/>
              <a:t>Appendix C</a:t>
            </a:r>
          </a:p>
        </p:txBody>
      </p:sp>
      <p:sp>
        <p:nvSpPr>
          <p:cNvPr id="15362" name="Rectangle 3"/>
          <p:cNvSpPr>
            <a:spLocks noGrp="1" noChangeArrowheads="1"/>
          </p:cNvSpPr>
          <p:nvPr>
            <p:ph type="subTitle" idx="1"/>
          </p:nvPr>
        </p:nvSpPr>
        <p:spPr/>
        <p:txBody>
          <a:bodyPr/>
          <a:lstStyle/>
          <a:p>
            <a:pPr eaLnBrk="1" hangingPunct="1"/>
            <a:r>
              <a:rPr lang="en-CA" smtClean="0"/>
              <a:t>Head &amp; Neck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CA" smtClean="0"/>
              <a:t>2D/2D kV Image Matching</a:t>
            </a:r>
          </a:p>
        </p:txBody>
      </p:sp>
      <p:grpSp>
        <p:nvGrpSpPr>
          <p:cNvPr id="23554" name="Group 4"/>
          <p:cNvGrpSpPr>
            <a:grpSpLocks/>
          </p:cNvGrpSpPr>
          <p:nvPr/>
        </p:nvGrpSpPr>
        <p:grpSpPr bwMode="auto">
          <a:xfrm>
            <a:off x="1066800" y="1600200"/>
            <a:ext cx="6716713" cy="4629150"/>
            <a:chOff x="657" y="618"/>
            <a:chExt cx="4445" cy="3220"/>
          </a:xfrm>
        </p:grpSpPr>
        <p:pic>
          <p:nvPicPr>
            <p:cNvPr id="23555" name="Picture 5"/>
            <p:cNvPicPr>
              <a:picLocks noChangeAspect="1" noChangeArrowheads="1"/>
            </p:cNvPicPr>
            <p:nvPr/>
          </p:nvPicPr>
          <p:blipFill>
            <a:blip r:embed="rId2"/>
            <a:srcRect/>
            <a:stretch>
              <a:fillRect/>
            </a:stretch>
          </p:blipFill>
          <p:spPr bwMode="auto">
            <a:xfrm>
              <a:off x="657" y="618"/>
              <a:ext cx="4445" cy="3220"/>
            </a:xfrm>
            <a:prstGeom prst="rect">
              <a:avLst/>
            </a:prstGeom>
            <a:noFill/>
            <a:ln w="9525">
              <a:noFill/>
              <a:miter lim="800000"/>
              <a:headEnd/>
              <a:tailEnd/>
            </a:ln>
          </p:spPr>
        </p:pic>
        <p:sp>
          <p:nvSpPr>
            <p:cNvPr id="23556" name="Text Box 6"/>
            <p:cNvSpPr txBox="1">
              <a:spLocks noChangeArrowheads="1"/>
            </p:cNvSpPr>
            <p:nvPr/>
          </p:nvSpPr>
          <p:spPr bwMode="auto">
            <a:xfrm>
              <a:off x="737" y="1480"/>
              <a:ext cx="449" cy="256"/>
            </a:xfrm>
            <a:prstGeom prst="rect">
              <a:avLst/>
            </a:prstGeom>
            <a:noFill/>
            <a:ln w="9525" algn="ctr">
              <a:noFill/>
              <a:miter lim="800000"/>
              <a:headEnd/>
              <a:tailEnd/>
            </a:ln>
          </p:spPr>
          <p:txBody>
            <a:bodyPr wrap="none">
              <a:spAutoFit/>
            </a:bodyPr>
            <a:lstStyle/>
            <a:p>
              <a:pPr algn="ctr"/>
              <a:r>
                <a:rPr lang="en-CA" sz="1800" b="1">
                  <a:solidFill>
                    <a:schemeClr val="bg1"/>
                  </a:solidFill>
                </a:rPr>
                <a:t>DRR</a:t>
              </a:r>
            </a:p>
          </p:txBody>
        </p:sp>
        <p:sp>
          <p:nvSpPr>
            <p:cNvPr id="23557" name="Text Box 7"/>
            <p:cNvSpPr txBox="1">
              <a:spLocks noChangeArrowheads="1"/>
            </p:cNvSpPr>
            <p:nvPr/>
          </p:nvSpPr>
          <p:spPr bwMode="auto">
            <a:xfrm>
              <a:off x="786" y="2296"/>
              <a:ext cx="332" cy="256"/>
            </a:xfrm>
            <a:prstGeom prst="rect">
              <a:avLst/>
            </a:prstGeom>
            <a:noFill/>
            <a:ln w="9525" algn="ctr">
              <a:noFill/>
              <a:miter lim="800000"/>
              <a:headEnd/>
              <a:tailEnd/>
            </a:ln>
          </p:spPr>
          <p:txBody>
            <a:bodyPr wrap="none">
              <a:spAutoFit/>
            </a:bodyPr>
            <a:lstStyle/>
            <a:p>
              <a:pPr algn="ctr"/>
              <a:r>
                <a:rPr lang="en-CA" sz="1800" b="1">
                  <a:solidFill>
                    <a:schemeClr val="bg1"/>
                  </a:solidFill>
                </a:rPr>
                <a:t>KV</a:t>
              </a:r>
            </a:p>
          </p:txBody>
        </p:sp>
        <p:sp>
          <p:nvSpPr>
            <p:cNvPr id="23558" name="Text Box 8"/>
            <p:cNvSpPr txBox="1">
              <a:spLocks noChangeArrowheads="1"/>
            </p:cNvSpPr>
            <p:nvPr/>
          </p:nvSpPr>
          <p:spPr bwMode="auto">
            <a:xfrm>
              <a:off x="3030" y="1491"/>
              <a:ext cx="450" cy="256"/>
            </a:xfrm>
            <a:prstGeom prst="rect">
              <a:avLst/>
            </a:prstGeom>
            <a:noFill/>
            <a:ln w="9525" algn="ctr">
              <a:noFill/>
              <a:miter lim="800000"/>
              <a:headEnd/>
              <a:tailEnd/>
            </a:ln>
          </p:spPr>
          <p:txBody>
            <a:bodyPr wrap="none">
              <a:spAutoFit/>
            </a:bodyPr>
            <a:lstStyle/>
            <a:p>
              <a:pPr algn="ctr"/>
              <a:r>
                <a:rPr lang="en-CA" sz="1800" b="1">
                  <a:solidFill>
                    <a:schemeClr val="bg1"/>
                  </a:solidFill>
                </a:rPr>
                <a:t>DRR</a:t>
              </a:r>
            </a:p>
          </p:txBody>
        </p:sp>
        <p:sp>
          <p:nvSpPr>
            <p:cNvPr id="23559" name="Text Box 9"/>
            <p:cNvSpPr txBox="1">
              <a:spLocks noChangeArrowheads="1"/>
            </p:cNvSpPr>
            <p:nvPr/>
          </p:nvSpPr>
          <p:spPr bwMode="auto">
            <a:xfrm>
              <a:off x="3094" y="2251"/>
              <a:ext cx="332" cy="255"/>
            </a:xfrm>
            <a:prstGeom prst="rect">
              <a:avLst/>
            </a:prstGeom>
            <a:noFill/>
            <a:ln w="9525" algn="ctr">
              <a:noFill/>
              <a:miter lim="800000"/>
              <a:headEnd/>
              <a:tailEnd/>
            </a:ln>
          </p:spPr>
          <p:txBody>
            <a:bodyPr wrap="none">
              <a:spAutoFit/>
            </a:bodyPr>
            <a:lstStyle/>
            <a:p>
              <a:pPr algn="ctr"/>
              <a:r>
                <a:rPr lang="en-CA" sz="1800" b="1">
                  <a:solidFill>
                    <a:schemeClr val="bg1"/>
                  </a:solidFill>
                </a:rPr>
                <a:t>KV</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CA" sz="4000" smtClean="0"/>
              <a:t>CBCT Imaging Parameters – Varian</a:t>
            </a:r>
          </a:p>
        </p:txBody>
      </p:sp>
      <p:sp>
        <p:nvSpPr>
          <p:cNvPr id="24578" name="Rectangle 3"/>
          <p:cNvSpPr>
            <a:spLocks noGrp="1" noChangeArrowheads="1"/>
          </p:cNvSpPr>
          <p:nvPr>
            <p:ph type="body" idx="4294967295"/>
          </p:nvPr>
        </p:nvSpPr>
        <p:spPr>
          <a:xfrm>
            <a:off x="457200" y="1981200"/>
            <a:ext cx="8229600" cy="4144963"/>
          </a:xfrm>
        </p:spPr>
        <p:txBody>
          <a:bodyPr/>
          <a:lstStyle/>
          <a:p>
            <a:r>
              <a:rPr lang="en-CA" smtClean="0"/>
              <a:t>Half scan</a:t>
            </a:r>
          </a:p>
          <a:p>
            <a:r>
              <a:rPr lang="en-CA" smtClean="0"/>
              <a:t>Counter-clockwise (to avoid lenses) </a:t>
            </a:r>
          </a:p>
          <a:p>
            <a:r>
              <a:rPr lang="en-CA" smtClean="0"/>
              <a:t>Filter: Full bowtie</a:t>
            </a:r>
          </a:p>
          <a:p>
            <a:r>
              <a:rPr lang="en-CA" smtClean="0"/>
              <a:t>NOTE: Full scan can be used (thorax mode) if lower neck is the area of treatment and image quality is poor due to patient separation (shoulders). Ensure that eyes are below the imaging FOV.</a:t>
            </a:r>
          </a:p>
          <a:p>
            <a:endParaRPr lang="en-CA" smtClean="0"/>
          </a:p>
          <a:p>
            <a:pPr eaLnBrk="1" hangingPunct="1">
              <a:lnSpc>
                <a:spcPct val="80000"/>
              </a:lnSpc>
              <a:buFontTx/>
              <a:buNone/>
            </a:pPr>
            <a:endParaRPr lang="en-CA"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CA" sz="4000" smtClean="0"/>
              <a:t>CBCT Imaging Parameters - Elekta</a:t>
            </a:r>
          </a:p>
        </p:txBody>
      </p:sp>
      <p:sp>
        <p:nvSpPr>
          <p:cNvPr id="25602" name="Rectangle 3"/>
          <p:cNvSpPr>
            <a:spLocks noGrp="1" noChangeArrowheads="1"/>
          </p:cNvSpPr>
          <p:nvPr>
            <p:ph type="body" idx="1"/>
          </p:nvPr>
        </p:nvSpPr>
        <p:spPr>
          <a:xfrm>
            <a:off x="457200" y="1600200"/>
            <a:ext cx="8229600" cy="3352800"/>
          </a:xfrm>
        </p:spPr>
        <p:txBody>
          <a:bodyPr/>
          <a:lstStyle/>
          <a:p>
            <a:pPr eaLnBrk="1" hangingPunct="1">
              <a:lnSpc>
                <a:spcPct val="80000"/>
              </a:lnSpc>
            </a:pPr>
            <a:r>
              <a:rPr lang="en-CA" smtClean="0"/>
              <a:t>Half scan</a:t>
            </a:r>
          </a:p>
          <a:p>
            <a:pPr eaLnBrk="1" hangingPunct="1">
              <a:lnSpc>
                <a:spcPct val="80000"/>
              </a:lnSpc>
            </a:pPr>
            <a:r>
              <a:rPr lang="en-CA" smtClean="0"/>
              <a:t>Counter-clockwise (to avoid lenses) </a:t>
            </a:r>
          </a:p>
          <a:p>
            <a:pPr eaLnBrk="1" hangingPunct="1">
              <a:lnSpc>
                <a:spcPct val="80000"/>
              </a:lnSpc>
            </a:pPr>
            <a:r>
              <a:rPr lang="en-CA" smtClean="0"/>
              <a:t>Filter:</a:t>
            </a:r>
          </a:p>
          <a:p>
            <a:pPr lvl="1" eaLnBrk="1" hangingPunct="1">
              <a:lnSpc>
                <a:spcPct val="80000"/>
              </a:lnSpc>
            </a:pPr>
            <a:r>
              <a:rPr lang="en-CA" smtClean="0"/>
              <a:t>Small filter</a:t>
            </a:r>
          </a:p>
          <a:p>
            <a:pPr lvl="1" eaLnBrk="1" hangingPunct="1">
              <a:lnSpc>
                <a:spcPct val="80000"/>
              </a:lnSpc>
            </a:pPr>
            <a:r>
              <a:rPr lang="en-CA" smtClean="0"/>
              <a:t>Filter length determined by target volume</a:t>
            </a:r>
          </a:p>
          <a:p>
            <a:pPr eaLnBrk="1" hangingPunct="1">
              <a:lnSpc>
                <a:spcPct val="80000"/>
              </a:lnSpc>
              <a:buFontTx/>
              <a:buNone/>
            </a:pPr>
            <a:endParaRPr lang="en-CA"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lIns="0" rIns="0" bIns="0" anchor="b"/>
          <a:lstStyle/>
          <a:p>
            <a:r>
              <a:rPr lang="en-CA" sz="3800" smtClean="0"/>
              <a:t>Determining Matching Priorities</a:t>
            </a:r>
          </a:p>
        </p:txBody>
      </p:sp>
      <p:sp>
        <p:nvSpPr>
          <p:cNvPr id="26626" name="Content Placeholder 2"/>
          <p:cNvSpPr>
            <a:spLocks noGrp="1"/>
          </p:cNvSpPr>
          <p:nvPr>
            <p:ph idx="4294967295"/>
          </p:nvPr>
        </p:nvSpPr>
        <p:spPr/>
        <p:txBody>
          <a:bodyPr/>
          <a:lstStyle/>
          <a:p>
            <a:pPr marL="273050" indent="-273050"/>
            <a:r>
              <a:rPr lang="en-CA" sz="2400" smtClean="0"/>
              <a:t>Determining the matching priorities depends on treatment site, target volume and surrounding organs at risk</a:t>
            </a:r>
          </a:p>
          <a:p>
            <a:pPr marL="273050" indent="-273050"/>
            <a:r>
              <a:rPr lang="en-CA" sz="2400" smtClean="0"/>
              <a:t>Target volume vs. Surrogate</a:t>
            </a:r>
          </a:p>
          <a:p>
            <a:pPr marL="273050" indent="-273050"/>
            <a:r>
              <a:rPr lang="en-CA" sz="2400" smtClean="0"/>
              <a:t>Surrogate must represent a stable part of the anatomy:</a:t>
            </a:r>
          </a:p>
          <a:p>
            <a:pPr marL="639763" lvl="1" indent="-246063"/>
            <a:r>
              <a:rPr lang="en-CA" sz="2400" smtClean="0"/>
              <a:t>that will best fit the target position, if the target is not well visualized (e.g. cartilage around larynx)</a:t>
            </a:r>
          </a:p>
          <a:p>
            <a:pPr marL="639763" lvl="1" indent="-246063"/>
            <a:r>
              <a:rPr lang="en-CA" sz="2400" smtClean="0"/>
              <a:t>Represent the organ at risk (e.g. vertebral bodies for spinal cord)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CA" smtClean="0"/>
              <a:t>Matching Considerations</a:t>
            </a:r>
          </a:p>
        </p:txBody>
      </p:sp>
      <p:sp>
        <p:nvSpPr>
          <p:cNvPr id="27650" name="Rectangle 3"/>
          <p:cNvSpPr>
            <a:spLocks noGrp="1" noChangeArrowheads="1"/>
          </p:cNvSpPr>
          <p:nvPr>
            <p:ph type="body" idx="1"/>
          </p:nvPr>
        </p:nvSpPr>
        <p:spPr/>
        <p:txBody>
          <a:bodyPr/>
          <a:lstStyle/>
          <a:p>
            <a:pPr eaLnBrk="1" hangingPunct="1">
              <a:lnSpc>
                <a:spcPct val="90000"/>
              </a:lnSpc>
            </a:pPr>
            <a:r>
              <a:rPr lang="en-CA" sz="4000" smtClean="0"/>
              <a:t>Surrounding Organs at Risk (OAR):</a:t>
            </a:r>
          </a:p>
          <a:p>
            <a:pPr lvl="1" eaLnBrk="1" hangingPunct="1">
              <a:lnSpc>
                <a:spcPct val="90000"/>
              </a:lnSpc>
            </a:pPr>
            <a:r>
              <a:rPr lang="en-US" sz="2400" smtClean="0"/>
              <a:t>Brain </a:t>
            </a:r>
          </a:p>
          <a:p>
            <a:pPr lvl="1" eaLnBrk="1" hangingPunct="1">
              <a:lnSpc>
                <a:spcPct val="90000"/>
              </a:lnSpc>
            </a:pPr>
            <a:r>
              <a:rPr lang="en-US" sz="2400" smtClean="0"/>
              <a:t>Brainstem </a:t>
            </a:r>
          </a:p>
          <a:p>
            <a:pPr lvl="1" eaLnBrk="1" hangingPunct="1">
              <a:lnSpc>
                <a:spcPct val="90000"/>
              </a:lnSpc>
            </a:pPr>
            <a:r>
              <a:rPr lang="en-US" sz="2400" smtClean="0"/>
              <a:t>Spinal cord </a:t>
            </a:r>
          </a:p>
          <a:p>
            <a:pPr lvl="1" eaLnBrk="1" hangingPunct="1">
              <a:lnSpc>
                <a:spcPct val="90000"/>
              </a:lnSpc>
            </a:pPr>
            <a:r>
              <a:rPr lang="en-US" sz="2400" smtClean="0"/>
              <a:t>Optic chiasm </a:t>
            </a:r>
          </a:p>
          <a:p>
            <a:pPr lvl="1" eaLnBrk="1" hangingPunct="1">
              <a:lnSpc>
                <a:spcPct val="90000"/>
              </a:lnSpc>
            </a:pPr>
            <a:r>
              <a:rPr lang="en-US" sz="2400" smtClean="0"/>
              <a:t>Optic nerves </a:t>
            </a:r>
          </a:p>
          <a:p>
            <a:pPr lvl="1" eaLnBrk="1" hangingPunct="1">
              <a:lnSpc>
                <a:spcPct val="90000"/>
              </a:lnSpc>
            </a:pPr>
            <a:r>
              <a:rPr lang="en-US" sz="2400" smtClean="0"/>
              <a:t>Eye </a:t>
            </a:r>
          </a:p>
          <a:p>
            <a:pPr lvl="1" eaLnBrk="1" hangingPunct="1">
              <a:lnSpc>
                <a:spcPct val="90000"/>
              </a:lnSpc>
            </a:pPr>
            <a:r>
              <a:rPr lang="en-US" sz="2400" smtClean="0"/>
              <a:t>Lens </a:t>
            </a:r>
          </a:p>
          <a:p>
            <a:pPr lvl="1" eaLnBrk="1" hangingPunct="1">
              <a:lnSpc>
                <a:spcPct val="90000"/>
              </a:lnSpc>
            </a:pPr>
            <a:r>
              <a:rPr lang="en-US" sz="2400" smtClean="0"/>
              <a:t>Parotid glands </a:t>
            </a:r>
          </a:p>
          <a:p>
            <a:pPr lvl="1" eaLnBrk="1" hangingPunct="1">
              <a:lnSpc>
                <a:spcPct val="90000"/>
              </a:lnSpc>
            </a:pPr>
            <a:endParaRPr lang="en-US" sz="2400" smtClean="0"/>
          </a:p>
          <a:p>
            <a:pPr eaLnBrk="1" hangingPunct="1">
              <a:lnSpc>
                <a:spcPct val="90000"/>
              </a:lnSpc>
            </a:pPr>
            <a:endParaRPr lang="en-CA" sz="4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lIns="0" rIns="0" bIns="0" anchor="b"/>
          <a:lstStyle/>
          <a:p>
            <a:r>
              <a:rPr lang="en-CA" sz="3800" smtClean="0"/>
              <a:t>Determining Matching Priorities</a:t>
            </a:r>
          </a:p>
        </p:txBody>
      </p:sp>
      <p:sp>
        <p:nvSpPr>
          <p:cNvPr id="28674" name="Content Placeholder 2"/>
          <p:cNvSpPr>
            <a:spLocks noGrp="1"/>
          </p:cNvSpPr>
          <p:nvPr>
            <p:ph idx="4294967295"/>
          </p:nvPr>
        </p:nvSpPr>
        <p:spPr/>
        <p:txBody>
          <a:bodyPr/>
          <a:lstStyle/>
          <a:p>
            <a:pPr marL="273050" indent="-273050"/>
            <a:r>
              <a:rPr lang="en-CA" sz="2400" smtClean="0"/>
              <a:t>In most cases of head and neck, a surrogate is used as the primary matching priority due to OARs:</a:t>
            </a:r>
          </a:p>
          <a:p>
            <a:pPr marL="639763" lvl="1" indent="-246063"/>
            <a:r>
              <a:rPr lang="en-CA" sz="2400" smtClean="0"/>
              <a:t>Nasopharynx: Clivus bone/C1-C2 may be used due to proximity of brainstem</a:t>
            </a:r>
          </a:p>
          <a:p>
            <a:pPr marL="639763" lvl="1" indent="-246063"/>
            <a:r>
              <a:rPr lang="en-CA" sz="2400" smtClean="0"/>
              <a:t>Oropharynx/Hypopharynx: Vertebral bodies due to proximity of spinal cord.</a:t>
            </a:r>
          </a:p>
          <a:p>
            <a:pPr marL="273050" indent="-273050"/>
            <a:r>
              <a:rPr lang="en-CA" sz="2400" smtClean="0"/>
              <a:t>Target volume may be used as primary matching priority in some instances where the surrounding OARs are not at risk:</a:t>
            </a:r>
          </a:p>
          <a:p>
            <a:pPr marL="639763" lvl="1" indent="-246063"/>
            <a:r>
              <a:rPr lang="en-CA" sz="2400" smtClean="0"/>
              <a:t>T1 Larynx: Soft tissue/cartilage match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CA" smtClean="0"/>
              <a:t>Example: OAR Surrogate Match</a:t>
            </a:r>
          </a:p>
        </p:txBody>
      </p:sp>
      <p:pic>
        <p:nvPicPr>
          <p:cNvPr id="29698" name="Picture 4"/>
          <p:cNvPicPr>
            <a:picLocks noChangeAspect="1" noChangeArrowheads="1"/>
          </p:cNvPicPr>
          <p:nvPr/>
        </p:nvPicPr>
        <p:blipFill>
          <a:blip r:embed="rId2"/>
          <a:srcRect l="2083" t="22778" r="6250" b="7777"/>
          <a:stretch>
            <a:fillRect/>
          </a:stretch>
        </p:blipFill>
        <p:spPr bwMode="auto">
          <a:xfrm>
            <a:off x="228600" y="1447800"/>
            <a:ext cx="8572500" cy="4043363"/>
          </a:xfrm>
          <a:prstGeom prst="rect">
            <a:avLst/>
          </a:prstGeom>
          <a:noFill/>
          <a:ln w="9525">
            <a:noFill/>
            <a:miter lim="800000"/>
            <a:headEnd/>
            <a:tailEnd/>
          </a:ln>
        </p:spPr>
      </p:pic>
      <p:sp>
        <p:nvSpPr>
          <p:cNvPr id="29699" name="Text Box 6"/>
          <p:cNvSpPr txBox="1">
            <a:spLocks noChangeArrowheads="1"/>
          </p:cNvSpPr>
          <p:nvPr/>
        </p:nvSpPr>
        <p:spPr bwMode="auto">
          <a:xfrm>
            <a:off x="3733800" y="3505200"/>
            <a:ext cx="5181600" cy="2138363"/>
          </a:xfrm>
          <a:prstGeom prst="rect">
            <a:avLst/>
          </a:prstGeom>
          <a:solidFill>
            <a:schemeClr val="bg1"/>
          </a:solidFill>
          <a:ln w="9525" algn="ctr">
            <a:noFill/>
            <a:miter lim="800000"/>
            <a:headEnd/>
            <a:tailEnd/>
          </a:ln>
        </p:spPr>
        <p:txBody>
          <a:bodyPr>
            <a:spAutoFit/>
          </a:bodyPr>
          <a:lstStyle/>
          <a:p>
            <a:pPr marL="342900" indent="-342900" eaLnBrk="0" hangingPunct="0">
              <a:lnSpc>
                <a:spcPct val="80000"/>
              </a:lnSpc>
              <a:spcBef>
                <a:spcPct val="20000"/>
              </a:spcBef>
            </a:pPr>
            <a:r>
              <a:rPr lang="en-CA"/>
              <a:t>T1 SCC Tonsil</a:t>
            </a:r>
          </a:p>
          <a:p>
            <a:pPr marL="342900" indent="-342900" eaLnBrk="0" hangingPunct="0">
              <a:lnSpc>
                <a:spcPct val="80000"/>
              </a:lnSpc>
              <a:spcBef>
                <a:spcPct val="20000"/>
              </a:spcBef>
            </a:pPr>
            <a:endParaRPr lang="en-CA"/>
          </a:p>
          <a:p>
            <a:pPr marL="342900" indent="-342900" eaLnBrk="0" hangingPunct="0">
              <a:lnSpc>
                <a:spcPct val="80000"/>
              </a:lnSpc>
              <a:spcBef>
                <a:spcPct val="20000"/>
              </a:spcBef>
            </a:pPr>
            <a:r>
              <a:rPr lang="en-CA"/>
              <a:t>Priority #1: MATCH Vertebra level of highest cord dose (contoured)</a:t>
            </a:r>
          </a:p>
          <a:p>
            <a:pPr marL="342900" indent="-342900" eaLnBrk="0" hangingPunct="0">
              <a:lnSpc>
                <a:spcPct val="80000"/>
              </a:lnSpc>
              <a:spcBef>
                <a:spcPct val="20000"/>
              </a:spcBef>
            </a:pPr>
            <a:r>
              <a:rPr lang="en-CA"/>
              <a:t>Priority #2: VERIFY position of all other vertebral bodies near PTV and that maximum cord dose (4100cGy) contour is clear of cord position</a:t>
            </a:r>
          </a:p>
          <a:p>
            <a:pPr marL="342900" indent="-342900" eaLnBrk="0" hangingPunct="0">
              <a:lnSpc>
                <a:spcPct val="80000"/>
              </a:lnSpc>
              <a:spcBef>
                <a:spcPct val="20000"/>
              </a:spcBef>
            </a:pPr>
            <a:r>
              <a:rPr lang="en-CA"/>
              <a:t>Priority #3: VERIFY hard palate and mandible positions</a:t>
            </a:r>
          </a:p>
          <a:p>
            <a:pPr marL="342900" indent="-342900" eaLnBrk="0" hangingPunct="0">
              <a:lnSpc>
                <a:spcPct val="80000"/>
              </a:lnSpc>
              <a:spcBef>
                <a:spcPct val="20000"/>
              </a:spcBef>
            </a:pPr>
            <a:r>
              <a:rPr lang="en-CA"/>
              <a:t>Priority #4: VERIFY anatomy within 95% isodose line contour</a:t>
            </a:r>
          </a:p>
          <a:p>
            <a:pPr marL="342900" indent="-342900" eaLnBrk="0" hangingPunct="0">
              <a:lnSpc>
                <a:spcPct val="80000"/>
              </a:lnSpc>
              <a:spcBef>
                <a:spcPct val="50000"/>
              </a:spcBef>
            </a:pPr>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CA" smtClean="0"/>
              <a:t>Example: Target Volume Match</a:t>
            </a:r>
          </a:p>
        </p:txBody>
      </p:sp>
      <p:pic>
        <p:nvPicPr>
          <p:cNvPr id="30722" name="Picture 5"/>
          <p:cNvPicPr>
            <a:picLocks noGrp="1" noChangeAspect="1" noChangeArrowheads="1"/>
          </p:cNvPicPr>
          <p:nvPr>
            <p:ph type="body" idx="1"/>
          </p:nvPr>
        </p:nvPicPr>
        <p:blipFill>
          <a:blip r:embed="rId2"/>
          <a:srcRect l="4167" t="23334" r="6250" b="6667"/>
          <a:stretch>
            <a:fillRect/>
          </a:stretch>
        </p:blipFill>
        <p:spPr>
          <a:xfrm>
            <a:off x="533400" y="1409700"/>
            <a:ext cx="7546975" cy="4716463"/>
          </a:xfrm>
        </p:spPr>
      </p:pic>
      <p:sp>
        <p:nvSpPr>
          <p:cNvPr id="30723" name="Text Box 6"/>
          <p:cNvSpPr txBox="1">
            <a:spLocks noChangeArrowheads="1"/>
          </p:cNvSpPr>
          <p:nvPr/>
        </p:nvSpPr>
        <p:spPr bwMode="auto">
          <a:xfrm>
            <a:off x="3505200" y="3733800"/>
            <a:ext cx="4800600" cy="2705100"/>
          </a:xfrm>
          <a:prstGeom prst="rect">
            <a:avLst/>
          </a:prstGeom>
          <a:solidFill>
            <a:schemeClr val="bg1"/>
          </a:solidFill>
          <a:ln w="9525">
            <a:noFill/>
            <a:miter lim="800000"/>
            <a:headEnd/>
            <a:tailEnd/>
          </a:ln>
        </p:spPr>
        <p:txBody>
          <a:bodyPr>
            <a:spAutoFit/>
          </a:bodyPr>
          <a:lstStyle/>
          <a:p>
            <a:r>
              <a:rPr lang="en-CA" sz="1600"/>
              <a:t>T1 Larynx Cancer:</a:t>
            </a:r>
          </a:p>
          <a:p>
            <a:endParaRPr lang="en-CA" sz="1600"/>
          </a:p>
          <a:p>
            <a:r>
              <a:rPr lang="en-CA" sz="1600"/>
              <a:t>Priority #1: MATCH cartilage of larynx</a:t>
            </a:r>
          </a:p>
          <a:p>
            <a:r>
              <a:rPr lang="en-CA" sz="1600"/>
              <a:t>Priority #2: VERIFY match of anatomy within GTVp, CTVp and 95% isod)ose 4845 cGy</a:t>
            </a:r>
          </a:p>
          <a:p>
            <a:r>
              <a:rPr lang="en-CA" sz="1600"/>
              <a:t>Priority #3: VERIFY position of cord (clears maximum cord dose 2700cGy</a:t>
            </a:r>
          </a:p>
          <a:p>
            <a:r>
              <a:rPr lang="en-CA" sz="1600"/>
              <a:t>Priority #4: VERIFY bony anatomy and any misalignment in sup/inf direction</a:t>
            </a:r>
          </a:p>
          <a:p>
            <a:pPr>
              <a:spcBef>
                <a:spcPct val="50000"/>
              </a:spcBef>
            </a:pPr>
            <a:endParaRPr lang="en-CA"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CA" smtClean="0"/>
              <a:t>CBCT Matching</a:t>
            </a:r>
          </a:p>
        </p:txBody>
      </p:sp>
      <p:sp>
        <p:nvSpPr>
          <p:cNvPr id="31746" name="Rectangle 3"/>
          <p:cNvSpPr>
            <a:spLocks noGrp="1" noChangeArrowheads="1"/>
          </p:cNvSpPr>
          <p:nvPr>
            <p:ph type="body" idx="1"/>
          </p:nvPr>
        </p:nvSpPr>
        <p:spPr/>
        <p:txBody>
          <a:bodyPr/>
          <a:lstStyle/>
          <a:p>
            <a:pPr eaLnBrk="1" hangingPunct="1">
              <a:lnSpc>
                <a:spcPct val="90000"/>
              </a:lnSpc>
            </a:pPr>
            <a:r>
              <a:rPr lang="en-CA" sz="2400" smtClean="0"/>
              <a:t>CBCT matching: soft tissue and/or bony match</a:t>
            </a:r>
          </a:p>
          <a:p>
            <a:pPr lvl="1" eaLnBrk="1" hangingPunct="1">
              <a:lnSpc>
                <a:spcPct val="90000"/>
              </a:lnSpc>
            </a:pPr>
            <a:r>
              <a:rPr lang="en-CA" sz="2000" smtClean="0"/>
              <a:t>Auto or manual match to bony anatomy can be done (depending on tumour location and centre specific protocols)</a:t>
            </a:r>
          </a:p>
          <a:p>
            <a:pPr lvl="1" eaLnBrk="1" hangingPunct="1">
              <a:lnSpc>
                <a:spcPct val="90000"/>
              </a:lnSpc>
            </a:pPr>
            <a:r>
              <a:rPr lang="en-CA" sz="2000" smtClean="0"/>
              <a:t>Window levels can be set to bone or soft tissue depending on what needs to be visualized</a:t>
            </a:r>
          </a:p>
          <a:p>
            <a:pPr lvl="1" eaLnBrk="1" hangingPunct="1">
              <a:lnSpc>
                <a:spcPct val="90000"/>
              </a:lnSpc>
            </a:pPr>
            <a:r>
              <a:rPr lang="en-CA" sz="2000" smtClean="0"/>
              <a:t>Auto match will measure the rotation of the patient</a:t>
            </a:r>
          </a:p>
          <a:p>
            <a:pPr lvl="1" eaLnBrk="1" hangingPunct="1">
              <a:lnSpc>
                <a:spcPct val="90000"/>
              </a:lnSpc>
            </a:pPr>
            <a:r>
              <a:rPr lang="en-CA" sz="2000" smtClean="0"/>
              <a:t>Contours can be visualized on CBCT (i.e. to ensure the target in within the PTV contour and OARs remain outside of high dose regions)</a:t>
            </a:r>
          </a:p>
          <a:p>
            <a:pPr lvl="1" eaLnBrk="1" hangingPunct="1">
              <a:lnSpc>
                <a:spcPct val="90000"/>
              </a:lnSpc>
            </a:pPr>
            <a:r>
              <a:rPr lang="en-CA" sz="2000" smtClean="0"/>
              <a:t>Accessories can be evaluated (bolus, mouth bite in correct location)</a:t>
            </a:r>
          </a:p>
          <a:p>
            <a:pPr lvl="1" eaLnBrk="1" hangingPunct="1">
              <a:lnSpc>
                <a:spcPct val="90000"/>
              </a:lnSpc>
            </a:pPr>
            <a:r>
              <a:rPr lang="en-CA" sz="2000" smtClean="0"/>
              <a:t>Any changes in patient anatomy/target volume can be seen and reported</a:t>
            </a:r>
          </a:p>
          <a:p>
            <a:pPr lvl="1" eaLnBrk="1" hangingPunct="1">
              <a:lnSpc>
                <a:spcPct val="90000"/>
              </a:lnSpc>
            </a:pPr>
            <a:r>
              <a:rPr lang="en-CA" sz="2000" smtClean="0"/>
              <a:t>Important to review all the anatomy within the treatment area</a:t>
            </a:r>
          </a:p>
          <a:p>
            <a:pPr lvl="1" eaLnBrk="1" hangingPunct="1">
              <a:lnSpc>
                <a:spcPct val="90000"/>
              </a:lnSpc>
            </a:pPr>
            <a:endParaRPr lang="en-CA" sz="20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CA" smtClean="0"/>
              <a:t>Clipbox/Lockbox</a:t>
            </a:r>
          </a:p>
        </p:txBody>
      </p:sp>
      <p:sp>
        <p:nvSpPr>
          <p:cNvPr id="32770" name="Rectangle 4"/>
          <p:cNvSpPr>
            <a:spLocks noGrp="1" noChangeArrowheads="1"/>
          </p:cNvSpPr>
          <p:nvPr>
            <p:ph type="body" sz="half" idx="1"/>
          </p:nvPr>
        </p:nvSpPr>
        <p:spPr>
          <a:xfrm>
            <a:off x="457200" y="1600200"/>
            <a:ext cx="7848600" cy="3886200"/>
          </a:xfrm>
        </p:spPr>
        <p:txBody>
          <a:bodyPr/>
          <a:lstStyle/>
          <a:p>
            <a:pPr eaLnBrk="1" hangingPunct="1">
              <a:lnSpc>
                <a:spcPct val="80000"/>
              </a:lnSpc>
            </a:pPr>
            <a:r>
              <a:rPr lang="en-CA" sz="2400" smtClean="0"/>
              <a:t>A clipbox is used for an automatch to outline the region of interest that will be matched. </a:t>
            </a:r>
          </a:p>
          <a:p>
            <a:pPr eaLnBrk="1" hangingPunct="1">
              <a:lnSpc>
                <a:spcPct val="80000"/>
              </a:lnSpc>
            </a:pPr>
            <a:r>
              <a:rPr lang="en-CA" sz="2400" smtClean="0"/>
              <a:t>The settings for the clipbox will be centre and site specific. </a:t>
            </a:r>
          </a:p>
          <a:p>
            <a:pPr eaLnBrk="1" hangingPunct="1">
              <a:lnSpc>
                <a:spcPct val="80000"/>
              </a:lnSpc>
            </a:pPr>
            <a:r>
              <a:rPr lang="en-CA" sz="2400" smtClean="0"/>
              <a:t>The clipbox should include the matching priority and remain within the CBCT boundaries.</a:t>
            </a:r>
          </a:p>
          <a:p>
            <a:pPr lvl="1" eaLnBrk="1" hangingPunct="1">
              <a:lnSpc>
                <a:spcPct val="80000"/>
              </a:lnSpc>
            </a:pPr>
            <a:r>
              <a:rPr lang="en-CA" sz="2400" smtClean="0"/>
              <a:t>Example: If vertebral bodies used as matching surrogate due to OAR (spinal cord), the clipbox would be set to include the vertebral bodies in all planes.</a:t>
            </a:r>
            <a:endParaRPr lang="en-CA" sz="2000" smtClean="0"/>
          </a:p>
          <a:p>
            <a:pPr eaLnBrk="1" hangingPunct="1">
              <a:lnSpc>
                <a:spcPct val="80000"/>
              </a:lnSpc>
            </a:pPr>
            <a:endParaRPr lang="en-CA"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idx="4294967295"/>
          </p:nvPr>
        </p:nvSpPr>
        <p:spPr>
          <a:xfrm>
            <a:off x="755650" y="476250"/>
            <a:ext cx="7772400" cy="1470025"/>
          </a:xfrm>
        </p:spPr>
        <p:txBody>
          <a:bodyPr/>
          <a:lstStyle/>
          <a:p>
            <a:r>
              <a:rPr lang="en-CA" smtClean="0"/>
              <a:t>Disclaimer</a:t>
            </a:r>
          </a:p>
        </p:txBody>
      </p:sp>
      <p:sp>
        <p:nvSpPr>
          <p:cNvPr id="40963" name="TextBox 3"/>
          <p:cNvSpPr txBox="1">
            <a:spLocks noChangeArrowheads="1"/>
          </p:cNvSpPr>
          <p:nvPr/>
        </p:nvSpPr>
        <p:spPr bwMode="auto">
          <a:xfrm>
            <a:off x="827088" y="1844675"/>
            <a:ext cx="7705725" cy="3694113"/>
          </a:xfrm>
          <a:prstGeom prst="rect">
            <a:avLst/>
          </a:prstGeom>
          <a:noFill/>
          <a:ln w="9525">
            <a:noFill/>
            <a:miter lim="800000"/>
            <a:headEnd/>
            <a:tailEnd/>
          </a:ln>
        </p:spPr>
        <p:txBody>
          <a:bodyPr>
            <a:spAutoFit/>
          </a:bodyPr>
          <a:lstStyle/>
          <a:p>
            <a:pPr marL="285750" indent="-285750">
              <a:buFont typeface="Arial" charset="0"/>
              <a:buChar char="•"/>
            </a:pPr>
            <a:r>
              <a:rPr lang="en-CA" sz="2400">
                <a:latin typeface="Calibri" pitchFamily="34" charset="0"/>
              </a:rPr>
              <a:t>This learning module was created as starting point for each cancer centre to implement as part of IGRT Education in their radiation department. </a:t>
            </a:r>
          </a:p>
          <a:p>
            <a:pPr marL="285750" indent="-285750">
              <a:buFont typeface="Arial" charset="0"/>
              <a:buChar char="•"/>
            </a:pPr>
            <a:r>
              <a:rPr lang="en-CA" sz="2400">
                <a:latin typeface="Calibri" pitchFamily="34" charset="0"/>
              </a:rPr>
              <a:t>The material included may not be suitable in every clinical environment.</a:t>
            </a:r>
          </a:p>
          <a:p>
            <a:pPr marL="285750" indent="-285750">
              <a:buFont typeface="Arial" charset="0"/>
              <a:buChar char="•"/>
            </a:pPr>
            <a:r>
              <a:rPr lang="en-CA" sz="2400">
                <a:latin typeface="Calibri" pitchFamily="34" charset="0"/>
              </a:rPr>
              <a:t>This module is designed to be adjusted to include your centre’s site specific policies and procedures. </a:t>
            </a:r>
          </a:p>
          <a:p>
            <a:pPr marL="285750" indent="-285750">
              <a:buFont typeface="Arial" charset="0"/>
              <a:buChar char="•"/>
            </a:pPr>
            <a:r>
              <a:rPr lang="en-CA" sz="2400">
                <a:latin typeface="Calibri" pitchFamily="34" charset="0"/>
              </a:rPr>
              <a:t>This material was developed by members of the Radiation Therapy Community of Practice – IGRT Education Group. </a:t>
            </a:r>
            <a:endParaRPr lang="en-CA" sz="1800">
              <a:latin typeface="Calibri" pitchFamily="34" charset="0"/>
            </a:endParaRPr>
          </a:p>
          <a:p>
            <a:pPr marL="285750" indent="-285750">
              <a:buFont typeface="Arial" charset="0"/>
              <a:buChar char="•"/>
            </a:pPr>
            <a:endParaRPr lang="en-CA" sz="180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CA" smtClean="0"/>
              <a:t>Trouble Shooting</a:t>
            </a:r>
          </a:p>
        </p:txBody>
      </p:sp>
      <p:sp>
        <p:nvSpPr>
          <p:cNvPr id="33794" name="Rectangle 3"/>
          <p:cNvSpPr>
            <a:spLocks noGrp="1" noChangeArrowheads="1"/>
          </p:cNvSpPr>
          <p:nvPr>
            <p:ph type="body" idx="1"/>
          </p:nvPr>
        </p:nvSpPr>
        <p:spPr/>
        <p:txBody>
          <a:bodyPr/>
          <a:lstStyle/>
          <a:p>
            <a:pPr eaLnBrk="1" hangingPunct="1">
              <a:lnSpc>
                <a:spcPct val="90000"/>
              </a:lnSpc>
            </a:pPr>
            <a:r>
              <a:rPr lang="en-CA" smtClean="0"/>
              <a:t>Common issues imaging Head and Neck patients:</a:t>
            </a:r>
          </a:p>
          <a:p>
            <a:pPr lvl="1" eaLnBrk="1" hangingPunct="1">
              <a:lnSpc>
                <a:spcPct val="90000"/>
              </a:lnSpc>
            </a:pPr>
            <a:endParaRPr lang="en-CA" smtClean="0"/>
          </a:p>
          <a:p>
            <a:pPr lvl="1" eaLnBrk="1" hangingPunct="1">
              <a:lnSpc>
                <a:spcPct val="90000"/>
              </a:lnSpc>
            </a:pPr>
            <a:r>
              <a:rPr lang="en-CA" smtClean="0"/>
              <a:t>Pt position (rotation within mask)</a:t>
            </a:r>
          </a:p>
          <a:p>
            <a:pPr lvl="2" eaLnBrk="1" hangingPunct="1">
              <a:lnSpc>
                <a:spcPct val="90000"/>
              </a:lnSpc>
            </a:pPr>
            <a:r>
              <a:rPr lang="en-CA" smtClean="0"/>
              <a:t>How much rotation is too much?</a:t>
            </a:r>
          </a:p>
          <a:p>
            <a:pPr lvl="2" eaLnBrk="1" hangingPunct="1">
              <a:lnSpc>
                <a:spcPct val="90000"/>
              </a:lnSpc>
            </a:pPr>
            <a:r>
              <a:rPr lang="en-CA" smtClean="0"/>
              <a:t>TBD by centre</a:t>
            </a:r>
          </a:p>
          <a:p>
            <a:pPr lvl="3" eaLnBrk="1" hangingPunct="1">
              <a:lnSpc>
                <a:spcPct val="90000"/>
              </a:lnSpc>
              <a:buFontTx/>
              <a:buNone/>
            </a:pPr>
            <a:endParaRPr lang="en-CA" smtClean="0"/>
          </a:p>
          <a:p>
            <a:pPr lvl="1" eaLnBrk="1" hangingPunct="1">
              <a:lnSpc>
                <a:spcPct val="90000"/>
              </a:lnSpc>
            </a:pPr>
            <a:r>
              <a:rPr lang="en-CA" smtClean="0"/>
              <a:t>Anatomic changes (Adaptive Planning)</a:t>
            </a:r>
          </a:p>
          <a:p>
            <a:pPr lvl="2" eaLnBrk="1" hangingPunct="1">
              <a:lnSpc>
                <a:spcPct val="90000"/>
              </a:lnSpc>
            </a:pPr>
            <a:r>
              <a:rPr lang="en-CA" smtClean="0"/>
              <a:t>How much of a change in depths before you need to act on it?</a:t>
            </a:r>
          </a:p>
          <a:p>
            <a:pPr lvl="2" eaLnBrk="1" hangingPunct="1">
              <a:lnSpc>
                <a:spcPct val="90000"/>
              </a:lnSpc>
            </a:pPr>
            <a:r>
              <a:rPr lang="en-CA" smtClean="0"/>
              <a:t>TBD by centre</a:t>
            </a:r>
          </a:p>
          <a:p>
            <a:pPr lvl="1" eaLnBrk="1" hangingPunct="1">
              <a:lnSpc>
                <a:spcPct val="90000"/>
              </a:lnSpc>
              <a:buFontTx/>
              <a:buNone/>
            </a:pPr>
            <a:endParaRPr lang="en-CA"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68313" y="188913"/>
            <a:ext cx="8229600" cy="887412"/>
          </a:xfrm>
        </p:spPr>
        <p:txBody>
          <a:bodyPr/>
          <a:lstStyle/>
          <a:p>
            <a:r>
              <a:rPr lang="en-CA" sz="3600" smtClean="0">
                <a:solidFill>
                  <a:srgbClr val="000000"/>
                </a:solidFill>
              </a:rPr>
              <a:t>Soft Tissue Mismatch</a:t>
            </a:r>
          </a:p>
        </p:txBody>
      </p:sp>
      <p:pic>
        <p:nvPicPr>
          <p:cNvPr id="34818" name="Picture 3"/>
          <p:cNvPicPr>
            <a:picLocks noGrp="1" noChangeAspect="1" noChangeArrowheads="1"/>
          </p:cNvPicPr>
          <p:nvPr>
            <p:ph type="body" idx="1"/>
          </p:nvPr>
        </p:nvPicPr>
        <p:blipFill>
          <a:blip r:embed="rId2"/>
          <a:srcRect l="148" t="17645" r="21996" b="3285"/>
          <a:stretch>
            <a:fillRect/>
          </a:stretch>
        </p:blipFill>
        <p:spPr>
          <a:xfrm>
            <a:off x="762000" y="1143000"/>
            <a:ext cx="7415213" cy="4845050"/>
          </a:xfrm>
        </p:spPr>
      </p:pic>
      <p:sp>
        <p:nvSpPr>
          <p:cNvPr id="34819" name="Text Box 4"/>
          <p:cNvSpPr txBox="1">
            <a:spLocks noChangeArrowheads="1"/>
          </p:cNvSpPr>
          <p:nvPr/>
        </p:nvSpPr>
        <p:spPr bwMode="auto">
          <a:xfrm>
            <a:off x="228600" y="6172200"/>
            <a:ext cx="3341688" cy="304800"/>
          </a:xfrm>
          <a:prstGeom prst="rect">
            <a:avLst/>
          </a:prstGeom>
          <a:noFill/>
          <a:ln w="9525" algn="ctr">
            <a:noFill/>
            <a:miter lim="800000"/>
            <a:headEnd/>
            <a:tailEnd/>
          </a:ln>
        </p:spPr>
        <p:txBody>
          <a:bodyPr>
            <a:spAutoFit/>
          </a:bodyPr>
          <a:lstStyle/>
          <a:p>
            <a:pPr>
              <a:spcBef>
                <a:spcPct val="50000"/>
              </a:spcBef>
            </a:pPr>
            <a:r>
              <a:rPr lang="en-CA">
                <a:solidFill>
                  <a:srgbClr val="000000"/>
                </a:solidFill>
                <a:latin typeface="Tahoma" pitchFamily="34" charset="0"/>
              </a:rPr>
              <a:t>Red= GTVp contour;  Blue=spinal cord</a:t>
            </a:r>
          </a:p>
        </p:txBody>
      </p:sp>
      <p:sp>
        <p:nvSpPr>
          <p:cNvPr id="34820" name="Line 5"/>
          <p:cNvSpPr>
            <a:spLocks noChangeShapeType="1"/>
          </p:cNvSpPr>
          <p:nvPr/>
        </p:nvSpPr>
        <p:spPr bwMode="auto">
          <a:xfrm flipH="1" flipV="1">
            <a:off x="5943600" y="3124200"/>
            <a:ext cx="0" cy="838200"/>
          </a:xfrm>
          <a:prstGeom prst="line">
            <a:avLst/>
          </a:prstGeom>
          <a:noFill/>
          <a:ln w="9525">
            <a:solidFill>
              <a:srgbClr val="FF0000"/>
            </a:solidFill>
            <a:round/>
            <a:headEnd/>
            <a:tailEnd type="triangle" w="med" len="med"/>
          </a:ln>
        </p:spPr>
        <p:txBody>
          <a:bodyPr/>
          <a:lstStyle/>
          <a:p>
            <a:endParaRPr lang="en-US"/>
          </a:p>
        </p:txBody>
      </p:sp>
      <p:sp>
        <p:nvSpPr>
          <p:cNvPr id="34821" name="Text Box 6"/>
          <p:cNvSpPr txBox="1">
            <a:spLocks noChangeArrowheads="1"/>
          </p:cNvSpPr>
          <p:nvPr/>
        </p:nvSpPr>
        <p:spPr bwMode="auto">
          <a:xfrm>
            <a:off x="4800600" y="4419600"/>
            <a:ext cx="3276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34822" name="Text Box 7"/>
          <p:cNvSpPr txBox="1">
            <a:spLocks noChangeArrowheads="1"/>
          </p:cNvSpPr>
          <p:nvPr/>
        </p:nvSpPr>
        <p:spPr bwMode="auto">
          <a:xfrm>
            <a:off x="4572000" y="3605213"/>
            <a:ext cx="3962400" cy="3252787"/>
          </a:xfrm>
          <a:prstGeom prst="rect">
            <a:avLst/>
          </a:prstGeom>
          <a:solidFill>
            <a:schemeClr val="bg1"/>
          </a:solidFill>
          <a:ln w="9525">
            <a:noFill/>
            <a:miter lim="800000"/>
            <a:headEnd/>
            <a:tailEnd/>
          </a:ln>
        </p:spPr>
        <p:txBody>
          <a:bodyPr>
            <a:spAutoFit/>
          </a:bodyPr>
          <a:lstStyle/>
          <a:p>
            <a:pPr>
              <a:spcBef>
                <a:spcPct val="50000"/>
              </a:spcBef>
              <a:buFontTx/>
              <a:buChar char="•"/>
            </a:pPr>
            <a:r>
              <a:rPr lang="en-CA" sz="1800"/>
              <a:t>After vertebral match performed, mismatch of soft tissue seen within GTVp contour.</a:t>
            </a:r>
          </a:p>
          <a:p>
            <a:pPr lvl="1">
              <a:spcBef>
                <a:spcPct val="50000"/>
              </a:spcBef>
              <a:buFontTx/>
              <a:buChar char="•"/>
            </a:pPr>
            <a:r>
              <a:rPr lang="en-CA" sz="1800"/>
              <a:t>Assess position from planning CT (swallowing motion) or growth??</a:t>
            </a:r>
          </a:p>
          <a:p>
            <a:pPr lvl="1">
              <a:spcBef>
                <a:spcPct val="50000"/>
              </a:spcBef>
              <a:buFontTx/>
              <a:buChar char="•"/>
            </a:pPr>
            <a:r>
              <a:rPr lang="en-CA" sz="1800"/>
              <a:t>Evaluate the possibility of changing the matching priority  to Soft tissue ??</a:t>
            </a:r>
          </a:p>
          <a:p>
            <a:pPr>
              <a:spcBef>
                <a:spcPct val="50000"/>
              </a:spcBef>
            </a:pPr>
            <a:endParaRPr lang="en-CA"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68313" y="115888"/>
            <a:ext cx="8229600" cy="1371600"/>
          </a:xfrm>
        </p:spPr>
        <p:txBody>
          <a:bodyPr/>
          <a:lstStyle/>
          <a:p>
            <a:r>
              <a:rPr lang="en-CA" sz="3600" smtClean="0">
                <a:solidFill>
                  <a:srgbClr val="000000"/>
                </a:solidFill>
              </a:rPr>
              <a:t>Shrinking Tumour &amp; Bolus Placement</a:t>
            </a:r>
          </a:p>
        </p:txBody>
      </p:sp>
      <p:pic>
        <p:nvPicPr>
          <p:cNvPr id="35842" name="Picture 3"/>
          <p:cNvPicPr>
            <a:picLocks noChangeAspect="1" noChangeArrowheads="1"/>
          </p:cNvPicPr>
          <p:nvPr/>
        </p:nvPicPr>
        <p:blipFill>
          <a:blip r:embed="rId2"/>
          <a:srcRect l="1016" t="17917" r="22189" b="6546"/>
          <a:stretch>
            <a:fillRect/>
          </a:stretch>
        </p:blipFill>
        <p:spPr bwMode="auto">
          <a:xfrm>
            <a:off x="1371600" y="1219200"/>
            <a:ext cx="5226050" cy="4111625"/>
          </a:xfrm>
          <a:prstGeom prst="rect">
            <a:avLst/>
          </a:prstGeom>
          <a:noFill/>
          <a:ln w="9525" algn="ctr">
            <a:noFill/>
            <a:miter lim="800000"/>
            <a:headEnd/>
            <a:tailEnd/>
          </a:ln>
        </p:spPr>
      </p:pic>
      <p:sp>
        <p:nvSpPr>
          <p:cNvPr id="35843" name="Rectangle 4"/>
          <p:cNvSpPr>
            <a:spLocks noChangeArrowheads="1"/>
          </p:cNvSpPr>
          <p:nvPr/>
        </p:nvSpPr>
        <p:spPr bwMode="auto">
          <a:xfrm>
            <a:off x="6657975" y="2209800"/>
            <a:ext cx="2257425" cy="641350"/>
          </a:xfrm>
          <a:prstGeom prst="rect">
            <a:avLst/>
          </a:prstGeom>
          <a:noFill/>
          <a:ln w="9525" algn="ctr">
            <a:noFill/>
            <a:miter lim="800000"/>
            <a:headEnd/>
            <a:tailEnd/>
          </a:ln>
        </p:spPr>
        <p:txBody>
          <a:bodyPr>
            <a:spAutoFit/>
          </a:bodyPr>
          <a:lstStyle/>
          <a:p>
            <a:r>
              <a:rPr lang="en-CA" sz="1800">
                <a:solidFill>
                  <a:srgbClr val="000000"/>
                </a:solidFill>
                <a:latin typeface="Tahoma" pitchFamily="34" charset="0"/>
              </a:rPr>
              <a:t>Purple= Planning CT </a:t>
            </a:r>
          </a:p>
          <a:p>
            <a:r>
              <a:rPr lang="en-CA" sz="1800">
                <a:solidFill>
                  <a:srgbClr val="000000"/>
                </a:solidFill>
                <a:latin typeface="Tahoma" pitchFamily="34" charset="0"/>
              </a:rPr>
              <a:t>Green= CBCT</a:t>
            </a:r>
          </a:p>
        </p:txBody>
      </p:sp>
      <p:sp>
        <p:nvSpPr>
          <p:cNvPr id="35844" name="Line 5"/>
          <p:cNvSpPr>
            <a:spLocks noChangeShapeType="1"/>
          </p:cNvSpPr>
          <p:nvPr/>
        </p:nvSpPr>
        <p:spPr bwMode="auto">
          <a:xfrm flipH="1">
            <a:off x="3995738" y="4221163"/>
            <a:ext cx="1584325" cy="431800"/>
          </a:xfrm>
          <a:prstGeom prst="line">
            <a:avLst/>
          </a:prstGeom>
          <a:noFill/>
          <a:ln w="9525">
            <a:solidFill>
              <a:schemeClr val="tx1"/>
            </a:solidFill>
            <a:round/>
            <a:headEnd/>
            <a:tailEnd type="triangle" w="med" len="med"/>
          </a:ln>
        </p:spPr>
        <p:txBody>
          <a:bodyPr/>
          <a:lstStyle/>
          <a:p>
            <a:endParaRPr lang="en-US"/>
          </a:p>
        </p:txBody>
      </p:sp>
      <p:sp>
        <p:nvSpPr>
          <p:cNvPr id="35845" name="Text Box 6"/>
          <p:cNvSpPr txBox="1">
            <a:spLocks noChangeArrowheads="1"/>
          </p:cNvSpPr>
          <p:nvPr/>
        </p:nvSpPr>
        <p:spPr bwMode="auto">
          <a:xfrm>
            <a:off x="5651500" y="4005263"/>
            <a:ext cx="1225550" cy="366712"/>
          </a:xfrm>
          <a:prstGeom prst="rect">
            <a:avLst/>
          </a:prstGeom>
          <a:noFill/>
          <a:ln w="9525" algn="ctr">
            <a:noFill/>
            <a:miter lim="800000"/>
            <a:headEnd/>
            <a:tailEnd/>
          </a:ln>
        </p:spPr>
        <p:txBody>
          <a:bodyPr>
            <a:spAutoFit/>
          </a:bodyPr>
          <a:lstStyle/>
          <a:p>
            <a:pPr>
              <a:spcBef>
                <a:spcPct val="50000"/>
              </a:spcBef>
            </a:pPr>
            <a:r>
              <a:rPr lang="en-CA" sz="1800">
                <a:latin typeface="Tahoma" pitchFamily="34" charset="0"/>
              </a:rPr>
              <a:t>Bolus</a:t>
            </a:r>
          </a:p>
        </p:txBody>
      </p:sp>
      <p:sp>
        <p:nvSpPr>
          <p:cNvPr id="35846" name="Text Box 7"/>
          <p:cNvSpPr txBox="1">
            <a:spLocks noChangeArrowheads="1"/>
          </p:cNvSpPr>
          <p:nvPr/>
        </p:nvSpPr>
        <p:spPr bwMode="auto">
          <a:xfrm>
            <a:off x="381000" y="5562600"/>
            <a:ext cx="8229600" cy="10541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CA" sz="1800"/>
              <a:t>Planner and Radiation Oncologist would be notified of tumour size change to assess if reCT and/or replanning required.</a:t>
            </a:r>
          </a:p>
          <a:p>
            <a:pPr marL="342900" indent="-342900">
              <a:spcBef>
                <a:spcPct val="50000"/>
              </a:spcBef>
              <a:buFontTx/>
              <a:buAutoNum type="arabicPeriod"/>
            </a:pPr>
            <a:r>
              <a:rPr lang="en-CA" sz="1800"/>
              <a:t>Bolus placement: bolus to be placed below mask to minimize air gaps.</a:t>
            </a:r>
          </a:p>
        </p:txBody>
      </p:sp>
      <p:sp>
        <p:nvSpPr>
          <p:cNvPr id="35847" name="Line 8"/>
          <p:cNvSpPr>
            <a:spLocks noChangeShapeType="1"/>
          </p:cNvSpPr>
          <p:nvPr/>
        </p:nvSpPr>
        <p:spPr bwMode="auto">
          <a:xfrm flipH="1">
            <a:off x="3581400" y="3810000"/>
            <a:ext cx="990600" cy="152400"/>
          </a:xfrm>
          <a:prstGeom prst="line">
            <a:avLst/>
          </a:prstGeom>
          <a:noFill/>
          <a:ln w="9525">
            <a:solidFill>
              <a:srgbClr val="FF0000"/>
            </a:solidFill>
            <a:round/>
            <a:headEnd/>
            <a:tailEnd type="triangle" w="med" len="med"/>
          </a:ln>
        </p:spPr>
        <p:txBody>
          <a:bodyPr/>
          <a:lstStyle/>
          <a:p>
            <a:endParaRPr lang="en-US"/>
          </a:p>
        </p:txBody>
      </p:sp>
      <p:sp>
        <p:nvSpPr>
          <p:cNvPr id="35848" name="Line 9"/>
          <p:cNvSpPr>
            <a:spLocks noChangeShapeType="1"/>
          </p:cNvSpPr>
          <p:nvPr/>
        </p:nvSpPr>
        <p:spPr bwMode="auto">
          <a:xfrm flipV="1">
            <a:off x="4648200" y="2819400"/>
            <a:ext cx="152400" cy="914400"/>
          </a:xfrm>
          <a:prstGeom prst="line">
            <a:avLst/>
          </a:prstGeom>
          <a:noFill/>
          <a:ln w="9525">
            <a:solidFill>
              <a:srgbClr val="FF0000"/>
            </a:solidFill>
            <a:round/>
            <a:headEnd/>
            <a:tailEnd type="triangle" w="med" len="med"/>
          </a:ln>
        </p:spPr>
        <p:txBody>
          <a:bodyPr/>
          <a:lstStyle/>
          <a:p>
            <a:endParaRPr lang="en-US"/>
          </a:p>
        </p:txBody>
      </p:sp>
      <p:sp>
        <p:nvSpPr>
          <p:cNvPr id="35849" name="Line 10"/>
          <p:cNvSpPr>
            <a:spLocks noChangeShapeType="1"/>
          </p:cNvSpPr>
          <p:nvPr/>
        </p:nvSpPr>
        <p:spPr bwMode="auto">
          <a:xfrm flipH="1" flipV="1">
            <a:off x="3276600" y="2667000"/>
            <a:ext cx="1295400" cy="1066800"/>
          </a:xfrm>
          <a:prstGeom prst="line">
            <a:avLst/>
          </a:prstGeom>
          <a:noFill/>
          <a:ln w="9525">
            <a:solidFill>
              <a:srgbClr val="FF0000"/>
            </a:solidFill>
            <a:round/>
            <a:headEnd/>
            <a:tailEnd type="triangle" w="med" len="med"/>
          </a:ln>
        </p:spPr>
        <p:txBody>
          <a:bodyPr/>
          <a:lstStyle/>
          <a:p>
            <a:endParaRPr lang="en-US"/>
          </a:p>
        </p:txBody>
      </p:sp>
      <p:sp>
        <p:nvSpPr>
          <p:cNvPr id="35850" name="Text Box 11"/>
          <p:cNvSpPr txBox="1">
            <a:spLocks noChangeArrowheads="1"/>
          </p:cNvSpPr>
          <p:nvPr/>
        </p:nvSpPr>
        <p:spPr bwMode="auto">
          <a:xfrm>
            <a:off x="4572000" y="3733800"/>
            <a:ext cx="1143000" cy="366713"/>
          </a:xfrm>
          <a:prstGeom prst="rect">
            <a:avLst/>
          </a:prstGeom>
          <a:solidFill>
            <a:schemeClr val="bg1"/>
          </a:solidFill>
          <a:ln w="9525">
            <a:noFill/>
            <a:miter lim="800000"/>
            <a:headEnd/>
            <a:tailEnd/>
          </a:ln>
        </p:spPr>
        <p:txBody>
          <a:bodyPr>
            <a:spAutoFit/>
          </a:bodyPr>
          <a:lstStyle/>
          <a:p>
            <a:pPr>
              <a:spcBef>
                <a:spcPct val="50000"/>
              </a:spcBef>
            </a:pPr>
            <a:r>
              <a:rPr lang="en-CA" sz="1800"/>
              <a:t>Bolus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CA" sz="4000" smtClean="0">
                <a:solidFill>
                  <a:srgbClr val="000000"/>
                </a:solidFill>
              </a:rPr>
              <a:t>Bolus positioned under mask</a:t>
            </a:r>
          </a:p>
        </p:txBody>
      </p:sp>
      <p:pic>
        <p:nvPicPr>
          <p:cNvPr id="36866" name="Picture 3"/>
          <p:cNvPicPr>
            <a:picLocks noChangeAspect="1" noChangeArrowheads="1"/>
          </p:cNvPicPr>
          <p:nvPr/>
        </p:nvPicPr>
        <p:blipFill>
          <a:blip r:embed="rId2"/>
          <a:srcRect l="966" t="17043" r="22096" b="6253"/>
          <a:stretch>
            <a:fillRect/>
          </a:stretch>
        </p:blipFill>
        <p:spPr bwMode="auto">
          <a:xfrm>
            <a:off x="1692275" y="1844675"/>
            <a:ext cx="5688013" cy="4537075"/>
          </a:xfrm>
          <a:prstGeom prst="rect">
            <a:avLst/>
          </a:prstGeom>
          <a:noFill/>
          <a:ln w="9525" algn="ctr">
            <a:noFill/>
            <a:miter lim="800000"/>
            <a:headEnd/>
            <a:tailEnd/>
          </a:ln>
        </p:spPr>
      </p:pic>
      <p:sp>
        <p:nvSpPr>
          <p:cNvPr id="36867" name="Text Box 4"/>
          <p:cNvSpPr txBox="1">
            <a:spLocks noChangeArrowheads="1"/>
          </p:cNvSpPr>
          <p:nvPr/>
        </p:nvSpPr>
        <p:spPr bwMode="auto">
          <a:xfrm>
            <a:off x="4356100" y="4437063"/>
            <a:ext cx="1225550" cy="366712"/>
          </a:xfrm>
          <a:prstGeom prst="rect">
            <a:avLst/>
          </a:prstGeom>
          <a:noFill/>
          <a:ln w="9525" algn="ctr">
            <a:noFill/>
            <a:miter lim="800000"/>
            <a:headEnd/>
            <a:tailEnd/>
          </a:ln>
        </p:spPr>
        <p:txBody>
          <a:bodyPr>
            <a:spAutoFit/>
          </a:bodyPr>
          <a:lstStyle/>
          <a:p>
            <a:pPr>
              <a:spcBef>
                <a:spcPct val="50000"/>
              </a:spcBef>
            </a:pPr>
            <a:r>
              <a:rPr lang="en-CA" sz="1800">
                <a:latin typeface="Tahoma" pitchFamily="34" charset="0"/>
              </a:rPr>
              <a:t>Bolus</a:t>
            </a:r>
          </a:p>
        </p:txBody>
      </p:sp>
      <p:sp>
        <p:nvSpPr>
          <p:cNvPr id="36868" name="Line 5"/>
          <p:cNvSpPr>
            <a:spLocks noChangeShapeType="1"/>
          </p:cNvSpPr>
          <p:nvPr/>
        </p:nvSpPr>
        <p:spPr bwMode="auto">
          <a:xfrm flipH="1">
            <a:off x="3708400" y="4581525"/>
            <a:ext cx="576263" cy="714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CA" smtClean="0"/>
              <a:t>Vertebral Misalignment</a:t>
            </a:r>
          </a:p>
        </p:txBody>
      </p:sp>
      <p:pic>
        <p:nvPicPr>
          <p:cNvPr id="37890" name="Picture 4"/>
          <p:cNvPicPr>
            <a:picLocks noGrp="1" noChangeAspect="1" noChangeArrowheads="1"/>
          </p:cNvPicPr>
          <p:nvPr>
            <p:ph type="body" idx="1"/>
          </p:nvPr>
        </p:nvPicPr>
        <p:blipFill>
          <a:blip r:embed="rId2"/>
          <a:srcRect l="11627" r="19768"/>
          <a:stretch>
            <a:fillRect/>
          </a:stretch>
        </p:blipFill>
        <p:spPr>
          <a:xfrm>
            <a:off x="381000" y="1447800"/>
            <a:ext cx="4191000" cy="3394075"/>
          </a:xfrm>
        </p:spPr>
      </p:pic>
      <p:pic>
        <p:nvPicPr>
          <p:cNvPr id="37891" name="Picture 5"/>
          <p:cNvPicPr>
            <a:picLocks noChangeAspect="1" noChangeArrowheads="1"/>
          </p:cNvPicPr>
          <p:nvPr/>
        </p:nvPicPr>
        <p:blipFill>
          <a:blip r:embed="rId3"/>
          <a:srcRect l="13008" r="20325" b="4466"/>
          <a:stretch>
            <a:fillRect/>
          </a:stretch>
        </p:blipFill>
        <p:spPr bwMode="auto">
          <a:xfrm>
            <a:off x="4648200" y="1462088"/>
            <a:ext cx="4191000" cy="3370262"/>
          </a:xfrm>
          <a:prstGeom prst="rect">
            <a:avLst/>
          </a:prstGeom>
          <a:noFill/>
          <a:ln w="9525">
            <a:noFill/>
            <a:miter lim="800000"/>
            <a:headEnd/>
            <a:tailEnd/>
          </a:ln>
        </p:spPr>
      </p:pic>
      <p:sp>
        <p:nvSpPr>
          <p:cNvPr id="37892" name="Text Box 6"/>
          <p:cNvSpPr txBox="1">
            <a:spLocks noChangeArrowheads="1"/>
          </p:cNvSpPr>
          <p:nvPr/>
        </p:nvSpPr>
        <p:spPr bwMode="auto">
          <a:xfrm>
            <a:off x="304800" y="5105400"/>
            <a:ext cx="8382000" cy="1054100"/>
          </a:xfrm>
          <a:prstGeom prst="rect">
            <a:avLst/>
          </a:prstGeom>
          <a:noFill/>
          <a:ln w="9525">
            <a:noFill/>
            <a:miter lim="800000"/>
            <a:headEnd/>
            <a:tailEnd/>
          </a:ln>
        </p:spPr>
        <p:txBody>
          <a:bodyPr>
            <a:spAutoFit/>
          </a:bodyPr>
          <a:lstStyle/>
          <a:p>
            <a:pPr>
              <a:spcBef>
                <a:spcPct val="50000"/>
              </a:spcBef>
              <a:buFontTx/>
              <a:buChar char="•"/>
            </a:pPr>
            <a:r>
              <a:rPr lang="en-CA" sz="1800"/>
              <a:t>Verterbral misalignment measured on Day 1. C4-C7 positioned anteriorly by 5 mm.</a:t>
            </a:r>
          </a:p>
          <a:p>
            <a:pPr>
              <a:spcBef>
                <a:spcPct val="50000"/>
              </a:spcBef>
              <a:buFontTx/>
              <a:buChar char="•"/>
            </a:pPr>
            <a:r>
              <a:rPr lang="en-CA" sz="1800"/>
              <a:t>5 layers of gauze added to headrest at the area of C3 and superiorly.</a:t>
            </a:r>
          </a:p>
        </p:txBody>
      </p:sp>
      <p:sp>
        <p:nvSpPr>
          <p:cNvPr id="37893" name="Text Box 7"/>
          <p:cNvSpPr txBox="1">
            <a:spLocks noChangeArrowheads="1"/>
          </p:cNvSpPr>
          <p:nvPr/>
        </p:nvSpPr>
        <p:spPr bwMode="auto">
          <a:xfrm>
            <a:off x="7772400" y="2667000"/>
            <a:ext cx="990600" cy="639763"/>
          </a:xfrm>
          <a:prstGeom prst="rect">
            <a:avLst/>
          </a:prstGeom>
          <a:solidFill>
            <a:schemeClr val="bg1"/>
          </a:solidFill>
          <a:ln w="9525">
            <a:noFill/>
            <a:miter lim="800000"/>
            <a:headEnd/>
            <a:tailEnd/>
          </a:ln>
        </p:spPr>
        <p:txBody>
          <a:bodyPr>
            <a:spAutoFit/>
          </a:bodyPr>
          <a:lstStyle/>
          <a:p>
            <a:pPr>
              <a:spcBef>
                <a:spcPct val="50000"/>
              </a:spcBef>
            </a:pPr>
            <a:r>
              <a:rPr lang="en-CA" sz="1200"/>
              <a:t>Gauze added under head</a:t>
            </a:r>
          </a:p>
        </p:txBody>
      </p:sp>
      <p:sp>
        <p:nvSpPr>
          <p:cNvPr id="37894" name="Line 8"/>
          <p:cNvSpPr>
            <a:spLocks noChangeShapeType="1"/>
          </p:cNvSpPr>
          <p:nvPr/>
        </p:nvSpPr>
        <p:spPr bwMode="auto">
          <a:xfrm flipV="1">
            <a:off x="8382000" y="1828800"/>
            <a:ext cx="0" cy="762000"/>
          </a:xfrm>
          <a:prstGeom prst="line">
            <a:avLst/>
          </a:prstGeom>
          <a:noFill/>
          <a:ln w="9525">
            <a:solidFill>
              <a:srgbClr val="FF0000"/>
            </a:solidFill>
            <a:round/>
            <a:headEnd/>
            <a:tailEnd type="triangle" w="med" len="med"/>
          </a:ln>
        </p:spPr>
        <p:txBody>
          <a:bodyPr/>
          <a:lstStyle/>
          <a:p>
            <a:endParaRPr lang="en-US"/>
          </a:p>
        </p:txBody>
      </p:sp>
      <p:sp>
        <p:nvSpPr>
          <p:cNvPr id="37895" name="Line 9"/>
          <p:cNvSpPr>
            <a:spLocks noChangeShapeType="1"/>
          </p:cNvSpPr>
          <p:nvPr/>
        </p:nvSpPr>
        <p:spPr bwMode="auto">
          <a:xfrm>
            <a:off x="8153400" y="2590800"/>
            <a:ext cx="457200" cy="0"/>
          </a:xfrm>
          <a:prstGeom prst="line">
            <a:avLst/>
          </a:prstGeom>
          <a:noFill/>
          <a:ln w="9525">
            <a:solidFill>
              <a:srgbClr val="FF0000"/>
            </a:solidFill>
            <a:round/>
            <a:headEnd/>
            <a:tailEn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CA" smtClean="0"/>
              <a:t>Weight Loss</a:t>
            </a:r>
          </a:p>
        </p:txBody>
      </p:sp>
      <p:pic>
        <p:nvPicPr>
          <p:cNvPr id="38914" name="Picture 4"/>
          <p:cNvPicPr>
            <a:picLocks noGrp="1" noChangeAspect="1" noChangeArrowheads="1"/>
          </p:cNvPicPr>
          <p:nvPr>
            <p:ph type="body" idx="1"/>
          </p:nvPr>
        </p:nvPicPr>
        <p:blipFill>
          <a:blip r:embed="rId2"/>
          <a:srcRect/>
          <a:stretch>
            <a:fillRect/>
          </a:stretch>
        </p:blipFill>
        <p:spPr>
          <a:xfrm>
            <a:off x="762000" y="1600200"/>
            <a:ext cx="7656513" cy="4503738"/>
          </a:xfrm>
        </p:spPr>
      </p:pic>
      <p:sp>
        <p:nvSpPr>
          <p:cNvPr id="38915" name="Text Box 5"/>
          <p:cNvSpPr txBox="1">
            <a:spLocks noChangeArrowheads="1"/>
          </p:cNvSpPr>
          <p:nvPr/>
        </p:nvSpPr>
        <p:spPr bwMode="auto">
          <a:xfrm>
            <a:off x="4876800" y="3962400"/>
            <a:ext cx="3733800" cy="2152650"/>
          </a:xfrm>
          <a:prstGeom prst="rect">
            <a:avLst/>
          </a:prstGeom>
          <a:solidFill>
            <a:schemeClr val="bg1"/>
          </a:solidFill>
          <a:ln w="9525">
            <a:noFill/>
            <a:miter lim="800000"/>
            <a:headEnd/>
            <a:tailEnd/>
          </a:ln>
        </p:spPr>
        <p:txBody>
          <a:bodyPr>
            <a:spAutoFit/>
          </a:bodyPr>
          <a:lstStyle/>
          <a:p>
            <a:pPr>
              <a:spcBef>
                <a:spcPct val="50000"/>
              </a:spcBef>
              <a:buFontTx/>
              <a:buChar char="•"/>
            </a:pPr>
            <a:r>
              <a:rPr lang="en-CA" sz="1800"/>
              <a:t>Weight loss to be reported to planning and radiation oncologist to assess replanning needs/effect on dose distribution.</a:t>
            </a:r>
          </a:p>
          <a:p>
            <a:pPr>
              <a:spcBef>
                <a:spcPct val="50000"/>
              </a:spcBef>
              <a:buFontTx/>
              <a:buChar char="•"/>
            </a:pPr>
            <a:r>
              <a:rPr lang="en-CA" sz="1800"/>
              <a:t>Weight loss causing loose fitting mask: assess frequency of imaging (e.g. Daily CBCT)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CA" smtClean="0"/>
              <a:t>Mandible Misalignment</a:t>
            </a:r>
          </a:p>
        </p:txBody>
      </p:sp>
      <p:pic>
        <p:nvPicPr>
          <p:cNvPr id="39938" name="Picture 4"/>
          <p:cNvPicPr>
            <a:picLocks noGrp="1" noChangeAspect="1" noChangeArrowheads="1"/>
          </p:cNvPicPr>
          <p:nvPr>
            <p:ph type="body" idx="1"/>
          </p:nvPr>
        </p:nvPicPr>
        <p:blipFill>
          <a:blip r:embed="rId2"/>
          <a:srcRect/>
          <a:stretch>
            <a:fillRect/>
          </a:stretch>
        </p:blipFill>
        <p:spPr>
          <a:xfrm>
            <a:off x="609600" y="1357313"/>
            <a:ext cx="7772400" cy="4945062"/>
          </a:xfrm>
        </p:spPr>
      </p:pic>
      <p:sp>
        <p:nvSpPr>
          <p:cNvPr id="39939" name="Text Box 5"/>
          <p:cNvSpPr txBox="1">
            <a:spLocks noChangeArrowheads="1"/>
          </p:cNvSpPr>
          <p:nvPr/>
        </p:nvSpPr>
        <p:spPr bwMode="auto">
          <a:xfrm>
            <a:off x="4419600" y="4191000"/>
            <a:ext cx="3886200" cy="1466850"/>
          </a:xfrm>
          <a:prstGeom prst="rect">
            <a:avLst/>
          </a:prstGeom>
          <a:solidFill>
            <a:schemeClr val="bg1"/>
          </a:solidFill>
          <a:ln w="9525">
            <a:noFill/>
            <a:miter lim="800000"/>
            <a:headEnd/>
            <a:tailEnd/>
          </a:ln>
        </p:spPr>
        <p:txBody>
          <a:bodyPr>
            <a:spAutoFit/>
          </a:bodyPr>
          <a:lstStyle/>
          <a:p>
            <a:pPr>
              <a:spcBef>
                <a:spcPct val="50000"/>
              </a:spcBef>
              <a:buFontTx/>
              <a:buChar char="•"/>
            </a:pPr>
            <a:r>
              <a:rPr lang="en-CA" sz="1800"/>
              <a:t>Mandible position too posterior</a:t>
            </a:r>
          </a:p>
          <a:p>
            <a:pPr>
              <a:spcBef>
                <a:spcPct val="50000"/>
              </a:spcBef>
              <a:buFontTx/>
              <a:buChar char="•"/>
            </a:pPr>
            <a:r>
              <a:rPr lang="en-CA" sz="1800"/>
              <a:t>Patient asked to raise chin into the mask.</a:t>
            </a:r>
          </a:p>
          <a:p>
            <a:pPr>
              <a:spcBef>
                <a:spcPct val="50000"/>
              </a:spcBef>
              <a:buFontTx/>
              <a:buChar char="•"/>
            </a:pPr>
            <a:r>
              <a:rPr lang="en-CA" sz="1800"/>
              <a:t>CBCT repeated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CA" smtClean="0"/>
              <a:t>Introduction</a:t>
            </a:r>
          </a:p>
        </p:txBody>
      </p:sp>
      <p:sp>
        <p:nvSpPr>
          <p:cNvPr id="16386" name="Rectangle 3"/>
          <p:cNvSpPr>
            <a:spLocks noGrp="1" noChangeArrowheads="1"/>
          </p:cNvSpPr>
          <p:nvPr>
            <p:ph type="body" idx="1"/>
          </p:nvPr>
        </p:nvSpPr>
        <p:spPr/>
        <p:txBody>
          <a:bodyPr/>
          <a:lstStyle/>
          <a:p>
            <a:pPr eaLnBrk="1" hangingPunct="1">
              <a:lnSpc>
                <a:spcPct val="90000"/>
              </a:lnSpc>
            </a:pPr>
            <a:r>
              <a:rPr lang="en-CA" sz="2400" smtClean="0"/>
              <a:t>This module has been created to provide an overview of the anatomy, machine parameters, matching considerations &amp; trouble shooting in regards to IGRT treatments to cancers in the Head &amp; Neck</a:t>
            </a:r>
          </a:p>
          <a:p>
            <a:pPr eaLnBrk="1" hangingPunct="1">
              <a:lnSpc>
                <a:spcPct val="90000"/>
              </a:lnSpc>
            </a:pPr>
            <a:endParaRPr lang="en-CA" sz="2400" smtClean="0"/>
          </a:p>
          <a:p>
            <a:pPr eaLnBrk="1" hangingPunct="1">
              <a:lnSpc>
                <a:spcPct val="90000"/>
              </a:lnSpc>
            </a:pPr>
            <a:r>
              <a:rPr lang="en-CA" sz="2400" smtClean="0"/>
              <a:t>IGRT is a method used on treatment units to improve the delivery of IMRT &amp; Rapid Arc plans</a:t>
            </a:r>
          </a:p>
          <a:p>
            <a:pPr eaLnBrk="1" hangingPunct="1">
              <a:lnSpc>
                <a:spcPct val="90000"/>
              </a:lnSpc>
            </a:pPr>
            <a:endParaRPr lang="en-CA" sz="2400" smtClean="0"/>
          </a:p>
          <a:p>
            <a:pPr eaLnBrk="1" hangingPunct="1">
              <a:lnSpc>
                <a:spcPct val="90000"/>
              </a:lnSpc>
            </a:pPr>
            <a:r>
              <a:rPr lang="en-CA" sz="2400" smtClean="0"/>
              <a:t>Allows better targeting of the tumour location while avoiding nearby healthy tissue immediately prior to radiation treatment each 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CA" smtClean="0"/>
              <a:t>Cross Sectional Anatomy</a:t>
            </a:r>
          </a:p>
        </p:txBody>
      </p:sp>
      <p:sp>
        <p:nvSpPr>
          <p:cNvPr id="17410" name="Rectangle 3"/>
          <p:cNvSpPr>
            <a:spLocks noGrp="1" noChangeArrowheads="1"/>
          </p:cNvSpPr>
          <p:nvPr>
            <p:ph type="body" sz="half" idx="2"/>
          </p:nvPr>
        </p:nvSpPr>
        <p:spPr>
          <a:xfrm>
            <a:off x="4648200" y="1371600"/>
            <a:ext cx="4038600" cy="5181600"/>
          </a:xfrm>
        </p:spPr>
        <p:txBody>
          <a:bodyPr/>
          <a:lstStyle/>
          <a:p>
            <a:pPr eaLnBrk="1" hangingPunct="1">
              <a:lnSpc>
                <a:spcPct val="80000"/>
              </a:lnSpc>
            </a:pPr>
            <a:r>
              <a:rPr lang="en-CA" sz="1400" smtClean="0"/>
              <a:t>Brain</a:t>
            </a:r>
          </a:p>
          <a:p>
            <a:pPr eaLnBrk="1" hangingPunct="1">
              <a:lnSpc>
                <a:spcPct val="80000"/>
              </a:lnSpc>
            </a:pPr>
            <a:r>
              <a:rPr lang="en-CA" sz="1400" smtClean="0"/>
              <a:t>Brainstem</a:t>
            </a:r>
          </a:p>
          <a:p>
            <a:pPr eaLnBrk="1" hangingPunct="1">
              <a:lnSpc>
                <a:spcPct val="80000"/>
              </a:lnSpc>
            </a:pPr>
            <a:r>
              <a:rPr lang="en-CA" sz="1400" smtClean="0"/>
              <a:t>Spinal Cord</a:t>
            </a:r>
          </a:p>
          <a:p>
            <a:pPr eaLnBrk="1" hangingPunct="1">
              <a:lnSpc>
                <a:spcPct val="80000"/>
              </a:lnSpc>
            </a:pPr>
            <a:r>
              <a:rPr lang="en-CA" sz="1400" smtClean="0"/>
              <a:t>Optic Chiasm</a:t>
            </a:r>
          </a:p>
          <a:p>
            <a:pPr eaLnBrk="1" hangingPunct="1">
              <a:lnSpc>
                <a:spcPct val="80000"/>
              </a:lnSpc>
            </a:pPr>
            <a:r>
              <a:rPr lang="en-CA" sz="1400" smtClean="0"/>
              <a:t>Optic Nerve</a:t>
            </a:r>
          </a:p>
          <a:p>
            <a:pPr eaLnBrk="1" hangingPunct="1">
              <a:lnSpc>
                <a:spcPct val="80000"/>
              </a:lnSpc>
            </a:pPr>
            <a:r>
              <a:rPr lang="en-CA" sz="1400" smtClean="0"/>
              <a:t>Clivus</a:t>
            </a:r>
          </a:p>
          <a:p>
            <a:pPr eaLnBrk="1" hangingPunct="1">
              <a:lnSpc>
                <a:spcPct val="80000"/>
              </a:lnSpc>
            </a:pPr>
            <a:r>
              <a:rPr lang="en-CA" sz="1400" smtClean="0"/>
              <a:t>Cervical vertebrae (Atlas, Axis, C3-C7)</a:t>
            </a:r>
          </a:p>
          <a:p>
            <a:pPr eaLnBrk="1" hangingPunct="1">
              <a:lnSpc>
                <a:spcPct val="80000"/>
              </a:lnSpc>
            </a:pPr>
            <a:r>
              <a:rPr lang="en-CA" sz="1400" smtClean="0"/>
              <a:t>Mandible</a:t>
            </a:r>
          </a:p>
          <a:p>
            <a:pPr eaLnBrk="1" hangingPunct="1">
              <a:lnSpc>
                <a:spcPct val="80000"/>
              </a:lnSpc>
            </a:pPr>
            <a:r>
              <a:rPr lang="en-CA" sz="1400" smtClean="0"/>
              <a:t>Maxilla</a:t>
            </a:r>
          </a:p>
          <a:p>
            <a:pPr eaLnBrk="1" hangingPunct="1">
              <a:lnSpc>
                <a:spcPct val="80000"/>
              </a:lnSpc>
            </a:pPr>
            <a:r>
              <a:rPr lang="en-CA" sz="1400" smtClean="0"/>
              <a:t>Hard Palate</a:t>
            </a:r>
          </a:p>
          <a:p>
            <a:pPr eaLnBrk="1" hangingPunct="1">
              <a:lnSpc>
                <a:spcPct val="80000"/>
              </a:lnSpc>
            </a:pPr>
            <a:r>
              <a:rPr lang="en-CA" sz="1400" smtClean="0"/>
              <a:t>Soft Palate </a:t>
            </a:r>
          </a:p>
          <a:p>
            <a:pPr eaLnBrk="1" hangingPunct="1">
              <a:lnSpc>
                <a:spcPct val="80000"/>
              </a:lnSpc>
            </a:pPr>
            <a:r>
              <a:rPr lang="en-CA" sz="1400" smtClean="0"/>
              <a:t>Tongue</a:t>
            </a:r>
          </a:p>
          <a:p>
            <a:pPr eaLnBrk="1" hangingPunct="1">
              <a:lnSpc>
                <a:spcPct val="80000"/>
              </a:lnSpc>
            </a:pPr>
            <a:r>
              <a:rPr lang="en-CA" sz="1400" smtClean="0"/>
              <a:t>Uvula</a:t>
            </a:r>
          </a:p>
          <a:p>
            <a:pPr eaLnBrk="1" hangingPunct="1">
              <a:lnSpc>
                <a:spcPct val="80000"/>
              </a:lnSpc>
            </a:pPr>
            <a:r>
              <a:rPr lang="en-CA" sz="1400" smtClean="0"/>
              <a:t>Epiglottis</a:t>
            </a:r>
          </a:p>
          <a:p>
            <a:pPr eaLnBrk="1" hangingPunct="1">
              <a:lnSpc>
                <a:spcPct val="80000"/>
              </a:lnSpc>
            </a:pPr>
            <a:r>
              <a:rPr lang="en-CA" sz="1400" smtClean="0"/>
              <a:t>Parotid Glands</a:t>
            </a:r>
          </a:p>
          <a:p>
            <a:pPr eaLnBrk="1" hangingPunct="1">
              <a:lnSpc>
                <a:spcPct val="80000"/>
              </a:lnSpc>
            </a:pPr>
            <a:r>
              <a:rPr lang="en-CA" sz="1400" smtClean="0"/>
              <a:t>Nasopharynx</a:t>
            </a:r>
          </a:p>
          <a:p>
            <a:pPr eaLnBrk="1" hangingPunct="1">
              <a:lnSpc>
                <a:spcPct val="80000"/>
              </a:lnSpc>
            </a:pPr>
            <a:r>
              <a:rPr lang="en-CA" sz="1400" smtClean="0"/>
              <a:t>Oropharynx</a:t>
            </a:r>
          </a:p>
          <a:p>
            <a:pPr eaLnBrk="1" hangingPunct="1">
              <a:lnSpc>
                <a:spcPct val="80000"/>
              </a:lnSpc>
            </a:pPr>
            <a:r>
              <a:rPr lang="en-CA" sz="1400" smtClean="0"/>
              <a:t>Hypopharynx</a:t>
            </a:r>
          </a:p>
          <a:p>
            <a:pPr eaLnBrk="1" hangingPunct="1">
              <a:lnSpc>
                <a:spcPct val="80000"/>
              </a:lnSpc>
            </a:pPr>
            <a:r>
              <a:rPr lang="en-CA" sz="1400" smtClean="0"/>
              <a:t>Internal and External Carotid Artery</a:t>
            </a:r>
          </a:p>
          <a:p>
            <a:pPr eaLnBrk="1" hangingPunct="1">
              <a:lnSpc>
                <a:spcPct val="80000"/>
              </a:lnSpc>
            </a:pPr>
            <a:r>
              <a:rPr lang="en-CA" sz="1400" smtClean="0"/>
              <a:t>Internal and External Jugular Vein</a:t>
            </a:r>
          </a:p>
          <a:p>
            <a:pPr eaLnBrk="1" hangingPunct="1">
              <a:lnSpc>
                <a:spcPct val="80000"/>
              </a:lnSpc>
            </a:pPr>
            <a:r>
              <a:rPr lang="en-CA" sz="1400" smtClean="0"/>
              <a:t>Orbits</a:t>
            </a:r>
          </a:p>
          <a:p>
            <a:pPr eaLnBrk="1" hangingPunct="1">
              <a:lnSpc>
                <a:spcPct val="80000"/>
              </a:lnSpc>
            </a:pPr>
            <a:r>
              <a:rPr lang="en-CA" sz="1400" smtClean="0"/>
              <a:t>Lenses</a:t>
            </a:r>
          </a:p>
          <a:p>
            <a:pPr eaLnBrk="1" hangingPunct="1">
              <a:lnSpc>
                <a:spcPct val="80000"/>
              </a:lnSpc>
              <a:buFontTx/>
              <a:buNone/>
            </a:pPr>
            <a:endParaRPr lang="en-CA" sz="800" smtClean="0"/>
          </a:p>
          <a:p>
            <a:pPr eaLnBrk="1" hangingPunct="1">
              <a:lnSpc>
                <a:spcPct val="80000"/>
              </a:lnSpc>
            </a:pPr>
            <a:endParaRPr lang="en-CA" sz="800" smtClean="0"/>
          </a:p>
        </p:txBody>
      </p:sp>
      <p:pic>
        <p:nvPicPr>
          <p:cNvPr id="17411" name="ClipArt Placeholder 7" descr="hd09.gif"/>
          <p:cNvPicPr>
            <a:picLocks noGrp="1" noChangeAspect="1"/>
          </p:cNvPicPr>
          <p:nvPr>
            <p:ph type="clipArt" sz="half" idx="1"/>
          </p:nvPr>
        </p:nvPicPr>
        <p:blipFill>
          <a:blip r:embed="rId2"/>
          <a:srcRect/>
          <a:stretch>
            <a:fillRect/>
          </a:stretch>
        </p:blipFill>
        <p:spPr>
          <a:xfrm>
            <a:off x="457200" y="1843088"/>
            <a:ext cx="4038600" cy="4038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274638"/>
            <a:ext cx="8229600" cy="2011362"/>
          </a:xfrm>
        </p:spPr>
        <p:txBody>
          <a:bodyPr/>
          <a:lstStyle/>
          <a:p>
            <a:pPr eaLnBrk="1" hangingPunct="1"/>
            <a:r>
              <a:rPr lang="en-CA" smtClean="0"/>
              <a:t>Cross Sectional Anatomy</a:t>
            </a:r>
            <a:br>
              <a:rPr lang="en-CA" smtClean="0"/>
            </a:br>
            <a:r>
              <a:rPr lang="en-CA" smtClean="0"/>
              <a:t>Lymph Nodes</a:t>
            </a:r>
          </a:p>
        </p:txBody>
      </p:sp>
      <p:sp>
        <p:nvSpPr>
          <p:cNvPr id="18434" name="Rectangle 3"/>
          <p:cNvSpPr>
            <a:spLocks noGrp="1" noChangeArrowheads="1"/>
          </p:cNvSpPr>
          <p:nvPr>
            <p:ph type="body" sz="half" idx="2"/>
          </p:nvPr>
        </p:nvSpPr>
        <p:spPr>
          <a:xfrm>
            <a:off x="4648200" y="1371600"/>
            <a:ext cx="4038600" cy="5181600"/>
          </a:xfrm>
        </p:spPr>
        <p:txBody>
          <a:bodyPr/>
          <a:lstStyle/>
          <a:p>
            <a:pPr eaLnBrk="1" hangingPunct="1">
              <a:lnSpc>
                <a:spcPct val="80000"/>
              </a:lnSpc>
              <a:buFontTx/>
              <a:buNone/>
            </a:pPr>
            <a:endParaRPr lang="en-CA" sz="800" smtClean="0"/>
          </a:p>
          <a:p>
            <a:pPr eaLnBrk="1" hangingPunct="1">
              <a:lnSpc>
                <a:spcPct val="80000"/>
              </a:lnSpc>
            </a:pPr>
            <a:endParaRPr lang="en-CA" sz="800" smtClean="0"/>
          </a:p>
        </p:txBody>
      </p:sp>
      <p:pic>
        <p:nvPicPr>
          <p:cNvPr id="18435" name="ClipArt Placeholder 5" descr="o9506cf1.gif"/>
          <p:cNvPicPr>
            <a:picLocks noGrp="1" noChangeAspect="1"/>
          </p:cNvPicPr>
          <p:nvPr>
            <p:ph type="clipArt" sz="half" idx="1"/>
          </p:nvPr>
        </p:nvPicPr>
        <p:blipFill>
          <a:blip r:embed="rId2"/>
          <a:srcRect/>
          <a:stretch>
            <a:fillRect/>
          </a:stretch>
        </p:blipFill>
        <p:spPr>
          <a:xfrm>
            <a:off x="1047750" y="2471738"/>
            <a:ext cx="2857500" cy="2781300"/>
          </a:xfrm>
        </p:spPr>
      </p:pic>
      <p:sp>
        <p:nvSpPr>
          <p:cNvPr id="18436" name="TextBox 6"/>
          <p:cNvSpPr txBox="1">
            <a:spLocks noChangeArrowheads="1"/>
          </p:cNvSpPr>
          <p:nvPr/>
        </p:nvSpPr>
        <p:spPr bwMode="auto">
          <a:xfrm>
            <a:off x="1066800" y="5410200"/>
            <a:ext cx="1905000" cy="246063"/>
          </a:xfrm>
          <a:prstGeom prst="rect">
            <a:avLst/>
          </a:prstGeom>
          <a:noFill/>
          <a:ln w="9525">
            <a:noFill/>
            <a:miter lim="800000"/>
            <a:headEnd/>
            <a:tailEnd/>
          </a:ln>
        </p:spPr>
        <p:txBody>
          <a:bodyPr>
            <a:spAutoFit/>
          </a:bodyPr>
          <a:lstStyle/>
          <a:p>
            <a:r>
              <a:rPr lang="en-US" sz="1000"/>
              <a:t>www.cancernetwork.com</a:t>
            </a:r>
          </a:p>
        </p:txBody>
      </p:sp>
      <p:pic>
        <p:nvPicPr>
          <p:cNvPr id="18437" name="Picture 8" descr="Neck_Nodes.jpg"/>
          <p:cNvPicPr>
            <a:picLocks noChangeAspect="1"/>
          </p:cNvPicPr>
          <p:nvPr/>
        </p:nvPicPr>
        <p:blipFill>
          <a:blip r:embed="rId3"/>
          <a:srcRect/>
          <a:stretch>
            <a:fillRect/>
          </a:stretch>
        </p:blipFill>
        <p:spPr bwMode="auto">
          <a:xfrm>
            <a:off x="5334000" y="2514600"/>
            <a:ext cx="2419350" cy="2514600"/>
          </a:xfrm>
          <a:prstGeom prst="rect">
            <a:avLst/>
          </a:prstGeom>
          <a:noFill/>
          <a:ln w="9525">
            <a:noFill/>
            <a:miter lim="800000"/>
            <a:headEnd/>
            <a:tailEnd/>
          </a:ln>
        </p:spPr>
      </p:pic>
      <p:sp>
        <p:nvSpPr>
          <p:cNvPr id="18438" name="TextBox 10"/>
          <p:cNvSpPr txBox="1">
            <a:spLocks noChangeArrowheads="1"/>
          </p:cNvSpPr>
          <p:nvPr/>
        </p:nvSpPr>
        <p:spPr bwMode="auto">
          <a:xfrm>
            <a:off x="5943600" y="5410200"/>
            <a:ext cx="1520825" cy="246063"/>
          </a:xfrm>
          <a:prstGeom prst="rect">
            <a:avLst/>
          </a:prstGeom>
          <a:noFill/>
          <a:ln w="9525">
            <a:noFill/>
            <a:miter lim="800000"/>
            <a:headEnd/>
            <a:tailEnd/>
          </a:ln>
        </p:spPr>
        <p:txBody>
          <a:bodyPr wrap="none">
            <a:spAutoFit/>
          </a:bodyPr>
          <a:lstStyle/>
          <a:p>
            <a:r>
              <a:rPr lang="en-US" sz="1000"/>
              <a:t>www.sciencedirect.com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CA" smtClean="0"/>
              <a:t>Machine Parameters</a:t>
            </a:r>
          </a:p>
        </p:txBody>
      </p:sp>
      <p:sp>
        <p:nvSpPr>
          <p:cNvPr id="19458" name="Rectangle 4"/>
          <p:cNvSpPr>
            <a:spLocks noGrp="1" noChangeArrowheads="1"/>
          </p:cNvSpPr>
          <p:nvPr>
            <p:ph type="body" sz="half" idx="1"/>
          </p:nvPr>
        </p:nvSpPr>
        <p:spPr/>
        <p:txBody>
          <a:bodyPr/>
          <a:lstStyle/>
          <a:p>
            <a:pPr eaLnBrk="1" hangingPunct="1"/>
            <a:r>
              <a:rPr lang="en-CA" smtClean="0"/>
              <a:t>Varian</a:t>
            </a:r>
          </a:p>
          <a:p>
            <a:pPr lvl="1" eaLnBrk="1" hangingPunct="1"/>
            <a:r>
              <a:rPr lang="en-CA" smtClean="0"/>
              <a:t>kV imaging</a:t>
            </a:r>
          </a:p>
          <a:p>
            <a:pPr lvl="1" eaLnBrk="1" hangingPunct="1"/>
            <a:r>
              <a:rPr lang="en-CA" smtClean="0"/>
              <a:t>CBCT</a:t>
            </a:r>
          </a:p>
        </p:txBody>
      </p:sp>
      <p:sp>
        <p:nvSpPr>
          <p:cNvPr id="19459" name="Rectangle 5"/>
          <p:cNvSpPr>
            <a:spLocks noGrp="1" noChangeArrowheads="1"/>
          </p:cNvSpPr>
          <p:nvPr>
            <p:ph type="body" sz="half" idx="2"/>
          </p:nvPr>
        </p:nvSpPr>
        <p:spPr/>
        <p:txBody>
          <a:bodyPr/>
          <a:lstStyle/>
          <a:p>
            <a:pPr eaLnBrk="1" hangingPunct="1"/>
            <a:r>
              <a:rPr lang="en-CA" smtClean="0"/>
              <a:t>Elekta</a:t>
            </a:r>
          </a:p>
          <a:p>
            <a:pPr lvl="1" eaLnBrk="1" hangingPunct="1"/>
            <a:r>
              <a:rPr lang="en-CA" smtClean="0"/>
              <a:t>kV imaging</a:t>
            </a:r>
          </a:p>
          <a:p>
            <a:pPr lvl="1" eaLnBrk="1" hangingPunct="1"/>
            <a:r>
              <a:rPr lang="en-CA" smtClean="0"/>
              <a:t>CBCT</a:t>
            </a:r>
          </a:p>
        </p:txBody>
      </p:sp>
      <p:pic>
        <p:nvPicPr>
          <p:cNvPr id="19460" name="Picture 6" descr="clinac_ix"/>
          <p:cNvPicPr>
            <a:picLocks noChangeAspect="1" noChangeArrowheads="1"/>
          </p:cNvPicPr>
          <p:nvPr/>
        </p:nvPicPr>
        <p:blipFill>
          <a:blip r:embed="rId2"/>
          <a:srcRect/>
          <a:stretch>
            <a:fillRect/>
          </a:stretch>
        </p:blipFill>
        <p:spPr bwMode="auto">
          <a:xfrm>
            <a:off x="914400" y="3505200"/>
            <a:ext cx="2206625" cy="2876550"/>
          </a:xfrm>
          <a:prstGeom prst="rect">
            <a:avLst/>
          </a:prstGeom>
          <a:noFill/>
          <a:ln w="9525">
            <a:noFill/>
            <a:miter lim="800000"/>
            <a:headEnd/>
            <a:tailEnd/>
          </a:ln>
        </p:spPr>
      </p:pic>
      <p:pic>
        <p:nvPicPr>
          <p:cNvPr id="19461" name="Picture 7" descr="elekta1"/>
          <p:cNvPicPr>
            <a:picLocks noChangeAspect="1" noChangeArrowheads="1"/>
          </p:cNvPicPr>
          <p:nvPr/>
        </p:nvPicPr>
        <p:blipFill>
          <a:blip r:embed="rId3"/>
          <a:srcRect/>
          <a:stretch>
            <a:fillRect/>
          </a:stretch>
        </p:blipFill>
        <p:spPr bwMode="auto">
          <a:xfrm>
            <a:off x="4724400" y="3733800"/>
            <a:ext cx="3598863" cy="23987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CA" smtClean="0"/>
              <a:t>Machine Parameters - Varian</a:t>
            </a:r>
          </a:p>
        </p:txBody>
      </p:sp>
      <p:sp>
        <p:nvSpPr>
          <p:cNvPr id="20482" name="Rectangle 3"/>
          <p:cNvSpPr>
            <a:spLocks noGrp="1" noChangeArrowheads="1"/>
          </p:cNvSpPr>
          <p:nvPr>
            <p:ph type="body" sz="half" idx="2"/>
          </p:nvPr>
        </p:nvSpPr>
        <p:spPr>
          <a:xfrm>
            <a:off x="4648200" y="2286000"/>
            <a:ext cx="4038600" cy="3276600"/>
          </a:xfrm>
        </p:spPr>
        <p:txBody>
          <a:bodyPr/>
          <a:lstStyle/>
          <a:p>
            <a:pPr eaLnBrk="1" hangingPunct="1"/>
            <a:r>
              <a:rPr lang="en-CA" sz="2400" smtClean="0"/>
              <a:t>kV/kV matching</a:t>
            </a:r>
          </a:p>
          <a:p>
            <a:pPr lvl="1" eaLnBrk="1" hangingPunct="1"/>
            <a:r>
              <a:rPr lang="en-CA" sz="2000" smtClean="0"/>
              <a:t>Orthogonal images taken using kV imager</a:t>
            </a:r>
          </a:p>
          <a:p>
            <a:pPr eaLnBrk="1" hangingPunct="1"/>
            <a:endParaRPr lang="en-CA" sz="2400" smtClean="0"/>
          </a:p>
          <a:p>
            <a:pPr eaLnBrk="1" hangingPunct="1"/>
            <a:r>
              <a:rPr lang="en-CA" sz="2400" smtClean="0"/>
              <a:t>CBCT matching</a:t>
            </a:r>
          </a:p>
          <a:p>
            <a:pPr lvl="1" eaLnBrk="1" hangingPunct="1"/>
            <a:r>
              <a:rPr lang="en-CA" sz="2000" smtClean="0"/>
              <a:t>Full scan vs. half scan, using kV source &amp; detector</a:t>
            </a:r>
          </a:p>
          <a:p>
            <a:pPr lvl="1" eaLnBrk="1" hangingPunct="1"/>
            <a:r>
              <a:rPr lang="en-CA" sz="2000" smtClean="0"/>
              <a:t>Bowtie filter</a:t>
            </a:r>
          </a:p>
          <a:p>
            <a:pPr lvl="1" eaLnBrk="1" hangingPunct="1">
              <a:buFontTx/>
              <a:buNone/>
            </a:pPr>
            <a:endParaRPr lang="en-CA" sz="2000" smtClean="0"/>
          </a:p>
        </p:txBody>
      </p:sp>
      <p:pic>
        <p:nvPicPr>
          <p:cNvPr id="20483" name="Picture 6" descr="clinac_ix"/>
          <p:cNvPicPr>
            <a:picLocks noGrp="1" noChangeAspect="1" noChangeArrowheads="1"/>
          </p:cNvPicPr>
          <p:nvPr>
            <p:ph sz="half" idx="1"/>
          </p:nvPr>
        </p:nvPicPr>
        <p:blipFill>
          <a:blip r:embed="rId2"/>
          <a:srcRect/>
          <a:stretch>
            <a:fillRect/>
          </a:stretch>
        </p:blipFill>
        <p:spPr>
          <a:xfrm>
            <a:off x="739775" y="1600200"/>
            <a:ext cx="3471863" cy="4525963"/>
          </a:xfrm>
        </p:spPr>
      </p:pic>
      <p:sp>
        <p:nvSpPr>
          <p:cNvPr id="20484" name="Text Box 8"/>
          <p:cNvSpPr txBox="1">
            <a:spLocks noChangeArrowheads="1"/>
          </p:cNvSpPr>
          <p:nvPr/>
        </p:nvSpPr>
        <p:spPr bwMode="auto">
          <a:xfrm>
            <a:off x="381000" y="2819400"/>
            <a:ext cx="914400" cy="244475"/>
          </a:xfrm>
          <a:prstGeom prst="rect">
            <a:avLst/>
          </a:prstGeom>
          <a:noFill/>
          <a:ln w="9525">
            <a:noFill/>
            <a:miter lim="800000"/>
            <a:headEnd/>
            <a:tailEnd/>
          </a:ln>
        </p:spPr>
        <p:txBody>
          <a:bodyPr>
            <a:spAutoFit/>
          </a:bodyPr>
          <a:lstStyle/>
          <a:p>
            <a:pPr>
              <a:spcBef>
                <a:spcPct val="50000"/>
              </a:spcBef>
            </a:pPr>
            <a:r>
              <a:rPr lang="en-CA" sz="1000"/>
              <a:t>kV source</a:t>
            </a:r>
          </a:p>
        </p:txBody>
      </p:sp>
      <p:sp>
        <p:nvSpPr>
          <p:cNvPr id="20485" name="Text Box 9"/>
          <p:cNvSpPr txBox="1">
            <a:spLocks noChangeArrowheads="1"/>
          </p:cNvSpPr>
          <p:nvPr/>
        </p:nvSpPr>
        <p:spPr bwMode="auto">
          <a:xfrm>
            <a:off x="3962400" y="2895600"/>
            <a:ext cx="1143000" cy="244475"/>
          </a:xfrm>
          <a:prstGeom prst="rect">
            <a:avLst/>
          </a:prstGeom>
          <a:noFill/>
          <a:ln w="9525">
            <a:noFill/>
            <a:miter lim="800000"/>
            <a:headEnd/>
            <a:tailEnd/>
          </a:ln>
        </p:spPr>
        <p:txBody>
          <a:bodyPr>
            <a:spAutoFit/>
          </a:bodyPr>
          <a:lstStyle/>
          <a:p>
            <a:pPr>
              <a:spcBef>
                <a:spcPct val="50000"/>
              </a:spcBef>
            </a:pPr>
            <a:r>
              <a:rPr lang="en-CA" sz="1000"/>
              <a:t>kV detector</a:t>
            </a:r>
          </a:p>
        </p:txBody>
      </p:sp>
      <p:sp>
        <p:nvSpPr>
          <p:cNvPr id="20486" name="Text Box 10"/>
          <p:cNvSpPr txBox="1">
            <a:spLocks noChangeArrowheads="1"/>
          </p:cNvSpPr>
          <p:nvPr/>
        </p:nvSpPr>
        <p:spPr bwMode="auto">
          <a:xfrm>
            <a:off x="3124200" y="4495800"/>
            <a:ext cx="533400" cy="244475"/>
          </a:xfrm>
          <a:prstGeom prst="rect">
            <a:avLst/>
          </a:prstGeom>
          <a:noFill/>
          <a:ln w="9525">
            <a:noFill/>
            <a:miter lim="800000"/>
            <a:headEnd/>
            <a:tailEnd/>
          </a:ln>
        </p:spPr>
        <p:txBody>
          <a:bodyPr>
            <a:spAutoFit/>
          </a:bodyPr>
          <a:lstStyle/>
          <a:p>
            <a:pPr>
              <a:spcBef>
                <a:spcPct val="50000"/>
              </a:spcBef>
            </a:pPr>
            <a:r>
              <a:rPr lang="en-CA" sz="1000"/>
              <a:t>EPI</a:t>
            </a:r>
          </a:p>
        </p:txBody>
      </p:sp>
      <p:sp>
        <p:nvSpPr>
          <p:cNvPr id="20487" name="Line 11"/>
          <p:cNvSpPr>
            <a:spLocks noChangeShapeType="1"/>
          </p:cNvSpPr>
          <p:nvPr/>
        </p:nvSpPr>
        <p:spPr bwMode="auto">
          <a:xfrm>
            <a:off x="1066800" y="3048000"/>
            <a:ext cx="152400" cy="76200"/>
          </a:xfrm>
          <a:prstGeom prst="line">
            <a:avLst/>
          </a:prstGeom>
          <a:noFill/>
          <a:ln w="9525">
            <a:solidFill>
              <a:schemeClr val="tx1"/>
            </a:solidFill>
            <a:round/>
            <a:headEnd/>
            <a:tailEnd type="triangle" w="med" len="med"/>
          </a:ln>
        </p:spPr>
        <p:txBody>
          <a:bodyPr/>
          <a:lstStyle/>
          <a:p>
            <a:endParaRPr lang="en-US"/>
          </a:p>
        </p:txBody>
      </p:sp>
      <p:sp>
        <p:nvSpPr>
          <p:cNvPr id="20488" name="Line 12"/>
          <p:cNvSpPr>
            <a:spLocks noChangeShapeType="1"/>
          </p:cNvSpPr>
          <p:nvPr/>
        </p:nvSpPr>
        <p:spPr bwMode="auto">
          <a:xfrm flipH="1">
            <a:off x="3657600" y="3048000"/>
            <a:ext cx="304800" cy="152400"/>
          </a:xfrm>
          <a:prstGeom prst="line">
            <a:avLst/>
          </a:prstGeom>
          <a:noFill/>
          <a:ln w="9525">
            <a:solidFill>
              <a:schemeClr val="tx1"/>
            </a:solidFill>
            <a:round/>
            <a:headEnd/>
            <a:tailEnd type="triangle" w="med" len="med"/>
          </a:ln>
        </p:spPr>
        <p:txBody>
          <a:bodyPr/>
          <a:lstStyle/>
          <a:p>
            <a:endParaRPr lang="en-US"/>
          </a:p>
        </p:txBody>
      </p:sp>
      <p:sp>
        <p:nvSpPr>
          <p:cNvPr id="20489" name="Line 13"/>
          <p:cNvSpPr>
            <a:spLocks noChangeShapeType="1"/>
          </p:cNvSpPr>
          <p:nvPr/>
        </p:nvSpPr>
        <p:spPr bwMode="auto">
          <a:xfrm flipH="1" flipV="1">
            <a:off x="2819400" y="4114800"/>
            <a:ext cx="304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CA" smtClean="0"/>
              <a:t>Machine Parameters - Elekta</a:t>
            </a:r>
          </a:p>
        </p:txBody>
      </p:sp>
      <p:sp>
        <p:nvSpPr>
          <p:cNvPr id="21506" name="Rectangle 3"/>
          <p:cNvSpPr>
            <a:spLocks noGrp="1" noChangeArrowheads="1"/>
          </p:cNvSpPr>
          <p:nvPr>
            <p:ph type="body" sz="half" idx="2"/>
          </p:nvPr>
        </p:nvSpPr>
        <p:spPr>
          <a:xfrm>
            <a:off x="4648200" y="2286000"/>
            <a:ext cx="4038600" cy="3276600"/>
          </a:xfrm>
        </p:spPr>
        <p:txBody>
          <a:bodyPr/>
          <a:lstStyle/>
          <a:p>
            <a:pPr eaLnBrk="1" hangingPunct="1"/>
            <a:r>
              <a:rPr lang="en-CA" sz="2400" smtClean="0"/>
              <a:t>kV/kV matching</a:t>
            </a:r>
          </a:p>
          <a:p>
            <a:pPr lvl="1" eaLnBrk="1" hangingPunct="1"/>
            <a:r>
              <a:rPr lang="en-CA" sz="2000" smtClean="0"/>
              <a:t>Orthogonal images taken using kV imager</a:t>
            </a:r>
          </a:p>
          <a:p>
            <a:pPr eaLnBrk="1" hangingPunct="1"/>
            <a:endParaRPr lang="en-CA" sz="2400" smtClean="0"/>
          </a:p>
          <a:p>
            <a:pPr eaLnBrk="1" hangingPunct="1"/>
            <a:r>
              <a:rPr lang="en-CA" sz="2400" smtClean="0"/>
              <a:t>CBCT matching</a:t>
            </a:r>
          </a:p>
          <a:p>
            <a:pPr lvl="1" eaLnBrk="1" hangingPunct="1"/>
            <a:r>
              <a:rPr lang="en-CA" sz="2000" smtClean="0"/>
              <a:t>Full scan vs. half scan, using kV source &amp; detector</a:t>
            </a:r>
          </a:p>
          <a:p>
            <a:pPr lvl="1" eaLnBrk="1" hangingPunct="1"/>
            <a:r>
              <a:rPr lang="en-CA" sz="2000" smtClean="0"/>
              <a:t>Bowtie filter</a:t>
            </a:r>
          </a:p>
          <a:p>
            <a:pPr lvl="1" eaLnBrk="1" hangingPunct="1">
              <a:buFontTx/>
              <a:buNone/>
            </a:pPr>
            <a:endParaRPr lang="en-CA" sz="2000" smtClean="0"/>
          </a:p>
        </p:txBody>
      </p:sp>
      <p:sp>
        <p:nvSpPr>
          <p:cNvPr id="21507" name="Line 11"/>
          <p:cNvSpPr>
            <a:spLocks noChangeShapeType="1"/>
          </p:cNvSpPr>
          <p:nvPr/>
        </p:nvSpPr>
        <p:spPr bwMode="auto">
          <a:xfrm>
            <a:off x="685800" y="3810000"/>
            <a:ext cx="152400" cy="76200"/>
          </a:xfrm>
          <a:prstGeom prst="line">
            <a:avLst/>
          </a:prstGeom>
          <a:noFill/>
          <a:ln w="9525">
            <a:solidFill>
              <a:schemeClr val="tx1"/>
            </a:solidFill>
            <a:round/>
            <a:headEnd/>
            <a:tailEnd type="triangle" w="med" len="med"/>
          </a:ln>
        </p:spPr>
        <p:txBody>
          <a:bodyPr/>
          <a:lstStyle/>
          <a:p>
            <a:endParaRPr lang="en-US"/>
          </a:p>
        </p:txBody>
      </p:sp>
      <p:pic>
        <p:nvPicPr>
          <p:cNvPr id="21508" name="ClipArt Placeholder 11" descr="images.jpg"/>
          <p:cNvPicPr>
            <a:picLocks noGrp="1" noChangeAspect="1"/>
          </p:cNvPicPr>
          <p:nvPr>
            <p:ph type="clipArt" sz="half" idx="1"/>
          </p:nvPr>
        </p:nvPicPr>
        <p:blipFill>
          <a:blip r:embed="rId2"/>
          <a:srcRect/>
          <a:stretch>
            <a:fillRect/>
          </a:stretch>
        </p:blipFill>
        <p:spPr>
          <a:xfrm>
            <a:off x="762000" y="2438400"/>
            <a:ext cx="3348038" cy="25098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CA" smtClean="0"/>
              <a:t>kV Imaging </a:t>
            </a:r>
          </a:p>
        </p:txBody>
      </p:sp>
      <p:sp>
        <p:nvSpPr>
          <p:cNvPr id="22530" name="Text Placeholder 5"/>
          <p:cNvSpPr>
            <a:spLocks noGrp="1"/>
          </p:cNvSpPr>
          <p:nvPr>
            <p:ph type="body" sz="half" idx="1"/>
          </p:nvPr>
        </p:nvSpPr>
        <p:spPr>
          <a:xfrm>
            <a:off x="4572000" y="1600200"/>
            <a:ext cx="4038600" cy="4525963"/>
          </a:xfrm>
        </p:spPr>
        <p:txBody>
          <a:bodyPr/>
          <a:lstStyle/>
          <a:p>
            <a:pPr eaLnBrk="1" hangingPunct="1"/>
            <a:r>
              <a:rPr lang="en-US" smtClean="0"/>
              <a:t>kV radiographs can be used to determine position of bony anatomy</a:t>
            </a:r>
          </a:p>
        </p:txBody>
      </p:sp>
      <p:pic>
        <p:nvPicPr>
          <p:cNvPr id="22531" name="Content Placeholder 7" descr="6677_image7.jpg"/>
          <p:cNvPicPr>
            <a:picLocks noGrp="1" noChangeAspect="1"/>
          </p:cNvPicPr>
          <p:nvPr>
            <p:ph sz="half" idx="2"/>
          </p:nvPr>
        </p:nvPicPr>
        <p:blipFill>
          <a:blip r:embed="rId2"/>
          <a:srcRect/>
          <a:stretch>
            <a:fillRect/>
          </a:stretch>
        </p:blipFill>
        <p:spPr>
          <a:xfrm>
            <a:off x="381000" y="1524000"/>
            <a:ext cx="3500438" cy="4525963"/>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969126FE0934CB92ACA719D1036ED" ma:contentTypeVersion="0" ma:contentTypeDescription="Create a new document." ma:contentTypeScope="" ma:versionID="39ac4849655b610788e628fdb5d835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22F6A-7B44-4787-BADF-10F107E54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F58E6F-124B-4D36-8550-7CA963868F37}">
  <ds:schemaRefs>
    <ds:schemaRef ds:uri="http://schemas.microsoft.com/sharepoint/v3/contenttype/forms"/>
  </ds:schemaRefs>
</ds:datastoreItem>
</file>

<file path=customXml/itemProps3.xml><?xml version="1.0" encoding="utf-8"?>
<ds:datastoreItem xmlns:ds="http://schemas.openxmlformats.org/officeDocument/2006/customXml" ds:itemID="{BC5CF272-CA83-4F19-A5C8-9F28F028FFA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653</TotalTime>
  <Words>976</Words>
  <Application>Microsoft Office PowerPoint</Application>
  <PresentationFormat>On-screen Show (4:3)</PresentationFormat>
  <Paragraphs>166</Paragraphs>
  <Slides>26</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26</vt:i4>
      </vt:variant>
    </vt:vector>
  </HeadingPairs>
  <TitlesOfParts>
    <vt:vector size="30" baseType="lpstr">
      <vt:lpstr>Arial</vt:lpstr>
      <vt:lpstr>Calibri</vt:lpstr>
      <vt:lpstr>Tahoma</vt:lpstr>
      <vt:lpstr>Default Design</vt:lpstr>
      <vt:lpstr>Appendix C</vt:lpstr>
      <vt:lpstr>Disclaimer</vt:lpstr>
      <vt:lpstr>Introduction</vt:lpstr>
      <vt:lpstr>Cross Sectional Anatomy</vt:lpstr>
      <vt:lpstr>Cross Sectional Anatomy Lymph Nodes</vt:lpstr>
      <vt:lpstr>Machine Parameters</vt:lpstr>
      <vt:lpstr>Machine Parameters - Varian</vt:lpstr>
      <vt:lpstr>Machine Parameters - Elekta</vt:lpstr>
      <vt:lpstr>kV Imaging </vt:lpstr>
      <vt:lpstr>2D/2D kV Image Matching</vt:lpstr>
      <vt:lpstr>CBCT Imaging Parameters – Varian</vt:lpstr>
      <vt:lpstr>CBCT Imaging Parameters - Elekta</vt:lpstr>
      <vt:lpstr>Determining Matching Priorities</vt:lpstr>
      <vt:lpstr>Matching Considerations</vt:lpstr>
      <vt:lpstr>Determining Matching Priorities</vt:lpstr>
      <vt:lpstr>Example: OAR Surrogate Match</vt:lpstr>
      <vt:lpstr>Example: Target Volume Match</vt:lpstr>
      <vt:lpstr>CBCT Matching</vt:lpstr>
      <vt:lpstr>Clipbox/Lockbox</vt:lpstr>
      <vt:lpstr>Trouble Shooting</vt:lpstr>
      <vt:lpstr>Soft Tissue Mismatch</vt:lpstr>
      <vt:lpstr>Shrinking Tumour &amp; Bolus Placement</vt:lpstr>
      <vt:lpstr>Bolus positioned under mask</vt:lpstr>
      <vt:lpstr>Vertebral Misalignment</vt:lpstr>
      <vt:lpstr>Weight Loss</vt:lpstr>
      <vt:lpstr>Mandible Misalignment</vt:lpstr>
    </vt:vector>
  </TitlesOfParts>
  <Company>GRH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C</dc:title>
  <dc:creator>IBM M57</dc:creator>
  <cp:lastModifiedBy>sforeshew</cp:lastModifiedBy>
  <cp:revision>48</cp:revision>
  <dcterms:created xsi:type="dcterms:W3CDTF">2013-01-23T13:54:05Z</dcterms:created>
  <dcterms:modified xsi:type="dcterms:W3CDTF">2013-04-30T18:20:11Z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0x0101009B2969126FE0934CB92ACA719D1036ED</vt:lpwstr>
  </property>
</Properties>
</file>