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76" r:id="rId3"/>
    <p:sldId id="270" r:id="rId4"/>
    <p:sldId id="259" r:id="rId5"/>
    <p:sldId id="260" r:id="rId6"/>
    <p:sldId id="271" r:id="rId7"/>
    <p:sldId id="272" r:id="rId8"/>
    <p:sldId id="273" r:id="rId9"/>
    <p:sldId id="274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ddy, Monika" initials="DM" lastIdx="10" clrIdx="0">
    <p:extLst>
      <p:ext uri="{19B8F6BF-5375-455C-9EA6-DF929625EA0E}">
        <p15:presenceInfo xmlns:p15="http://schemas.microsoft.com/office/powerpoint/2012/main" userId="S-1-5-21-1271423080-98322552-283921195-25788" providerId="AD"/>
      </p:ext>
    </p:extLst>
  </p:cmAuthor>
  <p:cmAuthor id="2" name="Fox, Colleen" initials="FC" lastIdx="14" clrIdx="1">
    <p:extLst>
      <p:ext uri="{19B8F6BF-5375-455C-9EA6-DF929625EA0E}">
        <p15:presenceInfo xmlns:p15="http://schemas.microsoft.com/office/powerpoint/2012/main" userId="S-1-5-21-1271423080-98322552-283921195-257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57" autoAdjust="0"/>
  </p:normalViewPr>
  <p:slideViewPr>
    <p:cSldViewPr snapToGrid="0">
      <p:cViewPr varScale="1">
        <p:scale>
          <a:sx n="101" d="100"/>
          <a:sy n="101" d="100"/>
        </p:scale>
        <p:origin x="12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2525D-7A06-46E1-9F42-F34CC4AF494D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E80FD-4434-4330-B3AB-5B13CE4F0F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022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38149-BDEE-DF4D-8284-CB5D1506C4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33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80FD-4434-4330-B3AB-5B13CE4F0FE6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3482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80FD-4434-4330-B3AB-5B13CE4F0FE6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2564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note some responses were handed</a:t>
            </a:r>
            <a:r>
              <a:rPr lang="en-US" baseline="0" dirty="0" smtClean="0"/>
              <a:t> in as a group. 21/27 Scans were from Ontario.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80FD-4434-4330-B3AB-5B13CE4F0FE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215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Certain</a:t>
            </a:r>
            <a:r>
              <a:rPr lang="en-US" baseline="0" dirty="0" smtClean="0"/>
              <a:t> HCPs feel it is part of their scope of practice i.e. those working in prostate, gynecological cancers, etc. while others do not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is other: person gave context to what the barriers were but did not specify if they did or did not screen for issues.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80FD-4434-4330-B3AB-5B13CE4F0FE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224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Left hand column has major themes which</a:t>
            </a:r>
            <a:r>
              <a:rPr lang="en-US" baseline="0" dirty="0" smtClean="0"/>
              <a:t> were mentioned 4-7 times and the other identified barriers were mention 1-2 times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7 people</a:t>
            </a:r>
          </a:p>
          <a:p>
            <a:pPr marL="228600" indent="-228600">
              <a:buAutoNum type="arabicPeriod"/>
            </a:pPr>
            <a:r>
              <a:rPr lang="en-US" dirty="0" smtClean="0"/>
              <a:t>4</a:t>
            </a:r>
            <a:r>
              <a:rPr lang="en-US" baseline="0" dirty="0" smtClean="0"/>
              <a:t> people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4 people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5 people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4 people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5 people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Suggested it could be called out on ESAS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80FD-4434-4330-B3AB-5B13CE4F0FE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5521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80FD-4434-4330-B3AB-5B13CE4F0FE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325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Many respondents spoke to specific individuals who pursued and completed education in sexual health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80FD-4434-4330-B3AB-5B13CE4F0FE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760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80FD-4434-4330-B3AB-5B13CE4F0FE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2325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80FD-4434-4330-B3AB-5B13CE4F0FE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6487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80FD-4434-4330-B3AB-5B13CE4F0FE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087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A5E8-6B5A-4A36-8E8F-D0AB83AC0CBB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D69-5D91-462D-95F9-BA7B4BD82F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863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A5E8-6B5A-4A36-8E8F-D0AB83AC0CBB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D69-5D91-462D-95F9-BA7B4BD82F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584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A5E8-6B5A-4A36-8E8F-D0AB83AC0CBB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D69-5D91-462D-95F9-BA7B4BD82F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3438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953500" cy="10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 lIns="0" tIns="0" rIns="0" bIns="0">
            <a:noAutofit/>
          </a:bodyPr>
          <a:lstStyle>
            <a:lvl1pPr algn="l"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0" bIns="0"/>
          <a:lstStyle>
            <a:lvl1pPr>
              <a:defRPr sz="900" b="1">
                <a:solidFill>
                  <a:srgbClr val="006C5B"/>
                </a:solidFill>
              </a:defRPr>
            </a:lvl1pPr>
          </a:lstStyle>
          <a:p>
            <a:fld id="{D28A7EBE-86EF-4D46-BBBA-56D187EC3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Holder 3"/>
          <p:cNvSpPr>
            <a:spLocks noGrp="1"/>
          </p:cNvSpPr>
          <p:nvPr>
            <p:ph type="subTitle" idx="4"/>
          </p:nvPr>
        </p:nvSpPr>
        <p:spPr>
          <a:xfrm>
            <a:off x="457200" y="1322680"/>
            <a:ext cx="4127500" cy="30777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25"/>
              </a:lnSpc>
              <a:spcAft>
                <a:spcPts val="750"/>
              </a:spcAft>
              <a:buNone/>
              <a:defRPr sz="1500" b="1">
                <a:solidFill>
                  <a:srgbClr val="326295"/>
                </a:solidFill>
                <a:latin typeface="+mj-lt"/>
              </a:defRPr>
            </a:lvl1pPr>
          </a:lstStyle>
          <a:p>
            <a:r>
              <a:rPr lang="en-CA" dirty="0" smtClean="0"/>
              <a:t>Click to edit Master subtitle style</a:t>
            </a:r>
            <a:endParaRPr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1" y="1706658"/>
            <a:ext cx="4004733" cy="3293004"/>
          </a:xfrm>
          <a:prstGeom prst="rect">
            <a:avLst/>
          </a:prstGeom>
        </p:spPr>
        <p:txBody>
          <a:bodyPr vert="horz" lIns="0" tIns="0" rIns="0" bIns="0" numCol="1">
            <a:noAutofit/>
          </a:bodyPr>
          <a:lstStyle>
            <a:lvl1pPr marL="177404" indent="-177404">
              <a:lnSpc>
                <a:spcPts val="1725"/>
              </a:lnSpc>
              <a:spcAft>
                <a:spcPts val="1013"/>
              </a:spcAft>
              <a:buFont typeface="Arial"/>
              <a:buChar char="•"/>
              <a:tabLst>
                <a:tab pos="177404" algn="l"/>
              </a:tabLst>
              <a:defRPr sz="1500">
                <a:solidFill>
                  <a:schemeClr val="accent5">
                    <a:lumMod val="10000"/>
                  </a:schemeClr>
                </a:solidFill>
                <a:latin typeface="+mj-lt"/>
              </a:defRPr>
            </a:lvl1pPr>
            <a:lvl2pPr>
              <a:buFont typeface="Arial"/>
              <a:buChar char="•"/>
              <a:defRPr>
                <a:latin typeface="+mj-lt"/>
              </a:defRPr>
            </a:lvl2pPr>
            <a:lvl3pPr>
              <a:buFont typeface="Arial"/>
              <a:buChar char="•"/>
              <a:defRPr>
                <a:latin typeface="+mj-lt"/>
              </a:defRPr>
            </a:lvl3pPr>
            <a:lvl4pPr>
              <a:buFont typeface="Arial"/>
              <a:buChar char="•"/>
              <a:defRPr>
                <a:latin typeface="+mj-lt"/>
              </a:defRPr>
            </a:lvl4pPr>
            <a:lvl5pPr>
              <a:buFont typeface="Arial"/>
              <a:buChar char="•"/>
              <a:defRPr>
                <a:latin typeface="+mj-lt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0"/>
            <a:r>
              <a:rPr lang="en-CA" dirty="0" smtClean="0"/>
              <a:t>Second level</a:t>
            </a:r>
          </a:p>
          <a:p>
            <a:pPr lvl="0"/>
            <a:r>
              <a:rPr lang="en-CA" dirty="0" smtClean="0"/>
              <a:t>Third level</a:t>
            </a:r>
          </a:p>
          <a:p>
            <a:pPr lvl="0"/>
            <a:r>
              <a:rPr lang="en-CA" dirty="0" smtClean="0"/>
              <a:t>Fourth level</a:t>
            </a:r>
          </a:p>
          <a:p>
            <a:pPr lvl="0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56667" y="1706658"/>
            <a:ext cx="4030133" cy="3293004"/>
          </a:xfrm>
          <a:prstGeom prst="rect">
            <a:avLst/>
          </a:prstGeom>
        </p:spPr>
        <p:txBody>
          <a:bodyPr vert="horz" lIns="0" tIns="0" rIns="0" bIns="0" numCol="1">
            <a:noAutofit/>
          </a:bodyPr>
          <a:lstStyle>
            <a:lvl1pPr marL="177404" indent="-177404">
              <a:lnSpc>
                <a:spcPts val="1725"/>
              </a:lnSpc>
              <a:spcAft>
                <a:spcPts val="1013"/>
              </a:spcAft>
              <a:buFont typeface="Arial"/>
              <a:buChar char="•"/>
              <a:tabLst>
                <a:tab pos="177404" algn="l"/>
              </a:tabLst>
              <a:defRPr sz="1500">
                <a:solidFill>
                  <a:schemeClr val="accent5">
                    <a:lumMod val="10000"/>
                  </a:schemeClr>
                </a:solidFill>
                <a:latin typeface="+mj-lt"/>
              </a:defRPr>
            </a:lvl1pPr>
            <a:lvl2pPr>
              <a:buFont typeface="Arial"/>
              <a:buChar char="•"/>
              <a:defRPr>
                <a:latin typeface="+mj-lt"/>
              </a:defRPr>
            </a:lvl2pPr>
            <a:lvl3pPr>
              <a:buFont typeface="Arial"/>
              <a:buChar char="•"/>
              <a:defRPr>
                <a:latin typeface="+mj-lt"/>
              </a:defRPr>
            </a:lvl3pPr>
            <a:lvl4pPr>
              <a:buFont typeface="Arial"/>
              <a:buChar char="•"/>
              <a:defRPr>
                <a:latin typeface="+mj-lt"/>
              </a:defRPr>
            </a:lvl4pPr>
            <a:lvl5pPr>
              <a:buFont typeface="Arial"/>
              <a:buChar char="•"/>
              <a:defRPr>
                <a:latin typeface="+mj-lt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0"/>
            <a:r>
              <a:rPr lang="en-CA" dirty="0" smtClean="0"/>
              <a:t>Second level</a:t>
            </a:r>
          </a:p>
          <a:p>
            <a:pPr lvl="0"/>
            <a:r>
              <a:rPr lang="en-CA" dirty="0" smtClean="0"/>
              <a:t>Third level</a:t>
            </a:r>
          </a:p>
          <a:p>
            <a:pPr lvl="0"/>
            <a:r>
              <a:rPr lang="en-CA" dirty="0" smtClean="0"/>
              <a:t>Fourth level</a:t>
            </a:r>
          </a:p>
          <a:p>
            <a:pPr lvl="0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15" name="Picture 14" descr="CCO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1" y="6236915"/>
            <a:ext cx="1858433" cy="4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06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A5E8-6B5A-4A36-8E8F-D0AB83AC0CBB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D69-5D91-462D-95F9-BA7B4BD82F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947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A5E8-6B5A-4A36-8E8F-D0AB83AC0CBB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D69-5D91-462D-95F9-BA7B4BD82F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479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A5E8-6B5A-4A36-8E8F-D0AB83AC0CBB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D69-5D91-462D-95F9-BA7B4BD82F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134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A5E8-6B5A-4A36-8E8F-D0AB83AC0CBB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D69-5D91-462D-95F9-BA7B4BD82F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521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A5E8-6B5A-4A36-8E8F-D0AB83AC0CBB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D69-5D91-462D-95F9-BA7B4BD82F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685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A5E8-6B5A-4A36-8E8F-D0AB83AC0CBB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D69-5D91-462D-95F9-BA7B4BD82F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327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A5E8-6B5A-4A36-8E8F-D0AB83AC0CBB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D69-5D91-462D-95F9-BA7B4BD82F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667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A5E8-6B5A-4A36-8E8F-D0AB83AC0CBB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D69-5D91-462D-95F9-BA7B4BD82F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106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8A5E8-6B5A-4A36-8E8F-D0AB83AC0CBB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FCD69-5D91-462D-95F9-BA7B4BD82F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997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rology.wustl.edu/en/Patient-Care/~/media/Files/Urology/EPIC-QOL-final-kaw-7-11.ash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hiv.va.gov/provider/manual-primary-care/urology-tool2.asp" TargetMode="External"/><Relationship Id="rId4" Type="http://schemas.openxmlformats.org/officeDocument/2006/relationships/hyperlink" Target="http://youthcancer.com.au/Uploads/Distress%20Screening%20in%20AYAs%20with%20Cancer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gynalliance.com/files/fsd/FSFI_Pocketcard.pdf" TargetMode="External"/><Relationship Id="rId2" Type="http://schemas.openxmlformats.org/officeDocument/2006/relationships/hyperlink" Target="https://www.cancercare.on.ca/common/pages/UserFile.aspx?fileId=13846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onlinelibrary.wiley.com/doi/10.1002/pon.1705/epdf" TargetMode="External"/><Relationship Id="rId4" Type="http://schemas.openxmlformats.org/officeDocument/2006/relationships/hyperlink" Target="http://www.urologysa.com.au/pdf/sexual-health-inventory-for-men-shim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.ucsb.edu/sexinfo/article/sensate-focus" TargetMode="External"/><Relationship Id="rId2" Type="http://schemas.openxmlformats.org/officeDocument/2006/relationships/hyperlink" Target="http://sunnybrook.ca/content/?page=gynaecological-cancer-clinical-trials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\\ccods.cancercare.on.ca\users$\cifs_users$\vwatson\Patient%20Education\Body%20image%20scale.doc.htm" TargetMode="External"/><Relationship Id="rId2" Type="http://schemas.openxmlformats.org/officeDocument/2006/relationships/hyperlink" Target="file:///\\ccods.cancercare.on.ca\users$\cifs_users$\vwatson\Patient%20Education\Sexual%20Function%20Questionnaire.doc.htm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ncbi.nlm.nih.gov/pubmed/24045902" TargetMode="External"/><Relationship Id="rId5" Type="http://schemas.openxmlformats.org/officeDocument/2006/relationships/hyperlink" Target="http://www.medcan.com/our-services/live-well-assessments/annual-health-assessment/" TargetMode="External"/><Relationship Id="rId4" Type="http://schemas.openxmlformats.org/officeDocument/2006/relationships/hyperlink" Target="http://porpus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.ca/~/media/cancer.ca/CW/publications/Sexuality%20and%20cancer/Sexuality-and-cancer-2012-EN.pdf" TargetMode="External"/><Relationship Id="rId2" Type="http://schemas.openxmlformats.org/officeDocument/2006/relationships/hyperlink" Target="http://www.uhn.ca/PatientsFamilies/Health_Information/Health_Topics/Documents/Breast_Cancer_Your_Emotions_Body_Image_and_Sexual_Health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ostomy.org/uploaded/files/ostomy_info/uoaa_sexuality_en.pdf?direct=1" TargetMode="External"/><Relationship Id="rId5" Type="http://schemas.openxmlformats.org/officeDocument/2006/relationships/hyperlink" Target="http://www.uhn.ca/PatientsFamilies/Health_Information/Health_Topics/Documents/Sexual_Health_after_Testicular_Cancer.pdf" TargetMode="External"/><Relationship Id="rId4" Type="http://schemas.openxmlformats.org/officeDocument/2006/relationships/hyperlink" Target="https://www.mskcc.org/cancer-care/patient-education/how-use-vaginal-dilato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.ca/~/media/cancer.ca/CW/publications/Sexuality%20and%20cancer/Sexuality-and-cancer-2012-EN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drannekatz.com/project/woman-cancer-sex/" TargetMode="External"/><Relationship Id="rId5" Type="http://schemas.openxmlformats.org/officeDocument/2006/relationships/hyperlink" Target="http://www.uhn.ca/PatientsFamilies/Health_Information/Health_Topics/Documents/Managing_body_image_problems_after_cancer_treatment.pdf" TargetMode="External"/><Relationship Id="rId4" Type="http://schemas.openxmlformats.org/officeDocument/2006/relationships/hyperlink" Target="http://www.cancer.org/acs/groups/cid/documents/webcontent/002912-pdf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ndspitali.is/library/Sameiginlegar-skrar/Gagnasafn/Fraedsla/Kynlif-og-veikindi/Ostomy_and_sexuality_enska.pdf" TargetMode="External"/><Relationship Id="rId3" Type="http://schemas.openxmlformats.org/officeDocument/2006/relationships/hyperlink" Target="http://www.menopause.org/docs/default-source/for-women/mndryness.pdf?sfvrsn=8.pdf" TargetMode="External"/><Relationship Id="rId7" Type="http://schemas.openxmlformats.org/officeDocument/2006/relationships/hyperlink" Target="http://www.uhn.ca/PatientsFamilies/Health_Information/Health_Topics/Documents/Sexual_Health_after_Testicular_Cancer.pdf" TargetMode="External"/><Relationship Id="rId2" Type="http://schemas.openxmlformats.org/officeDocument/2006/relationships/hyperlink" Target="https://www.cua.org/themes/web/assets/files/patient_info/secured/en/32e-erectile_dysfunction_s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ellicsr.ca/en/classes_events/classes/Pages/sex_intimacy.aspx" TargetMode="External"/><Relationship Id="rId5" Type="http://schemas.openxmlformats.org/officeDocument/2006/relationships/hyperlink" Target="https://www.amazon.ca/This-Should-Not-Be-Happening/dp/1935864440" TargetMode="External"/><Relationship Id="rId4" Type="http://schemas.openxmlformats.org/officeDocument/2006/relationships/hyperlink" Target="http://www.menopause.org/docs/default-source/for-women/mnflashes.pdf?sfvrsn=8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Colleen.fox@cancercare.on.ca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4" name="Picture 3" descr="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3" y="1661114"/>
            <a:ext cx="4840223" cy="3493008"/>
          </a:xfrm>
          <a:prstGeom prst="rect">
            <a:avLst/>
          </a:prstGeom>
        </p:spPr>
      </p:pic>
      <p:sp>
        <p:nvSpPr>
          <p:cNvPr id="16" name="Round Single Corner Rectangle 15"/>
          <p:cNvSpPr/>
          <p:nvPr/>
        </p:nvSpPr>
        <p:spPr>
          <a:xfrm rot="5400000">
            <a:off x="2261748" y="2284992"/>
            <a:ext cx="489092" cy="3652444"/>
          </a:xfrm>
          <a:prstGeom prst="round1Rect">
            <a:avLst>
              <a:gd name="adj" fmla="val 42076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568" y="5573486"/>
            <a:ext cx="1828771" cy="845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923" y="2239999"/>
            <a:ext cx="4293287" cy="139458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Sexual Health in Cancer Community of </a:t>
            </a:r>
            <a:r>
              <a:rPr lang="en-US" sz="3300" dirty="0" smtClean="0">
                <a:solidFill>
                  <a:schemeClr val="bg1"/>
                </a:solidFill>
              </a:rPr>
              <a:t>Practice: </a:t>
            </a:r>
            <a:r>
              <a:rPr lang="en-US" sz="3300" dirty="0" smtClean="0">
                <a:solidFill>
                  <a:schemeClr val="bg1"/>
                </a:solidFill>
              </a:rPr>
              <a:t>Environmental Scan Results</a:t>
            </a: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17" name="Picture 16" descr="CCO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95" y="382657"/>
            <a:ext cx="2575706" cy="649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661" y="3932685"/>
            <a:ext cx="1570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September </a:t>
            </a:r>
            <a:r>
              <a:rPr lang="en-US" sz="1400" dirty="0" smtClean="0">
                <a:solidFill>
                  <a:schemeClr val="bg1"/>
                </a:solidFill>
              </a:rPr>
              <a:t>9, 2016</a:t>
            </a:r>
            <a:endParaRPr lang="en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/>
              <a:t>2</a:t>
            </a:r>
            <a:r>
              <a:rPr lang="en-US" sz="2800" b="1" dirty="0" smtClean="0"/>
              <a:t>.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RESOURCES: SCREENING/ASSESSMENT AND REFERRALS</a:t>
            </a:r>
            <a:endParaRPr lang="en-CA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15740"/>
            <a:ext cx="8686800" cy="4655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25" y="1146408"/>
            <a:ext cx="425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Section 2 of Template </a:t>
            </a:r>
            <a:endParaRPr lang="en-CA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4" y="505117"/>
            <a:ext cx="8229600" cy="741362"/>
          </a:xfrm>
        </p:spPr>
        <p:txBody>
          <a:bodyPr/>
          <a:lstStyle/>
          <a:p>
            <a:r>
              <a:rPr lang="en-US" b="1" dirty="0" smtClean="0"/>
              <a:t>2.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RESOURCE TYPE &amp; SUMMARY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2288117" y="1174426"/>
            <a:ext cx="4127500" cy="50999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Screening &amp; Assessment</a:t>
            </a:r>
            <a:b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b="0" i="1" dirty="0" smtClean="0">
                <a:solidFill>
                  <a:schemeClr val="accent1">
                    <a:lumMod val="50000"/>
                  </a:schemeClr>
                </a:solidFill>
              </a:rPr>
              <a:t>(Used by &gt;2 of the respondents).</a:t>
            </a:r>
            <a:endParaRPr lang="en-CA" sz="16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7134" y="2404490"/>
            <a:ext cx="4004733" cy="3293004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hlinkClick r:id="rId3"/>
              </a:rPr>
              <a:t>Expanded Prostate Cancer Index Composite for Clinical Practice (EPIC-CP</a:t>
            </a:r>
            <a:r>
              <a:rPr lang="en-US" sz="1400" dirty="0" smtClean="0">
                <a:solidFill>
                  <a:schemeClr val="tx2"/>
                </a:solidFill>
                <a:hlinkClick r:id="rId3"/>
              </a:rPr>
              <a:t>)</a:t>
            </a:r>
            <a:r>
              <a:rPr lang="en-US" sz="1400" dirty="0" smtClean="0">
                <a:solidFill>
                  <a:schemeClr val="tx2"/>
                </a:solidFill>
              </a:rPr>
              <a:t>.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Authors: Chang, P. et. Al.</a:t>
            </a:r>
            <a:b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Canadian Problem Check-list (Part of the Screening for Distress Tool).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Author:  the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Canadian Partnership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Against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Cancer. </a:t>
            </a:r>
            <a:b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dirty="0">
                <a:hlinkClick r:id="rId4"/>
              </a:rPr>
              <a:t>Adolescent and Young Adult Screening Tool (Active and Survivorship</a:t>
            </a:r>
            <a:r>
              <a:rPr lang="en-US" sz="1400" dirty="0" smtClean="0">
                <a:hlinkClick r:id="rId4"/>
              </a:rPr>
              <a:t>). Author: </a:t>
            </a:r>
            <a:r>
              <a:rPr lang="en-US" sz="1400" dirty="0">
                <a:hlinkClick r:id="rId4"/>
              </a:rPr>
              <a:t>Youth Cancer Service (Australia) </a:t>
            </a:r>
            <a:endParaRPr lang="en-CA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  <a:hlinkClick r:id="rId5"/>
              </a:rPr>
              <a:t>IIEF questionnaire</a:t>
            </a:r>
            <a:r>
              <a:rPr lang="en-US" sz="1400" dirty="0">
                <a:solidFill>
                  <a:srgbClr val="0070C0"/>
                </a:solidFill>
              </a:rPr>
              <a:t> - International Index of Erectile Function (IIEF</a:t>
            </a:r>
            <a:r>
              <a:rPr lang="en-US" sz="1400" dirty="0" smtClean="0">
                <a:solidFill>
                  <a:srgbClr val="0070C0"/>
                </a:solidFill>
              </a:rPr>
              <a:t>). </a:t>
            </a:r>
            <a:endParaRPr lang="en-CA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813078" y="2404490"/>
            <a:ext cx="4030133" cy="32930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5000"/>
            </a:pPr>
            <a:r>
              <a:rPr lang="en-US" sz="1400" dirty="0" smtClean="0"/>
              <a:t>Instrument </a:t>
            </a:r>
            <a:r>
              <a:rPr lang="en-US" sz="1400" dirty="0"/>
              <a:t>that enables patient-reported HRQOL to be measured efficiently and accurately at the point of care</a:t>
            </a:r>
          </a:p>
          <a:p>
            <a:pPr>
              <a:buSzPct val="95000"/>
              <a:buFont typeface="Arial" panose="020B0604020202020204" pitchFamily="34" charset="0"/>
              <a:buChar char="•"/>
            </a:pPr>
            <a:r>
              <a:rPr lang="en-US" sz="1400" dirty="0" smtClean="0"/>
              <a:t>A valid tool for reportable screening measurements, located in </a:t>
            </a:r>
            <a:r>
              <a:rPr lang="en-US" sz="1400" dirty="0"/>
              <a:t>the Partnership’s Screening for Distress tool, </a:t>
            </a:r>
            <a:r>
              <a:rPr lang="en-US" sz="1400" dirty="0" smtClean="0"/>
              <a:t>as per the </a:t>
            </a:r>
            <a:r>
              <a:rPr lang="en-US" sz="1400" dirty="0"/>
              <a:t>CAPO/Partnership </a:t>
            </a:r>
            <a:r>
              <a:rPr lang="en-US" sz="1400" dirty="0" smtClean="0"/>
              <a:t>guideline </a:t>
            </a:r>
            <a:r>
              <a:rPr lang="en-US" sz="1400" i="1" dirty="0" smtClean="0"/>
              <a:t>Assessment of Psychosocial Health Care Needs of the Adult Cancer Patient</a:t>
            </a:r>
            <a:r>
              <a:rPr lang="en-US" sz="1400" dirty="0" smtClean="0"/>
              <a:t>.</a:t>
            </a:r>
            <a:endParaRPr lang="en-US" sz="1400" dirty="0"/>
          </a:p>
          <a:p>
            <a:pPr>
              <a:buSzPct val="95000"/>
              <a:buFont typeface="Arial" panose="020B0604020202020204" pitchFamily="34" charset="0"/>
              <a:buChar char="•"/>
            </a:pPr>
            <a:r>
              <a:rPr lang="en-US" sz="1400" dirty="0" smtClean="0"/>
              <a:t>A psychosocial screening tool including a distress scale and problem check-list to measure and investigate AYA specific needs. </a:t>
            </a:r>
          </a:p>
          <a:p>
            <a:pPr>
              <a:buSzPct val="95000"/>
              <a:buFont typeface="Arial" panose="020B0604020202020204" pitchFamily="34" charset="0"/>
              <a:buChar char="•"/>
            </a:pPr>
            <a:r>
              <a:rPr lang="en-US" sz="1400" dirty="0" smtClean="0"/>
              <a:t>Questionnaire that reviews quality, frequency, and characteristics of sexual activity.</a:t>
            </a:r>
            <a:endParaRPr lang="en-CA" sz="14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47134" y="1791016"/>
            <a:ext cx="4127500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25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None/>
              <a:defRPr sz="1500" b="1" kern="1200">
                <a:solidFill>
                  <a:srgbClr val="326295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Resource </a:t>
            </a:r>
            <a:r>
              <a:rPr lang="en-US" dirty="0" smtClean="0">
                <a:solidFill>
                  <a:schemeClr val="accent2"/>
                </a:solidFill>
              </a:rPr>
              <a:t>Type </a:t>
            </a:r>
            <a:r>
              <a:rPr lang="en-US" sz="1050" dirty="0" smtClean="0">
                <a:solidFill>
                  <a:schemeClr val="accent2"/>
                </a:solidFill>
              </a:rPr>
              <a:t>(right click to access link)</a:t>
            </a:r>
            <a:endParaRPr lang="en-CA" b="0" i="1" dirty="0">
              <a:solidFill>
                <a:schemeClr val="accent2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813078" y="1791016"/>
            <a:ext cx="4127500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25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None/>
              <a:defRPr sz="1500" b="1" kern="1200">
                <a:solidFill>
                  <a:srgbClr val="326295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Summary</a:t>
            </a:r>
            <a:endParaRPr lang="en-CA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4" y="276213"/>
            <a:ext cx="8229600" cy="741362"/>
          </a:xfrm>
        </p:spPr>
        <p:txBody>
          <a:bodyPr/>
          <a:lstStyle/>
          <a:p>
            <a:r>
              <a:rPr lang="en-US" b="1" dirty="0" smtClean="0"/>
              <a:t>2.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RESOURCE TYPE &amp; SUMMARY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2288117" y="1174426"/>
            <a:ext cx="4127500" cy="616589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Screening  &amp; Assessment continued.</a:t>
            </a:r>
            <a:b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b="0" i="1" dirty="0">
                <a:solidFill>
                  <a:schemeClr val="accent1">
                    <a:lumMod val="50000"/>
                  </a:schemeClr>
                </a:solidFill>
              </a:rPr>
              <a:t>(Used </a:t>
            </a:r>
            <a:r>
              <a:rPr lang="en-US" sz="1600" b="0" i="1" dirty="0" smtClean="0">
                <a:solidFill>
                  <a:schemeClr val="accent1">
                    <a:lumMod val="50000"/>
                  </a:schemeClr>
                </a:solidFill>
              </a:rPr>
              <a:t>by &gt;2 </a:t>
            </a:r>
            <a:r>
              <a:rPr lang="en-US" sz="1600" b="0" i="1" dirty="0">
                <a:solidFill>
                  <a:schemeClr val="accent1">
                    <a:lumMod val="50000"/>
                  </a:schemeClr>
                </a:solidFill>
              </a:rPr>
              <a:t>of the respondents).</a:t>
            </a:r>
            <a:endParaRPr lang="en-CA" sz="16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5750" y="1947866"/>
            <a:ext cx="4004733" cy="380114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  <a:hlinkClick r:id="rId2"/>
              </a:rPr>
              <a:t>ESAS </a:t>
            </a:r>
            <a:r>
              <a:rPr lang="en-US" sz="1400" dirty="0" smtClean="0">
                <a:solidFill>
                  <a:srgbClr val="0070C0"/>
                </a:solidFill>
              </a:rPr>
              <a:t/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dirty="0" smtClean="0">
                <a:solidFill>
                  <a:srgbClr val="0070C0"/>
                </a:solidFill>
              </a:rPr>
              <a:t/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dirty="0" smtClean="0">
                <a:solidFill>
                  <a:srgbClr val="0070C0"/>
                </a:solidFill>
              </a:rPr>
              <a:t/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dirty="0" smtClean="0">
                <a:solidFill>
                  <a:srgbClr val="0070C0"/>
                </a:solidFill>
              </a:rPr>
              <a:t/>
            </a:r>
            <a:br>
              <a:rPr lang="en-US" sz="1400" dirty="0" smtClean="0">
                <a:solidFill>
                  <a:srgbClr val="0070C0"/>
                </a:solidFill>
              </a:rPr>
            </a:br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sz="1400" dirty="0">
                <a:hlinkClick r:id="rId3"/>
              </a:rPr>
              <a:t>Female Sexual Function Index (FSFI</a:t>
            </a:r>
            <a:r>
              <a:rPr lang="en-US" sz="1400" dirty="0" smtClean="0">
                <a:hlinkClick r:id="rId3"/>
              </a:rPr>
              <a:t>)</a:t>
            </a:r>
          </a:p>
          <a:p>
            <a:r>
              <a:rPr lang="en-US" sz="1400" dirty="0">
                <a:solidFill>
                  <a:srgbClr val="0070C0"/>
                </a:solidFill>
                <a:hlinkClick r:id="rId4"/>
              </a:rPr>
              <a:t>SHIM - Sexual Health Inventory for Men </a:t>
            </a:r>
            <a:endParaRPr lang="en-US" sz="1400" dirty="0"/>
          </a:p>
          <a:p>
            <a:r>
              <a:rPr lang="en-US" sz="1400" dirty="0">
                <a:solidFill>
                  <a:srgbClr val="0070C0"/>
                </a:solidFill>
                <a:hlinkClick r:id="rId5"/>
              </a:rPr>
              <a:t>Distress Assessment and Response Tool </a:t>
            </a:r>
            <a:r>
              <a:rPr lang="en-US" sz="1400" dirty="0" smtClean="0">
                <a:solidFill>
                  <a:srgbClr val="0070C0"/>
                </a:solidFill>
                <a:hlinkClick r:id="rId5"/>
              </a:rPr>
              <a:t>DART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Author: </a:t>
            </a:r>
            <a:r>
              <a:rPr lang="en-CA" sz="1400" dirty="0">
                <a:solidFill>
                  <a:schemeClr val="accent1">
                    <a:lumMod val="50000"/>
                  </a:schemeClr>
                </a:solidFill>
              </a:rPr>
              <a:t>Princess Margaret Cancer Centre (PM</a:t>
            </a:r>
            <a:r>
              <a:rPr lang="en-CA" sz="1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en-US" sz="1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45065" y="2375535"/>
            <a:ext cx="4030133" cy="352707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 </a:t>
            </a:r>
            <a:r>
              <a:rPr lang="en-US" sz="1400" dirty="0" smtClean="0"/>
              <a:t>A tool built to assist </a:t>
            </a:r>
            <a:r>
              <a:rPr lang="en-US" sz="1400" dirty="0"/>
              <a:t>in the assessment of nine symptoms common in cancer patients: </a:t>
            </a:r>
            <a:r>
              <a:rPr lang="en-US" sz="1400" dirty="0" smtClean="0"/>
              <a:t>tiredness., pain, tiredness</a:t>
            </a:r>
            <a:r>
              <a:rPr lang="en-US" sz="1400" dirty="0"/>
              <a:t>, nausea, depression, anxiety, drowsiness, appetite, wellbeing and shortness of </a:t>
            </a:r>
            <a:r>
              <a:rPr lang="en-US" sz="1400" dirty="0" smtClean="0"/>
              <a:t>breath.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A questionnaire examining the sexual functioning in women. Informs relevant interventions.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A scale </a:t>
            </a:r>
            <a:r>
              <a:rPr lang="en-US" sz="1400" dirty="0"/>
              <a:t>for screening </a:t>
            </a:r>
            <a:r>
              <a:rPr lang="en-US" sz="1400" dirty="0" smtClean="0"/>
              <a:t>erectile </a:t>
            </a:r>
            <a:r>
              <a:rPr lang="en-US" sz="1400" dirty="0"/>
              <a:t>dysfunction (ED) and </a:t>
            </a:r>
            <a:r>
              <a:rPr lang="en-US" sz="1400" dirty="0" smtClean="0"/>
              <a:t>the severity </a:t>
            </a:r>
            <a:r>
              <a:rPr lang="en-US" sz="1400" dirty="0"/>
              <a:t>of ED in clinical practice and research.</a:t>
            </a:r>
            <a:r>
              <a:rPr lang="en-US" dirty="0"/>
              <a:t> 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A tool to detect distress in cancer patients as a harm reduction method.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47134" y="1791015"/>
            <a:ext cx="4127500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25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None/>
              <a:defRPr sz="1500" b="1" kern="1200">
                <a:solidFill>
                  <a:srgbClr val="326295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Resource Type </a:t>
            </a:r>
            <a:r>
              <a:rPr lang="en-US" sz="1050" dirty="0">
                <a:solidFill>
                  <a:schemeClr val="accent2"/>
                </a:solidFill>
              </a:rPr>
              <a:t>(right click to access link)</a:t>
            </a:r>
            <a:endParaRPr lang="en-CA" sz="1050" b="0" i="1" dirty="0">
              <a:solidFill>
                <a:schemeClr val="accent2"/>
              </a:solidFill>
            </a:endParaRPr>
          </a:p>
          <a:p>
            <a:endParaRPr lang="en-CA" b="0" i="1" dirty="0">
              <a:solidFill>
                <a:schemeClr val="accent2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813078" y="1791016"/>
            <a:ext cx="4127500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25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None/>
              <a:defRPr sz="1500" b="1" kern="1200">
                <a:solidFill>
                  <a:srgbClr val="326295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Summary</a:t>
            </a:r>
            <a:endParaRPr lang="en-CA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4" y="276213"/>
            <a:ext cx="8229600" cy="741362"/>
          </a:xfrm>
        </p:spPr>
        <p:txBody>
          <a:bodyPr/>
          <a:lstStyle/>
          <a:p>
            <a:r>
              <a:rPr lang="en-US" b="1" dirty="0" smtClean="0"/>
              <a:t>2.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RESOURCE TYPE &amp; SUMMARY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2288117" y="1174426"/>
            <a:ext cx="4127500" cy="616589"/>
          </a:xfrm>
        </p:spPr>
        <p:txBody>
          <a:bodyPr/>
          <a:lstStyle/>
          <a:p>
            <a:pPr algn="ctr">
              <a:lnSpc>
                <a:spcPts val="1000"/>
              </a:lnSpc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Interventions</a:t>
            </a:r>
          </a:p>
          <a:p>
            <a:pPr algn="ctr">
              <a:lnSpc>
                <a:spcPts val="1000"/>
              </a:lnSpc>
            </a:pPr>
            <a:r>
              <a:rPr lang="en-US" sz="1600" b="0" i="1" dirty="0" smtClean="0">
                <a:solidFill>
                  <a:schemeClr val="accent1">
                    <a:lumMod val="50000"/>
                  </a:schemeClr>
                </a:solidFill>
              </a:rPr>
              <a:t>(Used by &gt;2 </a:t>
            </a:r>
            <a:r>
              <a:rPr lang="en-US" sz="1600" b="0" i="1" dirty="0">
                <a:solidFill>
                  <a:schemeClr val="accent1">
                    <a:lumMod val="50000"/>
                  </a:schemeClr>
                </a:solidFill>
              </a:rPr>
              <a:t>of the respondents).</a:t>
            </a:r>
            <a:endParaRPr lang="en-CA" sz="16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5750" y="1947866"/>
            <a:ext cx="4004733" cy="380114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Vaginal dilators and booklet</a:t>
            </a:r>
            <a:r>
              <a:rPr lang="en-US" sz="1400" dirty="0">
                <a:solidFill>
                  <a:srgbClr val="0070C0"/>
                </a:solidFill>
              </a:rPr>
              <a:t/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/>
            </a:r>
            <a:br>
              <a:rPr lang="en-US" sz="1400" dirty="0">
                <a:solidFill>
                  <a:srgbClr val="0070C0"/>
                </a:solidFill>
              </a:rPr>
            </a:br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Gyne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 Gals - Randomized Controlled Trial of an Online Support Group for Sexual Problems due to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Gynaecological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 Cancer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 Author: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Agota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Drozd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sz="1400" dirty="0" smtClean="0">
                <a:hlinkClick r:id="rId3"/>
              </a:rPr>
              <a:t>Sensate </a:t>
            </a:r>
            <a:r>
              <a:rPr lang="en-CA" sz="1400" dirty="0">
                <a:hlinkClick r:id="rId3"/>
              </a:rPr>
              <a:t>Focus Exercise</a:t>
            </a:r>
            <a:endParaRPr lang="en-CA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0070C0"/>
                </a:solidFill>
              </a:rPr>
              <a:t/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/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/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/>
            </a:r>
            <a:br>
              <a:rPr lang="en-US" sz="1400" dirty="0">
                <a:solidFill>
                  <a:srgbClr val="0070C0"/>
                </a:solidFill>
              </a:rPr>
            </a:br>
            <a:endParaRPr lang="en-CA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813078" y="2383092"/>
            <a:ext cx="4030133" cy="352707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 </a:t>
            </a:r>
            <a:r>
              <a:rPr lang="en-US" sz="1400" dirty="0" smtClean="0"/>
              <a:t>An intervention designed to reduce vaginal shortening or discomfort following treatment. </a:t>
            </a:r>
            <a:br>
              <a:rPr lang="en-US" sz="1400" dirty="0" smtClean="0"/>
            </a:br>
            <a:endParaRPr lang="en-US" sz="14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Online support group for sexual problems due to </a:t>
            </a:r>
            <a:r>
              <a:rPr lang="en-US" sz="1400" dirty="0" err="1" smtClean="0"/>
              <a:t>gynaecological</a:t>
            </a:r>
            <a:r>
              <a:rPr lang="en-US" sz="1400" dirty="0" smtClean="0"/>
              <a:t> cancer. Offered to every patient with gynecologic cancer who is disease free and meets cut off criteria for sexual distress.  Self-Administered by patient and given to receptionist at initial intake to sexual health clinic.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Therapeutic activities designed to help overcome anxiety surrounding sexual intimacy. 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400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47134" y="1791015"/>
            <a:ext cx="4127500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25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None/>
              <a:defRPr sz="1500" b="1" kern="1200">
                <a:solidFill>
                  <a:srgbClr val="326295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/>
                </a:solidFill>
              </a:rPr>
              <a:t>Resource </a:t>
            </a:r>
            <a:r>
              <a:rPr lang="en-US" dirty="0" smtClean="0">
                <a:solidFill>
                  <a:schemeClr val="accent2"/>
                </a:solidFill>
              </a:rPr>
              <a:t>Type </a:t>
            </a:r>
            <a:r>
              <a:rPr lang="en-US" sz="1050" b="0" dirty="0">
                <a:solidFill>
                  <a:srgbClr val="ED7D31"/>
                </a:solidFill>
                <a:latin typeface="Calibri" panose="020F0502020204030204"/>
              </a:rPr>
              <a:t>(right click to access link)</a:t>
            </a:r>
            <a:endParaRPr lang="en-CA" sz="1800" b="0" i="1" dirty="0">
              <a:solidFill>
                <a:srgbClr val="ED7D31"/>
              </a:solidFill>
              <a:latin typeface="Calibri" panose="020F0502020204030204"/>
            </a:endParaRPr>
          </a:p>
          <a:p>
            <a:endParaRPr lang="en-CA" b="0" i="1" dirty="0">
              <a:solidFill>
                <a:schemeClr val="accent2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813078" y="1791016"/>
            <a:ext cx="4127500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25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None/>
              <a:defRPr sz="1500" b="1" kern="1200">
                <a:solidFill>
                  <a:srgbClr val="326295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Summary</a:t>
            </a:r>
            <a:endParaRPr lang="en-CA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SUPPLEMENTAL RESOURCES (PROVIDER FACING) 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US" dirty="0" smtClean="0"/>
              <a:t>Screening/Assessment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sz="1600" dirty="0" smtClean="0">
                <a:hlinkClick r:id="rId2" action="ppaction://hlinkfile"/>
              </a:rPr>
              <a:t>SFQ </a:t>
            </a:r>
            <a:r>
              <a:rPr lang="en-CA" sz="1600" dirty="0">
                <a:hlinkClick r:id="rId2" action="ppaction://hlinkfile"/>
              </a:rPr>
              <a:t>- Sexual Function Questionnaire </a:t>
            </a:r>
            <a:r>
              <a:rPr lang="en-CA" sz="1600" dirty="0" smtClean="0"/>
              <a:t/>
            </a:r>
            <a:br>
              <a:rPr lang="en-CA" sz="1600" dirty="0" smtClean="0"/>
            </a:br>
            <a:r>
              <a:rPr lang="en-CA" sz="1600" dirty="0" smtClean="0"/>
              <a:t/>
            </a:r>
            <a:br>
              <a:rPr lang="en-CA" sz="1600" dirty="0" smtClean="0"/>
            </a:br>
            <a:endParaRPr lang="en-CA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dirty="0">
                <a:hlinkClick r:id="rId3" action="ppaction://hlinkfile"/>
              </a:rPr>
              <a:t>Body Image Scale</a:t>
            </a:r>
            <a:r>
              <a:rPr lang="en-CA" dirty="0">
                <a:solidFill>
                  <a:schemeClr val="tx2"/>
                </a:solidFill>
                <a:hlinkClick r:id="rId3" action="ppaction://hlinkfile"/>
              </a:rPr>
              <a:t> </a:t>
            </a:r>
            <a:r>
              <a:rPr lang="en-CA" dirty="0" smtClean="0">
                <a:solidFill>
                  <a:schemeClr val="tx2"/>
                </a:solidFill>
              </a:rPr>
              <a:t>Author: Hopwood et. al.</a:t>
            </a:r>
          </a:p>
          <a:p>
            <a:pPr>
              <a:spcBef>
                <a:spcPts val="2400"/>
              </a:spcBef>
            </a:pPr>
            <a:r>
              <a:rPr lang="en-CA" dirty="0" smtClean="0">
                <a:hlinkClick r:id="rId4"/>
              </a:rPr>
              <a:t>Patient-Oriented </a:t>
            </a:r>
            <a:r>
              <a:rPr lang="en-CA" dirty="0">
                <a:hlinkClick r:id="rId4"/>
              </a:rPr>
              <a:t>Prostate Utility Scale (PORPUS) - a prostate cancer specific </a:t>
            </a:r>
            <a:r>
              <a:rPr lang="en-CA" dirty="0" err="1">
                <a:hlinkClick r:id="rId4"/>
              </a:rPr>
              <a:t>QoL</a:t>
            </a:r>
            <a:r>
              <a:rPr lang="en-CA" dirty="0">
                <a:hlinkClick r:id="rId4"/>
              </a:rPr>
              <a:t> </a:t>
            </a:r>
            <a:r>
              <a:rPr lang="en-CA" dirty="0" smtClean="0">
                <a:hlinkClick r:id="rId4"/>
              </a:rPr>
              <a:t>questionnaire. 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r>
              <a:rPr lang="en-US" dirty="0" smtClean="0">
                <a:hlinkClick r:id="rId5"/>
              </a:rPr>
              <a:t>Comprehensive Health Assessment. Author: </a:t>
            </a:r>
            <a:r>
              <a:rPr lang="en-US" dirty="0" err="1" smtClean="0">
                <a:hlinkClick r:id="rId5"/>
              </a:rPr>
              <a:t>Medcan</a:t>
            </a:r>
            <a:r>
              <a:rPr lang="en-US" dirty="0" smtClean="0">
                <a:hlinkClick r:id="rId5"/>
              </a:rPr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CA" dirty="0">
                <a:hlinkClick r:id="rId6"/>
              </a:rPr>
              <a:t>Sexual Values </a:t>
            </a:r>
            <a:r>
              <a:rPr lang="en-CA" dirty="0" smtClean="0">
                <a:hlinkClick r:id="rId6"/>
              </a:rPr>
              <a:t>Exercise. Authors: Beck et. al.</a:t>
            </a:r>
            <a:endParaRPr lang="en-CA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56667" y="1207795"/>
            <a:ext cx="4030133" cy="429073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Questionnaire to help understand </a:t>
            </a:r>
            <a:r>
              <a:rPr lang="en-US" dirty="0"/>
              <a:t>how </a:t>
            </a:r>
            <a:r>
              <a:rPr lang="en-US" dirty="0" smtClean="0"/>
              <a:t>patients’ </a:t>
            </a:r>
            <a:r>
              <a:rPr lang="en-US" dirty="0"/>
              <a:t>medical illness or treatment affects yourself and your body</a:t>
            </a:r>
          </a:p>
          <a:p>
            <a:r>
              <a:rPr lang="en-US" dirty="0" smtClean="0"/>
              <a:t>A scale used to identify the quality of body image and issues in management.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Tool to help clinicians compare </a:t>
            </a:r>
            <a:r>
              <a:rPr lang="en-US" dirty="0"/>
              <a:t>patient's' Quality of </a:t>
            </a:r>
            <a:r>
              <a:rPr lang="en-US" dirty="0" smtClean="0"/>
              <a:t>Life in relation to prostate utility </a:t>
            </a:r>
            <a:r>
              <a:rPr lang="en-US" dirty="0"/>
              <a:t>to norms for similar patients, and track Quality of Life over time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holistic assessment of health indicators and risks, involving 15 diagnostic tests. 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Exercise facilitated during counselling by social workers</a:t>
            </a:r>
          </a:p>
        </p:txBody>
      </p:sp>
    </p:spTree>
    <p:extLst>
      <p:ext uri="{BB962C8B-B14F-4D97-AF65-F5344CB8AC3E}">
        <p14:creationId xmlns:p14="http://schemas.microsoft.com/office/powerpoint/2010/main" val="26639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2. BARRIERS TO USE AND IMPLEMENTATION</a:t>
            </a:r>
            <a:endParaRPr lang="en-CA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073426" y="1073326"/>
            <a:ext cx="6608737" cy="422428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Barriers for implementation identified across sexual health and cancer educational resources.</a:t>
            </a:r>
            <a:endParaRPr lang="en-CA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71876" y="1860859"/>
            <a:ext cx="4004733" cy="3293004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Consistency: </a:t>
            </a:r>
            <a:r>
              <a:rPr lang="en-US" dirty="0" smtClean="0"/>
              <a:t>Self-administered assessment surveys is </a:t>
            </a:r>
            <a:r>
              <a:rPr lang="en-US" dirty="0"/>
              <a:t>not consistently completed by patients or responded to by health care providers/physicians in </a:t>
            </a:r>
            <a:r>
              <a:rPr lang="en-US" dirty="0" smtClean="0"/>
              <a:t>clinic.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Example: ESAS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Efficiency: </a:t>
            </a:r>
            <a:r>
              <a:rPr lang="en-US" dirty="0" smtClean="0"/>
              <a:t>The efficiency of use is identified as a barrier across resources. Timing and length of tool use presents a barrier to usability by patients and engagement. </a:t>
            </a:r>
            <a:br>
              <a:rPr lang="en-US" dirty="0" smtClean="0"/>
            </a:br>
            <a:r>
              <a:rPr lang="en-US" i="1" dirty="0" smtClean="0"/>
              <a:t>Example</a:t>
            </a:r>
            <a:r>
              <a:rPr lang="en-US" i="1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The SHIM (Sexual Health for Men Inventory) and the Expanded Prostate Cancer Index Composite (EPIC).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Human resources: </a:t>
            </a:r>
            <a:r>
              <a:rPr lang="en-US" dirty="0" smtClean="0"/>
              <a:t>Issues in staff </a:t>
            </a:r>
            <a:r>
              <a:rPr lang="en-US" dirty="0"/>
              <a:t>time and skill in following up when a patient indicates they have a </a:t>
            </a:r>
            <a:r>
              <a:rPr lang="en-US" dirty="0" smtClean="0"/>
              <a:t>concern. </a:t>
            </a:r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57199" y="1860859"/>
            <a:ext cx="4004733" cy="3293004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177404" indent="-177404" algn="l" defTabSz="914400" rtl="0" eaLnBrk="1" latinLnBrk="0" hangingPunct="1">
              <a:lnSpc>
                <a:spcPts val="1725"/>
              </a:lnSpc>
              <a:spcBef>
                <a:spcPts val="1000"/>
              </a:spcBef>
              <a:spcAft>
                <a:spcPts val="1013"/>
              </a:spcAft>
              <a:buFont typeface="Arial"/>
              <a:buChar char="•"/>
              <a:tabLst>
                <a:tab pos="177404" algn="l"/>
              </a:tabLst>
              <a:defRPr sz="15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Interdependence: </a:t>
            </a:r>
            <a:r>
              <a:rPr lang="en-US" dirty="0" smtClean="0"/>
              <a:t>Patients </a:t>
            </a:r>
            <a:r>
              <a:rPr lang="en-US" dirty="0"/>
              <a:t>complete </a:t>
            </a:r>
            <a:r>
              <a:rPr lang="en-US" dirty="0" smtClean="0"/>
              <a:t>these </a:t>
            </a:r>
            <a:r>
              <a:rPr lang="en-US" dirty="0"/>
              <a:t>routinely, but </a:t>
            </a:r>
            <a:r>
              <a:rPr lang="en-US" dirty="0" smtClean="0"/>
              <a:t>are often reliant on staff to identify </a:t>
            </a:r>
            <a:r>
              <a:rPr lang="en-US" dirty="0"/>
              <a:t>concerns and make referrals.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Example</a:t>
            </a:r>
            <a:r>
              <a:rPr lang="en-US" i="1" dirty="0" smtClean="0">
                <a:solidFill>
                  <a:schemeClr val="tx1"/>
                </a:solidFill>
              </a:rPr>
              <a:t>:</a:t>
            </a:r>
            <a:r>
              <a:rPr lang="en-US" i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Canadian Problem Checklist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Accessibility: </a:t>
            </a:r>
            <a:r>
              <a:rPr lang="en-US" dirty="0" smtClean="0"/>
              <a:t>Language and frequency of appointments are identified as a barrier to accessibility and effective implementation of tools.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2"/>
                </a:solidFill>
              </a:rPr>
              <a:t>Comfort: </a:t>
            </a:r>
            <a:r>
              <a:rPr lang="en-US" dirty="0" smtClean="0"/>
              <a:t>Resources </a:t>
            </a:r>
            <a:r>
              <a:rPr lang="en-US" dirty="0"/>
              <a:t>need to be adaptable to patient’s comfort level</a:t>
            </a:r>
            <a:r>
              <a:rPr lang="en-US" dirty="0" smtClean="0"/>
              <a:t> to ensure accuracy in responses captured in screening/assessment tools.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Funding: </a:t>
            </a:r>
            <a:r>
              <a:rPr lang="en-US" dirty="0" smtClean="0"/>
              <a:t>The effective implementation of some interventions can be constrained by funding limitations.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chemeClr val="tx1"/>
                </a:solidFill>
              </a:rPr>
              <a:t>Example: </a:t>
            </a:r>
            <a:r>
              <a:rPr lang="en-US" dirty="0" smtClean="0">
                <a:solidFill>
                  <a:schemeClr val="tx1"/>
                </a:solidFill>
              </a:rPr>
              <a:t>The vaginal dilators, whose provision of </a:t>
            </a:r>
            <a:r>
              <a:rPr lang="en-US" b="1" dirty="0" smtClean="0">
                <a:solidFill>
                  <a:schemeClr val="tx1"/>
                </a:solidFill>
              </a:rPr>
              <a:t>PTS</a:t>
            </a:r>
            <a:r>
              <a:rPr lang="en-US" dirty="0" smtClean="0">
                <a:solidFill>
                  <a:schemeClr val="tx1"/>
                </a:solidFill>
              </a:rPr>
              <a:t> is influenced by lack of funding.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89404" y="1553081"/>
            <a:ext cx="4127500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25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None/>
              <a:defRPr sz="1500" b="1" kern="1200">
                <a:solidFill>
                  <a:srgbClr val="326295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Major Barriers 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016500" y="1553081"/>
            <a:ext cx="4127500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25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None/>
              <a:defRPr sz="1500" b="1" kern="1200">
                <a:solidFill>
                  <a:srgbClr val="326295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>
              <a:solidFill>
                <a:schemeClr val="accent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665" y="5622572"/>
            <a:ext cx="2695135" cy="112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2. SUMMARY</a:t>
            </a:r>
            <a:r>
              <a:rPr lang="en-US" sz="2400" b="1" dirty="0"/>
              <a:t>: ADMINISTRATION &amp; </a:t>
            </a:r>
            <a:r>
              <a:rPr lang="en-US" sz="2400" b="1" dirty="0" smtClean="0"/>
              <a:t>USE</a:t>
            </a:r>
            <a:endParaRPr lang="en-CA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461837" y="1073326"/>
            <a:ext cx="6220326" cy="422428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How provider-facing sexual health &amp; cancer resources are administered &amp; utilized. </a:t>
            </a:r>
            <a:endParaRPr lang="en-CA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71876" y="1860859"/>
            <a:ext cx="4004733" cy="3293004"/>
          </a:xfrm>
        </p:spPr>
        <p:txBody>
          <a:bodyPr/>
          <a:lstStyle/>
          <a:p>
            <a:r>
              <a:rPr lang="en-US" sz="1200" dirty="0" smtClean="0">
                <a:solidFill>
                  <a:schemeClr val="accent2"/>
                </a:solidFill>
              </a:rPr>
              <a:t>Screening &amp; Assessment: </a:t>
            </a:r>
            <a:r>
              <a:rPr lang="en-US" sz="1200" dirty="0" smtClean="0">
                <a:solidFill>
                  <a:schemeClr val="tx1"/>
                </a:solidFill>
              </a:rPr>
              <a:t>Information</a:t>
            </a:r>
            <a:r>
              <a:rPr lang="en-US" sz="1200" dirty="0" smtClean="0"/>
              <a:t> </a:t>
            </a:r>
            <a:r>
              <a:rPr lang="en-US" sz="1200" dirty="0"/>
              <a:t>following screening and assessment is used for both referral purposes and to better tailor the clinical resources and staff support to address the patient’s emerging sexual health and intimacy concerns</a:t>
            </a:r>
            <a:r>
              <a:rPr lang="en-US" sz="1200" dirty="0" smtClean="0"/>
              <a:t>.</a:t>
            </a:r>
          </a:p>
          <a:p>
            <a:r>
              <a:rPr lang="en-US" sz="1200" dirty="0">
                <a:solidFill>
                  <a:schemeClr val="accent2"/>
                </a:solidFill>
              </a:rPr>
              <a:t>Screening &amp; Assessment: </a:t>
            </a:r>
            <a:r>
              <a:rPr lang="en-US" sz="1200" dirty="0" smtClean="0"/>
              <a:t>Helps </a:t>
            </a:r>
            <a:r>
              <a:rPr lang="en-US" sz="1200" dirty="0"/>
              <a:t>guide surgical decisions and leads patient education and patient decision making</a:t>
            </a:r>
            <a:r>
              <a:rPr lang="en-US" sz="1200" dirty="0" smtClean="0"/>
              <a:t>.</a:t>
            </a:r>
          </a:p>
          <a:p>
            <a:r>
              <a:rPr lang="en-US" sz="1200" dirty="0">
                <a:solidFill>
                  <a:schemeClr val="accent2"/>
                </a:solidFill>
              </a:rPr>
              <a:t>Screening &amp; Assessment: </a:t>
            </a:r>
            <a:r>
              <a:rPr lang="en-US" sz="1200" dirty="0" smtClean="0"/>
              <a:t>Results following screening using tools that assess sexual functioning and quality are used to advance effective referral and triage to appropriate PSO or NP support. </a:t>
            </a:r>
            <a:endParaRPr lang="en-US" sz="1200" dirty="0"/>
          </a:p>
          <a:p>
            <a:r>
              <a:rPr lang="en-US" sz="1200" dirty="0" smtClean="0">
                <a:solidFill>
                  <a:schemeClr val="accent2"/>
                </a:solidFill>
              </a:rPr>
              <a:t>Interventions: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(A) </a:t>
            </a:r>
            <a:r>
              <a:rPr lang="en-US" sz="1200" i="1" dirty="0" err="1" smtClean="0"/>
              <a:t>Gyne</a:t>
            </a:r>
            <a:r>
              <a:rPr lang="en-US" sz="1200" i="1" dirty="0" smtClean="0"/>
              <a:t>-Gals: </a:t>
            </a:r>
            <a:r>
              <a:rPr lang="en-US" sz="1200" dirty="0"/>
              <a:t>Self-Administered by patient and given to receptionist at initial intake </a:t>
            </a:r>
            <a:r>
              <a:rPr lang="en-US" sz="1200" dirty="0" smtClean="0"/>
              <a:t>Use</a:t>
            </a:r>
            <a:r>
              <a:rPr lang="en-US" sz="1200" dirty="0"/>
              <a:t>: Informs assessment and planned </a:t>
            </a:r>
            <a:r>
              <a:rPr lang="en-US" sz="1200" dirty="0" smtClean="0"/>
              <a:t>interventions.</a:t>
            </a:r>
            <a:br>
              <a:rPr lang="en-US" sz="1200" dirty="0" smtClean="0"/>
            </a:br>
            <a:r>
              <a:rPr lang="en-US" sz="1200" dirty="0" smtClean="0"/>
              <a:t>(B) </a:t>
            </a:r>
            <a:r>
              <a:rPr lang="en-US" sz="1200" i="1" dirty="0" smtClean="0"/>
              <a:t>Vaginal Dilators:  </a:t>
            </a:r>
            <a:r>
              <a:rPr lang="en-US" sz="1200" dirty="0"/>
              <a:t>Reviewed by NP/MD </a:t>
            </a:r>
            <a:r>
              <a:rPr lang="en-US" sz="1200" dirty="0" smtClean="0"/>
              <a:t>(ongoing). </a:t>
            </a:r>
            <a:r>
              <a:rPr lang="en-US" sz="1200" dirty="0"/>
              <a:t>Use: (1) Patients are triaged to the appropriate provider; (2) Contributes to development of a treatment plan</a:t>
            </a:r>
            <a:r>
              <a:rPr lang="en-US" sz="1300" dirty="0"/>
              <a:t>. 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57199" y="1860859"/>
            <a:ext cx="4004733" cy="3293004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177404" indent="-177404" algn="l" defTabSz="914400" rtl="0" eaLnBrk="1" latinLnBrk="0" hangingPunct="1">
              <a:lnSpc>
                <a:spcPts val="1725"/>
              </a:lnSpc>
              <a:spcBef>
                <a:spcPts val="1000"/>
              </a:spcBef>
              <a:spcAft>
                <a:spcPts val="1013"/>
              </a:spcAft>
              <a:buFont typeface="Arial"/>
              <a:buChar char="•"/>
              <a:tabLst>
                <a:tab pos="177404" algn="l"/>
              </a:tabLst>
              <a:defRPr sz="15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accent2"/>
                </a:solidFill>
              </a:rPr>
              <a:t>When?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Resources/tools </a:t>
            </a:r>
            <a:r>
              <a:rPr lang="en-US" sz="1200" dirty="0">
                <a:solidFill>
                  <a:schemeClr val="tx1"/>
                </a:solidFill>
              </a:rPr>
              <a:t>most often administered either at first appointment or group session, at in-take, and later following treatment and/or during survivorship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accent2"/>
                </a:solidFill>
              </a:rPr>
              <a:t>By </a:t>
            </a:r>
            <a:r>
              <a:rPr lang="en-US" sz="1400" b="1" dirty="0" smtClean="0">
                <a:solidFill>
                  <a:schemeClr val="accent2"/>
                </a:solidFill>
              </a:rPr>
              <a:t>whom?</a:t>
            </a:r>
            <a:endParaRPr lang="en-US" sz="1400" b="1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>
                <a:solidFill>
                  <a:schemeClr val="accent2"/>
                </a:solidFill>
              </a:rPr>
              <a:t>Patients: </a:t>
            </a:r>
            <a:r>
              <a:rPr lang="en-US" sz="1200" dirty="0" smtClean="0">
                <a:solidFill>
                  <a:schemeClr val="tx1"/>
                </a:solidFill>
              </a:rPr>
              <a:t>Questionnaires and assessments (i.e. problem check-list, IIEF questionnaire, DART) self-administered by patient.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>
                <a:solidFill>
                  <a:schemeClr val="accent2"/>
                </a:solidFill>
              </a:rPr>
              <a:t>Social Workers: </a:t>
            </a:r>
            <a:r>
              <a:rPr lang="en-US" sz="1200" dirty="0" smtClean="0">
                <a:solidFill>
                  <a:schemeClr val="tx1"/>
                </a:solidFill>
              </a:rPr>
              <a:t>Administer assessment tools and group therapy. After social workers administer assessment, results are used to tailor counselling.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>
                <a:solidFill>
                  <a:schemeClr val="accent2"/>
                </a:solidFill>
              </a:rPr>
              <a:t>RN/NP: </a:t>
            </a:r>
            <a:r>
              <a:rPr lang="en-US" sz="1200" dirty="0" smtClean="0">
                <a:solidFill>
                  <a:schemeClr val="tx1"/>
                </a:solidFill>
              </a:rPr>
              <a:t>Review results from patient’s self-administered screening/assessment and forward to clinicians. Administers tools at intake.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Clinicians: </a:t>
            </a:r>
            <a:r>
              <a:rPr lang="en-US" sz="1200" dirty="0"/>
              <a:t>Clinicians </a:t>
            </a:r>
            <a:r>
              <a:rPr lang="en-US" sz="1200" dirty="0" smtClean="0"/>
              <a:t>assess results from screening tools (i.e. </a:t>
            </a:r>
            <a:r>
              <a:rPr lang="en-US" sz="1200" dirty="0"/>
              <a:t>items of </a:t>
            </a:r>
            <a:r>
              <a:rPr lang="en-US" sz="1200" dirty="0" smtClean="0"/>
              <a:t>distress, sexual functioning) and </a:t>
            </a:r>
            <a:r>
              <a:rPr lang="en-US" sz="1200" dirty="0"/>
              <a:t>refer as appropriate. </a:t>
            </a:r>
            <a:endParaRPr lang="en-US" sz="1200" dirty="0" smtClean="0"/>
          </a:p>
          <a:p>
            <a:endParaRPr lang="en-US" sz="1400" dirty="0" smtClean="0">
              <a:solidFill>
                <a:schemeClr val="accent2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89404" y="1553081"/>
            <a:ext cx="4127500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25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None/>
              <a:defRPr sz="1500" b="1" kern="1200">
                <a:solidFill>
                  <a:srgbClr val="326295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Administration of Resources/Tools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016500" y="1553081"/>
            <a:ext cx="4127500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25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None/>
              <a:defRPr sz="1500" b="1" kern="1200">
                <a:solidFill>
                  <a:srgbClr val="326295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Use</a:t>
            </a:r>
            <a:endParaRPr lang="en-CA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Section 3: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Patient Education Materials</a:t>
            </a:r>
            <a:endParaRPr lang="en-CA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29" y="1895064"/>
            <a:ext cx="8053741" cy="288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129" y="1400175"/>
            <a:ext cx="3769696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Section 3 of Template</a:t>
            </a:r>
            <a:endParaRPr lang="en-CA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4" y="277630"/>
            <a:ext cx="8229600" cy="741362"/>
          </a:xfrm>
        </p:spPr>
        <p:txBody>
          <a:bodyPr/>
          <a:lstStyle/>
          <a:p>
            <a:r>
              <a:rPr lang="en-US" b="1" dirty="0" smtClean="0"/>
              <a:t>3. 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DISEASE SITE SPECIFIC RESOURCES</a:t>
            </a:r>
            <a:endParaRPr lang="en-CA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14786" y="1947290"/>
            <a:ext cx="4004733" cy="3293004"/>
          </a:xfrm>
        </p:spPr>
        <p:txBody>
          <a:bodyPr/>
          <a:lstStyle/>
          <a:p>
            <a:r>
              <a:rPr lang="en-US" dirty="0">
                <a:hlinkClick r:id="rId2"/>
              </a:rPr>
              <a:t>Breast Cancer: Your emotions, body image and sexual </a:t>
            </a:r>
            <a:r>
              <a:rPr lang="en-US" dirty="0" smtClean="0">
                <a:hlinkClick r:id="rId2"/>
              </a:rPr>
              <a:t>health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hlinkClick r:id="rId3"/>
              </a:rPr>
              <a:t>Coping </a:t>
            </a:r>
            <a:r>
              <a:rPr lang="en-US" dirty="0">
                <a:hlinkClick r:id="rId3"/>
              </a:rPr>
              <a:t>with Estrogen </a:t>
            </a:r>
            <a:r>
              <a:rPr lang="en-US" dirty="0" smtClean="0">
                <a:hlinkClick r:id="rId3"/>
              </a:rPr>
              <a:t>Loss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>
                <a:hlinkClick r:id="rId4"/>
              </a:rPr>
              <a:t>How </a:t>
            </a:r>
            <a:r>
              <a:rPr lang="en-US" dirty="0">
                <a:hlinkClick r:id="rId4"/>
              </a:rPr>
              <a:t>to use a vaginal </a:t>
            </a:r>
            <a:r>
              <a:rPr lang="en-US" dirty="0" smtClean="0">
                <a:hlinkClick r:id="rId4"/>
              </a:rPr>
              <a:t>dilator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>
                <a:hlinkClick r:id="rId5"/>
              </a:rPr>
              <a:t>Sexual Health after Testicular Cancer </a:t>
            </a:r>
            <a:endParaRPr lang="en-US" dirty="0" smtClean="0"/>
          </a:p>
          <a:p>
            <a:r>
              <a:rPr lang="en-US" dirty="0">
                <a:hlinkClick r:id="rId6"/>
              </a:rPr>
              <a:t>United Ostomy Associations of America's Intimacy After Ostomy Surgery Guide 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813078" y="1833935"/>
            <a:ext cx="4030133" cy="32930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Educational publication overviewing the impact of treatment on the emotional and sexual aspects of the patient’s lived experience, and their care options. 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Support </a:t>
            </a:r>
            <a:r>
              <a:rPr lang="en-US" dirty="0"/>
              <a:t>resource for premenopausal women receiving chemotherapy or women receiving Tamoxifen, </a:t>
            </a:r>
            <a:r>
              <a:rPr lang="en-US" dirty="0" err="1"/>
              <a:t>Exemestane</a:t>
            </a:r>
            <a:r>
              <a:rPr lang="en-US" dirty="0"/>
              <a:t>, </a:t>
            </a:r>
            <a:r>
              <a:rPr lang="en-US" dirty="0" err="1"/>
              <a:t>Anastrazole</a:t>
            </a:r>
            <a:r>
              <a:rPr lang="en-US" dirty="0"/>
              <a:t> or </a:t>
            </a:r>
            <a:r>
              <a:rPr lang="en-US" dirty="0" err="1"/>
              <a:t>Letrozole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Support resource for Pelvic Cancers Female Radiation Therapy interventions.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Pamphlet on the impact of testicular cancer on sexual health. 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Educational publication on sexual health and intimacy following ostomy surgery.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CA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47134" y="1403963"/>
            <a:ext cx="4127500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25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None/>
              <a:defRPr sz="1500" b="1" kern="1200">
                <a:solidFill>
                  <a:srgbClr val="326295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Resource Type</a:t>
            </a:r>
            <a:endParaRPr lang="en-CA" b="0" i="1" dirty="0">
              <a:solidFill>
                <a:schemeClr val="accent2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813078" y="1439965"/>
            <a:ext cx="4127500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25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None/>
              <a:defRPr sz="1500" b="1" kern="1200">
                <a:solidFill>
                  <a:srgbClr val="326295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Summary</a:t>
            </a:r>
            <a:endParaRPr lang="en-CA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4" y="277630"/>
            <a:ext cx="8229600" cy="741362"/>
          </a:xfrm>
        </p:spPr>
        <p:txBody>
          <a:bodyPr/>
          <a:lstStyle/>
          <a:p>
            <a:r>
              <a:rPr lang="en-US" b="1" dirty="0" smtClean="0"/>
              <a:t>3.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NON-SITE SPECIFIC RESOURCES</a:t>
            </a:r>
            <a:endParaRPr lang="en-CA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5750" y="2249056"/>
            <a:ext cx="4004733" cy="329300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hlinkClick r:id="rId3"/>
              </a:rPr>
              <a:t>Sexuality and Cancer - Canadian Cancer </a:t>
            </a:r>
            <a:r>
              <a:rPr lang="en-US" dirty="0" smtClean="0">
                <a:solidFill>
                  <a:srgbClr val="0070C0"/>
                </a:solidFill>
                <a:hlinkClick r:id="rId3"/>
              </a:rPr>
              <a:t>Society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hlinkClick r:id="rId4"/>
              </a:rPr>
              <a:t>American </a:t>
            </a:r>
            <a:r>
              <a:rPr lang="en-US" dirty="0">
                <a:hlinkClick r:id="rId4"/>
              </a:rPr>
              <a:t>Cancer </a:t>
            </a:r>
            <a:r>
              <a:rPr lang="en-US" dirty="0" smtClean="0">
                <a:hlinkClick r:id="rId4"/>
              </a:rPr>
              <a:t>Society's (1) </a:t>
            </a:r>
            <a:r>
              <a:rPr lang="en-US" dirty="0">
                <a:hlinkClick r:id="rId4"/>
              </a:rPr>
              <a:t>Sexuality for the Woman with Cancer and (2) Sexuality for the Man with </a:t>
            </a:r>
            <a:r>
              <a:rPr lang="en-US" dirty="0" smtClean="0">
                <a:hlinkClick r:id="rId4"/>
              </a:rPr>
              <a:t>Cancer.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>
                <a:hlinkClick r:id="rId5"/>
              </a:rPr>
              <a:t>Managing Body Image Concerns after Cancer Treatment </a:t>
            </a:r>
            <a:r>
              <a:rPr lang="en-US" dirty="0" smtClean="0"/>
              <a:t>Author: UHN.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>
                <a:solidFill>
                  <a:srgbClr val="0070C0"/>
                </a:solidFill>
                <a:hlinkClick r:id="rId6"/>
              </a:rPr>
              <a:t>Book(s): (1) Woman Cancer Sex; and (2) Man Cancer Sex. Author: Dr. Anne Katz.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813078" y="2252036"/>
            <a:ext cx="4030133" cy="32930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Overview of sexuality and cancer, from sexual response to arousal.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Guide to patients and their partners for how to sustain sexually active lives despite treatment, and how to manage their bodies during and after treatment.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Provides information regarding how the body changes as a result of cancer and how to manage body image and identity.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Self-help guide for women and men with cancer and the long standing issues related to sexuality</a:t>
            </a:r>
            <a:r>
              <a:rPr lang="en-US" dirty="0" smtClean="0"/>
              <a:t/>
            </a:r>
            <a:br>
              <a:rPr lang="en-US" dirty="0" smtClean="0"/>
            </a:br>
            <a:endParaRPr lang="en-CA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1" y="1785845"/>
            <a:ext cx="4127500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25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None/>
              <a:defRPr sz="1500" b="1" kern="1200">
                <a:solidFill>
                  <a:srgbClr val="326295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accent2"/>
                </a:solidFill>
              </a:rPr>
              <a:t>Resource Type</a:t>
            </a:r>
            <a:endParaRPr lang="en-CA" sz="1600" b="0" i="1" dirty="0">
              <a:solidFill>
                <a:schemeClr val="accent2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813078" y="1791016"/>
            <a:ext cx="4127500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25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None/>
              <a:defRPr sz="1500" b="1" kern="1200">
                <a:solidFill>
                  <a:srgbClr val="326295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accent2"/>
                </a:solidFill>
              </a:rPr>
              <a:t>Summary</a:t>
            </a:r>
            <a:endParaRPr lang="en-CA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Report Overview</a:t>
            </a:r>
            <a:endParaRPr lang="en-CA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4950" y="2098304"/>
            <a:ext cx="6512891" cy="3779520"/>
          </a:xfrm>
        </p:spPr>
        <p:txBody>
          <a:bodyPr/>
          <a:lstStyle/>
          <a:p>
            <a:pPr marL="914400" lvl="1" indent="-457200">
              <a:spcBef>
                <a:spcPts val="900"/>
              </a:spcBef>
              <a:buFont typeface="+mj-lt"/>
              <a:buAutoNum type="arabicPeriod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Overview of Scan </a:t>
            </a:r>
          </a:p>
          <a:p>
            <a:pPr marL="914400" lvl="1" indent="-457200">
              <a:spcBef>
                <a:spcPts val="900"/>
              </a:spcBef>
              <a:buFont typeface="+mj-lt"/>
              <a:buAutoNum type="arabicPeriod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Section 1: Background Information</a:t>
            </a:r>
          </a:p>
          <a:p>
            <a:pPr marL="914400" lvl="1" indent="-457200">
              <a:spcBef>
                <a:spcPts val="900"/>
              </a:spcBef>
              <a:buFont typeface="+mj-lt"/>
              <a:buAutoNum type="arabicPeriod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Section 2: Resources – Screening Assessment and Referrals</a:t>
            </a:r>
          </a:p>
          <a:p>
            <a:pPr marL="914400" lvl="1" indent="-457200">
              <a:spcBef>
                <a:spcPts val="900"/>
              </a:spcBef>
              <a:buFont typeface="+mj-lt"/>
              <a:buAutoNum type="arabicPeriod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Section 3: Resources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– Patient Education Materials</a:t>
            </a:r>
          </a:p>
          <a:p>
            <a:pPr marL="457200" lvl="1" indent="0">
              <a:spcBef>
                <a:spcPts val="900"/>
              </a:spcBef>
              <a:buNone/>
            </a:pPr>
            <a:endParaRPr lang="en-US" sz="2000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42" y="2548690"/>
            <a:ext cx="320965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9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 SUPPLEMENTAL RESOURCES (PATIENT FACING) 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US" dirty="0" smtClean="0"/>
              <a:t>Non-Disease Site Specific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1" y="1706657"/>
            <a:ext cx="4004733" cy="3791867"/>
          </a:xfrm>
        </p:spPr>
        <p:txBody>
          <a:bodyPr/>
          <a:lstStyle/>
          <a:p>
            <a:r>
              <a:rPr lang="en-US" sz="1600" dirty="0">
                <a:hlinkClick r:id="rId2"/>
              </a:rPr>
              <a:t>Erectile dysfunction- Treatment options- Canadian Urological Association </a:t>
            </a:r>
            <a:r>
              <a:rPr lang="en-US" sz="1600" dirty="0" smtClean="0">
                <a:hlinkClick r:id="rId2"/>
              </a:rPr>
              <a:t/>
            </a:r>
            <a:br>
              <a:rPr lang="en-US" sz="1600" dirty="0" smtClean="0">
                <a:hlinkClick r:id="rId2"/>
              </a:rPr>
            </a:br>
            <a:endParaRPr lang="en-US" sz="1600" dirty="0" smtClean="0"/>
          </a:p>
          <a:p>
            <a:r>
              <a:rPr lang="en-US" sz="1600" dirty="0">
                <a:hlinkClick r:id="rId3"/>
              </a:rPr>
              <a:t>Vaginal Dryness- North American Menopause </a:t>
            </a:r>
            <a:r>
              <a:rPr lang="en-US" sz="1600" dirty="0" smtClean="0">
                <a:hlinkClick r:id="rId3"/>
              </a:rPr>
              <a:t>Society.</a:t>
            </a:r>
            <a:endParaRPr lang="en-US" sz="1600" dirty="0" smtClean="0"/>
          </a:p>
          <a:p>
            <a:r>
              <a:rPr lang="en-US" sz="1600" dirty="0">
                <a:hlinkClick r:id="rId4"/>
              </a:rPr>
              <a:t>Treating Hot Flashes- North American Menopause </a:t>
            </a:r>
            <a:r>
              <a:rPr lang="en-US" sz="1600" dirty="0" smtClean="0">
                <a:hlinkClick r:id="rId4"/>
              </a:rPr>
              <a:t>Society.</a:t>
            </a:r>
            <a:endParaRPr lang="en-CA" sz="1600" dirty="0"/>
          </a:p>
          <a:p>
            <a:r>
              <a:rPr lang="en-US" dirty="0" smtClean="0">
                <a:hlinkClick r:id="rId5"/>
              </a:rPr>
              <a:t>This </a:t>
            </a:r>
            <a:r>
              <a:rPr lang="en-US" dirty="0">
                <a:hlinkClick r:id="rId5"/>
              </a:rPr>
              <a:t>Should Not Be </a:t>
            </a:r>
            <a:r>
              <a:rPr lang="en-US" dirty="0" smtClean="0">
                <a:hlinkClick r:id="rId5"/>
              </a:rPr>
              <a:t>Happening. Author: Anne Katz.</a:t>
            </a:r>
            <a:endParaRPr lang="en-US" dirty="0" smtClean="0"/>
          </a:p>
          <a:p>
            <a:r>
              <a:rPr lang="en-US" dirty="0">
                <a:hlinkClick r:id="rId6"/>
              </a:rPr>
              <a:t>Sex and Intimacy Class </a:t>
            </a:r>
            <a:r>
              <a:rPr lang="en-US" dirty="0" smtClean="0">
                <a:hlinkClick r:id="rId6"/>
              </a:rPr>
              <a:t>ELLICSR. Author/Host: PMH.</a:t>
            </a:r>
            <a:endParaRPr lang="en-CA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56667" y="1207795"/>
            <a:ext cx="4030133" cy="429073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hlinkClick r:id="rId7"/>
              </a:rPr>
              <a:t>Sexual Health after Testicular Cancer A </a:t>
            </a:r>
            <a:r>
              <a:rPr lang="en-US" dirty="0" smtClean="0">
                <a:hlinkClick r:id="rId7"/>
              </a:rPr>
              <a:t>scale used to identify the quality of body image and issues in management.</a:t>
            </a:r>
            <a:endParaRPr lang="en-US" dirty="0" smtClean="0"/>
          </a:p>
          <a:p>
            <a:r>
              <a:rPr lang="en-US" dirty="0">
                <a:hlinkClick r:id="rId8"/>
              </a:rPr>
              <a:t>America's Intimacy After Ostomy Surgery </a:t>
            </a:r>
            <a:r>
              <a:rPr lang="en-US" dirty="0" smtClean="0">
                <a:hlinkClick r:id="rId8"/>
              </a:rPr>
              <a:t>Guide. Author: United </a:t>
            </a:r>
            <a:r>
              <a:rPr lang="en-US" dirty="0">
                <a:hlinkClick r:id="rId8"/>
              </a:rPr>
              <a:t>Ostomy Associations of America's Intimacy After Ostomy Surgery </a:t>
            </a:r>
            <a:r>
              <a:rPr lang="en-US" dirty="0" smtClean="0">
                <a:hlinkClick r:id="rId8"/>
              </a:rPr>
              <a:t>Guide</a:t>
            </a:r>
            <a:endParaRPr lang="en-US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656667" y="1322679"/>
            <a:ext cx="4127500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25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None/>
              <a:defRPr sz="1500" b="1" kern="1200">
                <a:solidFill>
                  <a:srgbClr val="326295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Disease Site Specific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4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5. SUMMARY: PATIENT FACING RESOURCES</a:t>
            </a:r>
            <a:endParaRPr lang="en-CA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3255" y="1279625"/>
            <a:ext cx="7543799" cy="2148840"/>
          </a:xfrm>
        </p:spPr>
        <p:txBody>
          <a:bodyPr/>
          <a:lstStyle/>
          <a:p>
            <a:r>
              <a:rPr lang="en-US" sz="1800" dirty="0" smtClean="0">
                <a:latin typeface="+mn-lt"/>
              </a:rPr>
              <a:t>Disease-Site Specific: </a:t>
            </a:r>
          </a:p>
          <a:p>
            <a:pPr lvl="1"/>
            <a:r>
              <a:rPr lang="en-US" sz="1400" dirty="0" smtClean="0">
                <a:latin typeface="+mn-lt"/>
              </a:rPr>
              <a:t>Common disease sites discussed in the support publications include breast cancer, colon cancer, testicular and pelvic cancers. Minimal resources identified addressing other disease sites. </a:t>
            </a:r>
          </a:p>
          <a:p>
            <a:pPr lvl="1"/>
            <a:r>
              <a:rPr lang="en-US" sz="1400" dirty="0"/>
              <a:t>Treatment specific items feature publications and educational resources targeting women receiving chemotherapy or medications inducing estrogen loss.  </a:t>
            </a:r>
            <a:endParaRPr lang="en-US" sz="1400" dirty="0" smtClean="0"/>
          </a:p>
          <a:p>
            <a:pPr lvl="1"/>
            <a:r>
              <a:rPr lang="en-US" sz="1400" dirty="0"/>
              <a:t>Across the disease-site patient resources, loss of intimacy following treatment demonstrated a common topic for self-help.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Non-Site Specific: </a:t>
            </a:r>
            <a:endParaRPr lang="en-US" sz="1800" dirty="0">
              <a:latin typeface="+mn-lt"/>
            </a:endParaRPr>
          </a:p>
          <a:p>
            <a:pPr lvl="1"/>
            <a:r>
              <a:rPr lang="en-US" sz="1400" dirty="0" smtClean="0"/>
              <a:t>Across the publications, body and identity were common themes present in self-help guidelines and books, ensuring that patients can effectively manage body image during and after treatment, contributing to improve sexual health. </a:t>
            </a:r>
          </a:p>
        </p:txBody>
      </p:sp>
    </p:spTree>
    <p:extLst>
      <p:ext uri="{BB962C8B-B14F-4D97-AF65-F5344CB8AC3E}">
        <p14:creationId xmlns:p14="http://schemas.microsoft.com/office/powerpoint/2010/main" val="15039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+mn-lt"/>
              </a:rPr>
              <a:t>Contact Information</a:t>
            </a:r>
            <a:endParaRPr lang="en-CA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562725"/>
            <a:ext cx="7543800" cy="3293004"/>
          </a:xfrm>
        </p:spPr>
        <p:txBody>
          <a:bodyPr/>
          <a:lstStyle/>
          <a:p>
            <a:r>
              <a:rPr lang="en-US" sz="1600" dirty="0" smtClean="0">
                <a:latin typeface="+mn-lt"/>
              </a:rPr>
              <a:t>If you have any </a:t>
            </a:r>
            <a:r>
              <a:rPr lang="en-US" sz="1600" dirty="0" smtClean="0">
                <a:latin typeface="+mn-lt"/>
              </a:rPr>
              <a:t>questions, please </a:t>
            </a:r>
            <a:r>
              <a:rPr lang="en-US" sz="1600" dirty="0" smtClean="0">
                <a:latin typeface="+mn-lt"/>
              </a:rPr>
              <a:t>contact</a:t>
            </a:r>
            <a:r>
              <a:rPr lang="en-US" sz="1600" dirty="0" smtClean="0">
                <a:latin typeface="+mn-lt"/>
              </a:rPr>
              <a:t>:</a:t>
            </a:r>
            <a:endParaRPr lang="en-CA" sz="2500" dirty="0">
              <a:latin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600" dirty="0"/>
              <a:t>Colleen </a:t>
            </a:r>
            <a:r>
              <a:rPr lang="en-CA" sz="1600" dirty="0" smtClean="0"/>
              <a:t>Fox</a:t>
            </a:r>
            <a:r>
              <a:rPr lang="en-CA" sz="1600" dirty="0"/>
              <a:t/>
            </a:r>
            <a:br>
              <a:rPr lang="en-CA" sz="1600" dirty="0"/>
            </a:br>
            <a:r>
              <a:rPr lang="en-CA" sz="1600" dirty="0"/>
              <a:t>Group Manager, Psychosocial Oncology, Nursing and Patient </a:t>
            </a:r>
            <a:r>
              <a:rPr lang="en-CA" sz="1600" dirty="0" smtClean="0"/>
              <a:t>Education</a:t>
            </a:r>
            <a:endParaRPr lang="en-CA" sz="16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600" b="1" dirty="0" smtClean="0">
                <a:hlinkClick r:id="rId2"/>
              </a:rPr>
              <a:t>Colleen.fox@cancercare.on.ca</a:t>
            </a:r>
            <a:r>
              <a:rPr lang="en-CA" sz="1600" b="1" dirty="0" smtClean="0"/>
              <a:t> </a:t>
            </a:r>
            <a:r>
              <a:rPr lang="en-CA" sz="1600" dirty="0"/>
              <a:t/>
            </a:r>
            <a:br>
              <a:rPr lang="en-CA" sz="1600" dirty="0"/>
            </a:br>
            <a:r>
              <a:rPr lang="en-CA" sz="1600" dirty="0"/>
              <a:t/>
            </a:r>
            <a:br>
              <a:rPr lang="en-CA" sz="1600" dirty="0"/>
            </a:br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03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Brief Overview</a:t>
            </a:r>
            <a:endParaRPr lang="en-CA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448573" y="2821566"/>
            <a:ext cx="5969479" cy="307777"/>
          </a:xfrm>
        </p:spPr>
        <p:txBody>
          <a:bodyPr/>
          <a:lstStyle/>
          <a:p>
            <a:r>
              <a:rPr lang="en-US" sz="1800" dirty="0" smtClean="0">
                <a:latin typeface="+mn-lt"/>
              </a:rPr>
              <a:t>How we did it: </a:t>
            </a:r>
            <a:endParaRPr lang="en-CA" sz="18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799425"/>
            <a:ext cx="7634377" cy="99584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 smtClean="0">
                <a:latin typeface="+mn-lt"/>
              </a:rPr>
              <a:t>How sexual health concerns in cancer are addressed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 smtClean="0">
                <a:latin typeface="+mn-lt"/>
              </a:rPr>
              <a:t>What resources are available to support health care practitioners in addressing these concerns</a:t>
            </a:r>
            <a:endParaRPr lang="en-CA" sz="1800" b="1" dirty="0"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48573" y="1475081"/>
            <a:ext cx="6846749" cy="2634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25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None/>
              <a:defRPr sz="1500" b="1" kern="1200">
                <a:solidFill>
                  <a:srgbClr val="326295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+mn-lt"/>
              </a:rPr>
              <a:t>The environmental scan was developed to help us better understand: </a:t>
            </a:r>
            <a:endParaRPr lang="en-CA" sz="1800" dirty="0">
              <a:latin typeface="+mn-lt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8571" y="3009782"/>
            <a:ext cx="7634377" cy="128533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+mn-lt"/>
              </a:rPr>
              <a:t>The scan was developed with input and direction by the CCO team, co-chairs and the Sexual Health in Cancer Community of Practice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+mn-lt"/>
              </a:rPr>
              <a:t>The scan was then circulated to the Sexual Health in Cancer Community of Practice, Psychosocial Oncology Committee, the Patient Education Committee, and the networks of the individuals within these groups.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48572" y="4648946"/>
            <a:ext cx="5969479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25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None/>
              <a:defRPr sz="1500" b="1" kern="1200">
                <a:solidFill>
                  <a:srgbClr val="326295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+mn-lt"/>
              </a:rPr>
              <a:t>Limitations: </a:t>
            </a:r>
            <a:endParaRPr lang="en-CA" sz="1800" dirty="0">
              <a:latin typeface="+mn-lt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8570" y="4956723"/>
            <a:ext cx="7634377" cy="56026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+mn-lt"/>
              </a:rPr>
              <a:t>The </a:t>
            </a:r>
            <a:r>
              <a:rPr lang="en-US" sz="1800" dirty="0">
                <a:latin typeface="+mn-lt"/>
              </a:rPr>
              <a:t>scan was completed on a voluntary basis </a:t>
            </a:r>
            <a:r>
              <a:rPr lang="en-US" sz="1800" dirty="0" smtClean="0">
                <a:latin typeface="+mn-lt"/>
              </a:rPr>
              <a:t>and was sent to individuals based-off personal </a:t>
            </a:r>
            <a:r>
              <a:rPr lang="en-US" sz="1800" dirty="0">
                <a:latin typeface="+mn-lt"/>
              </a:rPr>
              <a:t>and organizational </a:t>
            </a:r>
            <a:r>
              <a:rPr lang="en-US" sz="1800" dirty="0" smtClean="0">
                <a:latin typeface="+mn-lt"/>
              </a:rPr>
              <a:t>networks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8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Section 1: Background Information </a:t>
            </a:r>
            <a:endParaRPr lang="en-CA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76" y="1914793"/>
            <a:ext cx="8145948" cy="3890964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3875" y="1485900"/>
            <a:ext cx="38862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Section 1 of Template</a:t>
            </a:r>
            <a:endParaRPr lang="en-CA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DEMOGRAPHICS</a:t>
            </a:r>
            <a:endParaRPr lang="en-CA" b="1" dirty="0">
              <a:latin typeface="+mn-lt"/>
            </a:endParaRPr>
          </a:p>
        </p:txBody>
      </p:sp>
      <p:sp>
        <p:nvSpPr>
          <p:cNvPr id="6" name="AutoShape 2" descr="data:image/jpeg;base64,/9j/4AAQSkZJRgABAQAAAQABAAD/2wCEAAkGBxAQEA8PEA8SDw8PEBcQDxUOFBAPEA8QFxcWFhQVGBUYICggGRonHBQXIzEhJSkrLi4vGyIzODMsNygtLisBCgoKDg0OGxAQGywkICUsLzQsLCwsLSwsLDQsLSwvLCwsLCwsLCwsLCwsLC0sLCw0LCwsLCw0NCwsLCwsLCwsLP/AABEIALcBEwMBEQACEQEDEQH/xAAcAAEAAgMBAQEAAAAAAAAAAAAAAQIDBQYEBwj/xAA6EAACAQIDBAcFBwQDAQAAAAAAAQIDEQQSIQUxQYEGEyJRYXGRMkJyocEHI1KCsdHwFJKiwiQzYhX/xAAaAQEAAwEBAQAAAAAAAAAAAAAAAQMEAgUG/8QAMBEBAAIBAgQCCQQDAQAAAAAAAAECEQMSBCExQVFxBRMiMoGhscHwFGGR0SNC4fH/2gAMAwEAAhEDEQA/APuIAAAAAAAAAAAAAAAAAAAAAACGBz1ep1taUvdi8kfhi9fWXyR5cz63Vme32j+5aojZVtNm0rJze+b0+FbvqbtGOWfFntPZ7kXOQAAAAAAAAAAAAAAAAAAAAAAAAAAAAAAAAAAADybSr5Kcmval2YfE/wBt/Ip4i0xScdZ5O6Rm3NqcHR0jFe9ZLwguPpd8zJo05cu/0W3nm38I2SS3LRHoxGGdYAAAAAAAAAAAAAAAAAAAAAAAAAAAAAAAAAAACGBodqVusrdWvZpqz+KWsvSNl+YxcRbdbbH54r9OMRl7dm07ty4Lsr6/Qt0ozOVdpbFGhwkAAAAAAAAAAAAAAAAAAAAAAAAAAAAAAAAAAADBjMQqdOdSW6EXLz7lz3HNrbYmUxGZw5zBJpOctZzbb+Ju8vnpyR59ZnnZot4Okw1LLFR7lr58TfSu2uGeZzLMdoAAAAAAAAAAAAAAAAAAAAAAAAAAAAAAAAAAAAOe6S4lynSw0d8n1tTwin2F6pv8hk4q/KKx3XaUd5ZsBRvOK92CzPz91fzuI0q5tEeCLTyy3SNipIAAAAAAAAAAAAAAAAAAAAAAAAAAAAAAAAAAAFZO2r0S334Acfs+r19WtinunL7u/CmtIfJJ+bZ5u7fqTbtDTMbaxDpNl0rQzPfN5uXur0/U2aFcVz4qbzzw9xc4AAAAAAAAAAAAAAAAAAAAAAAAAAAAAAAAAAAANF0txmSh1UfbxMuqVt+R61H/AG3XnJFHEamynms0q7rMGBw1o06a477d29mXTpyiqy1ucy6KCPRZ1gAAAAAAAAAAAAAAAAAAAAAAAAAAAAAAAAAAAIYHHY+r/UY6T308Kurj3dY3eb9bL8qPN4i2/V29oaaRtpnxb3ZsLuU+C7K+pp0Y5zKq89mziaVawAAAAAAAAAAAAAAAAAAAAAAAAAAAAAAAAAAAHg21j1h6FWtxhHsrvm9Ir1aONS+ys2dUrutEOb2RhXSpJy1qT1d97qS+vA83TiYjdPWWi85nEOqw1LJGMe5a+L4s9KldtcM1pzOWdHaEgSAAAAAAAAAAAAAAAAAAAAAAAAAAAAAAAAAFWwOX6TVOur0MMtY0/wDkVvPVUo+uZ8jBxdt1o0485aNGNtZt/DPgnnr5F7NGKlL43uXyZGl7eriOlfqm8baZ7y38T0GZdASAAAAAAAAAAAAAAAAAAAAAAAAAAAAAAAAAEMDFVmkm27JK7b4JbyJnEZkiMuRwNXMq2KlpKvLPG/u01pTXKKT5s8n1nvak9+jZNecUjs3XR3DZKKnJdus+tlfek/YX9qXO5t4TS2acTPWeariL7rYjpDbo1KFgJAAAAAAAAAAAAAAAAAAAAAAAAAAAAAAAAEMCrYGg6WV31UMPF9rEzyO3Cktaj9NPzGXi74ptjuu0I9rd4PG6HWShRXsydpeEFrP5K3MxUpvvFO35lbu2xudQj12RdAWQEgAAAAAAAAAAAAAAAAAAAAAAAAAAAgCLgLgTcCrYFGwOWxFXrsTVqb4UfuafLWb5y0/KeXr336kz2hqrG2sR4tnsSjrOq+PYj5LWT9beho4TTxE2n88Verbs2yNilZMC6AkAAAAAAAAAAAAAAAAAAAAAAAAAAIbAo5AaWt0nwsZOKqZmvw6LlKVk+TKP1GnM4iVnqrYzh4q3TOinZU5ya3rstr+25Zunwc4evDdK8JO16jpt8KicX6HWXLZ4fGU6n/XUjPvyyUmvNLcMwPNtzHOhQnNe2+xSXfUlpH9+RXramyky7067rRDR4ah1dOEFrLd4yk/q2zy4ieUNMzmZl0+GoqEIwXuq3m+L5s9eldtYiGSZzOWS50hZAWTAsAAkAAAAAAAAAAAAAAAAAAAAAABVsCkpAYMS04TUpZYuDTle2VWd3fhYi3Scpjq+M0KbjZXv3X7DfJ2X6nicpekzTdlru7pKyfPc/Qms2r7somInqt/9KtfRqNlvhCm3bktxb+o1MdVc6NUSpVatpddN217NSMJRffpaxxOvaesp9VEdmw2Ri6kZxWKxFevRg81NVHKpllZq93q9/fwFtabYi3SCNPGcdW8n0jpqrCcI9YovdJunwsmnZ377CutjU3YzCJ0vZxlucP0sw0vbU6XxRzx9Y3fyRurxmnPXMM86Fo6c22wuPo1f+urCfhGScvTejRXUpb3ZVzW0dYek7cpTAsmBdASAAAAAAAAAAAAAAAAAAAACGBVsDHKQGOUwMNenGcZQmlKE4uMk90ovRoiYiYxJEzHOHyX7S8fQ2XUo08PCUpzi6lWEqknGML2hbNdptqXHhu1MWpw1M4jk9HQi99OdSekNBhemeGk3GpCdCUVeTSbhr8N/mjNPD3xmF99O1bTWesRmW7wOLw9ZXpVac+Oko352/YqtFq9YV8peqeFduDXDMsy9Vr+hzujuYRGEluzW/wDLzL01/UnESeYqyvZ5efZf85kYOT0RnDe3KPLNH1QzMI2k6TdnHJNcLPUjdk24erB7TxkPYnVS4JvPC3gpaehdXWvXpMuJ06z1w3mH6TYmC+9hSqfDmhN+l16I0V4u8dYyqnh6z0dfh6qnGM1unFSV99mro9Cs5jLLMYnDMiULASAAAAAAAAAAAAAAAAAAAFZMDFKQGGcgMMpgVzgw/OHTHav9ZjK9ffGdX7vilRpq0LPhdJPTvMU2zMy+p0dDZXT0/DnP1c7KF4TlxqSsvL+NkxOLRHgW092le/e84j8+KyorrFbRUoWXhLcvqRu9nzT+nrbWx2pXH2bDZm3cZT6pQxE3nk21U+8WS+i7V2tO45vp6fPl0ZdPhd/q4j/aZn4Z5fJv8L07qJz66hGag0nKm3CWqvud7vmimeGicYnq4toWib46Vx827odKcFVcVKbpSklKKqrsvRP2tUt64lU6N6/upmkxjMdejcUYU6iU6dRST405LX+eDK8zHVxhZ0Zp30fxXi/LNx9RmJIiez3vvlmV3705P6nSFcyTSe6TtaK1l3paXk7XskmyYTiX0umrJJaJKy8Ee1EYh5bNEkWAAAAAAAAAAAAAAAAAAAABSQGGYHnmB5qjYHNdPdsPC4GtKLtUqLqafB3no2vFK75FWtbbVv8AR2h63XjPSOb4LirJaK33cYrvebtN/Oy8EjL4Q+giZmL38eUfnw/lWUUnGPu01mfLd82vQjPKZ8V81iJrXtXnPw/7MKRj2P8A1Ul6JfxCZ9rycVrPqs97yyUIrO5cIRyx8ErfX9CLT7OPFbo1j102jpWMR8P+qyppxknp1kn8k7fojqJ5+UM96f458bW/Pku6V6kd3YprTxd1/r8yIn2J81ltOJ4iseFfr/4q1KnTqTpylTqdY3em3GWrulda2tY6zE2iJ8GLU0I9RqTjnul0uz+kGMpV+rVXPBU89qqvqkr6qzd/FlNqUmucOv0FbasV6RjJielOMlGMlKnSzZG1SppXu2mryu7eTI2Uieiyvo6u2JtM88fOcPo32ZbWzYjH4acnNurLEYeU25y6mVrRUnwyOm0vM2aMxF5rHnDyON4fbw+nqd+dbecfk5fSYGl5LMgJAAAAAAAAAAAAAAAAAAAABVoCkogYpUwMNSiB8++0fo3i8bKhGjlVCneVS8rSzSdm1HjaKfqyjVpa0xjo9j0dxOlo0tmfano+T7Z2VXo1WqtOUEpN3aeTcsqTe+2hmtOM5e3w9ItWu2eUc/6+fP4tXZuMnxnLTy3L6jvCZzNLT4yyTWqtuhGy8+P0OY6ea2fe5dKxhNPSE/HTz4t/UT70FOWlefzxn+0zp3cfBv5736acyYnlMubVib1r+ef8fVkpK86j8Lc/4zntELf99S37ISvGC/FW/wAb3XyOs+18FM0/w48bf22FBfezl3Qy/wCLbOJ6NERjUz+zFW0pfCl8nc5j3lupy0vLDb9HtqyoY3DYhJpQcIStd54Riqcl5uDt4aHdLzFoll4nhq20dTT8czH7d/q/RNGSaTTumrprc09zPTfDzGJxL0IISAAAAAAAAAAAAAAAAAAAAABFgIaAo4gY507hMNZtHYlGustWnGa7pK5zasT1aNHidTS9ycOI2x9ltCfaoSlSnmzfiglxSjpYotoR2eppel55b46eDhNudB8Zhs7VOVWnFLtwXHReym33lNtO0PW0uN0dSvK3Oe3dzc8NOKhGUJQbs7STjq3drXhpbmcZ5y0RWZpWsef3x8sKpdt/hgsq/nMiZ9lNKf5pnwj8+38FN2jJ8X9dCe8OZzGnb90w0yL8MZy/xkl82iPGTpsjzn5S9+FWtTxlN8lGS/VHM9IW1j2rT+/0hjrLsejfKxEdVt4zpT8Fbu0H+6tey08dwjvDq2MVv/Pl0x833z7Otq/1OBpNvt0l1cuV0uWjS8j0NC+6j4v0rw/qeInHSXWxLnmpAAAAAAAAAAAAAAAAAAAAAAAAIsBDQFXECrgEsc6Ke9BMS1W0+jmGxC+9pRlbc9zXNHFtOtusNWjxutpe7ZxO2Psppy6yWGqunKS7MZ2yJ68Ur8Si3D+D1eH9NYz6yvXvDits9A8fQil1LqxzXzUe0lqnqt/Du4lXqrROZb447Q1a7az3+8NCsFOM5xnBwlGEYtNWavJ3+UWVz0bIiJt8Pu9OGp2WvGE5cnr/ALHEr9OOufGWHI5RyLW6tpvd4kZxOVu3dWa/t9mx2R0dxeIfVww9RSvrnjKCXC95K11rpv3ncUtM4iGa3E6Wnpxa9oj/ALD7B0B6L1cAqqqVIyjUs0o37MrJN+Wi04Wffpt0dOadXy3pLjdPiIrFYnl3dki95KwAAAAAAAAAAAAAAAAAAAAAAAAAARYBYCLAVcQKuASq4Ay8WL2TQq3z0oyurO6TbOZpE9V+nxOrp+7aWjr9AcDOV3BxVrWg3FW7rLl6FU8PSW+npjiKxjk9mzuh+BoWcMNByjulNZ5erOq6NI7KdX0nxOpym2PLk3tOklolbyLWCbTPVlUQ5WQEgAAAAAAAAAAAAAAAAAAAAAAAAAAAAAIAWAhoCMoDKAygSkBY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7" name="AutoShape 4" descr="data:image/jpeg;base64,/9j/4AAQSkZJRgABAQAAAQABAAD/2wCEAAkGBxAQEA8PEA8SDw8PEBcQDxUOFBAPEA8QFxcWFhQVGBUYICggGRonHBQXIzEhJSkrLi4vGyIzODMsNygtLisBCgoKDg0OGxAQGywkICUsLzQsLCwsLSwsLDQsLSwvLCwsLCwsLCwsLCwsLC0sLCw0LCwsLCw0NCwsLCwsLCwsLP/AABEIALcBEwMBEQACEQEDEQH/xAAcAAEAAgMBAQEAAAAAAAAAAAAAAQIDBQYEBwj/xAA6EAACAQIDBAcFBwQDAQAAAAAAAQIDEQQSIQUxQYEGEyJRYXGRMkJyocEHI1KCsdHwFJKiwiQzYhX/xAAaAQEAAwEBAQAAAAAAAAAAAAAAAQMEAgUG/8QAMBEBAAIBAgQCCQQDAQAAAAAAAAECEQMSBCExQVFxBRMiMoGhscHwFGGR0SNC4fH/2gAMAwEAAhEDEQA/APuIAAAAAAAAAAAAAAAAAAAAAACGBz1ep1taUvdi8kfhi9fWXyR5cz63Vme32j+5aojZVtNm0rJze+b0+FbvqbtGOWfFntPZ7kXOQAAAAAAAAAAAAAAAAAAAAAAAAAAAAAAAAAAADybSr5Kcmval2YfE/wBt/Ip4i0xScdZ5O6Rm3NqcHR0jFe9ZLwguPpd8zJo05cu/0W3nm38I2SS3LRHoxGGdYAAAAAAAAAAAAAAAAAAAAAAAAAAAAAAAAAAACGBodqVusrdWvZpqz+KWsvSNl+YxcRbdbbH54r9OMRl7dm07ty4Lsr6/Qt0ozOVdpbFGhwkAAAAAAAAAAAAAAAAAAAAAAAAAAAAAAAAAAADBjMQqdOdSW6EXLz7lz3HNrbYmUxGZw5zBJpOctZzbb+Ju8vnpyR59ZnnZot4Okw1LLFR7lr58TfSu2uGeZzLMdoAAAAAAAAAAAAAAAAAAAAAAAAAAAAAAAAAAAAOe6S4lynSw0d8n1tTwin2F6pv8hk4q/KKx3XaUd5ZsBRvOK92CzPz91fzuI0q5tEeCLTyy3SNipIAAAAAAAAAAAAAAAAAAAAAAAAAAAAAAAAAAAFZO2r0S334Acfs+r19WtinunL7u/CmtIfJJ+bZ5u7fqTbtDTMbaxDpNl0rQzPfN5uXur0/U2aFcVz4qbzzw9xc4AAAAAAAAAAAAAAAAAAAAAAAAAAAAAAAAAAAANF0txmSh1UfbxMuqVt+R61H/AG3XnJFHEamynms0q7rMGBw1o06a477d29mXTpyiqy1ucy6KCPRZ1gAAAAAAAAAAAAAAAAAAAAAAAAAAAAAAAAAAAIYHHY+r/UY6T308Kurj3dY3eb9bL8qPN4i2/V29oaaRtpnxb3ZsLuU+C7K+pp0Y5zKq89mziaVawAAAAAAAAAAAAAAAAAAAAAAAAAAAAAAAAAAAHg21j1h6FWtxhHsrvm9Ir1aONS+ys2dUrutEOb2RhXSpJy1qT1d97qS+vA83TiYjdPWWi85nEOqw1LJGMe5a+L4s9KldtcM1pzOWdHaEgSAAAAAAAAAAAAAAAAAAAAAAAAAAAAAAAAAFWwOX6TVOur0MMtY0/wDkVvPVUo+uZ8jBxdt1o0485aNGNtZt/DPgnnr5F7NGKlL43uXyZGl7eriOlfqm8baZ7y38T0GZdASAAAAAAAAAAAAAAAAAAAAAAAAAAAAAAAAAEMDFVmkm27JK7b4JbyJnEZkiMuRwNXMq2KlpKvLPG/u01pTXKKT5s8n1nvak9+jZNecUjs3XR3DZKKnJdus+tlfek/YX9qXO5t4TS2acTPWeariL7rYjpDbo1KFgJAAAAAAAAAAAAAAAAAAAAAAAAAAAAAAAAEMCrYGg6WV31UMPF9rEzyO3Cktaj9NPzGXi74ptjuu0I9rd4PG6HWShRXsydpeEFrP5K3MxUpvvFO35lbu2xudQj12RdAWQEgAAAAAAAAAAAAAAAAAAAAAAAAAAAgCLgLgTcCrYFGwOWxFXrsTVqb4UfuafLWb5y0/KeXr336kz2hqrG2sR4tnsSjrOq+PYj5LWT9beho4TTxE2n88Verbs2yNilZMC6AkAAAAAAAAAAAAAAAAAAAAAAAAAAIbAo5AaWt0nwsZOKqZmvw6LlKVk+TKP1GnM4iVnqrYzh4q3TOinZU5ya3rstr+25Zunwc4evDdK8JO16jpt8KicX6HWXLZ4fGU6n/XUjPvyyUmvNLcMwPNtzHOhQnNe2+xSXfUlpH9+RXramyky7067rRDR4ah1dOEFrLd4yk/q2zy4ieUNMzmZl0+GoqEIwXuq3m+L5s9eldtYiGSZzOWS50hZAWTAsAAkAAAAAAAAAAAAAAAAAAAAAABVsCkpAYMS04TUpZYuDTle2VWd3fhYi3Scpjq+M0KbjZXv3X7DfJ2X6nicpekzTdlru7pKyfPc/Qms2r7somInqt/9KtfRqNlvhCm3bktxb+o1MdVc6NUSpVatpddN217NSMJRffpaxxOvaesp9VEdmw2Ri6kZxWKxFevRg81NVHKpllZq93q9/fwFtabYi3SCNPGcdW8n0jpqrCcI9YovdJunwsmnZ377CutjU3YzCJ0vZxlucP0sw0vbU6XxRzx9Y3fyRurxmnPXMM86Fo6c22wuPo1f+urCfhGScvTejRXUpb3ZVzW0dYek7cpTAsmBdASAAAAAAAAAAAAAAAAAAAACGBVsDHKQGOUwMNenGcZQmlKE4uMk90ovRoiYiYxJEzHOHyX7S8fQ2XUo08PCUpzi6lWEqknGML2hbNdptqXHhu1MWpw1M4jk9HQi99OdSekNBhemeGk3GpCdCUVeTSbhr8N/mjNPD3xmF99O1bTWesRmW7wOLw9ZXpVac+Oko352/YqtFq9YV8peqeFduDXDMsy9Vr+hzujuYRGEluzW/wDLzL01/UnESeYqyvZ5efZf85kYOT0RnDe3KPLNH1QzMI2k6TdnHJNcLPUjdk24erB7TxkPYnVS4JvPC3gpaehdXWvXpMuJ06z1w3mH6TYmC+9hSqfDmhN+l16I0V4u8dYyqnh6z0dfh6qnGM1unFSV99mro9Cs5jLLMYnDMiULASAAAAAAAAAAAAAAAAAAAFZMDFKQGGcgMMpgVzgw/OHTHav9ZjK9ffGdX7vilRpq0LPhdJPTvMU2zMy+p0dDZXT0/DnP1c7KF4TlxqSsvL+NkxOLRHgW092le/e84j8+KyorrFbRUoWXhLcvqRu9nzT+nrbWx2pXH2bDZm3cZT6pQxE3nk21U+8WS+i7V2tO45vp6fPl0ZdPhd/q4j/aZn4Z5fJv8L07qJz66hGag0nKm3CWqvud7vmimeGicYnq4toWib46Vx827odKcFVcVKbpSklKKqrsvRP2tUt64lU6N6/upmkxjMdejcUYU6iU6dRST405LX+eDK8zHVxhZ0Zp30fxXi/LNx9RmJIiez3vvlmV3705P6nSFcyTSe6TtaK1l3paXk7XskmyYTiX0umrJJaJKy8Ee1EYh5bNEkWAAAAAAAAAAAAAAAAAAAABSQGGYHnmB5qjYHNdPdsPC4GtKLtUqLqafB3no2vFK75FWtbbVv8AR2h63XjPSOb4LirJaK33cYrvebtN/Oy8EjL4Q+giZmL38eUfnw/lWUUnGPu01mfLd82vQjPKZ8V81iJrXtXnPw/7MKRj2P8A1Ul6JfxCZ9rycVrPqs97yyUIrO5cIRyx8ErfX9CLT7OPFbo1j102jpWMR8P+qyppxknp1kn8k7fojqJ5+UM96f458bW/Pku6V6kd3YprTxd1/r8yIn2J81ltOJ4iseFfr/4q1KnTqTpylTqdY3em3GWrulda2tY6zE2iJ8GLU0I9RqTjnul0uz+kGMpV+rVXPBU89qqvqkr6qzd/FlNqUmucOv0FbasV6RjJielOMlGMlKnSzZG1SppXu2mryu7eTI2Uieiyvo6u2JtM88fOcPo32ZbWzYjH4acnNurLEYeU25y6mVrRUnwyOm0vM2aMxF5rHnDyON4fbw+nqd+dbecfk5fSYGl5LMgJAAAAAAAAAAAAAAAAAAAABVoCkogYpUwMNSiB8++0fo3i8bKhGjlVCneVS8rSzSdm1HjaKfqyjVpa0xjo9j0dxOlo0tmfano+T7Z2VXo1WqtOUEpN3aeTcsqTe+2hmtOM5e3w9ItWu2eUc/6+fP4tXZuMnxnLTy3L6jvCZzNLT4yyTWqtuhGy8+P0OY6ea2fe5dKxhNPSE/HTz4t/UT70FOWlefzxn+0zp3cfBv5736acyYnlMubVib1r+ef8fVkpK86j8Lc/4zntELf99S37ISvGC/FW/wAb3XyOs+18FM0/w48bf22FBfezl3Qy/wCLbOJ6NERjUz+zFW0pfCl8nc5j3lupy0vLDb9HtqyoY3DYhJpQcIStd54Riqcl5uDt4aHdLzFoll4nhq20dTT8czH7d/q/RNGSaTTumrprc09zPTfDzGJxL0IISAAAAAAAAAAAAAAAAAAAAABFgIaAo4gY507hMNZtHYlGustWnGa7pK5zasT1aNHidTS9ycOI2x9ltCfaoSlSnmzfiglxSjpYotoR2eppel55b46eDhNudB8Zhs7VOVWnFLtwXHReym33lNtO0PW0uN0dSvK3Oe3dzc8NOKhGUJQbs7STjq3drXhpbmcZ5y0RWZpWsef3x8sKpdt/hgsq/nMiZ9lNKf5pnwj8+38FN2jJ8X9dCe8OZzGnb90w0yL8MZy/xkl82iPGTpsjzn5S9+FWtTxlN8lGS/VHM9IW1j2rT+/0hjrLsejfKxEdVt4zpT8Fbu0H+6tey08dwjvDq2MVv/Pl0x833z7Otq/1OBpNvt0l1cuV0uWjS8j0NC+6j4v0rw/qeInHSXWxLnmpAAAAAAAAAAAAAAAAAAAAAAAAIsBDQFXECrgEsc6Ke9BMS1W0+jmGxC+9pRlbc9zXNHFtOtusNWjxutpe7ZxO2Psppy6yWGqunKS7MZ2yJ68Ur8Si3D+D1eH9NYz6yvXvDits9A8fQil1LqxzXzUe0lqnqt/Du4lXqrROZb447Q1a7az3+8NCsFOM5xnBwlGEYtNWavJ3+UWVz0bIiJt8Pu9OGp2WvGE5cnr/ALHEr9OOufGWHI5RyLW6tpvd4kZxOVu3dWa/t9mx2R0dxeIfVww9RSvrnjKCXC95K11rpv3ncUtM4iGa3E6Wnpxa9oj/ALD7B0B6L1cAqqqVIyjUs0o37MrJN+Wi04Wffpt0dOadXy3pLjdPiIrFYnl3dki95KwAAAAAAAAAAAAAAAAAAAAAAAAAARYBYCLAVcQKuASq4Ay8WL2TQq3z0oyurO6TbOZpE9V+nxOrp+7aWjr9AcDOV3BxVrWg3FW7rLl6FU8PSW+npjiKxjk9mzuh+BoWcMNByjulNZ5erOq6NI7KdX0nxOpym2PLk3tOklolbyLWCbTPVlUQ5WQEgAAAAAAAAAAAAAAAAAAAAAAAAAAAAAIAWAhoCMoDKAygSkBYAAAAAAAAAAAAAAA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1696008" y="1581030"/>
            <a:ext cx="360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 Scans were returned</a:t>
            </a:r>
            <a:endParaRPr lang="en-CA" dirty="0"/>
          </a:p>
        </p:txBody>
      </p:sp>
      <p:pic>
        <p:nvPicPr>
          <p:cNvPr id="1026" name="Picture 2" descr="http://www.biorefine.eu/sites/default/files/peo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130" y="1204226"/>
            <a:ext cx="1688842" cy="8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2130" y="2135028"/>
            <a:ext cx="36058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WHO RESPONDED: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Counsellor (1)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Doctors </a:t>
            </a:r>
            <a:r>
              <a:rPr lang="en-US" dirty="0"/>
              <a:t>(2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Managers (5)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Navigator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Nurses (7)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Patient </a:t>
            </a:r>
            <a:r>
              <a:rPr lang="en-US" dirty="0"/>
              <a:t>Educators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Physiotherapist (1)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Program/ Clinic Coordinators (3)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Psychiatrist (1)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Psychologists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Radiation Therapist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Social workers (4)</a:t>
            </a:r>
            <a:endParaRPr lang="en-US" dirty="0"/>
          </a:p>
          <a:p>
            <a:endParaRPr lang="en-CA" dirty="0"/>
          </a:p>
        </p:txBody>
      </p:sp>
      <p:pic>
        <p:nvPicPr>
          <p:cNvPr id="1028" name="Picture 4" descr="http://www.bonanzawholesalers.co.nz/image/cache/data/bright%20pack-5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9" y="1323701"/>
            <a:ext cx="811327" cy="8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ixabay.com/static/uploads/photo/2014/03/24/17/08/map-295118_960_7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00058"/>
            <a:ext cx="1185723" cy="137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2018" y="2469529"/>
            <a:ext cx="31874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FROM WHERE: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Ontario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Nova Scotia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Quebec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Alberta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Northwest Territories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York</a:t>
            </a:r>
          </a:p>
        </p:txBody>
      </p:sp>
      <p:pic>
        <p:nvPicPr>
          <p:cNvPr id="1034" name="Picture 10" descr="http://images.gofreedownload.net/white-hospital-road-sign-clip-art-20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65" y="4917512"/>
            <a:ext cx="836942" cy="83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2018" y="5020022"/>
            <a:ext cx="3122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 out of 14 Regional Cancer Centres participated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84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SCREENING FOR SEXUAL HEALTH ISSUES </a:t>
            </a:r>
            <a:endParaRPr lang="en-CA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2130060" y="1319250"/>
            <a:ext cx="5262069" cy="409112"/>
          </a:xfrm>
        </p:spPr>
        <p:txBody>
          <a:bodyPr/>
          <a:lstStyle/>
          <a:p>
            <a:r>
              <a:rPr lang="en-US" sz="1800" dirty="0" smtClean="0">
                <a:latin typeface="+mn-lt"/>
              </a:rPr>
              <a:t>Do you  or your staff screen for sexual health issues?</a:t>
            </a:r>
            <a:endParaRPr lang="en-CA" sz="18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55623" y="3373120"/>
            <a:ext cx="7543799" cy="2148840"/>
          </a:xfrm>
        </p:spPr>
        <p:txBody>
          <a:bodyPr/>
          <a:lstStyle/>
          <a:p>
            <a:r>
              <a:rPr lang="en-US" sz="1800" dirty="0" smtClean="0">
                <a:latin typeface="+mn-lt"/>
              </a:rPr>
              <a:t>Of the 20 respondents who said yes, </a:t>
            </a:r>
            <a:r>
              <a:rPr lang="en-US" sz="1800" b="1" u="sng" dirty="0" smtClean="0">
                <a:solidFill>
                  <a:schemeClr val="accent2"/>
                </a:solidFill>
                <a:latin typeface="+mn-lt"/>
              </a:rPr>
              <a:t>7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had qualifying statements which indicated yes but: </a:t>
            </a:r>
          </a:p>
          <a:p>
            <a:pPr lvl="1"/>
            <a:r>
              <a:rPr lang="en-US" sz="1800" dirty="0" smtClean="0">
                <a:latin typeface="+mn-lt"/>
              </a:rPr>
              <a:t>Only at initial consult</a:t>
            </a:r>
          </a:p>
          <a:p>
            <a:pPr lvl="1"/>
            <a:r>
              <a:rPr lang="en-US" sz="1800" dirty="0" smtClean="0">
                <a:latin typeface="+mn-lt"/>
              </a:rPr>
              <a:t>For certain populations i.e. AYA, prostate, GU, etc.</a:t>
            </a:r>
          </a:p>
          <a:p>
            <a:pPr lvl="1"/>
            <a:r>
              <a:rPr lang="en-US" sz="1800" dirty="0" smtClean="0">
                <a:latin typeface="+mn-lt"/>
              </a:rPr>
              <a:t>Screening is inconsistent </a:t>
            </a:r>
          </a:p>
          <a:p>
            <a:pPr lvl="1"/>
            <a:r>
              <a:rPr lang="en-US" sz="1800" dirty="0" smtClean="0">
                <a:latin typeface="+mn-lt"/>
              </a:rPr>
              <a:t>Only by certain staff members</a:t>
            </a:r>
          </a:p>
          <a:p>
            <a:pPr lvl="1"/>
            <a:r>
              <a:rPr lang="en-US" sz="1800" dirty="0" smtClean="0">
                <a:latin typeface="+mn-lt"/>
              </a:rPr>
              <a:t>Variation in how often screening is completed</a:t>
            </a:r>
          </a:p>
          <a:p>
            <a:pPr lvl="1"/>
            <a:r>
              <a:rPr lang="en-US" sz="1800" dirty="0" smtClean="0">
                <a:latin typeface="+mn-lt"/>
              </a:rPr>
              <a:t>Feel their screening tool is not reliable (Screening For Distress)</a:t>
            </a:r>
          </a:p>
          <a:p>
            <a:pPr lvl="1"/>
            <a:r>
              <a:rPr lang="en-US" sz="1800" dirty="0" smtClean="0">
                <a:latin typeface="+mn-lt"/>
              </a:rPr>
              <a:t>Not </a:t>
            </a:r>
            <a:r>
              <a:rPr lang="en-US" sz="1800" dirty="0">
                <a:latin typeface="+mn-lt"/>
              </a:rPr>
              <a:t>all patients </a:t>
            </a:r>
            <a:r>
              <a:rPr lang="en-US" sz="1800" dirty="0" smtClean="0">
                <a:latin typeface="+mn-lt"/>
              </a:rPr>
              <a:t>reached or screened</a:t>
            </a:r>
            <a:endParaRPr lang="en-US" sz="1800" dirty="0">
              <a:latin typeface="+mn-lt"/>
            </a:endParaRPr>
          </a:p>
          <a:p>
            <a:pPr marL="457200" lvl="1" indent="0">
              <a:buNone/>
            </a:pPr>
            <a:endParaRPr lang="en-US" sz="1600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1939722" y="1917458"/>
            <a:ext cx="832104" cy="980682"/>
            <a:chOff x="1155623" y="1965960"/>
            <a:chExt cx="832104" cy="980682"/>
          </a:xfrm>
        </p:grpSpPr>
        <p:sp>
          <p:nvSpPr>
            <p:cNvPr id="8" name="Rectangle 7"/>
            <p:cNvSpPr/>
            <p:nvPr/>
          </p:nvSpPr>
          <p:spPr>
            <a:xfrm>
              <a:off x="1155623" y="1965960"/>
              <a:ext cx="832104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YES</a:t>
              </a:r>
              <a:endParaRPr lang="en-CA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8409" y="2577310"/>
              <a:ext cx="566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20</a:t>
              </a:r>
              <a:endParaRPr lang="en-CA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55948" y="1932819"/>
            <a:ext cx="832104" cy="980682"/>
            <a:chOff x="2968818" y="1965960"/>
            <a:chExt cx="832104" cy="980682"/>
          </a:xfrm>
        </p:grpSpPr>
        <p:sp>
          <p:nvSpPr>
            <p:cNvPr id="9" name="Rectangle 8"/>
            <p:cNvSpPr/>
            <p:nvPr/>
          </p:nvSpPr>
          <p:spPr>
            <a:xfrm>
              <a:off x="2968818" y="1965960"/>
              <a:ext cx="832104" cy="457200"/>
            </a:xfrm>
            <a:prstGeom prst="rect">
              <a:avLst/>
            </a:prstGeom>
            <a:solidFill>
              <a:schemeClr val="accent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NO</a:t>
              </a:r>
              <a:endParaRPr lang="en-CA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01604" y="2577310"/>
              <a:ext cx="566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4</a:t>
              </a:r>
              <a:endParaRPr lang="en-CA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72174" y="1899678"/>
            <a:ext cx="832104" cy="980682"/>
            <a:chOff x="4950879" y="1965960"/>
            <a:chExt cx="832104" cy="980682"/>
          </a:xfrm>
        </p:grpSpPr>
        <p:sp>
          <p:nvSpPr>
            <p:cNvPr id="10" name="Rectangle 9"/>
            <p:cNvSpPr/>
            <p:nvPr/>
          </p:nvSpPr>
          <p:spPr>
            <a:xfrm>
              <a:off x="4950879" y="1965960"/>
              <a:ext cx="832104" cy="457200"/>
            </a:xfrm>
            <a:prstGeom prst="rect">
              <a:avLst/>
            </a:prstGeom>
            <a:solidFill>
              <a:schemeClr val="accent4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OTHER</a:t>
              </a:r>
              <a:endParaRPr lang="en-CA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83665" y="2577310"/>
              <a:ext cx="566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733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BARRIERS TO SCREENING</a:t>
            </a:r>
            <a:endParaRPr lang="en-CA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53830" y="1694246"/>
            <a:ext cx="4127500" cy="307777"/>
          </a:xfrm>
        </p:spPr>
        <p:txBody>
          <a:bodyPr/>
          <a:lstStyle/>
          <a:p>
            <a:r>
              <a:rPr lang="en-US" sz="1800" dirty="0" smtClean="0">
                <a:solidFill>
                  <a:schemeClr val="accent2"/>
                </a:solidFill>
              </a:rPr>
              <a:t>Major Barriers to Screening</a:t>
            </a:r>
            <a:endParaRPr lang="en-CA" dirty="0">
              <a:solidFill>
                <a:schemeClr val="accent2"/>
              </a:solidFill>
            </a:endParaRPr>
          </a:p>
        </p:txBody>
      </p:sp>
      <p:pic>
        <p:nvPicPr>
          <p:cNvPr id="2052" name="Picture 4" descr="http://annejonesblog.org/wp-content/uploads/2015/11/Resistance-and-barriers-on-your-pa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76" y="4482737"/>
            <a:ext cx="2663047" cy="229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0" y="2047478"/>
            <a:ext cx="4030133" cy="3293004"/>
          </a:xfrm>
        </p:spPr>
        <p:txBody>
          <a:bodyPr/>
          <a:lstStyle/>
          <a:p>
            <a:pPr lvl="1"/>
            <a:r>
              <a:rPr lang="en-US" sz="1600" dirty="0" smtClean="0">
                <a:latin typeface="+mn-lt"/>
              </a:rPr>
              <a:t>Culture issue </a:t>
            </a:r>
            <a:r>
              <a:rPr lang="en-US" sz="1600" dirty="0">
                <a:latin typeface="+mn-lt"/>
              </a:rPr>
              <a:t>– </a:t>
            </a:r>
            <a:r>
              <a:rPr lang="en-US" sz="1600" dirty="0" smtClean="0">
                <a:latin typeface="+mn-lt"/>
              </a:rPr>
              <a:t>not considered as key component of cancer care/treatment</a:t>
            </a:r>
            <a:endParaRPr lang="en-US" sz="1600" dirty="0">
              <a:latin typeface="+mn-lt"/>
            </a:endParaRPr>
          </a:p>
          <a:p>
            <a:pPr lvl="1"/>
            <a:r>
              <a:rPr lang="en-US" sz="1600" dirty="0">
                <a:latin typeface="+mn-lt"/>
              </a:rPr>
              <a:t>Lack of resources </a:t>
            </a:r>
          </a:p>
          <a:p>
            <a:pPr lvl="1"/>
            <a:r>
              <a:rPr lang="en-US" sz="1600" dirty="0" smtClean="0">
                <a:latin typeface="+mn-lt"/>
              </a:rPr>
              <a:t>Lack of clarity </a:t>
            </a:r>
            <a:r>
              <a:rPr lang="en-US" sz="1600" dirty="0">
                <a:latin typeface="+mn-lt"/>
              </a:rPr>
              <a:t>on whose role this is  </a:t>
            </a:r>
          </a:p>
          <a:p>
            <a:pPr lvl="1"/>
            <a:r>
              <a:rPr lang="en-US" sz="1600" dirty="0">
                <a:latin typeface="+mn-lt"/>
              </a:rPr>
              <a:t>Assumption it is done by someone else </a:t>
            </a:r>
            <a:endParaRPr lang="en-US" sz="1600" dirty="0" smtClean="0">
              <a:latin typeface="+mn-lt"/>
            </a:endParaRPr>
          </a:p>
          <a:p>
            <a:pPr lvl="1"/>
            <a:r>
              <a:rPr lang="en-US" sz="1600" dirty="0" smtClean="0">
                <a:latin typeface="+mn-lt"/>
              </a:rPr>
              <a:t>Lack </a:t>
            </a:r>
            <a:r>
              <a:rPr lang="en-US" sz="1600" dirty="0">
                <a:latin typeface="+mn-lt"/>
              </a:rPr>
              <a:t>of training </a:t>
            </a:r>
          </a:p>
          <a:p>
            <a:pPr lvl="1"/>
            <a:r>
              <a:rPr lang="en-US" sz="1600" dirty="0">
                <a:latin typeface="+mn-lt"/>
              </a:rPr>
              <a:t>Side affects </a:t>
            </a:r>
            <a:r>
              <a:rPr lang="en-US" sz="1600" dirty="0" smtClean="0">
                <a:latin typeface="+mn-lt"/>
              </a:rPr>
              <a:t>occur </a:t>
            </a:r>
            <a:r>
              <a:rPr lang="en-US" sz="1600" dirty="0">
                <a:latin typeface="+mn-lt"/>
              </a:rPr>
              <a:t>post-treatment </a:t>
            </a:r>
            <a:r>
              <a:rPr lang="en-US" sz="1600" dirty="0" smtClean="0">
                <a:latin typeface="+mn-lt"/>
              </a:rPr>
              <a:t>and therefor </a:t>
            </a:r>
            <a:r>
              <a:rPr lang="en-US" sz="1600" dirty="0">
                <a:latin typeface="+mn-lt"/>
              </a:rPr>
              <a:t>missed</a:t>
            </a:r>
          </a:p>
          <a:p>
            <a:pPr lvl="1"/>
            <a:r>
              <a:rPr lang="en-US" sz="1600" dirty="0">
                <a:latin typeface="+mn-lt"/>
              </a:rPr>
              <a:t>Wait for patients to initiate </a:t>
            </a:r>
            <a:endParaRPr lang="en-US" sz="1600" dirty="0" smtClean="0">
              <a:latin typeface="+mn-lt"/>
            </a:endParaRPr>
          </a:p>
          <a:p>
            <a:pPr lvl="1"/>
            <a:r>
              <a:rPr lang="en-US" sz="1600" dirty="0">
                <a:latin typeface="+mn-lt"/>
              </a:rPr>
              <a:t>Assume patients will be uncomfortable 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endParaRPr lang="en-CA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198" y="2047478"/>
            <a:ext cx="4004733" cy="3293004"/>
          </a:xfrm>
        </p:spPr>
        <p:txBody>
          <a:bodyPr/>
          <a:lstStyle/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latin typeface="+mn-lt"/>
              </a:rPr>
              <a:t>No </a:t>
            </a:r>
            <a:r>
              <a:rPr lang="en-US" sz="1600" dirty="0">
                <a:latin typeface="+mn-lt"/>
              </a:rPr>
              <a:t>formalized </a:t>
            </a:r>
            <a:r>
              <a:rPr lang="en-US" sz="1600" dirty="0" smtClean="0">
                <a:latin typeface="+mn-lt"/>
              </a:rPr>
              <a:t>assessment/tool in place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latin typeface="+mn-lt"/>
              </a:rPr>
              <a:t>No </a:t>
            </a:r>
            <a:r>
              <a:rPr lang="en-US" sz="1600" dirty="0">
                <a:latin typeface="+mn-lt"/>
              </a:rPr>
              <a:t>systematic approach in place for sexual health </a:t>
            </a:r>
            <a:r>
              <a:rPr lang="en-US" sz="1600" dirty="0" smtClean="0">
                <a:latin typeface="+mn-lt"/>
              </a:rPr>
              <a:t>screening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latin typeface="+mn-lt"/>
              </a:rPr>
              <a:t>Staff discomfort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latin typeface="+mn-lt"/>
              </a:rPr>
              <a:t>Time </a:t>
            </a:r>
            <a:r>
              <a:rPr lang="en-US" sz="1600" dirty="0">
                <a:latin typeface="+mn-lt"/>
              </a:rPr>
              <a:t>constraints and competing priorities i.e. other demanding side effects </a:t>
            </a:r>
            <a:endParaRPr lang="en-US" sz="1600" dirty="0" smtClean="0"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latin typeface="+mn-lt"/>
              </a:rPr>
              <a:t>Considered </a:t>
            </a:r>
            <a:r>
              <a:rPr lang="en-US" sz="1600" dirty="0">
                <a:latin typeface="+mn-lt"/>
              </a:rPr>
              <a:t>out of scope of </a:t>
            </a:r>
            <a:r>
              <a:rPr lang="en-US" sz="1600" dirty="0" smtClean="0">
                <a:latin typeface="+mn-lt"/>
              </a:rPr>
              <a:t>practice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latin typeface="+mn-lt"/>
              </a:rPr>
              <a:t> Screening </a:t>
            </a:r>
            <a:r>
              <a:rPr lang="en-US" sz="1600" dirty="0">
                <a:latin typeface="+mn-lt"/>
              </a:rPr>
              <a:t>inconsistency between staff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+mn-lt"/>
              </a:rPr>
              <a:t>Lack of knowledge or lack of confidence in their knowledge to address </a:t>
            </a:r>
            <a:r>
              <a:rPr lang="en-US" sz="1600" dirty="0" smtClean="0">
                <a:latin typeface="+mn-lt"/>
              </a:rPr>
              <a:t>concerns</a:t>
            </a:r>
            <a:endParaRPr lang="en-US" sz="1600" dirty="0">
              <a:latin typeface="+mn-lt"/>
            </a:endParaRP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CA" sz="16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016500" y="1694246"/>
            <a:ext cx="4127500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25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None/>
              <a:defRPr sz="1500" b="1" kern="1200">
                <a:solidFill>
                  <a:srgbClr val="326295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Other Identified Barriers</a:t>
            </a:r>
            <a:endParaRPr lang="en-CA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REFERRALS</a:t>
            </a:r>
            <a:endParaRPr lang="en-CA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421295" y="1379088"/>
            <a:ext cx="7086600" cy="208722"/>
          </a:xfrm>
        </p:spPr>
        <p:txBody>
          <a:bodyPr/>
          <a:lstStyle/>
          <a:p>
            <a:r>
              <a:rPr lang="en-US" sz="1800" dirty="0" smtClean="0">
                <a:latin typeface="+mn-lt"/>
              </a:rPr>
              <a:t>Do you have a specialist in Sexual Health who you can refer patients to?</a:t>
            </a:r>
            <a:endParaRPr lang="en-CA" sz="18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923479"/>
            <a:ext cx="8050694" cy="168993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+mn-lt"/>
              </a:rPr>
              <a:t>Respondents identified a variation of practitioners for referral with different levels of expertise and education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+mn-lt"/>
              </a:rPr>
              <a:t>3 centres reported having a sexual health clinic their for referrals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+mn-lt"/>
              </a:rPr>
              <a:t>5 respondents of the 17 who do referrals utilize specialists in the community</a:t>
            </a:r>
          </a:p>
          <a:p>
            <a:r>
              <a:rPr lang="en-US" sz="1600" dirty="0" smtClean="0">
                <a:latin typeface="+mn-lt"/>
              </a:rPr>
              <a:t>Specialists identified included: </a:t>
            </a:r>
          </a:p>
          <a:p>
            <a:pPr lvl="1"/>
            <a:r>
              <a:rPr lang="en-US" sz="1600" dirty="0" smtClean="0">
                <a:latin typeface="+mn-lt"/>
              </a:rPr>
              <a:t>Nurses</a:t>
            </a:r>
          </a:p>
          <a:p>
            <a:pPr lvl="1"/>
            <a:r>
              <a:rPr lang="en-US" sz="1600" dirty="0" smtClean="0">
                <a:latin typeface="+mn-lt"/>
              </a:rPr>
              <a:t>Social workers</a:t>
            </a:r>
          </a:p>
          <a:p>
            <a:pPr lvl="1"/>
            <a:r>
              <a:rPr lang="en-US" sz="1600" dirty="0" smtClean="0">
                <a:latin typeface="+mn-lt"/>
              </a:rPr>
              <a:t>Physicians</a:t>
            </a:r>
          </a:p>
          <a:p>
            <a:endParaRPr lang="en-CA" dirty="0"/>
          </a:p>
        </p:txBody>
      </p:sp>
      <p:grpSp>
        <p:nvGrpSpPr>
          <p:cNvPr id="23" name="Group 22"/>
          <p:cNvGrpSpPr/>
          <p:nvPr/>
        </p:nvGrpSpPr>
        <p:grpSpPr>
          <a:xfrm>
            <a:off x="2171500" y="1765485"/>
            <a:ext cx="4800997" cy="980682"/>
            <a:chOff x="2105108" y="1965960"/>
            <a:chExt cx="4800997" cy="980682"/>
          </a:xfrm>
        </p:grpSpPr>
        <p:grpSp>
          <p:nvGrpSpPr>
            <p:cNvPr id="7" name="Group 6"/>
            <p:cNvGrpSpPr/>
            <p:nvPr/>
          </p:nvGrpSpPr>
          <p:grpSpPr>
            <a:xfrm>
              <a:off x="2105108" y="1965960"/>
              <a:ext cx="832104" cy="980682"/>
              <a:chOff x="1155623" y="1965960"/>
              <a:chExt cx="832104" cy="98068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155623" y="1965960"/>
                <a:ext cx="832104" cy="4572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YES</a:t>
                </a:r>
                <a:endParaRPr lang="en-CA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288409" y="2577310"/>
                <a:ext cx="5665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17</a:t>
                </a:r>
                <a:endParaRPr lang="en-CA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155948" y="1965960"/>
              <a:ext cx="832104" cy="980682"/>
              <a:chOff x="2968818" y="1965960"/>
              <a:chExt cx="832104" cy="98068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968818" y="1965960"/>
                <a:ext cx="832104" cy="45720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NO</a:t>
                </a:r>
                <a:endParaRPr lang="en-CA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101604" y="2577310"/>
                <a:ext cx="5665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6</a:t>
                </a:r>
                <a:endParaRPr lang="en-CA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074001" y="1965960"/>
              <a:ext cx="832104" cy="980682"/>
              <a:chOff x="4950879" y="1965960"/>
              <a:chExt cx="832104" cy="98068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950879" y="1965960"/>
                <a:ext cx="832104" cy="457200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OTHER</a:t>
                </a:r>
                <a:endParaRPr lang="en-CA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083665" y="2577310"/>
                <a:ext cx="5665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</a:t>
                </a:r>
                <a:endParaRPr lang="en-CA" dirty="0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2937211" y="4669169"/>
            <a:ext cx="2330527" cy="88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1600" dirty="0"/>
              <a:t>Counsellors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1600" dirty="0"/>
              <a:t>Psychologists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1600" dirty="0" smtClean="0"/>
              <a:t>Psychotherapists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267738" y="4643769"/>
            <a:ext cx="2330527" cy="1106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1600" dirty="0" smtClean="0"/>
              <a:t>Sexual Therapists</a:t>
            </a:r>
            <a:endParaRPr lang="en-US" sz="1600" dirty="0"/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1600" dirty="0" smtClean="0"/>
              <a:t>Physiotherapist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1600" dirty="0" smtClean="0"/>
              <a:t>Patient Educators and more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09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SEXUAL HEALTH EDUCATION</a:t>
            </a:r>
            <a:endParaRPr lang="en-CA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457200" y="1198784"/>
            <a:ext cx="8050696" cy="277520"/>
          </a:xfrm>
        </p:spPr>
        <p:txBody>
          <a:bodyPr/>
          <a:lstStyle/>
          <a:p>
            <a:pPr algn="ctr"/>
            <a:r>
              <a:rPr lang="en-US" sz="1800" dirty="0" smtClean="0">
                <a:latin typeface="+mn-lt"/>
              </a:rPr>
              <a:t>Have you or your staff been encouraged or have interest in pursuing any form of education to improve your knowledge and/ or skills in sexual health?</a:t>
            </a:r>
            <a:endParaRPr lang="en-CA" sz="1800" dirty="0"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r="11401"/>
          <a:stretch/>
        </p:blipFill>
        <p:spPr>
          <a:xfrm>
            <a:off x="6278501" y="3744685"/>
            <a:ext cx="2876385" cy="31133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823357"/>
            <a:ext cx="7315200" cy="3842656"/>
          </a:xfrm>
        </p:spPr>
        <p:txBody>
          <a:bodyPr/>
          <a:lstStyle/>
          <a:p>
            <a:r>
              <a:rPr lang="en-US" sz="1600" dirty="0" smtClean="0">
                <a:latin typeface="+mn-lt"/>
              </a:rPr>
              <a:t>Inconsistency on how respondents understood and replied to this question </a:t>
            </a:r>
            <a:endParaRPr lang="en-US" sz="1600" dirty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Respondents who indicated that sexual health education was encouraged and of interest at their centre, further specified that:</a:t>
            </a:r>
          </a:p>
          <a:p>
            <a:pPr lvl="1"/>
            <a:r>
              <a:rPr lang="en-US" sz="1600" dirty="0" smtClean="0">
                <a:latin typeface="+mn-lt"/>
              </a:rPr>
              <a:t>Funding was dedicated to sexual health education for staff</a:t>
            </a:r>
          </a:p>
          <a:p>
            <a:pPr lvl="1"/>
            <a:r>
              <a:rPr lang="en-US" sz="1600" dirty="0">
                <a:latin typeface="+mn-lt"/>
              </a:rPr>
              <a:t>R</a:t>
            </a:r>
            <a:r>
              <a:rPr lang="en-US" sz="1600" dirty="0" smtClean="0">
                <a:latin typeface="+mn-lt"/>
              </a:rPr>
              <a:t>ounds and </a:t>
            </a:r>
            <a:r>
              <a:rPr lang="en-US" sz="1600" dirty="0" smtClean="0">
                <a:latin typeface="+mn-lt"/>
              </a:rPr>
              <a:t>in-services </a:t>
            </a:r>
            <a:r>
              <a:rPr lang="en-US" sz="1600" dirty="0" smtClean="0">
                <a:latin typeface="+mn-lt"/>
              </a:rPr>
              <a:t>are held for staff education</a:t>
            </a:r>
          </a:p>
          <a:p>
            <a:pPr lvl="1"/>
            <a:r>
              <a:rPr lang="en-US" sz="1600" dirty="0">
                <a:latin typeface="+mn-lt"/>
              </a:rPr>
              <a:t>S</a:t>
            </a:r>
            <a:r>
              <a:rPr lang="en-US" sz="1600" dirty="0" smtClean="0">
                <a:latin typeface="+mn-lt"/>
              </a:rPr>
              <a:t>exual health education is a requirement for certain staff members </a:t>
            </a:r>
          </a:p>
          <a:p>
            <a:pPr lvl="1"/>
            <a:r>
              <a:rPr lang="en-US" sz="1600" dirty="0" smtClean="0">
                <a:latin typeface="+mn-lt"/>
              </a:rPr>
              <a:t>The PLISSIT model was implemented at their centre to aid in screening and more</a:t>
            </a:r>
          </a:p>
          <a:p>
            <a:pPr>
              <a:spcBef>
                <a:spcPts val="1800"/>
              </a:spcBef>
            </a:pPr>
            <a:r>
              <a:rPr lang="en-US" sz="1600" dirty="0" smtClean="0">
                <a:latin typeface="+mn-lt"/>
              </a:rPr>
              <a:t>4 respondents felt they were not encouraged to pursue education at there centre, but noted they are still encouraged to screen for sexual health issues.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+mn-lt"/>
              </a:rPr>
              <a:t>Many respondents listed individuals who have completed education or education opportunities they were aware of</a:t>
            </a:r>
          </a:p>
          <a:p>
            <a:endParaRPr lang="en-US" sz="1600" dirty="0" smtClean="0">
              <a:latin typeface="+mn-lt"/>
            </a:endParaRPr>
          </a:p>
          <a:p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42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7081</TotalTime>
  <Words>1808</Words>
  <Application>Microsoft Office PowerPoint</Application>
  <PresentationFormat>On-screen Show (4:3)</PresentationFormat>
  <Paragraphs>267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Sexual Health in Cancer Community of Practice: Environmental Scan Results</vt:lpstr>
      <vt:lpstr>Report Overview</vt:lpstr>
      <vt:lpstr>Brief Overview</vt:lpstr>
      <vt:lpstr>Section 1: Background Information </vt:lpstr>
      <vt:lpstr>DEMOGRAPHICS</vt:lpstr>
      <vt:lpstr>SCREENING FOR SEXUAL HEALTH ISSUES </vt:lpstr>
      <vt:lpstr>BARRIERS TO SCREENING</vt:lpstr>
      <vt:lpstr>REFERRALS</vt:lpstr>
      <vt:lpstr>SEXUAL HEALTH EDUCATION</vt:lpstr>
      <vt:lpstr>2. RESOURCES: SCREENING/ASSESSMENT AND REFERRALS</vt:lpstr>
      <vt:lpstr>2. RESOURCE TYPE &amp; SUMMARY </vt:lpstr>
      <vt:lpstr>2. RESOURCE TYPE &amp; SUMMARY</vt:lpstr>
      <vt:lpstr>2. RESOURCE TYPE &amp; SUMMARY</vt:lpstr>
      <vt:lpstr>3. SUPPLEMENTAL RESOURCES (PROVIDER FACING) </vt:lpstr>
      <vt:lpstr>2. BARRIERS TO USE AND IMPLEMENTATION</vt:lpstr>
      <vt:lpstr>2. SUMMARY: ADMINISTRATION &amp; USE</vt:lpstr>
      <vt:lpstr>Section 3: Patient Education Materials</vt:lpstr>
      <vt:lpstr>3.  DISEASE SITE SPECIFIC RESOURCES</vt:lpstr>
      <vt:lpstr>3. NON-SITE SPECIFIC RESOURCES</vt:lpstr>
      <vt:lpstr>3.  SUPPLEMENTAL RESOURCES (PATIENT FACING) </vt:lpstr>
      <vt:lpstr>5. SUMMARY: PATIENT FACING RESOURCES</vt:lpstr>
      <vt:lpstr>Contact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Scan Brief Update</dc:title>
  <dc:creator>Duddy, Monika</dc:creator>
  <cp:lastModifiedBy>Fox, Colleen</cp:lastModifiedBy>
  <cp:revision>71</cp:revision>
  <dcterms:created xsi:type="dcterms:W3CDTF">2016-03-23T20:17:21Z</dcterms:created>
  <dcterms:modified xsi:type="dcterms:W3CDTF">2016-10-06T21:07:46Z</dcterms:modified>
</cp:coreProperties>
</file>