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84" r:id="rId6"/>
    <p:sldId id="265" r:id="rId7"/>
    <p:sldId id="277" r:id="rId8"/>
    <p:sldId id="266" r:id="rId9"/>
    <p:sldId id="267" r:id="rId10"/>
    <p:sldId id="279" r:id="rId11"/>
    <p:sldId id="280" r:id="rId12"/>
    <p:sldId id="287" r:id="rId13"/>
    <p:sldId id="285" r:id="rId14"/>
    <p:sldId id="282" r:id="rId15"/>
    <p:sldId id="268" r:id="rId16"/>
    <p:sldId id="289" r:id="rId17"/>
    <p:sldId id="269" r:id="rId18"/>
    <p:sldId id="278" r:id="rId19"/>
    <p:sldId id="288" r:id="rId20"/>
    <p:sldId id="276" r:id="rId21"/>
    <p:sldId id="270" r:id="rId22"/>
    <p:sldId id="271" r:id="rId23"/>
    <p:sldId id="274" r:id="rId24"/>
    <p:sldId id="275" r:id="rId25"/>
    <p:sldId id="283"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initials="IS" lastIdx="25" clrIdx="0"/>
  <p:cmAuthor id="1" name="Almeida, Kaitlynn J." initials="AKJ"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E2"/>
    <a:srgbClr val="009BC0"/>
    <a:srgbClr val="7DF5FB"/>
    <a:srgbClr val="CA8FE1"/>
    <a:srgbClr val="DAA0E4"/>
    <a:srgbClr val="00574A"/>
    <a:srgbClr val="006757"/>
    <a:srgbClr val="E26F2C"/>
    <a:srgbClr val="E47624"/>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4" autoAdjust="0"/>
  </p:normalViewPr>
  <p:slideViewPr>
    <p:cSldViewPr snapToGrid="0" snapToObjects="1">
      <p:cViewPr varScale="1">
        <p:scale>
          <a:sx n="58" d="100"/>
          <a:sy n="58" d="100"/>
        </p:scale>
        <p:origin x="207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598C1-B7AF-42A1-8D6C-1936385580F3}" type="doc">
      <dgm:prSet loTypeId="urn:microsoft.com/office/officeart/2005/8/layout/arrow2" loCatId="process" qsTypeId="urn:microsoft.com/office/officeart/2005/8/quickstyle/simple1" qsCatId="simple" csTypeId="urn:microsoft.com/office/officeart/2005/8/colors/accent3_4" csCatId="accent3" phldr="1"/>
      <dgm:spPr/>
    </dgm:pt>
    <dgm:pt modelId="{8D0D23E6-1685-450A-9429-B7FA33B5612C}">
      <dgm:prSet phldrT="[Text]" custT="1"/>
      <dgm:spPr/>
      <dgm:t>
        <a:bodyPr/>
        <a:lstStyle/>
        <a:p>
          <a:r>
            <a:rPr lang="en-US" sz="1800" dirty="0" smtClean="0"/>
            <a:t>Environment</a:t>
          </a:r>
          <a:endParaRPr lang="en-CA" sz="1800" dirty="0"/>
        </a:p>
      </dgm:t>
    </dgm:pt>
    <dgm:pt modelId="{6E33C72F-8D4B-44C1-8CD5-697C3E24E0DB}" type="parTrans" cxnId="{D112D2E6-46A4-402D-BB9E-916C701D94C2}">
      <dgm:prSet/>
      <dgm:spPr/>
      <dgm:t>
        <a:bodyPr/>
        <a:lstStyle/>
        <a:p>
          <a:endParaRPr lang="en-CA"/>
        </a:p>
      </dgm:t>
    </dgm:pt>
    <dgm:pt modelId="{FB13C63A-4C3B-4197-950A-149C1C78C6AF}" type="sibTrans" cxnId="{D112D2E6-46A4-402D-BB9E-916C701D94C2}">
      <dgm:prSet/>
      <dgm:spPr/>
      <dgm:t>
        <a:bodyPr/>
        <a:lstStyle/>
        <a:p>
          <a:endParaRPr lang="en-CA"/>
        </a:p>
      </dgm:t>
    </dgm:pt>
    <dgm:pt modelId="{909A1815-6BFD-41FE-AD9C-BEFF75DD035E}">
      <dgm:prSet phldrT="[Text]" custT="1"/>
      <dgm:spPr/>
      <dgm:t>
        <a:bodyPr/>
        <a:lstStyle/>
        <a:p>
          <a:r>
            <a:rPr lang="en-US" sz="1800" dirty="0" smtClean="0"/>
            <a:t>Time</a:t>
          </a:r>
          <a:endParaRPr lang="en-CA" sz="1800" dirty="0"/>
        </a:p>
      </dgm:t>
    </dgm:pt>
    <dgm:pt modelId="{EB1C5589-3D72-47D7-906E-87D3BC8388C0}" type="parTrans" cxnId="{29AC669C-BDBA-45DC-B8E1-D6EDACC61BB5}">
      <dgm:prSet/>
      <dgm:spPr/>
      <dgm:t>
        <a:bodyPr/>
        <a:lstStyle/>
        <a:p>
          <a:endParaRPr lang="en-CA"/>
        </a:p>
      </dgm:t>
    </dgm:pt>
    <dgm:pt modelId="{5CEE83AF-3310-4326-A10B-6B3FCB704AD4}" type="sibTrans" cxnId="{29AC669C-BDBA-45DC-B8E1-D6EDACC61BB5}">
      <dgm:prSet/>
      <dgm:spPr/>
      <dgm:t>
        <a:bodyPr/>
        <a:lstStyle/>
        <a:p>
          <a:endParaRPr lang="en-CA"/>
        </a:p>
      </dgm:t>
    </dgm:pt>
    <dgm:pt modelId="{CFF9278E-D27A-4DE8-AD03-3799D3DC863A}">
      <dgm:prSet phldrT="[Text]" custT="1"/>
      <dgm:spPr/>
      <dgm:t>
        <a:bodyPr/>
        <a:lstStyle/>
        <a:p>
          <a:r>
            <a:rPr lang="en-US" sz="1800" dirty="0" smtClean="0"/>
            <a:t>Training</a:t>
          </a:r>
          <a:endParaRPr lang="en-CA" sz="1800" dirty="0"/>
        </a:p>
      </dgm:t>
    </dgm:pt>
    <dgm:pt modelId="{AC752B36-4576-4AB8-9349-56FE35721E65}" type="parTrans" cxnId="{61431DA1-EC85-41A6-AD8E-BD0D3A8A849F}">
      <dgm:prSet/>
      <dgm:spPr/>
      <dgm:t>
        <a:bodyPr/>
        <a:lstStyle/>
        <a:p>
          <a:endParaRPr lang="en-CA"/>
        </a:p>
      </dgm:t>
    </dgm:pt>
    <dgm:pt modelId="{A65DF477-D642-4F32-AEF7-BC07BC12FCFE}" type="sibTrans" cxnId="{61431DA1-EC85-41A6-AD8E-BD0D3A8A849F}">
      <dgm:prSet/>
      <dgm:spPr/>
      <dgm:t>
        <a:bodyPr/>
        <a:lstStyle/>
        <a:p>
          <a:endParaRPr lang="en-CA"/>
        </a:p>
      </dgm:t>
    </dgm:pt>
    <dgm:pt modelId="{6679A63A-16D1-4415-BA51-A0FF43BC6A88}">
      <dgm:prSet custT="1"/>
      <dgm:spPr/>
      <dgm:t>
        <a:bodyPr/>
        <a:lstStyle/>
        <a:p>
          <a:r>
            <a:rPr lang="en-US" sz="1800" dirty="0" smtClean="0"/>
            <a:t>Resources</a:t>
          </a:r>
          <a:endParaRPr lang="en-CA" sz="1800" dirty="0"/>
        </a:p>
      </dgm:t>
    </dgm:pt>
    <dgm:pt modelId="{01EB85C5-A311-4312-B0EA-F5F36832CFA4}" type="parTrans" cxnId="{6D43D387-573A-46E3-B0BA-EDAB6E740023}">
      <dgm:prSet/>
      <dgm:spPr/>
      <dgm:t>
        <a:bodyPr/>
        <a:lstStyle/>
        <a:p>
          <a:endParaRPr lang="en-CA"/>
        </a:p>
      </dgm:t>
    </dgm:pt>
    <dgm:pt modelId="{20ACAD13-A055-4DAB-A205-0ED77EA20CDF}" type="sibTrans" cxnId="{6D43D387-573A-46E3-B0BA-EDAB6E740023}">
      <dgm:prSet/>
      <dgm:spPr/>
      <dgm:t>
        <a:bodyPr/>
        <a:lstStyle/>
        <a:p>
          <a:endParaRPr lang="en-CA"/>
        </a:p>
      </dgm:t>
    </dgm:pt>
    <dgm:pt modelId="{B0D982CE-0544-4C54-95D4-213EE978E610}">
      <dgm:prSet custT="1"/>
      <dgm:spPr/>
      <dgm:t>
        <a:bodyPr/>
        <a:lstStyle/>
        <a:p>
          <a:r>
            <a:rPr lang="en-US" sz="1800" dirty="0" smtClean="0"/>
            <a:t>Comfort Level</a:t>
          </a:r>
          <a:endParaRPr lang="en-CA" sz="1800" dirty="0"/>
        </a:p>
      </dgm:t>
    </dgm:pt>
    <dgm:pt modelId="{AA0FB5D0-1397-4C30-9EFA-83D6F1138F6E}" type="parTrans" cxnId="{C92D5862-4800-404A-AC93-644BC2CE7749}">
      <dgm:prSet/>
      <dgm:spPr/>
      <dgm:t>
        <a:bodyPr/>
        <a:lstStyle/>
        <a:p>
          <a:endParaRPr lang="en-CA"/>
        </a:p>
      </dgm:t>
    </dgm:pt>
    <dgm:pt modelId="{B3CECBE6-E455-4774-8880-747E83ED481C}" type="sibTrans" cxnId="{C92D5862-4800-404A-AC93-644BC2CE7749}">
      <dgm:prSet/>
      <dgm:spPr/>
      <dgm:t>
        <a:bodyPr/>
        <a:lstStyle/>
        <a:p>
          <a:endParaRPr lang="en-CA"/>
        </a:p>
      </dgm:t>
    </dgm:pt>
    <dgm:pt modelId="{17F060E9-0D54-456A-90B3-4C1CB11E63D7}" type="pres">
      <dgm:prSet presAssocID="{E1D598C1-B7AF-42A1-8D6C-1936385580F3}" presName="arrowDiagram" presStyleCnt="0">
        <dgm:presLayoutVars>
          <dgm:chMax val="5"/>
          <dgm:dir/>
          <dgm:resizeHandles val="exact"/>
        </dgm:presLayoutVars>
      </dgm:prSet>
      <dgm:spPr/>
    </dgm:pt>
    <dgm:pt modelId="{4D455BA6-E801-4680-AA23-F7CAA381AD2A}" type="pres">
      <dgm:prSet presAssocID="{E1D598C1-B7AF-42A1-8D6C-1936385580F3}" presName="arrow" presStyleLbl="bgShp" presStyleIdx="0" presStyleCnt="1"/>
      <dgm:spPr/>
    </dgm:pt>
    <dgm:pt modelId="{1EFBAC13-998E-4C62-B723-9489045B15D6}" type="pres">
      <dgm:prSet presAssocID="{E1D598C1-B7AF-42A1-8D6C-1936385580F3}" presName="arrowDiagram5" presStyleCnt="0"/>
      <dgm:spPr/>
    </dgm:pt>
    <dgm:pt modelId="{9C1A6A34-092C-492A-872F-4A6A8AFCFB18}" type="pres">
      <dgm:prSet presAssocID="{8D0D23E6-1685-450A-9429-B7FA33B5612C}" presName="bullet5a" presStyleLbl="node1" presStyleIdx="0" presStyleCnt="5"/>
      <dgm:spPr/>
    </dgm:pt>
    <dgm:pt modelId="{8510FA67-9EA6-4E2C-B491-668C66C7C18B}" type="pres">
      <dgm:prSet presAssocID="{8D0D23E6-1685-450A-9429-B7FA33B5612C}" presName="textBox5a" presStyleLbl="revTx" presStyleIdx="0" presStyleCnt="5" custScaleX="180534" custScaleY="29594" custLinFactNeighborX="32205" custLinFactNeighborY="-25210">
        <dgm:presLayoutVars>
          <dgm:bulletEnabled val="1"/>
        </dgm:presLayoutVars>
      </dgm:prSet>
      <dgm:spPr/>
      <dgm:t>
        <a:bodyPr/>
        <a:lstStyle/>
        <a:p>
          <a:endParaRPr lang="en-US"/>
        </a:p>
      </dgm:t>
    </dgm:pt>
    <dgm:pt modelId="{5A0B8F9D-F000-48A7-AF7C-9615CD0CB5DF}" type="pres">
      <dgm:prSet presAssocID="{909A1815-6BFD-41FE-AD9C-BEFF75DD035E}" presName="bullet5b" presStyleLbl="node1" presStyleIdx="1" presStyleCnt="5"/>
      <dgm:spPr/>
    </dgm:pt>
    <dgm:pt modelId="{B0439334-06B3-45B3-9122-A9B8D846FD50}" type="pres">
      <dgm:prSet presAssocID="{909A1815-6BFD-41FE-AD9C-BEFF75DD035E}" presName="textBox5b" presStyleLbl="revTx" presStyleIdx="1" presStyleCnt="5" custScaleX="180534" custScaleY="29594" custLinFactNeighborX="23918" custLinFactNeighborY="-24581">
        <dgm:presLayoutVars>
          <dgm:bulletEnabled val="1"/>
        </dgm:presLayoutVars>
      </dgm:prSet>
      <dgm:spPr/>
      <dgm:t>
        <a:bodyPr/>
        <a:lstStyle/>
        <a:p>
          <a:endParaRPr lang="en-US"/>
        </a:p>
      </dgm:t>
    </dgm:pt>
    <dgm:pt modelId="{C86D3044-B229-4935-B1C1-3B6DEC136F85}" type="pres">
      <dgm:prSet presAssocID="{CFF9278E-D27A-4DE8-AD03-3799D3DC863A}" presName="bullet5c" presStyleLbl="node1" presStyleIdx="2" presStyleCnt="5"/>
      <dgm:spPr/>
    </dgm:pt>
    <dgm:pt modelId="{F5D620A3-20EE-4513-A3C3-61D7D3F28679}" type="pres">
      <dgm:prSet presAssocID="{CFF9278E-D27A-4DE8-AD03-3799D3DC863A}" presName="textBox5c" presStyleLbl="revTx" presStyleIdx="2" presStyleCnt="5" custScaleX="180534" custScaleY="29594" custLinFactNeighborX="-3238" custLinFactNeighborY="-24850">
        <dgm:presLayoutVars>
          <dgm:bulletEnabled val="1"/>
        </dgm:presLayoutVars>
      </dgm:prSet>
      <dgm:spPr/>
      <dgm:t>
        <a:bodyPr/>
        <a:lstStyle/>
        <a:p>
          <a:endParaRPr lang="en-US"/>
        </a:p>
      </dgm:t>
    </dgm:pt>
    <dgm:pt modelId="{E448187B-B48B-4C72-AE9D-5DA7CDDC0809}" type="pres">
      <dgm:prSet presAssocID="{6679A63A-16D1-4415-BA51-A0FF43BC6A88}" presName="bullet5d" presStyleLbl="node1" presStyleIdx="3" presStyleCnt="5"/>
      <dgm:spPr/>
    </dgm:pt>
    <dgm:pt modelId="{C8D831BF-B8A0-4D4E-B4A7-E72782F66272}" type="pres">
      <dgm:prSet presAssocID="{6679A63A-16D1-4415-BA51-A0FF43BC6A88}" presName="textBox5d" presStyleLbl="revTx" presStyleIdx="3" presStyleCnt="5" custScaleX="180534" custScaleY="29594" custLinFactNeighborX="-7633" custLinFactNeighborY="-23134">
        <dgm:presLayoutVars>
          <dgm:bulletEnabled val="1"/>
        </dgm:presLayoutVars>
      </dgm:prSet>
      <dgm:spPr/>
      <dgm:t>
        <a:bodyPr/>
        <a:lstStyle/>
        <a:p>
          <a:endParaRPr lang="en-US"/>
        </a:p>
      </dgm:t>
    </dgm:pt>
    <dgm:pt modelId="{A0B6F7C6-AB7E-43CF-B00A-F1AB24AF761B}" type="pres">
      <dgm:prSet presAssocID="{B0D982CE-0544-4C54-95D4-213EE978E610}" presName="bullet5e" presStyleLbl="node1" presStyleIdx="4" presStyleCnt="5"/>
      <dgm:spPr/>
    </dgm:pt>
    <dgm:pt modelId="{4F37F1D2-8AF1-4454-B932-E5CDF0BFEAF8}" type="pres">
      <dgm:prSet presAssocID="{B0D982CE-0544-4C54-95D4-213EE978E610}" presName="textBox5e" presStyleLbl="revTx" presStyleIdx="4" presStyleCnt="5" custScaleX="180534" custScaleY="29594" custLinFactNeighborY="-23561">
        <dgm:presLayoutVars>
          <dgm:bulletEnabled val="1"/>
        </dgm:presLayoutVars>
      </dgm:prSet>
      <dgm:spPr/>
      <dgm:t>
        <a:bodyPr/>
        <a:lstStyle/>
        <a:p>
          <a:endParaRPr lang="en-CA"/>
        </a:p>
      </dgm:t>
    </dgm:pt>
  </dgm:ptLst>
  <dgm:cxnLst>
    <dgm:cxn modelId="{957178D2-4784-4799-9EA4-B469DF740AC9}" type="presOf" srcId="{E1D598C1-B7AF-42A1-8D6C-1936385580F3}" destId="{17F060E9-0D54-456A-90B3-4C1CB11E63D7}" srcOrd="0" destOrd="0" presId="urn:microsoft.com/office/officeart/2005/8/layout/arrow2"/>
    <dgm:cxn modelId="{29AC669C-BDBA-45DC-B8E1-D6EDACC61BB5}" srcId="{E1D598C1-B7AF-42A1-8D6C-1936385580F3}" destId="{909A1815-6BFD-41FE-AD9C-BEFF75DD035E}" srcOrd="1" destOrd="0" parTransId="{EB1C5589-3D72-47D7-906E-87D3BC8388C0}" sibTransId="{5CEE83AF-3310-4326-A10B-6B3FCB704AD4}"/>
    <dgm:cxn modelId="{6D43D387-573A-46E3-B0BA-EDAB6E740023}" srcId="{E1D598C1-B7AF-42A1-8D6C-1936385580F3}" destId="{6679A63A-16D1-4415-BA51-A0FF43BC6A88}" srcOrd="3" destOrd="0" parTransId="{01EB85C5-A311-4312-B0EA-F5F36832CFA4}" sibTransId="{20ACAD13-A055-4DAB-A205-0ED77EA20CDF}"/>
    <dgm:cxn modelId="{D112D2E6-46A4-402D-BB9E-916C701D94C2}" srcId="{E1D598C1-B7AF-42A1-8D6C-1936385580F3}" destId="{8D0D23E6-1685-450A-9429-B7FA33B5612C}" srcOrd="0" destOrd="0" parTransId="{6E33C72F-8D4B-44C1-8CD5-697C3E24E0DB}" sibTransId="{FB13C63A-4C3B-4197-950A-149C1C78C6AF}"/>
    <dgm:cxn modelId="{6D366844-C68B-4B9C-AE5A-B68FFCF27F0E}" type="presOf" srcId="{B0D982CE-0544-4C54-95D4-213EE978E610}" destId="{4F37F1D2-8AF1-4454-B932-E5CDF0BFEAF8}" srcOrd="0" destOrd="0" presId="urn:microsoft.com/office/officeart/2005/8/layout/arrow2"/>
    <dgm:cxn modelId="{61431DA1-EC85-41A6-AD8E-BD0D3A8A849F}" srcId="{E1D598C1-B7AF-42A1-8D6C-1936385580F3}" destId="{CFF9278E-D27A-4DE8-AD03-3799D3DC863A}" srcOrd="2" destOrd="0" parTransId="{AC752B36-4576-4AB8-9349-56FE35721E65}" sibTransId="{A65DF477-D642-4F32-AEF7-BC07BC12FCFE}"/>
    <dgm:cxn modelId="{D4561DE9-12CC-4C89-93CD-901CC3EB4E20}" type="presOf" srcId="{909A1815-6BFD-41FE-AD9C-BEFF75DD035E}" destId="{B0439334-06B3-45B3-9122-A9B8D846FD50}" srcOrd="0" destOrd="0" presId="urn:microsoft.com/office/officeart/2005/8/layout/arrow2"/>
    <dgm:cxn modelId="{C9583DA2-2B63-468D-9478-43A195105337}" type="presOf" srcId="{8D0D23E6-1685-450A-9429-B7FA33B5612C}" destId="{8510FA67-9EA6-4E2C-B491-668C66C7C18B}" srcOrd="0" destOrd="0" presId="urn:microsoft.com/office/officeart/2005/8/layout/arrow2"/>
    <dgm:cxn modelId="{6B08AE09-EE81-400D-984E-2158183D9AEC}" type="presOf" srcId="{6679A63A-16D1-4415-BA51-A0FF43BC6A88}" destId="{C8D831BF-B8A0-4D4E-B4A7-E72782F66272}" srcOrd="0" destOrd="0" presId="urn:microsoft.com/office/officeart/2005/8/layout/arrow2"/>
    <dgm:cxn modelId="{C92D5862-4800-404A-AC93-644BC2CE7749}" srcId="{E1D598C1-B7AF-42A1-8D6C-1936385580F3}" destId="{B0D982CE-0544-4C54-95D4-213EE978E610}" srcOrd="4" destOrd="0" parTransId="{AA0FB5D0-1397-4C30-9EFA-83D6F1138F6E}" sibTransId="{B3CECBE6-E455-4774-8880-747E83ED481C}"/>
    <dgm:cxn modelId="{EAB30504-53E6-46A2-A7DF-7100E2B3F7E4}" type="presOf" srcId="{CFF9278E-D27A-4DE8-AD03-3799D3DC863A}" destId="{F5D620A3-20EE-4513-A3C3-61D7D3F28679}" srcOrd="0" destOrd="0" presId="urn:microsoft.com/office/officeart/2005/8/layout/arrow2"/>
    <dgm:cxn modelId="{5E340027-DF28-4CF0-AF53-D9D35195A82E}" type="presParOf" srcId="{17F060E9-0D54-456A-90B3-4C1CB11E63D7}" destId="{4D455BA6-E801-4680-AA23-F7CAA381AD2A}" srcOrd="0" destOrd="0" presId="urn:microsoft.com/office/officeart/2005/8/layout/arrow2"/>
    <dgm:cxn modelId="{095F63DD-2AD9-4905-AAAB-368BCF210F89}" type="presParOf" srcId="{17F060E9-0D54-456A-90B3-4C1CB11E63D7}" destId="{1EFBAC13-998E-4C62-B723-9489045B15D6}" srcOrd="1" destOrd="0" presId="urn:microsoft.com/office/officeart/2005/8/layout/arrow2"/>
    <dgm:cxn modelId="{71A97CF6-C797-4327-90DD-1070C8DF900A}" type="presParOf" srcId="{1EFBAC13-998E-4C62-B723-9489045B15D6}" destId="{9C1A6A34-092C-492A-872F-4A6A8AFCFB18}" srcOrd="0" destOrd="0" presId="urn:microsoft.com/office/officeart/2005/8/layout/arrow2"/>
    <dgm:cxn modelId="{B72EFB44-4C5F-4D79-9B34-4210FDDF15DE}" type="presParOf" srcId="{1EFBAC13-998E-4C62-B723-9489045B15D6}" destId="{8510FA67-9EA6-4E2C-B491-668C66C7C18B}" srcOrd="1" destOrd="0" presId="urn:microsoft.com/office/officeart/2005/8/layout/arrow2"/>
    <dgm:cxn modelId="{CEB2B8B3-693C-48A9-8822-0D3859DCEE84}" type="presParOf" srcId="{1EFBAC13-998E-4C62-B723-9489045B15D6}" destId="{5A0B8F9D-F000-48A7-AF7C-9615CD0CB5DF}" srcOrd="2" destOrd="0" presId="urn:microsoft.com/office/officeart/2005/8/layout/arrow2"/>
    <dgm:cxn modelId="{B010F3EB-5DC6-4578-806C-A3CC653A8415}" type="presParOf" srcId="{1EFBAC13-998E-4C62-B723-9489045B15D6}" destId="{B0439334-06B3-45B3-9122-A9B8D846FD50}" srcOrd="3" destOrd="0" presId="urn:microsoft.com/office/officeart/2005/8/layout/arrow2"/>
    <dgm:cxn modelId="{747C8631-CCE0-49D0-A1B2-04ED73E205CE}" type="presParOf" srcId="{1EFBAC13-998E-4C62-B723-9489045B15D6}" destId="{C86D3044-B229-4935-B1C1-3B6DEC136F85}" srcOrd="4" destOrd="0" presId="urn:microsoft.com/office/officeart/2005/8/layout/arrow2"/>
    <dgm:cxn modelId="{0A6C4942-0445-443E-87F3-1D91F49018D4}" type="presParOf" srcId="{1EFBAC13-998E-4C62-B723-9489045B15D6}" destId="{F5D620A3-20EE-4513-A3C3-61D7D3F28679}" srcOrd="5" destOrd="0" presId="urn:microsoft.com/office/officeart/2005/8/layout/arrow2"/>
    <dgm:cxn modelId="{C390DD97-B058-487B-B34D-7F1710F9E960}" type="presParOf" srcId="{1EFBAC13-998E-4C62-B723-9489045B15D6}" destId="{E448187B-B48B-4C72-AE9D-5DA7CDDC0809}" srcOrd="6" destOrd="0" presId="urn:microsoft.com/office/officeart/2005/8/layout/arrow2"/>
    <dgm:cxn modelId="{9E9C84DB-CBC9-4A91-9A56-2707E25027BA}" type="presParOf" srcId="{1EFBAC13-998E-4C62-B723-9489045B15D6}" destId="{C8D831BF-B8A0-4D4E-B4A7-E72782F66272}" srcOrd="7" destOrd="0" presId="urn:microsoft.com/office/officeart/2005/8/layout/arrow2"/>
    <dgm:cxn modelId="{6EB2ED47-01DC-4BB5-9991-A68D6896AF65}" type="presParOf" srcId="{1EFBAC13-998E-4C62-B723-9489045B15D6}" destId="{A0B6F7C6-AB7E-43CF-B00A-F1AB24AF761B}" srcOrd="8" destOrd="0" presId="urn:microsoft.com/office/officeart/2005/8/layout/arrow2"/>
    <dgm:cxn modelId="{3DC38F96-4DB3-46E8-9AB8-35BDA2B7EB81}" type="presParOf" srcId="{1EFBAC13-998E-4C62-B723-9489045B15D6}" destId="{4F37F1D2-8AF1-4454-B932-E5CDF0BFEAF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55BA6-E801-4680-AA23-F7CAA381AD2A}">
      <dsp:nvSpPr>
        <dsp:cNvPr id="0" name=""/>
        <dsp:cNvSpPr/>
      </dsp:nvSpPr>
      <dsp:spPr>
        <a:xfrm>
          <a:off x="-279322" y="0"/>
          <a:ext cx="6975264" cy="4359540"/>
        </a:xfrm>
        <a:prstGeom prst="swooshArrow">
          <a:avLst>
            <a:gd name="adj1" fmla="val 25000"/>
            <a:gd name="adj2" fmla="val 2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A6A34-092C-492A-872F-4A6A8AFCFB18}">
      <dsp:nvSpPr>
        <dsp:cNvPr id="0" name=""/>
        <dsp:cNvSpPr/>
      </dsp:nvSpPr>
      <dsp:spPr>
        <a:xfrm>
          <a:off x="407740" y="3241753"/>
          <a:ext cx="160431" cy="160431"/>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0FA67-9EA6-4E2C-B491-668C66C7C18B}">
      <dsp:nvSpPr>
        <dsp:cNvPr id="0" name=""/>
        <dsp:cNvSpPr/>
      </dsp:nvSpPr>
      <dsp:spPr>
        <a:xfrm>
          <a:off x="414288" y="3425653"/>
          <a:ext cx="1649646" cy="307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09" tIns="0" rIns="0" bIns="0" numCol="1" spcCol="1270" anchor="t" anchorCtr="0">
          <a:noAutofit/>
        </a:bodyPr>
        <a:lstStyle/>
        <a:p>
          <a:pPr lvl="0" algn="l" defTabSz="800100">
            <a:lnSpc>
              <a:spcPct val="90000"/>
            </a:lnSpc>
            <a:spcBef>
              <a:spcPct val="0"/>
            </a:spcBef>
            <a:spcAft>
              <a:spcPct val="35000"/>
            </a:spcAft>
          </a:pPr>
          <a:r>
            <a:rPr lang="en-US" sz="1800" kern="1200" dirty="0" smtClean="0"/>
            <a:t>Environment</a:t>
          </a:r>
          <a:endParaRPr lang="en-CA" sz="1800" kern="1200" dirty="0"/>
        </a:p>
      </dsp:txBody>
      <dsp:txXfrm>
        <a:off x="414288" y="3425653"/>
        <a:ext cx="1649646" cy="307058"/>
      </dsp:txXfrm>
    </dsp:sp>
    <dsp:sp modelId="{5A0B8F9D-F000-48A7-AF7C-9615CD0CB5DF}">
      <dsp:nvSpPr>
        <dsp:cNvPr id="0" name=""/>
        <dsp:cNvSpPr/>
      </dsp:nvSpPr>
      <dsp:spPr>
        <a:xfrm>
          <a:off x="1276160" y="2407337"/>
          <a:ext cx="251109" cy="251109"/>
        </a:xfrm>
        <a:prstGeom prst="ellipse">
          <a:avLst/>
        </a:prstGeom>
        <a:solidFill>
          <a:schemeClr val="accent3">
            <a:shade val="50000"/>
            <a:hueOff val="218448"/>
            <a:satOff val="-23768"/>
            <a:lumOff val="205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39334-06B3-45B3-9122-A9B8D846FD50}">
      <dsp:nvSpPr>
        <dsp:cNvPr id="0" name=""/>
        <dsp:cNvSpPr/>
      </dsp:nvSpPr>
      <dsp:spPr>
        <a:xfrm>
          <a:off x="1212411" y="2726919"/>
          <a:ext cx="2090392" cy="54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58" tIns="0" rIns="0" bIns="0" numCol="1" spcCol="1270" anchor="t" anchorCtr="0">
          <a:noAutofit/>
        </a:bodyPr>
        <a:lstStyle/>
        <a:p>
          <a:pPr lvl="0" algn="l" defTabSz="800100">
            <a:lnSpc>
              <a:spcPct val="90000"/>
            </a:lnSpc>
            <a:spcBef>
              <a:spcPct val="0"/>
            </a:spcBef>
            <a:spcAft>
              <a:spcPct val="35000"/>
            </a:spcAft>
          </a:pPr>
          <a:r>
            <a:rPr lang="en-US" sz="1800" kern="1200" dirty="0" smtClean="0"/>
            <a:t>Time</a:t>
          </a:r>
          <a:endParaRPr lang="en-CA" sz="1800" kern="1200" dirty="0"/>
        </a:p>
      </dsp:txBody>
      <dsp:txXfrm>
        <a:off x="1212411" y="2726919"/>
        <a:ext cx="2090392" cy="540577"/>
      </dsp:txXfrm>
    </dsp:sp>
    <dsp:sp modelId="{C86D3044-B229-4935-B1C1-3B6DEC136F85}">
      <dsp:nvSpPr>
        <dsp:cNvPr id="0" name=""/>
        <dsp:cNvSpPr/>
      </dsp:nvSpPr>
      <dsp:spPr>
        <a:xfrm>
          <a:off x="2392203" y="1742072"/>
          <a:ext cx="334812" cy="334812"/>
        </a:xfrm>
        <a:prstGeom prst="ellipse">
          <a:avLst/>
        </a:prstGeom>
        <a:solidFill>
          <a:schemeClr val="accent3">
            <a:shade val="50000"/>
            <a:hueOff val="436897"/>
            <a:satOff val="-47535"/>
            <a:lumOff val="41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620A3-20EE-4513-A3C3-61D7D3F28679}">
      <dsp:nvSpPr>
        <dsp:cNvPr id="0" name=""/>
        <dsp:cNvSpPr/>
      </dsp:nvSpPr>
      <dsp:spPr>
        <a:xfrm>
          <a:off x="1973933" y="2163133"/>
          <a:ext cx="2430395" cy="72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10" tIns="0" rIns="0" bIns="0" numCol="1" spcCol="1270" anchor="t" anchorCtr="0">
          <a:noAutofit/>
        </a:bodyPr>
        <a:lstStyle/>
        <a:p>
          <a:pPr lvl="0" algn="l" defTabSz="800100">
            <a:lnSpc>
              <a:spcPct val="90000"/>
            </a:lnSpc>
            <a:spcBef>
              <a:spcPct val="0"/>
            </a:spcBef>
            <a:spcAft>
              <a:spcPct val="35000"/>
            </a:spcAft>
          </a:pPr>
          <a:r>
            <a:rPr lang="en-US" sz="1800" kern="1200" dirty="0" smtClean="0"/>
            <a:t>Training</a:t>
          </a:r>
          <a:endParaRPr lang="en-CA" sz="1800" kern="1200" dirty="0"/>
        </a:p>
      </dsp:txBody>
      <dsp:txXfrm>
        <a:off x="1973933" y="2163133"/>
        <a:ext cx="2430395" cy="725071"/>
      </dsp:txXfrm>
    </dsp:sp>
    <dsp:sp modelId="{E448187B-B48B-4C72-AE9D-5DA7CDDC0809}">
      <dsp:nvSpPr>
        <dsp:cNvPr id="0" name=""/>
        <dsp:cNvSpPr/>
      </dsp:nvSpPr>
      <dsp:spPr>
        <a:xfrm>
          <a:off x="3689602" y="1222415"/>
          <a:ext cx="432466" cy="432466"/>
        </a:xfrm>
        <a:prstGeom prst="ellipse">
          <a:avLst/>
        </a:prstGeom>
        <a:solidFill>
          <a:schemeClr val="accent3">
            <a:shade val="50000"/>
            <a:hueOff val="436897"/>
            <a:satOff val="-47535"/>
            <a:lumOff val="41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831BF-B8A0-4D4E-B4A7-E72782F66272}">
      <dsp:nvSpPr>
        <dsp:cNvPr id="0" name=""/>
        <dsp:cNvSpPr/>
      </dsp:nvSpPr>
      <dsp:spPr>
        <a:xfrm>
          <a:off x="3237605" y="1791170"/>
          <a:ext cx="2518544" cy="86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155" tIns="0" rIns="0" bIns="0" numCol="1" spcCol="1270" anchor="t" anchorCtr="0">
          <a:noAutofit/>
        </a:bodyPr>
        <a:lstStyle/>
        <a:p>
          <a:pPr lvl="0" algn="l" defTabSz="800100">
            <a:lnSpc>
              <a:spcPct val="90000"/>
            </a:lnSpc>
            <a:spcBef>
              <a:spcPct val="0"/>
            </a:spcBef>
            <a:spcAft>
              <a:spcPct val="35000"/>
            </a:spcAft>
          </a:pPr>
          <a:r>
            <a:rPr lang="en-US" sz="1800" kern="1200" dirty="0" smtClean="0"/>
            <a:t>Resources</a:t>
          </a:r>
          <a:endParaRPr lang="en-CA" sz="1800" kern="1200" dirty="0"/>
        </a:p>
      </dsp:txBody>
      <dsp:txXfrm>
        <a:off x="3237605" y="1791170"/>
        <a:ext cx="2518544" cy="864408"/>
      </dsp:txXfrm>
    </dsp:sp>
    <dsp:sp modelId="{A0B6F7C6-AB7E-43CF-B00A-F1AB24AF761B}">
      <dsp:nvSpPr>
        <dsp:cNvPr id="0" name=""/>
        <dsp:cNvSpPr/>
      </dsp:nvSpPr>
      <dsp:spPr>
        <a:xfrm>
          <a:off x="5025365" y="875395"/>
          <a:ext cx="551045" cy="551045"/>
        </a:xfrm>
        <a:prstGeom prst="ellipse">
          <a:avLst/>
        </a:prstGeom>
        <a:solidFill>
          <a:schemeClr val="accent3">
            <a:shade val="50000"/>
            <a:hueOff val="218448"/>
            <a:satOff val="-23768"/>
            <a:lumOff val="205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7F1D2-8AF1-4454-B932-E5CDF0BFEAF8}">
      <dsp:nvSpPr>
        <dsp:cNvPr id="0" name=""/>
        <dsp:cNvSpPr/>
      </dsp:nvSpPr>
      <dsp:spPr>
        <a:xfrm>
          <a:off x="4739142" y="1524466"/>
          <a:ext cx="2518544" cy="94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988" tIns="0" rIns="0" bIns="0" numCol="1" spcCol="1270" anchor="t" anchorCtr="0">
          <a:noAutofit/>
        </a:bodyPr>
        <a:lstStyle/>
        <a:p>
          <a:pPr lvl="0" algn="l" defTabSz="800100">
            <a:lnSpc>
              <a:spcPct val="90000"/>
            </a:lnSpc>
            <a:spcBef>
              <a:spcPct val="0"/>
            </a:spcBef>
            <a:spcAft>
              <a:spcPct val="35000"/>
            </a:spcAft>
          </a:pPr>
          <a:r>
            <a:rPr lang="en-US" sz="1800" kern="1200" dirty="0" smtClean="0"/>
            <a:t>Comfort Level</a:t>
          </a:r>
          <a:endParaRPr lang="en-CA" sz="1800" kern="1200" dirty="0"/>
        </a:p>
      </dsp:txBody>
      <dsp:txXfrm>
        <a:off x="4739142" y="1524466"/>
        <a:ext cx="2518544" cy="9495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C2407-C901-0845-B1A6-3EFD17ACA43F}" type="datetimeFigureOut">
              <a:rPr lang="en-US" smtClean="0"/>
              <a:t>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BC922A-E4EE-8446-9D1D-CC1664207DBC}" type="slidenum">
              <a:rPr lang="en-US" smtClean="0"/>
              <a:t>‹#›</a:t>
            </a:fld>
            <a:endParaRPr lang="en-US"/>
          </a:p>
        </p:txBody>
      </p:sp>
    </p:spTree>
    <p:extLst>
      <p:ext uri="{BB962C8B-B14F-4D97-AF65-F5344CB8AC3E}">
        <p14:creationId xmlns:p14="http://schemas.microsoft.com/office/powerpoint/2010/main" val="1394041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6AB-AA68-DE4D-B96B-9821E49F9D24}" type="datetimeFigureOut">
              <a:rPr lang="en-US" smtClean="0"/>
              <a:t>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38149-BDEE-DF4D-8284-CB5D1506C436}" type="slidenum">
              <a:rPr lang="en-US" smtClean="0"/>
              <a:t>‹#›</a:t>
            </a:fld>
            <a:endParaRPr lang="en-US"/>
          </a:p>
        </p:txBody>
      </p:sp>
    </p:spTree>
    <p:extLst>
      <p:ext uri="{BB962C8B-B14F-4D97-AF65-F5344CB8AC3E}">
        <p14:creationId xmlns:p14="http://schemas.microsoft.com/office/powerpoint/2010/main" val="2391955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a:t>
            </a:fld>
            <a:endParaRPr lang="en-US"/>
          </a:p>
        </p:txBody>
      </p:sp>
    </p:spTree>
    <p:extLst>
      <p:ext uri="{BB962C8B-B14F-4D97-AF65-F5344CB8AC3E}">
        <p14:creationId xmlns:p14="http://schemas.microsoft.com/office/powerpoint/2010/main" val="7632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Not giving evidence-based information to patients increases the likelihood of reliance on unreliable sources.</a:t>
            </a:r>
            <a:r>
              <a:rPr lang="en-US" baseline="0" dirty="0" smtClean="0">
                <a:solidFill>
                  <a:schemeClr val="bg2"/>
                </a:solidFill>
              </a:rPr>
              <a:t> </a:t>
            </a:r>
            <a:r>
              <a:rPr lang="en-US" sz="1200" dirty="0" smtClean="0">
                <a:solidFill>
                  <a:schemeClr val="bg2"/>
                </a:solidFill>
                <a:latin typeface="Georgia" panose="02040502050405020303" pitchFamily="18" charset="0"/>
              </a:rPr>
              <a:t>It also decreases the patient’s confidence in</a:t>
            </a:r>
            <a:r>
              <a:rPr lang="en-US" sz="1200" baseline="0" dirty="0" smtClean="0">
                <a:solidFill>
                  <a:schemeClr val="bg2"/>
                </a:solidFill>
                <a:latin typeface="Georgia" panose="02040502050405020303" pitchFamily="18" charset="0"/>
              </a:rPr>
              <a:t> HCPs</a:t>
            </a:r>
            <a:r>
              <a:rPr lang="en-US" sz="1200" dirty="0" smtClean="0">
                <a:solidFill>
                  <a:schemeClr val="bg2"/>
                </a:solidFill>
                <a:latin typeface="Georgia" panose="02040502050405020303" pitchFamily="18" charset="0"/>
              </a:rPr>
              <a:t> if they feel that HCPs have filtered the information before sharing it with them.</a:t>
            </a:r>
            <a:endParaRPr lang="en-US" dirty="0" smtClean="0">
              <a:solidFill>
                <a:schemeClr val="bg2"/>
              </a:solidFill>
            </a:endParaRPr>
          </a:p>
          <a:p>
            <a:r>
              <a:rPr lang="en-US" dirty="0" smtClean="0"/>
              <a:t>Thus, being</a:t>
            </a:r>
            <a:r>
              <a:rPr lang="en-US" baseline="0" dirty="0" smtClean="0"/>
              <a:t> willing to initiate and engage in these conversations can help improve the patient experience throughout the cancer journey.</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11</a:t>
            </a:fld>
            <a:endParaRPr lang="en-US"/>
          </a:p>
        </p:txBody>
      </p:sp>
    </p:spTree>
    <p:extLst>
      <p:ext uri="{BB962C8B-B14F-4D97-AF65-F5344CB8AC3E}">
        <p14:creationId xmlns:p14="http://schemas.microsoft.com/office/powerpoint/2010/main" val="43354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HCPs are trained and can communicate with patients / partners etc. on difficult and personal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topics. It is key to use the skills HCPs already have to incorporate sexual</a:t>
            </a:r>
            <a:r>
              <a:rPr lang="en-US" sz="1200" kern="1200" baseline="0" dirty="0" smtClean="0">
                <a:solidFill>
                  <a:schemeClr val="tx1"/>
                </a:solidFill>
                <a:effectLst/>
                <a:latin typeface="+mn-lt"/>
                <a:ea typeface="+mn-ea"/>
                <a:cs typeface="+mn-cs"/>
              </a:rPr>
              <a:t> health.</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12</a:t>
            </a:fld>
            <a:endParaRPr lang="en-US"/>
          </a:p>
        </p:txBody>
      </p:sp>
    </p:spTree>
    <p:extLst>
      <p:ext uri="{BB962C8B-B14F-4D97-AF65-F5344CB8AC3E}">
        <p14:creationId xmlns:p14="http://schemas.microsoft.com/office/powerpoint/2010/main" val="239018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care providers in different roles should initiate</a:t>
            </a:r>
            <a:r>
              <a:rPr lang="en-US" baseline="0" dirty="0" smtClean="0"/>
              <a:t> the conversation regarding sexual health in cancer throughout the treatment trajectory. </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13</a:t>
            </a:fld>
            <a:endParaRPr lang="en-US"/>
          </a:p>
        </p:txBody>
      </p:sp>
    </p:spTree>
    <p:extLst>
      <p:ext uri="{BB962C8B-B14F-4D97-AF65-F5344CB8AC3E}">
        <p14:creationId xmlns:p14="http://schemas.microsoft.com/office/powerpoint/2010/main" val="389797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Eventually all clinics will have screening tools that include sexual health and intimacy. The EPIC screening tool is being used throughout the province in some cancer </a:t>
            </a:r>
            <a:r>
              <a:rPr lang="en-US" baseline="0" dirty="0" err="1" smtClean="0"/>
              <a:t>centres</a:t>
            </a:r>
            <a:r>
              <a:rPr lang="en-US" baseline="0" dirty="0" smtClean="0"/>
              <a:t> and has one section related to sexual health. It will be used throughout Ontario by the end of 2017. </a:t>
            </a:r>
          </a:p>
          <a:p>
            <a:r>
              <a:rPr lang="en-US" baseline="0" dirty="0" smtClean="0"/>
              <a:t>Using written materials is beneficial for both the healthcare provider and the patient. Providing these materials is one way to make it easy to start the conversation around sexual health in cancer patients. It also gives the patient a resource that they can look at to help them think about questions for the next visit, if they aren’t ready to discuss during the initial conversation.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Checklist of Questions Reference:</a:t>
            </a:r>
            <a:r>
              <a:rPr lang="en-US" dirty="0" smtClean="0"/>
              <a:t> Canadian Cancer Society. (2012). </a:t>
            </a:r>
            <a:r>
              <a:rPr lang="en-US" i="1" dirty="0" smtClean="0"/>
              <a:t>Sexuality and Cancer. </a:t>
            </a:r>
            <a:r>
              <a:rPr lang="en-US" dirty="0" smtClean="0"/>
              <a:t>p. 13. </a:t>
            </a: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14</a:t>
            </a:fld>
            <a:endParaRPr lang="en-US"/>
          </a:p>
        </p:txBody>
      </p:sp>
    </p:spTree>
    <p:extLst>
      <p:ext uri="{BB962C8B-B14F-4D97-AF65-F5344CB8AC3E}">
        <p14:creationId xmlns:p14="http://schemas.microsoft.com/office/powerpoint/2010/main" val="402943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Tx/>
              <a:buNone/>
            </a:pPr>
            <a:r>
              <a:rPr lang="en-US" u="sng" baseline="0" dirty="0" smtClean="0"/>
              <a:t>Any HCP </a:t>
            </a:r>
            <a:r>
              <a:rPr lang="en-US" baseline="0" dirty="0" smtClean="0"/>
              <a:t>can initiate a conversation with patients using the </a:t>
            </a:r>
            <a:r>
              <a:rPr lang="en-US" b="1" baseline="0" dirty="0" smtClean="0"/>
              <a:t>Permission</a:t>
            </a:r>
            <a:r>
              <a:rPr lang="en-US" baseline="0" dirty="0" smtClean="0"/>
              <a:t> and </a:t>
            </a:r>
            <a:r>
              <a:rPr lang="en-US" b="1" baseline="0" dirty="0" smtClean="0"/>
              <a:t>Limited Information </a:t>
            </a:r>
            <a:r>
              <a:rPr lang="en-US" baseline="0" dirty="0" smtClean="0"/>
              <a:t>components of PLISSIT, while the </a:t>
            </a:r>
            <a:r>
              <a:rPr lang="en-US" b="1" baseline="0" dirty="0" smtClean="0"/>
              <a:t>Specific Suggestions </a:t>
            </a:r>
            <a:r>
              <a:rPr lang="en-US" baseline="0" dirty="0" smtClean="0"/>
              <a:t>and </a:t>
            </a:r>
            <a:r>
              <a:rPr lang="en-US" b="1" baseline="0" dirty="0" smtClean="0"/>
              <a:t>Intensive Therapy </a:t>
            </a:r>
            <a:r>
              <a:rPr lang="en-US" baseline="0" dirty="0" smtClean="0"/>
              <a:t>steps would be best discussed by a HCP with the appropriate specialization or training. All team members should be willing to start the conversation, and the team should identify local contacts to refer patients to when patients have more specific questions or need counselling.</a:t>
            </a:r>
          </a:p>
          <a:p>
            <a:endParaRPr lang="en-US" baseline="0" dirty="0" smtClean="0"/>
          </a:p>
          <a:p>
            <a:r>
              <a:rPr lang="en-US" baseline="0" dirty="0" smtClean="0"/>
              <a:t>Additionally, it is important that HCPs record key points from their conversations with patients in the patient’s chart, to help facilitate continuity of care along the treatment trajectory.</a:t>
            </a:r>
          </a:p>
          <a:p>
            <a:endParaRPr lang="en-US" baseline="0" dirty="0" smtClean="0"/>
          </a:p>
          <a:p>
            <a:r>
              <a:rPr lang="en-US" b="1" u="sng" baseline="0" dirty="0" smtClean="0"/>
              <a:t>Permission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It’s about seeking permission to converse about sexual health with patients, and giving them permission to talk about it with you.</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Example:</a:t>
            </a:r>
            <a:r>
              <a:rPr lang="en-US" sz="1200" dirty="0" smtClean="0"/>
              <a:t> “Some of the side effects of X-ray treatment may affect sexual health. Is that something you are concerned about?”</a:t>
            </a:r>
          </a:p>
          <a:p>
            <a:pPr marL="171450" indent="-171450">
              <a:buFontTx/>
              <a:buChar char="-"/>
            </a:pPr>
            <a:r>
              <a:rPr lang="en-US" dirty="0" smtClean="0"/>
              <a:t>Example:</a:t>
            </a:r>
            <a:r>
              <a:rPr lang="en-US" baseline="0" dirty="0" smtClean="0"/>
              <a:t> Offer pamphlets regarding sexual health or dysfunction</a:t>
            </a:r>
          </a:p>
          <a:p>
            <a:pPr marL="171450" indent="-171450">
              <a:buFontTx/>
              <a:buChar char="-"/>
            </a:pPr>
            <a:r>
              <a:rPr lang="en-US" baseline="0" dirty="0" smtClean="0"/>
              <a:t>Normalize the issue by acknowledging common side effects and validate the patient’s feelings</a:t>
            </a:r>
          </a:p>
          <a:p>
            <a:pPr marL="171450" indent="-171450">
              <a:buFontTx/>
              <a:buChar char="-"/>
            </a:pPr>
            <a:endParaRPr lang="en-US" baseline="0" dirty="0" smtClean="0"/>
          </a:p>
          <a:p>
            <a:pPr marL="0" indent="0">
              <a:buFontTx/>
              <a:buNone/>
            </a:pPr>
            <a:r>
              <a:rPr lang="en-US" b="1" u="sng" baseline="0" dirty="0" smtClean="0"/>
              <a:t>Limited Information</a:t>
            </a:r>
          </a:p>
          <a:p>
            <a:pPr marL="171450" indent="-171450">
              <a:buFontTx/>
              <a:buChar char="-"/>
            </a:pPr>
            <a:r>
              <a:rPr lang="en-US" baseline="0" dirty="0" smtClean="0"/>
              <a:t>Be concise and offer materials for the patient to learn more (to avoid information overload)</a:t>
            </a:r>
          </a:p>
          <a:p>
            <a:pPr marL="0" indent="0">
              <a:buFontTx/>
              <a:buNone/>
            </a:pPr>
            <a:endParaRPr lang="en-US" baseline="0" dirty="0" smtClean="0"/>
          </a:p>
          <a:p>
            <a:pPr marL="0" indent="0">
              <a:buFontTx/>
              <a:buNone/>
            </a:pPr>
            <a:r>
              <a:rPr lang="en-US" b="1" u="sng" baseline="0" dirty="0" smtClean="0"/>
              <a:t>Specific Suggestions</a:t>
            </a:r>
          </a:p>
          <a:p>
            <a:pPr marL="171450" indent="-171450">
              <a:buFontTx/>
              <a:buChar char="-"/>
            </a:pPr>
            <a:r>
              <a:rPr lang="en-US" baseline="0" dirty="0" smtClean="0"/>
              <a:t>Offer specific suggestions as outlined in the guidelines, such as ways to improve sexual function and how to prevent issues from occurring. For example, using vaginal dilators or engaging in prostate rehabilitation activities can help prevent issues that may more negatively impact quality of life. </a:t>
            </a:r>
          </a:p>
          <a:p>
            <a:pPr marL="0" indent="0">
              <a:buFontTx/>
              <a:buNone/>
            </a:pPr>
            <a:endParaRPr lang="en-US" baseline="0" dirty="0" smtClean="0"/>
          </a:p>
          <a:p>
            <a:pPr marL="0" indent="0">
              <a:buFontTx/>
              <a:buNone/>
            </a:pPr>
            <a:r>
              <a:rPr lang="en-US" b="1" u="sng" baseline="0" dirty="0" smtClean="0"/>
              <a:t>Intensive Therapy</a:t>
            </a:r>
          </a:p>
          <a:p>
            <a:pPr marL="171450" indent="-171450">
              <a:buFontTx/>
              <a:buChar char="-"/>
            </a:pPr>
            <a:r>
              <a:rPr lang="en-US" baseline="0" dirty="0" smtClean="0"/>
              <a:t>Intensive Therapy is usually beyond the scope of healthcare providers, so a HCP could refer the patient to sex therapists, couples and relationship counselors, psychiatrists, or psychologists so they can provide more detailed information to the patient.</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15</a:t>
            </a:fld>
            <a:endParaRPr lang="en-US"/>
          </a:p>
        </p:txBody>
      </p:sp>
    </p:spTree>
    <p:extLst>
      <p:ext uri="{BB962C8B-B14F-4D97-AF65-F5344CB8AC3E}">
        <p14:creationId xmlns:p14="http://schemas.microsoft.com/office/powerpoint/2010/main" val="133402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few slides showcase recommendations from</a:t>
            </a:r>
            <a:r>
              <a:rPr lang="en-US" baseline="0" dirty="0" smtClean="0"/>
              <a:t> the guidelines, based on how they are split up in the guideline: The 3 categories are “for all people with cancer”, “for women”, and “for men”. </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18</a:t>
            </a:fld>
            <a:endParaRPr lang="en-US"/>
          </a:p>
        </p:txBody>
      </p:sp>
    </p:spTree>
    <p:extLst>
      <p:ext uri="{BB962C8B-B14F-4D97-AF65-F5344CB8AC3E}">
        <p14:creationId xmlns:p14="http://schemas.microsoft.com/office/powerpoint/2010/main" val="275239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 is presenting on guideline</a:t>
            </a:r>
            <a:r>
              <a:rPr lang="en-US" baseline="0" dirty="0" smtClean="0"/>
              <a:t> in detail at PCC Rounds in fall, which will go more in depth.</a:t>
            </a:r>
          </a:p>
        </p:txBody>
      </p:sp>
      <p:sp>
        <p:nvSpPr>
          <p:cNvPr id="4" name="Slide Number Placeholder 3"/>
          <p:cNvSpPr>
            <a:spLocks noGrp="1"/>
          </p:cNvSpPr>
          <p:nvPr>
            <p:ph type="sldNum" sz="quarter" idx="10"/>
          </p:nvPr>
        </p:nvSpPr>
        <p:spPr/>
        <p:txBody>
          <a:bodyPr/>
          <a:lstStyle/>
          <a:p>
            <a:fld id="{91038149-BDEE-DF4D-8284-CB5D1506C436}" type="slidenum">
              <a:rPr lang="en-US" smtClean="0"/>
              <a:t>19</a:t>
            </a:fld>
            <a:endParaRPr lang="en-US"/>
          </a:p>
        </p:txBody>
      </p:sp>
    </p:spTree>
    <p:extLst>
      <p:ext uri="{BB962C8B-B14F-4D97-AF65-F5344CB8AC3E}">
        <p14:creationId xmlns:p14="http://schemas.microsoft.com/office/powerpoint/2010/main" val="420598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20</a:t>
            </a:fld>
            <a:endParaRPr lang="en-US"/>
          </a:p>
        </p:txBody>
      </p:sp>
    </p:spTree>
    <p:extLst>
      <p:ext uri="{BB962C8B-B14F-4D97-AF65-F5344CB8AC3E}">
        <p14:creationId xmlns:p14="http://schemas.microsoft.com/office/powerpoint/2010/main" val="166019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the guideline:</a:t>
            </a:r>
            <a:r>
              <a:rPr lang="en-US" baseline="0" dirty="0" smtClean="0"/>
              <a:t> https://www.cancercare.on.ca/toolbox/qualityguidelines/clin-program/psychonc/ </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21</a:t>
            </a:fld>
            <a:endParaRPr lang="en-US"/>
          </a:p>
        </p:txBody>
      </p:sp>
    </p:spTree>
    <p:extLst>
      <p:ext uri="{BB962C8B-B14F-4D97-AF65-F5344CB8AC3E}">
        <p14:creationId xmlns:p14="http://schemas.microsoft.com/office/powerpoint/2010/main" val="111505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detailed list of resources will be included in the CCO Resource Hub for sexual health and cancer, once the webpage</a:t>
            </a:r>
            <a:r>
              <a:rPr lang="en-US" baseline="0" dirty="0" smtClean="0"/>
              <a:t> is live.</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23</a:t>
            </a:fld>
            <a:endParaRPr lang="en-US"/>
          </a:p>
        </p:txBody>
      </p:sp>
    </p:spTree>
    <p:extLst>
      <p:ext uri="{BB962C8B-B14F-4D97-AF65-F5344CB8AC3E}">
        <p14:creationId xmlns:p14="http://schemas.microsoft.com/office/powerpoint/2010/main" val="4293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a:t>
            </a:r>
            <a:r>
              <a:rPr lang="en-US" baseline="0" dirty="0" smtClean="0"/>
              <a:t> been advances made in science and technology over time, which has improved the quality of cancer treatment available for patients. This improved quality of treatment has increased the life expectancy for cancer patients, so that more patients are living longer with cancer. Cancer is now considered to be a chronic disease, and as a result, quality of life has become increasingly important to both patients and healthcare providers. </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a:t>
            </a:fld>
            <a:endParaRPr lang="en-US"/>
          </a:p>
        </p:txBody>
      </p:sp>
    </p:spTree>
    <p:extLst>
      <p:ext uri="{BB962C8B-B14F-4D97-AF65-F5344CB8AC3E}">
        <p14:creationId xmlns:p14="http://schemas.microsoft.com/office/powerpoint/2010/main" val="413599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baseline="0" dirty="0" smtClean="0">
                <a:solidFill>
                  <a:schemeClr val="tx1"/>
                </a:solidFill>
              </a:rPr>
              <a:t>Survivorship is an important topic, and the focus on quality of life during survivorship is important.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Quote</a:t>
            </a:r>
            <a:r>
              <a:rPr lang="en-US" sz="1200" baseline="0" dirty="0" smtClean="0"/>
              <a:t> reference: </a:t>
            </a:r>
            <a:r>
              <a:rPr lang="en-US" sz="1200" dirty="0" err="1" smtClean="0"/>
              <a:t>Montazeri</a:t>
            </a:r>
            <a:r>
              <a:rPr lang="en-US" sz="1200" dirty="0" smtClean="0"/>
              <a:t> et al</a:t>
            </a:r>
            <a:r>
              <a:rPr lang="en-US" sz="1200" b="0" dirty="0" smtClean="0"/>
              <a:t>. (1996). </a:t>
            </a:r>
            <a:r>
              <a:rPr lang="en-US" sz="1200" b="0" i="1" dirty="0" smtClean="0"/>
              <a:t>Measuring quality of life in oncology: is it worthwhile? I. Meaning, purposes and controversies European Journal of Cancer Care.</a:t>
            </a:r>
            <a:r>
              <a:rPr lang="en-US" sz="1200" b="0" i="1" baseline="0" dirty="0" smtClean="0"/>
              <a:t> </a:t>
            </a:r>
            <a:r>
              <a:rPr lang="en-US" sz="1200" b="0" baseline="0" dirty="0" smtClean="0"/>
              <a:t>Volume 5, Issue 3. </a:t>
            </a:r>
            <a:r>
              <a:rPr lang="en-US" sz="900" b="0" baseline="0" dirty="0" smtClean="0"/>
              <a:t>pp.</a:t>
            </a:r>
            <a:r>
              <a:rPr lang="en-US" sz="900" b="0" dirty="0" smtClean="0"/>
              <a:t> 159–167.</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4</a:t>
            </a:fld>
            <a:endParaRPr lang="en-US"/>
          </a:p>
        </p:txBody>
      </p:sp>
    </p:spTree>
    <p:extLst>
      <p:ext uri="{BB962C8B-B14F-4D97-AF65-F5344CB8AC3E}">
        <p14:creationId xmlns:p14="http://schemas.microsoft.com/office/powerpoint/2010/main" val="240693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Patients may have concerns in mind related to body image, intimacy, and sexual response, all of which are issues related to both sexual health and the patient’s quality of life.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Body image is something widely understood as affecting </a:t>
            </a:r>
            <a:r>
              <a:rPr lang="en-US" baseline="0" dirty="0" err="1" smtClean="0"/>
              <a:t>QoL</a:t>
            </a:r>
            <a:r>
              <a:rPr lang="en-US" baseline="0" dirty="0" smtClean="0"/>
              <a:t> for cancer patients, but it affects </a:t>
            </a:r>
            <a:r>
              <a:rPr lang="en-US" baseline="0" dirty="0" err="1" smtClean="0"/>
              <a:t>QoL</a:t>
            </a:r>
            <a:r>
              <a:rPr lang="en-US" baseline="0" dirty="0" smtClean="0"/>
              <a:t> in more ways than we may think. Feeling good about yourself is positively correlated with improved </a:t>
            </a:r>
            <a:r>
              <a:rPr lang="en-US" baseline="0" dirty="0" err="1" smtClean="0"/>
              <a:t>QoL</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Maintaining intimacy/close relationships is also correlated with better </a:t>
            </a:r>
            <a:r>
              <a:rPr lang="en-US" baseline="0" dirty="0" err="1" smtClean="0"/>
              <a:t>QoL</a:t>
            </a:r>
            <a:r>
              <a:rPr lang="en-US" baseline="0" dirty="0" smtClean="0"/>
              <a:t>. </a:t>
            </a:r>
            <a:r>
              <a:rPr lang="en-US" dirty="0" smtClean="0"/>
              <a:t>The important thing here between sexual</a:t>
            </a:r>
            <a:r>
              <a:rPr lang="en-US" baseline="0" dirty="0" smtClean="0"/>
              <a:t> health and </a:t>
            </a:r>
            <a:r>
              <a:rPr lang="en-US" baseline="0" dirty="0" err="1" smtClean="0"/>
              <a:t>QoL</a:t>
            </a:r>
            <a:r>
              <a:rPr lang="en-US" baseline="0" dirty="0" smtClean="0"/>
              <a:t> </a:t>
            </a:r>
            <a:r>
              <a:rPr lang="en-US" dirty="0" smtClean="0"/>
              <a:t>is that it can enable people to maintain intimacy and closeness with their partners or potential partners in the future.</a:t>
            </a:r>
            <a:r>
              <a:rPr lang="en-US" baseline="0" dirty="0" smtClean="0"/>
              <a:t> I</a:t>
            </a:r>
            <a:r>
              <a:rPr lang="en-US" dirty="0" smtClean="0"/>
              <a:t>n our society, sex and intimacy are almost inextricably linked</a:t>
            </a:r>
            <a:r>
              <a:rPr lang="en-US" baseline="0" dirty="0" smtClean="0"/>
              <a:t> a</a:t>
            </a:r>
            <a:r>
              <a:rPr lang="en-US" dirty="0" smtClean="0"/>
              <a:t>nd although we can encourage people to be intimate in other ways,</a:t>
            </a:r>
            <a:r>
              <a:rPr lang="en-US" baseline="0" dirty="0" smtClean="0"/>
              <a:t> </a:t>
            </a:r>
            <a:r>
              <a:rPr lang="en-US" dirty="0" smtClean="0"/>
              <a:t>for many it has always been about sex and it is difficult for</a:t>
            </a:r>
            <a:r>
              <a:rPr lang="en-US" baseline="0" dirty="0" smtClean="0"/>
              <a:t> them to change. Conversations should include how to try to maintain function and ability to have sex.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Sexual response refers to desire, arousal, and orgasm, which will affect </a:t>
            </a:r>
            <a:r>
              <a:rPr lang="en-US" baseline="0" dirty="0" err="1" smtClean="0"/>
              <a:t>QoL</a:t>
            </a:r>
            <a:r>
              <a:rPr lang="en-US" baseline="0" dirty="0" smtClean="0"/>
              <a:t> for those to whom sexual performance is important.</a:t>
            </a:r>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5</a:t>
            </a:fld>
            <a:endParaRPr lang="en-US"/>
          </a:p>
        </p:txBody>
      </p:sp>
    </p:spTree>
    <p:extLst>
      <p:ext uri="{BB962C8B-B14F-4D97-AF65-F5344CB8AC3E}">
        <p14:creationId xmlns:p14="http://schemas.microsoft.com/office/powerpoint/2010/main" val="8285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Initiating the conversation around sexual health for cancer patients can help identify psychological as well as chronic physical side effects of treatment. For example, medically-induced menopause can lead to vaginal atrophy, and incontinence may affect one’s body image. Conversing about sexual health can thus be useful for identifying these chronic side effects of treatment. Furthermore, depression and anxiety could potentially be mitigated by treating the chronic issues earlier, or helping patients maintain intimacy so that they don’t feel alone and isolated. Normalizing the conversation around sexual health thus offers an opportunity to improve the patient’s quality of life while potentially saving health care dollars by recognizing and treating side effects at an earlier stage before they become chronic or untreatable.</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6</a:t>
            </a:fld>
            <a:endParaRPr lang="en-US"/>
          </a:p>
        </p:txBody>
      </p:sp>
    </p:spTree>
    <p:extLst>
      <p:ext uri="{BB962C8B-B14F-4D97-AF65-F5344CB8AC3E}">
        <p14:creationId xmlns:p14="http://schemas.microsoft.com/office/powerpoint/2010/main" val="357431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Environment</a:t>
            </a:r>
            <a:r>
              <a:rPr lang="en-CA" baseline="0" dirty="0" smtClean="0"/>
              <a:t> –the topic of sexual health is such  that HCPs feel they need to provide privacy so that patients are comfortable to talk openly .This might sometimes be a challenge in busy workspaces.</a:t>
            </a:r>
          </a:p>
          <a:p>
            <a:r>
              <a:rPr lang="en-CA" baseline="0" dirty="0" smtClean="0"/>
              <a:t>Time-HCPs already feel pressure of time in the busy schedules.</a:t>
            </a:r>
          </a:p>
          <a:p>
            <a:r>
              <a:rPr lang="en-CA" baseline="0" dirty="0" smtClean="0"/>
              <a:t>Training – HCPs may feel they need specific training to give them confidence to initiate conversations.</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7</a:t>
            </a:fld>
            <a:endParaRPr lang="en-US"/>
          </a:p>
        </p:txBody>
      </p:sp>
    </p:spTree>
    <p:extLst>
      <p:ext uri="{BB962C8B-B14F-4D97-AF65-F5344CB8AC3E}">
        <p14:creationId xmlns:p14="http://schemas.microsoft.com/office/powerpoint/2010/main" val="331395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number of stereotypes we may believe or misconceptions we may have, potentially without being aware of them. This impacts how patients are treated and influences the type of information the HCP chooses to share with the patient.</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8</a:t>
            </a:fld>
            <a:endParaRPr lang="en-US"/>
          </a:p>
        </p:txBody>
      </p:sp>
    </p:spTree>
    <p:extLst>
      <p:ext uri="{BB962C8B-B14F-4D97-AF65-F5344CB8AC3E}">
        <p14:creationId xmlns:p14="http://schemas.microsoft.com/office/powerpoint/2010/main" val="402560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individual is unique and may have different views as to what they consider to be important. </a:t>
            </a:r>
            <a:r>
              <a:rPr lang="en-US" dirty="0" smtClean="0"/>
              <a:t>Some</a:t>
            </a:r>
            <a:r>
              <a:rPr lang="en-US" baseline="0" dirty="0" smtClean="0"/>
              <a:t> cancer patients may believe that their quality of life is more important than their life expectancy, thus they may prefer to live a shorter life but maintain the quality of their life. It is crucial to find out what is important to the patient, and if they are interested in discussing sexual health, regardless of any preconceived notions we may have. We don’t know until we ask.</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9</a:t>
            </a:fld>
            <a:endParaRPr lang="en-US"/>
          </a:p>
        </p:txBody>
      </p:sp>
    </p:spTree>
    <p:extLst>
      <p:ext uri="{BB962C8B-B14F-4D97-AF65-F5344CB8AC3E}">
        <p14:creationId xmlns:p14="http://schemas.microsoft.com/office/powerpoint/2010/main" val="366129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Environment</a:t>
            </a:r>
            <a:r>
              <a:rPr lang="en-US" dirty="0" smtClean="0"/>
              <a:t> – Can be adapted to have these</a:t>
            </a:r>
            <a:r>
              <a:rPr lang="en-US" baseline="0" dirty="0" smtClean="0"/>
              <a:t> conversations </a:t>
            </a:r>
            <a:r>
              <a:rPr lang="en-US" baseline="0" dirty="0" smtClean="0">
                <a:sym typeface="Wingdings" panose="05000000000000000000" pitchFamily="2" charset="2"/>
              </a:rPr>
              <a:t>in the same way that clinicians do for other personal topics of a sensitive nature. Wait until you are in a private space (e.g. clinic room or treatment/procedure room) and let your team know that you are going to initiate the conversation so that they know to wait until the questions have been answered before entering the room. Alternatively, one team member could be appointed to initiate the conversation in clinic each day. Most clinics have private areas that can be used. Consider speaking with your department about creating spaces to make your work area more private if you do not have designated areas.</a:t>
            </a:r>
          </a:p>
          <a:p>
            <a:endParaRPr lang="en-US" baseline="0" dirty="0" smtClean="0">
              <a:sym typeface="Wingdings" panose="05000000000000000000" pitchFamily="2" charset="2"/>
            </a:endParaRPr>
          </a:p>
          <a:p>
            <a:r>
              <a:rPr lang="en-US" b="1" baseline="0" dirty="0" smtClean="0">
                <a:sym typeface="Wingdings" panose="05000000000000000000" pitchFamily="2" charset="2"/>
              </a:rPr>
              <a:t>Time</a:t>
            </a:r>
            <a:r>
              <a:rPr lang="en-US" baseline="0" dirty="0" smtClean="0">
                <a:sym typeface="Wingdings" panose="05000000000000000000" pitchFamily="2" charset="2"/>
              </a:rPr>
              <a:t> – HCPs have the skills to start these conversations at a basic level, and that doesn’t take much time. Bring up the topic by giving the patient written resources/information on the topic they are interested in or concerned about. Follow-up at a later time (e.g. next clinic or radiation treatment) or invite the patient back if possible for continued discussion. Most patients are seeking simple, practical information and to have their questions answered. </a:t>
            </a:r>
          </a:p>
          <a:p>
            <a:endParaRPr lang="en-US" baseline="0" dirty="0" smtClean="0">
              <a:sym typeface="Wingdings" panose="05000000000000000000" pitchFamily="2" charset="2"/>
            </a:endParaRPr>
          </a:p>
          <a:p>
            <a:r>
              <a:rPr lang="en-US" b="1" baseline="0" dirty="0" smtClean="0">
                <a:sym typeface="Wingdings" panose="05000000000000000000" pitchFamily="2" charset="2"/>
              </a:rPr>
              <a:t>Training</a:t>
            </a:r>
            <a:r>
              <a:rPr lang="en-US" baseline="0" dirty="0" smtClean="0">
                <a:sym typeface="Wingdings" panose="05000000000000000000" pitchFamily="2" charset="2"/>
              </a:rPr>
              <a:t> – HCPs already have skills in patient communication and supportive care through their regular training. Specific training can be carried out as part of professional continuing education requirements to increase their knowledge and skills (e.g. there are some training programs available – see resources at end of slide deck). </a:t>
            </a:r>
          </a:p>
          <a:p>
            <a:endParaRPr lang="en-US" baseline="0" dirty="0" smtClean="0">
              <a:sym typeface="Wingdings" panose="05000000000000000000" pitchFamily="2" charset="2"/>
            </a:endParaRPr>
          </a:p>
          <a:p>
            <a:r>
              <a:rPr lang="en-US" b="1" baseline="0" dirty="0" smtClean="0">
                <a:sym typeface="Wingdings" panose="05000000000000000000" pitchFamily="2" charset="2"/>
              </a:rPr>
              <a:t>Resources</a:t>
            </a:r>
            <a:r>
              <a:rPr lang="en-US" baseline="0" dirty="0" smtClean="0">
                <a:sym typeface="Wingdings" panose="05000000000000000000" pitchFamily="2" charset="2"/>
              </a:rPr>
              <a:t> – Both HCP-facing and patient-facing resources are available, as well as the CCO Guideline and Resource Hub (soon to be released). Knowing what resources are available and referring patients to specific resources if they need further support beyond the HCP’s scope or time is a good way to support patient care. Referrals to specialized HCPs should be made for more intensive follow-up.</a:t>
            </a:r>
          </a:p>
          <a:p>
            <a:endParaRPr lang="en-US" baseline="0" dirty="0" smtClean="0">
              <a:sym typeface="Wingdings" panose="05000000000000000000" pitchFamily="2" charset="2"/>
            </a:endParaRPr>
          </a:p>
          <a:p>
            <a:r>
              <a:rPr lang="en-US" b="1" baseline="0" dirty="0" smtClean="0">
                <a:sym typeface="Wingdings" panose="05000000000000000000" pitchFamily="2" charset="2"/>
              </a:rPr>
              <a:t>Comfort Level </a:t>
            </a:r>
            <a:r>
              <a:rPr lang="en-US" baseline="0" dirty="0" smtClean="0">
                <a:sym typeface="Wingdings" panose="05000000000000000000" pitchFamily="2" charset="2"/>
              </a:rPr>
              <a:t>– HCPs should engage in reflective practice to determine areas of personal discomfort to overcome</a:t>
            </a:r>
          </a:p>
        </p:txBody>
      </p:sp>
      <p:sp>
        <p:nvSpPr>
          <p:cNvPr id="4" name="Slide Number Placeholder 3"/>
          <p:cNvSpPr>
            <a:spLocks noGrp="1"/>
          </p:cNvSpPr>
          <p:nvPr>
            <p:ph type="sldNum" sz="quarter" idx="10"/>
          </p:nvPr>
        </p:nvSpPr>
        <p:spPr/>
        <p:txBody>
          <a:bodyPr/>
          <a:lstStyle/>
          <a:p>
            <a:fld id="{91038149-BDEE-DF4D-8284-CB5D1506C436}" type="slidenum">
              <a:rPr lang="en-US" smtClean="0"/>
              <a:t>10</a:t>
            </a:fld>
            <a:endParaRPr lang="en-US"/>
          </a:p>
        </p:txBody>
      </p:sp>
    </p:spTree>
    <p:extLst>
      <p:ext uri="{BB962C8B-B14F-4D97-AF65-F5344CB8AC3E}">
        <p14:creationId xmlns:p14="http://schemas.microsoft.com/office/powerpoint/2010/main" val="351433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4" name="Picture 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593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17066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3" name="Picture 12"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p:txBody>
      </p:sp>
      <p:pic>
        <p:nvPicPr>
          <p:cNvPr id="14" name="Picture 1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19183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 y="17066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sp>
        <p:nvSpPr>
          <p:cNvPr id="10" name="Text Placeholder 13"/>
          <p:cNvSpPr>
            <a:spLocks noGrp="1"/>
          </p:cNvSpPr>
          <p:nvPr>
            <p:ph type="body" sz="quarter" idx="14"/>
          </p:nvPr>
        </p:nvSpPr>
        <p:spPr>
          <a:xfrm>
            <a:off x="4656666" y="17066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5" name="Picture 14"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4078401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271829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10" name="Picture 9"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3417796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capo.ca/ipode-project/cours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www.cancer.ca/~/media/cancer.ca/CW/publications/Sexuality%20and%20cancer/Sexuality-and-cancer-2016-EN.pdf" TargetMode="External"/><Relationship Id="rId5" Type="http://schemas.openxmlformats.org/officeDocument/2006/relationships/hyperlink" Target="https://portfolio.desouzainstitute.com/courseCodes/view/IPOS" TargetMode="External"/><Relationship Id="rId4" Type="http://schemas.openxmlformats.org/officeDocument/2006/relationships/hyperlink" Target="https://portfolio.desouzainstitute.com/courseCodes/view/IPO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image.jpg"/>
          <p:cNvPicPr>
            <a:picLocks noChangeAspect="1"/>
          </p:cNvPicPr>
          <p:nvPr/>
        </p:nvPicPr>
        <p:blipFill>
          <a:blip r:embed="rId3"/>
          <a:stretch>
            <a:fillRect/>
          </a:stretch>
        </p:blipFill>
        <p:spPr>
          <a:xfrm>
            <a:off x="-1" y="0"/>
            <a:ext cx="9144001" cy="6858000"/>
          </a:xfrm>
          <a:prstGeom prst="rect">
            <a:avLst/>
          </a:prstGeom>
        </p:spPr>
      </p:pic>
      <p:pic>
        <p:nvPicPr>
          <p:cNvPr id="4" name="Picture 3" descr="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69" y="1722937"/>
            <a:ext cx="4840224" cy="3493008"/>
          </a:xfrm>
          <a:prstGeom prst="rect">
            <a:avLst/>
          </a:prstGeom>
        </p:spPr>
      </p:pic>
      <p:sp>
        <p:nvSpPr>
          <p:cNvPr id="16" name="Round Single Corner Rectangle 15"/>
          <p:cNvSpPr/>
          <p:nvPr/>
        </p:nvSpPr>
        <p:spPr>
          <a:xfrm rot="5400000">
            <a:off x="1262971" y="2832780"/>
            <a:ext cx="419101" cy="2945045"/>
          </a:xfrm>
          <a:prstGeom prst="round1Rect">
            <a:avLst>
              <a:gd name="adj" fmla="val 4207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7171273" y="5798604"/>
            <a:ext cx="1676400" cy="774700"/>
          </a:xfrm>
          <a:prstGeom prst="rect">
            <a:avLst/>
          </a:prstGeom>
        </p:spPr>
      </p:pic>
      <p:sp>
        <p:nvSpPr>
          <p:cNvPr id="2" name="Title 1"/>
          <p:cNvSpPr>
            <a:spLocks noGrp="1"/>
          </p:cNvSpPr>
          <p:nvPr>
            <p:ph type="ctrTitle"/>
          </p:nvPr>
        </p:nvSpPr>
        <p:spPr>
          <a:xfrm>
            <a:off x="366872" y="1913594"/>
            <a:ext cx="4437018" cy="1991502"/>
          </a:xfrm>
        </p:spPr>
        <p:txBody>
          <a:bodyPr>
            <a:noAutofit/>
          </a:bodyPr>
          <a:lstStyle/>
          <a:p>
            <a:pPr>
              <a:lnSpc>
                <a:spcPct val="100000"/>
              </a:lnSpc>
            </a:pPr>
            <a:r>
              <a:rPr lang="en-US" sz="3000" dirty="0" smtClean="0"/>
              <a:t>It’s Time to Talk: </a:t>
            </a:r>
            <a:br>
              <a:rPr lang="en-US" sz="3000" dirty="0" smtClean="0"/>
            </a:br>
            <a:r>
              <a:rPr lang="en-US" sz="3000" dirty="0" smtClean="0"/>
              <a:t>Starting the Conversation Around Sexual Health in Cancer</a:t>
            </a:r>
            <a:endParaRPr lang="en-US" sz="3000" dirty="0"/>
          </a:p>
        </p:txBody>
      </p:sp>
      <p:sp>
        <p:nvSpPr>
          <p:cNvPr id="3" name="Subtitle 2"/>
          <p:cNvSpPr>
            <a:spLocks noGrp="1"/>
          </p:cNvSpPr>
          <p:nvPr>
            <p:ph type="subTitle" idx="1"/>
          </p:nvPr>
        </p:nvSpPr>
        <p:spPr>
          <a:xfrm>
            <a:off x="34725" y="4239432"/>
            <a:ext cx="2945045" cy="307961"/>
          </a:xfrm>
        </p:spPr>
        <p:txBody>
          <a:bodyPr lIns="0" tIns="0" rIns="0">
            <a:normAutofit fontScale="77500" lnSpcReduction="20000"/>
          </a:bodyPr>
          <a:lstStyle/>
          <a:p>
            <a:r>
              <a:rPr lang="en-US" dirty="0" smtClean="0"/>
              <a:t>Health care provider resource</a:t>
            </a:r>
            <a:endParaRPr lang="en-US" dirty="0"/>
          </a:p>
        </p:txBody>
      </p:sp>
      <p:pic>
        <p:nvPicPr>
          <p:cNvPr id="17" name="Picture 16" descr="CCO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
        <p:nvSpPr>
          <p:cNvPr id="9" name="TextBox 2"/>
          <p:cNvSpPr txBox="1"/>
          <p:nvPr/>
        </p:nvSpPr>
        <p:spPr>
          <a:xfrm>
            <a:off x="251668" y="6001288"/>
            <a:ext cx="251115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February 2017</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Barriers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10</a:t>
            </a:fld>
            <a:endParaRPr lang="en-US" dirty="0"/>
          </a:p>
        </p:txBody>
      </p:sp>
      <p:grpSp>
        <p:nvGrpSpPr>
          <p:cNvPr id="12" name="Group 11"/>
          <p:cNvGrpSpPr/>
          <p:nvPr/>
        </p:nvGrpSpPr>
        <p:grpSpPr>
          <a:xfrm>
            <a:off x="196775" y="1261652"/>
            <a:ext cx="8391650" cy="4803483"/>
            <a:chOff x="289414" y="983153"/>
            <a:chExt cx="7330586" cy="4477847"/>
          </a:xfrm>
        </p:grpSpPr>
        <p:graphicFrame>
          <p:nvGraphicFramePr>
            <p:cNvPr id="6" name="Diagram 5"/>
            <p:cNvGraphicFramePr/>
            <p:nvPr>
              <p:extLst>
                <p:ext uri="{D42A27DB-BD31-4B8C-83A1-F6EECF244321}">
                  <p14:modId xmlns:p14="http://schemas.microsoft.com/office/powerpoint/2010/main" val="1671003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ine Callout 1 6"/>
            <p:cNvSpPr/>
            <p:nvPr/>
          </p:nvSpPr>
          <p:spPr>
            <a:xfrm>
              <a:off x="289414" y="2918251"/>
              <a:ext cx="1344783" cy="1291093"/>
            </a:xfrm>
            <a:prstGeom prst="borderCallout1">
              <a:avLst>
                <a:gd name="adj1" fmla="val 100577"/>
                <a:gd name="adj2" fmla="val 102899"/>
                <a:gd name="adj3" fmla="val 113533"/>
                <a:gd name="adj4" fmla="val 117046"/>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Speak in a private room; Let team members know the conversation will be initiated</a:t>
              </a:r>
              <a:endParaRPr lang="en-CA" sz="1400" dirty="0"/>
            </a:p>
          </p:txBody>
        </p:sp>
        <p:sp>
          <p:nvSpPr>
            <p:cNvPr id="8" name="Line Callout 1 7"/>
            <p:cNvSpPr/>
            <p:nvPr/>
          </p:nvSpPr>
          <p:spPr>
            <a:xfrm>
              <a:off x="870595" y="1376849"/>
              <a:ext cx="1333500" cy="1390650"/>
            </a:xfrm>
            <a:prstGeom prst="borderCallout1">
              <a:avLst>
                <a:gd name="adj1" fmla="val 105592"/>
                <a:gd name="adj2" fmla="val 101282"/>
                <a:gd name="adj3" fmla="val 158045"/>
                <a:gd name="adj4" fmla="val 131359"/>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Use resources to start the conversation and follow-up with the patient at a later time</a:t>
              </a:r>
              <a:endParaRPr lang="en-CA" sz="1400" dirty="0"/>
            </a:p>
          </p:txBody>
        </p:sp>
        <p:sp>
          <p:nvSpPr>
            <p:cNvPr id="9" name="Line Callout 1 8"/>
            <p:cNvSpPr/>
            <p:nvPr/>
          </p:nvSpPr>
          <p:spPr>
            <a:xfrm>
              <a:off x="2376537" y="1168002"/>
              <a:ext cx="990600" cy="981075"/>
            </a:xfrm>
            <a:prstGeom prst="borderCallout1">
              <a:avLst>
                <a:gd name="adj1" fmla="val 105592"/>
                <a:gd name="adj2" fmla="val 101282"/>
                <a:gd name="adj3" fmla="val 173646"/>
                <a:gd name="adj4" fmla="val 128014"/>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Training programs are available</a:t>
              </a:r>
              <a:endParaRPr lang="en-CA" sz="1400" dirty="0"/>
            </a:p>
          </p:txBody>
        </p:sp>
        <p:sp>
          <p:nvSpPr>
            <p:cNvPr id="10" name="Line Callout 1 9"/>
            <p:cNvSpPr/>
            <p:nvPr/>
          </p:nvSpPr>
          <p:spPr>
            <a:xfrm>
              <a:off x="3578122" y="1028214"/>
              <a:ext cx="1129445" cy="1043960"/>
            </a:xfrm>
            <a:prstGeom prst="borderCallout1">
              <a:avLst>
                <a:gd name="adj1" fmla="val 105592"/>
                <a:gd name="adj2" fmla="val 101282"/>
                <a:gd name="adj3" fmla="val 125784"/>
                <a:gd name="adj4" fmla="val 108842"/>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HCP and patient-facing resources are available</a:t>
              </a:r>
              <a:endParaRPr lang="en-CA" sz="1400" dirty="0"/>
            </a:p>
          </p:txBody>
        </p:sp>
        <p:sp>
          <p:nvSpPr>
            <p:cNvPr id="11" name="Line Callout 1 10"/>
            <p:cNvSpPr/>
            <p:nvPr/>
          </p:nvSpPr>
          <p:spPr>
            <a:xfrm>
              <a:off x="4965309" y="983153"/>
              <a:ext cx="1028700" cy="793750"/>
            </a:xfrm>
            <a:prstGeom prst="borderCallout1">
              <a:avLst>
                <a:gd name="adj1" fmla="val 105592"/>
                <a:gd name="adj2" fmla="val 101282"/>
                <a:gd name="adj3" fmla="val 126248"/>
                <a:gd name="adj4" fmla="val 103502"/>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Engage in reflective practice</a:t>
              </a:r>
              <a:endParaRPr lang="en-CA" sz="1400" dirty="0"/>
            </a:p>
          </p:txBody>
        </p:sp>
      </p:grpSp>
      <p:grpSp>
        <p:nvGrpSpPr>
          <p:cNvPr id="22" name="Group 21"/>
          <p:cNvGrpSpPr/>
          <p:nvPr/>
        </p:nvGrpSpPr>
        <p:grpSpPr>
          <a:xfrm>
            <a:off x="4756729" y="4606634"/>
            <a:ext cx="2547938" cy="1196247"/>
            <a:chOff x="3850481" y="4180090"/>
            <a:chExt cx="2547938" cy="1196247"/>
          </a:xfrm>
          <a:solidFill>
            <a:schemeClr val="tx2">
              <a:lumMod val="75000"/>
              <a:lumOff val="25000"/>
            </a:schemeClr>
          </a:solidFill>
        </p:grpSpPr>
        <p:sp>
          <p:nvSpPr>
            <p:cNvPr id="13" name="Rectangle 12"/>
            <p:cNvSpPr/>
            <p:nvPr/>
          </p:nvSpPr>
          <p:spPr>
            <a:xfrm>
              <a:off x="4035992" y="4655771"/>
              <a:ext cx="107279" cy="720565"/>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4" name="Rectangle 13"/>
            <p:cNvSpPr/>
            <p:nvPr/>
          </p:nvSpPr>
          <p:spPr>
            <a:xfrm>
              <a:off x="6113085" y="4655771"/>
              <a:ext cx="107279" cy="720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5" name="Rectangle 14"/>
            <p:cNvSpPr/>
            <p:nvPr/>
          </p:nvSpPr>
          <p:spPr>
            <a:xfrm>
              <a:off x="3850481" y="4180090"/>
              <a:ext cx="2547938" cy="53187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Barriers to discussing sexual health</a:t>
              </a:r>
              <a:endParaRPr lang="en-CA" dirty="0"/>
            </a:p>
          </p:txBody>
        </p:sp>
      </p:grpSp>
    </p:spTree>
    <p:extLst>
      <p:ext uri="{BB962C8B-B14F-4D97-AF65-F5344CB8AC3E}">
        <p14:creationId xmlns:p14="http://schemas.microsoft.com/office/powerpoint/2010/main" val="152883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evron 10"/>
          <p:cNvSpPr/>
          <p:nvPr/>
        </p:nvSpPr>
        <p:spPr>
          <a:xfrm>
            <a:off x="6305550" y="2002005"/>
            <a:ext cx="514350" cy="722145"/>
          </a:xfrm>
          <a:prstGeom prst="chevron">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
        <p:nvSpPr>
          <p:cNvPr id="2" name="Title 1"/>
          <p:cNvSpPr>
            <a:spLocks noGrp="1"/>
          </p:cNvSpPr>
          <p:nvPr>
            <p:ph type="title"/>
          </p:nvPr>
        </p:nvSpPr>
        <p:spPr/>
        <p:txBody>
          <a:bodyPr/>
          <a:lstStyle/>
          <a:p>
            <a:r>
              <a:rPr lang="en-US" dirty="0" smtClean="0"/>
              <a:t>Patient Experience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11</a:t>
            </a:fld>
            <a:endParaRPr lang="en-US" dirty="0"/>
          </a:p>
        </p:txBody>
      </p:sp>
      <p:sp>
        <p:nvSpPr>
          <p:cNvPr id="6" name="Rectangular Callout 5"/>
          <p:cNvSpPr/>
          <p:nvPr/>
        </p:nvSpPr>
        <p:spPr>
          <a:xfrm>
            <a:off x="561974" y="1402808"/>
            <a:ext cx="6419851" cy="3543300"/>
          </a:xfrm>
          <a:prstGeom prst="wedgeRectCallout">
            <a:avLst/>
          </a:prstGeom>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dirty="0"/>
              <a:t>“It wouldn’t have mattered when I got the information because I would have had the treatment anyhow</a:t>
            </a:r>
            <a:r>
              <a:rPr lang="en-US" sz="2400" i="1" dirty="0" smtClean="0"/>
              <a:t>...</a:t>
            </a:r>
            <a:r>
              <a:rPr lang="en-US" sz="2400" i="1" dirty="0"/>
              <a:t>but it would have been good to be more prepared about what was going to happen so that it wasn’t a </a:t>
            </a:r>
            <a:r>
              <a:rPr lang="en-US" sz="2400" i="1" dirty="0" smtClean="0"/>
              <a:t>surprise...</a:t>
            </a:r>
            <a:r>
              <a:rPr lang="en-US" sz="2400" i="1" dirty="0"/>
              <a:t>I asked </a:t>
            </a:r>
            <a:r>
              <a:rPr lang="en-US" sz="2400" i="1" dirty="0" smtClean="0"/>
              <a:t>myself, ‘</a:t>
            </a:r>
            <a:r>
              <a:rPr lang="en-US" sz="2400" b="1" i="1" u="sng" dirty="0"/>
              <a:t>T</a:t>
            </a:r>
            <a:r>
              <a:rPr lang="en-US" sz="2400" b="1" i="1" u="sng" dirty="0" smtClean="0"/>
              <a:t>his</a:t>
            </a:r>
            <a:r>
              <a:rPr lang="en-US" sz="2400" i="1" dirty="0" smtClean="0"/>
              <a:t> </a:t>
            </a:r>
            <a:r>
              <a:rPr lang="en-US" sz="2400" i="1" dirty="0"/>
              <a:t>as well, what next? What else haven’t they told me about</a:t>
            </a:r>
            <a:r>
              <a:rPr lang="en-US" sz="2400" i="1" dirty="0" smtClean="0"/>
              <a:t>?’” </a:t>
            </a:r>
            <a:r>
              <a:rPr lang="en-US" sz="2400" i="1" dirty="0"/>
              <a:t> </a:t>
            </a:r>
            <a:endParaRPr lang="en-CA" sz="2400" dirty="0"/>
          </a:p>
        </p:txBody>
      </p:sp>
      <p:sp>
        <p:nvSpPr>
          <p:cNvPr id="9" name="TextBox 8"/>
          <p:cNvSpPr txBox="1"/>
          <p:nvPr/>
        </p:nvSpPr>
        <p:spPr>
          <a:xfrm>
            <a:off x="3352799" y="5332917"/>
            <a:ext cx="5019675" cy="923330"/>
          </a:xfrm>
          <a:prstGeom prst="rect">
            <a:avLst/>
          </a:prstGeom>
          <a:solidFill>
            <a:schemeClr val="accent1">
              <a:lumMod val="10000"/>
              <a:lumOff val="90000"/>
            </a:schemeClr>
          </a:solidFill>
          <a:ln>
            <a:solidFill>
              <a:schemeClr val="tx1"/>
            </a:solidFill>
          </a:ln>
        </p:spPr>
        <p:txBody>
          <a:bodyPr wrap="square" rtlCol="0">
            <a:spAutoFit/>
          </a:bodyPr>
          <a:lstStyle/>
          <a:p>
            <a:r>
              <a:rPr lang="en-US" dirty="0" smtClean="0"/>
              <a:t>Prostate cancer patient at a follow-up clinic appointment commenting on his experiences with erectile dysfunction after surgery.</a:t>
            </a:r>
            <a:endParaRPr lang="en-CA" dirty="0"/>
          </a:p>
        </p:txBody>
      </p:sp>
    </p:spTree>
    <p:extLst>
      <p:ext uri="{BB962C8B-B14F-4D97-AF65-F5344CB8AC3E}">
        <p14:creationId xmlns:p14="http://schemas.microsoft.com/office/powerpoint/2010/main" val="119386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can we do to help?</a:t>
            </a:r>
            <a:endParaRPr lang="en-US" dirty="0"/>
          </a:p>
        </p:txBody>
      </p:sp>
      <p:sp>
        <p:nvSpPr>
          <p:cNvPr id="6" name="Subtitle 5"/>
          <p:cNvSpPr>
            <a:spLocks noGrp="1"/>
          </p:cNvSpPr>
          <p:nvPr>
            <p:ph type="subTitle" idx="4"/>
          </p:nvPr>
        </p:nvSpPr>
        <p:spPr/>
        <p:txBody>
          <a:bodyPr/>
          <a:lstStyle/>
          <a:p>
            <a:r>
              <a:rPr lang="en-US" dirty="0" smtClean="0"/>
              <a:t>Open the </a:t>
            </a:r>
            <a:r>
              <a:rPr lang="en-US" dirty="0"/>
              <a:t>D</a:t>
            </a:r>
            <a:r>
              <a:rPr lang="en-US" dirty="0" smtClean="0"/>
              <a:t>ialogue</a:t>
            </a:r>
            <a:endParaRPr lang="en-US" dirty="0"/>
          </a:p>
        </p:txBody>
      </p:sp>
      <p:sp>
        <p:nvSpPr>
          <p:cNvPr id="7" name="Text Placeholder 6"/>
          <p:cNvSpPr>
            <a:spLocks noGrp="1"/>
          </p:cNvSpPr>
          <p:nvPr>
            <p:ph type="body" sz="quarter" idx="13"/>
          </p:nvPr>
        </p:nvSpPr>
        <p:spPr>
          <a:xfrm>
            <a:off x="4559300" y="1856109"/>
            <a:ext cx="4127500" cy="2342636"/>
          </a:xfrm>
        </p:spPr>
        <p:txBody>
          <a:bodyPr/>
          <a:lstStyle/>
          <a:p>
            <a:pPr marL="285750" indent="-285750">
              <a:buFont typeface="Arial" panose="020B0604020202020204" pitchFamily="34" charset="0"/>
              <a:buChar char="•"/>
            </a:pPr>
            <a:r>
              <a:rPr lang="en-US" dirty="0" smtClean="0">
                <a:latin typeface="+mn-lt"/>
              </a:rPr>
              <a:t>Recognize barriers</a:t>
            </a:r>
          </a:p>
          <a:p>
            <a:pPr marL="285750" indent="-285750">
              <a:buFont typeface="Arial" panose="020B0604020202020204" pitchFamily="34" charset="0"/>
              <a:buChar char="•"/>
            </a:pPr>
            <a:r>
              <a:rPr lang="en-US" dirty="0" smtClean="0">
                <a:latin typeface="+mn-lt"/>
              </a:rPr>
              <a:t>Initiate the conversation as part of regular patient care</a:t>
            </a:r>
          </a:p>
          <a:p>
            <a:pPr marL="285750" indent="-285750">
              <a:buFont typeface="Arial" panose="020B0604020202020204" pitchFamily="34" charset="0"/>
              <a:buChar char="•"/>
            </a:pPr>
            <a:r>
              <a:rPr lang="en-US" dirty="0">
                <a:latin typeface="+mn-lt"/>
              </a:rPr>
              <a:t>Ask questions and/or use tools to start the </a:t>
            </a:r>
            <a:r>
              <a:rPr lang="en-US" dirty="0" smtClean="0">
                <a:latin typeface="+mn-lt"/>
              </a:rPr>
              <a:t>discussion</a:t>
            </a:r>
          </a:p>
          <a:p>
            <a:pPr marL="285750" indent="-285750">
              <a:buFont typeface="Arial" panose="020B0604020202020204" pitchFamily="34" charset="0"/>
              <a:buChar char="•"/>
            </a:pPr>
            <a:r>
              <a:rPr lang="en-US" dirty="0" smtClean="0">
                <a:latin typeface="+mn-lt"/>
              </a:rPr>
              <a:t>Be familiar with patient-focused resources</a:t>
            </a:r>
            <a:endParaRPr lang="en-US" dirty="0">
              <a:latin typeface="+mn-lt"/>
            </a:endParaRPr>
          </a:p>
        </p:txBody>
      </p:sp>
      <p:sp>
        <p:nvSpPr>
          <p:cNvPr id="8" name="Round Single Corner Rectangle 7"/>
          <p:cNvSpPr/>
          <p:nvPr/>
        </p:nvSpPr>
        <p:spPr>
          <a:xfrm rot="5400000">
            <a:off x="-129948" y="1441009"/>
            <a:ext cx="4576296" cy="4316400"/>
          </a:xfrm>
          <a:prstGeom prst="round1Rect">
            <a:avLst>
              <a:gd name="adj" fmla="val 9412"/>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lide Number Placeholder 8"/>
          <p:cNvSpPr>
            <a:spLocks noGrp="1"/>
          </p:cNvSpPr>
          <p:nvPr>
            <p:ph type="sldNum" sz="quarter" idx="12"/>
          </p:nvPr>
        </p:nvSpPr>
        <p:spPr/>
        <p:txBody>
          <a:bodyPr/>
          <a:lstStyle/>
          <a:p>
            <a:fld id="{D28A7EBE-86EF-4D46-BBBA-56D187EC3882}" type="slidenum">
              <a:rPr lang="en-US" smtClean="0"/>
              <a:pPr/>
              <a:t>12</a:t>
            </a:fld>
            <a:endParaRPr lang="en-US" dirty="0"/>
          </a:p>
        </p:txBody>
      </p:sp>
      <p:sp>
        <p:nvSpPr>
          <p:cNvPr id="3" name="TextBox 2"/>
          <p:cNvSpPr txBox="1"/>
          <p:nvPr/>
        </p:nvSpPr>
        <p:spPr>
          <a:xfrm>
            <a:off x="4572000" y="4401269"/>
            <a:ext cx="4127500" cy="1477328"/>
          </a:xfrm>
          <a:prstGeom prst="rect">
            <a:avLst/>
          </a:prstGeom>
          <a:noFill/>
          <a:ln>
            <a:solidFill>
              <a:schemeClr val="tx2"/>
            </a:solidFill>
          </a:ln>
        </p:spPr>
        <p:txBody>
          <a:bodyPr wrap="square" rtlCol="0">
            <a:spAutoFit/>
          </a:bodyPr>
          <a:lstStyle/>
          <a:p>
            <a:pPr algn="ctr"/>
            <a:r>
              <a:rPr lang="en-US" i="1" dirty="0" smtClean="0"/>
              <a:t>Initiating a conversation about sexual health with cancer patients is the first essential step that should be taken by healthcare providers so that further support can be given.</a:t>
            </a:r>
            <a:endParaRPr lang="en-CA" i="1" dirty="0"/>
          </a:p>
        </p:txBody>
      </p:sp>
    </p:spTree>
    <p:extLst>
      <p:ext uri="{BB962C8B-B14F-4D97-AF65-F5344CB8AC3E}">
        <p14:creationId xmlns:p14="http://schemas.microsoft.com/office/powerpoint/2010/main" val="424170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 Team-Based Approach</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13</a:t>
            </a:fld>
            <a:endParaRPr lang="en-US" dirty="0"/>
          </a:p>
        </p:txBody>
      </p:sp>
      <p:sp>
        <p:nvSpPr>
          <p:cNvPr id="4" name="Subtitle 3"/>
          <p:cNvSpPr>
            <a:spLocks noGrp="1"/>
          </p:cNvSpPr>
          <p:nvPr>
            <p:ph type="subTitle" idx="4"/>
          </p:nvPr>
        </p:nvSpPr>
        <p:spPr>
          <a:xfrm>
            <a:off x="431800" y="1203974"/>
            <a:ext cx="7867248" cy="901073"/>
          </a:xfrm>
        </p:spPr>
        <p:txBody>
          <a:bodyPr/>
          <a:lstStyle/>
          <a:p>
            <a:pPr algn="ctr"/>
            <a:r>
              <a:rPr lang="en-US" dirty="0" smtClean="0"/>
              <a:t>An optimal patient experience can be achieved when HCPs throughout the care pathway initiate the conversation.</a:t>
            </a:r>
            <a:endParaRPr lang="en-CA" dirty="0"/>
          </a:p>
        </p:txBody>
      </p:sp>
      <p:sp>
        <p:nvSpPr>
          <p:cNvPr id="7" name="Oval 6"/>
          <p:cNvSpPr/>
          <p:nvPr/>
        </p:nvSpPr>
        <p:spPr>
          <a:xfrm>
            <a:off x="1687813" y="4186802"/>
            <a:ext cx="2382456" cy="2038398"/>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a:t>
            </a:r>
            <a:r>
              <a:rPr lang="en-US" dirty="0" smtClean="0">
                <a:solidFill>
                  <a:schemeClr val="tx1"/>
                </a:solidFill>
              </a:rPr>
              <a:t>hemotherapy treatment</a:t>
            </a:r>
            <a:endParaRPr lang="en-CA" dirty="0">
              <a:solidFill>
                <a:schemeClr val="tx1"/>
              </a:solidFill>
            </a:endParaRPr>
          </a:p>
        </p:txBody>
      </p:sp>
      <p:sp>
        <p:nvSpPr>
          <p:cNvPr id="8" name="Oval 7"/>
          <p:cNvSpPr/>
          <p:nvPr/>
        </p:nvSpPr>
        <p:spPr>
          <a:xfrm>
            <a:off x="3408744" y="2039178"/>
            <a:ext cx="2382456" cy="2038398"/>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Radiation treatment</a:t>
            </a:r>
            <a:endParaRPr lang="en-CA" dirty="0">
              <a:solidFill>
                <a:schemeClr val="tx1"/>
              </a:solidFill>
            </a:endParaRPr>
          </a:p>
        </p:txBody>
      </p:sp>
      <p:sp>
        <p:nvSpPr>
          <p:cNvPr id="9" name="Oval 8"/>
          <p:cNvSpPr/>
          <p:nvPr/>
        </p:nvSpPr>
        <p:spPr>
          <a:xfrm>
            <a:off x="5110223" y="4186802"/>
            <a:ext cx="2382456" cy="2038398"/>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Near the end of treatment</a:t>
            </a:r>
            <a:endParaRPr lang="en-CA" dirty="0"/>
          </a:p>
        </p:txBody>
      </p:sp>
      <p:sp>
        <p:nvSpPr>
          <p:cNvPr id="10" name="Oval 9"/>
          <p:cNvSpPr/>
          <p:nvPr/>
        </p:nvSpPr>
        <p:spPr>
          <a:xfrm>
            <a:off x="6553200" y="2053144"/>
            <a:ext cx="2382456" cy="2038398"/>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Survivorship</a:t>
            </a:r>
            <a:endParaRPr lang="en-CA" dirty="0"/>
          </a:p>
        </p:txBody>
      </p:sp>
      <p:sp>
        <p:nvSpPr>
          <p:cNvPr id="11" name="Oval 10"/>
          <p:cNvSpPr/>
          <p:nvPr/>
        </p:nvSpPr>
        <p:spPr>
          <a:xfrm>
            <a:off x="264288" y="2053144"/>
            <a:ext cx="2382456" cy="2038398"/>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Initial consultation</a:t>
            </a:r>
            <a:endParaRPr lang="en-CA" dirty="0">
              <a:solidFill>
                <a:schemeClr val="tx1"/>
              </a:solidFill>
            </a:endParaRPr>
          </a:p>
        </p:txBody>
      </p:sp>
      <p:sp>
        <p:nvSpPr>
          <p:cNvPr id="15" name="Curved Right Arrow 14"/>
          <p:cNvSpPr/>
          <p:nvPr/>
        </p:nvSpPr>
        <p:spPr>
          <a:xfrm rot="19431883">
            <a:off x="1108597" y="3986148"/>
            <a:ext cx="396433" cy="1313835"/>
          </a:xfrm>
          <a:prstGeom prst="curved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accent2"/>
              </a:solidFill>
            </a:endParaRPr>
          </a:p>
        </p:txBody>
      </p:sp>
      <p:sp>
        <p:nvSpPr>
          <p:cNvPr id="18" name="Curved Right Arrow 17"/>
          <p:cNvSpPr/>
          <p:nvPr/>
        </p:nvSpPr>
        <p:spPr>
          <a:xfrm rot="13602842">
            <a:off x="7840770" y="3798880"/>
            <a:ext cx="396433" cy="1406459"/>
          </a:xfrm>
          <a:prstGeom prst="curved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accent2"/>
              </a:solidFill>
            </a:endParaRPr>
          </a:p>
        </p:txBody>
      </p:sp>
      <p:sp>
        <p:nvSpPr>
          <p:cNvPr id="17" name="Curved Left Arrow 16"/>
          <p:cNvSpPr/>
          <p:nvPr/>
        </p:nvSpPr>
        <p:spPr>
          <a:xfrm rot="19023971">
            <a:off x="5828151" y="3391382"/>
            <a:ext cx="348515" cy="914400"/>
          </a:xfrm>
          <a:prstGeom prst="curved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
        <p:nvSpPr>
          <p:cNvPr id="19" name="Curved Left Arrow 18"/>
          <p:cNvSpPr/>
          <p:nvPr/>
        </p:nvSpPr>
        <p:spPr>
          <a:xfrm rot="14179507">
            <a:off x="3123149" y="3358791"/>
            <a:ext cx="348515" cy="914400"/>
          </a:xfrm>
          <a:prstGeom prst="curved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Tree>
    <p:extLst>
      <p:ext uri="{BB962C8B-B14F-4D97-AF65-F5344CB8AC3E}">
        <p14:creationId xmlns:p14="http://schemas.microsoft.com/office/powerpoint/2010/main" val="283083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Scroll 6"/>
          <p:cNvSpPr/>
          <p:nvPr/>
        </p:nvSpPr>
        <p:spPr>
          <a:xfrm>
            <a:off x="0" y="1076444"/>
            <a:ext cx="5451676" cy="5137304"/>
          </a:xfrm>
          <a:prstGeom prst="verticalScroll">
            <a:avLst/>
          </a:prstGeom>
          <a:solidFill>
            <a:schemeClr val="accent1">
              <a:lumMod val="25000"/>
              <a:lumOff val="75000"/>
              <a:alpha val="47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Create a Supportive </a:t>
            </a:r>
            <a:r>
              <a:rPr lang="en-US" dirty="0"/>
              <a:t>C</a:t>
            </a:r>
            <a:r>
              <a:rPr lang="en-US" dirty="0" smtClean="0"/>
              <a:t>ulture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14</a:t>
            </a:fld>
            <a:endParaRPr lang="en-US" dirty="0"/>
          </a:p>
        </p:txBody>
      </p:sp>
      <p:sp>
        <p:nvSpPr>
          <p:cNvPr id="5" name="Text Placeholder 4"/>
          <p:cNvSpPr>
            <a:spLocks noGrp="1"/>
          </p:cNvSpPr>
          <p:nvPr>
            <p:ph type="body" sz="quarter" idx="13"/>
          </p:nvPr>
        </p:nvSpPr>
        <p:spPr>
          <a:xfrm>
            <a:off x="5040444" y="2545358"/>
            <a:ext cx="3958046" cy="2682775"/>
          </a:xfrm>
        </p:spPr>
        <p:txBody>
          <a:bodyPr/>
          <a:lstStyle/>
          <a:p>
            <a:pPr marL="285750" indent="-285750">
              <a:buFont typeface="Wingdings" panose="05000000000000000000" pitchFamily="2" charset="2"/>
              <a:buChar char="Ø"/>
            </a:pPr>
            <a:r>
              <a:rPr lang="en-US" dirty="0" smtClean="0">
                <a:latin typeface="+mn-lt"/>
              </a:rPr>
              <a:t>Ask questions to start the conversation</a:t>
            </a:r>
          </a:p>
          <a:p>
            <a:pPr marL="285750" indent="-285750">
              <a:buFont typeface="Wingdings" panose="05000000000000000000" pitchFamily="2" charset="2"/>
              <a:buChar char="Ø"/>
            </a:pPr>
            <a:r>
              <a:rPr lang="en-US" dirty="0" smtClean="0">
                <a:latin typeface="+mn-lt"/>
              </a:rPr>
              <a:t>Include “sexual health” as a component of the patient intake form</a:t>
            </a:r>
          </a:p>
          <a:p>
            <a:pPr marL="285750" indent="-285750">
              <a:buFont typeface="Wingdings" panose="05000000000000000000" pitchFamily="2" charset="2"/>
              <a:buChar char="Ø"/>
            </a:pPr>
            <a:r>
              <a:rPr lang="en-US" dirty="0" smtClean="0">
                <a:latin typeface="+mn-lt"/>
              </a:rPr>
              <a:t>Use screening tools (e.g. EPIC) and leverage them as a way to initiate the conversation</a:t>
            </a:r>
          </a:p>
          <a:p>
            <a:pPr marL="285750" indent="-285750">
              <a:buFont typeface="Wingdings" panose="05000000000000000000" pitchFamily="2" charset="2"/>
              <a:buChar char="Ø"/>
            </a:pPr>
            <a:r>
              <a:rPr lang="en-US" dirty="0" smtClean="0">
                <a:latin typeface="+mn-lt"/>
              </a:rPr>
              <a:t>Provide the patient with a list of questions they can ask</a:t>
            </a:r>
            <a:endParaRPr lang="en-CA" dirty="0">
              <a:latin typeface="+mn-lt"/>
            </a:endParaRPr>
          </a:p>
        </p:txBody>
      </p:sp>
      <p:sp>
        <p:nvSpPr>
          <p:cNvPr id="6" name="Text Placeholder 4"/>
          <p:cNvSpPr txBox="1">
            <a:spLocks/>
          </p:cNvSpPr>
          <p:nvPr/>
        </p:nvSpPr>
        <p:spPr>
          <a:xfrm>
            <a:off x="786130" y="1952681"/>
            <a:ext cx="3931558" cy="4068355"/>
          </a:xfrm>
          <a:prstGeom prst="rect">
            <a:avLst/>
          </a:prstGeom>
        </p:spPr>
        <p:txBody>
          <a:bodyPr vert="horz" lIns="0" tIns="0" rIns="0" bIns="0" numCol="1" rtlCol="0">
            <a:noAutofit/>
          </a:bodyPr>
          <a:lstStyle>
            <a:lvl1pPr marL="0" indent="0" algn="l" defTabSz="457200" rtl="0" eaLnBrk="1" latinLnBrk="0" hangingPunct="1">
              <a:lnSpc>
                <a:spcPts val="2100"/>
              </a:lnSpc>
              <a:spcBef>
                <a:spcPct val="20000"/>
              </a:spcBef>
              <a:spcAft>
                <a:spcPts val="1350"/>
              </a:spcAft>
              <a:buFont typeface="Arial"/>
              <a:buNone/>
              <a:tabLst>
                <a:tab pos="236538" algn="l"/>
              </a:tabLst>
              <a:defRPr sz="1500" kern="1200">
                <a:solidFill>
                  <a:schemeClr val="accent5">
                    <a:lumMod val="10000"/>
                  </a:schemeClr>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spcAft>
                <a:spcPts val="0"/>
              </a:spcAft>
              <a:buFont typeface="Wingdings" panose="05000000000000000000" pitchFamily="2" charset="2"/>
              <a:buChar char="q"/>
            </a:pPr>
            <a:r>
              <a:rPr lang="en-US" sz="1200" dirty="0">
                <a:latin typeface="+mn-lt"/>
              </a:rPr>
              <a:t>Will this treatment affect me sexually?</a:t>
            </a:r>
          </a:p>
          <a:p>
            <a:pPr marL="342900" indent="-342900">
              <a:spcBef>
                <a:spcPts val="0"/>
              </a:spcBef>
              <a:spcAft>
                <a:spcPts val="0"/>
              </a:spcAft>
              <a:buFont typeface="Wingdings" panose="05000000000000000000" pitchFamily="2" charset="2"/>
              <a:buChar char="q"/>
            </a:pPr>
            <a:r>
              <a:rPr lang="en-US" sz="1200" dirty="0">
                <a:latin typeface="+mn-lt"/>
              </a:rPr>
              <a:t>Will this treatment affect my hormones?</a:t>
            </a:r>
          </a:p>
          <a:p>
            <a:pPr marL="342900" indent="-342900">
              <a:spcBef>
                <a:spcPts val="0"/>
              </a:spcBef>
              <a:spcAft>
                <a:spcPts val="0"/>
              </a:spcAft>
              <a:buFont typeface="Wingdings" panose="05000000000000000000" pitchFamily="2" charset="2"/>
              <a:buChar char="q"/>
            </a:pPr>
            <a:r>
              <a:rPr lang="en-US" sz="1200" dirty="0">
                <a:latin typeface="+mn-lt"/>
              </a:rPr>
              <a:t>Will the changes be permanent?</a:t>
            </a:r>
          </a:p>
          <a:p>
            <a:pPr marL="342900" indent="-342900">
              <a:spcBef>
                <a:spcPts val="0"/>
              </a:spcBef>
              <a:spcAft>
                <a:spcPts val="0"/>
              </a:spcAft>
              <a:buFont typeface="Wingdings" panose="05000000000000000000" pitchFamily="2" charset="2"/>
              <a:buChar char="q"/>
            </a:pPr>
            <a:r>
              <a:rPr lang="en-US" sz="1200" dirty="0">
                <a:latin typeface="+mn-lt"/>
              </a:rPr>
              <a:t>When will I feel like having sex again?</a:t>
            </a:r>
          </a:p>
          <a:p>
            <a:pPr marL="342900" indent="-342900">
              <a:spcBef>
                <a:spcPts val="0"/>
              </a:spcBef>
              <a:spcAft>
                <a:spcPts val="0"/>
              </a:spcAft>
              <a:buFont typeface="Wingdings" panose="05000000000000000000" pitchFamily="2" charset="2"/>
              <a:buChar char="q"/>
            </a:pPr>
            <a:r>
              <a:rPr lang="en-US" sz="1200" dirty="0" smtClean="0">
                <a:latin typeface="+mn-lt"/>
              </a:rPr>
              <a:t>When </a:t>
            </a:r>
            <a:r>
              <a:rPr lang="en-US" sz="1200" dirty="0">
                <a:latin typeface="+mn-lt"/>
              </a:rPr>
              <a:t>is it safe to have sex again?</a:t>
            </a:r>
          </a:p>
          <a:p>
            <a:pPr marL="342900" indent="-342900">
              <a:spcBef>
                <a:spcPts val="0"/>
              </a:spcBef>
              <a:spcAft>
                <a:spcPts val="0"/>
              </a:spcAft>
              <a:buFont typeface="Wingdings" panose="05000000000000000000" pitchFamily="2" charset="2"/>
              <a:buChar char="q"/>
            </a:pPr>
            <a:r>
              <a:rPr lang="en-US" sz="1200" dirty="0">
                <a:latin typeface="+mn-lt"/>
              </a:rPr>
              <a:t>How soon can I masturbate or have sex?</a:t>
            </a:r>
          </a:p>
          <a:p>
            <a:pPr marL="342900" indent="-342900">
              <a:spcBef>
                <a:spcPts val="0"/>
              </a:spcBef>
              <a:spcAft>
                <a:spcPts val="0"/>
              </a:spcAft>
              <a:buFont typeface="Wingdings" panose="05000000000000000000" pitchFamily="2" charset="2"/>
              <a:buChar char="q"/>
            </a:pPr>
            <a:r>
              <a:rPr lang="en-US" sz="1200" dirty="0">
                <a:latin typeface="+mn-lt"/>
              </a:rPr>
              <a:t>What sort of problems </a:t>
            </a:r>
            <a:r>
              <a:rPr lang="en-US" sz="1200" dirty="0" smtClean="0">
                <a:latin typeface="+mn-lt"/>
              </a:rPr>
              <a:t>could </a:t>
            </a:r>
            <a:r>
              <a:rPr lang="en-US" sz="1200" dirty="0">
                <a:latin typeface="+mn-lt"/>
              </a:rPr>
              <a:t>we have during intercourse?</a:t>
            </a:r>
          </a:p>
          <a:p>
            <a:pPr marL="342900" indent="-342900">
              <a:spcBef>
                <a:spcPts val="0"/>
              </a:spcBef>
              <a:spcAft>
                <a:spcPts val="0"/>
              </a:spcAft>
              <a:buFont typeface="Wingdings" panose="05000000000000000000" pitchFamily="2" charset="2"/>
              <a:buChar char="q"/>
            </a:pPr>
            <a:r>
              <a:rPr lang="en-US" sz="1200" dirty="0">
                <a:latin typeface="+mn-lt"/>
              </a:rPr>
              <a:t>It hurt when we had intercourse. Why?</a:t>
            </a:r>
          </a:p>
          <a:p>
            <a:pPr marL="342900" indent="-342900">
              <a:spcBef>
                <a:spcPts val="0"/>
              </a:spcBef>
              <a:spcAft>
                <a:spcPts val="0"/>
              </a:spcAft>
              <a:buFont typeface="Wingdings" panose="05000000000000000000" pitchFamily="2" charset="2"/>
              <a:buChar char="q"/>
            </a:pPr>
            <a:r>
              <a:rPr lang="en-US" sz="1200" dirty="0">
                <a:latin typeface="+mn-lt"/>
              </a:rPr>
              <a:t>What kind of birth control should I use?</a:t>
            </a:r>
          </a:p>
          <a:p>
            <a:pPr marL="342900" indent="-342900">
              <a:spcBef>
                <a:spcPts val="0"/>
              </a:spcBef>
              <a:spcAft>
                <a:spcPts val="0"/>
              </a:spcAft>
              <a:buFont typeface="Wingdings" panose="05000000000000000000" pitchFamily="2" charset="2"/>
              <a:buChar char="q"/>
            </a:pPr>
            <a:r>
              <a:rPr lang="en-US" sz="1200" dirty="0">
                <a:latin typeface="+mn-lt"/>
              </a:rPr>
              <a:t>Will I be able to have children after treatment</a:t>
            </a:r>
            <a:r>
              <a:rPr lang="en-US" sz="1200" dirty="0" smtClean="0">
                <a:latin typeface="+mn-lt"/>
              </a:rPr>
              <a:t>?</a:t>
            </a:r>
          </a:p>
          <a:p>
            <a:pPr marL="342900" indent="-342900">
              <a:spcBef>
                <a:spcPts val="0"/>
              </a:spcBef>
              <a:spcAft>
                <a:spcPts val="0"/>
              </a:spcAft>
              <a:buFont typeface="Wingdings" panose="05000000000000000000" pitchFamily="2" charset="2"/>
              <a:buChar char="q"/>
            </a:pPr>
            <a:r>
              <a:rPr lang="en-US" sz="1200" dirty="0" smtClean="0">
                <a:latin typeface="+mn-lt"/>
              </a:rPr>
              <a:t>If I’ve had a sexually transmitted disease or infection, will it come back with cancer treatment?</a:t>
            </a:r>
            <a:endParaRPr lang="en-US" sz="1200" dirty="0">
              <a:latin typeface="+mn-lt"/>
            </a:endParaRPr>
          </a:p>
          <a:p>
            <a:pPr marL="342900" indent="-342900">
              <a:spcBef>
                <a:spcPts val="0"/>
              </a:spcBef>
              <a:spcAft>
                <a:spcPts val="0"/>
              </a:spcAft>
              <a:buFont typeface="Wingdings" panose="05000000000000000000" pitchFamily="2" charset="2"/>
              <a:buChar char="q"/>
            </a:pPr>
            <a:r>
              <a:rPr lang="en-US" sz="1200" dirty="0">
                <a:latin typeface="+mn-lt"/>
              </a:rPr>
              <a:t>Will I ever feel normal again?</a:t>
            </a:r>
          </a:p>
          <a:p>
            <a:pPr marL="342900" indent="-342900">
              <a:spcBef>
                <a:spcPts val="0"/>
              </a:spcBef>
              <a:spcAft>
                <a:spcPts val="0"/>
              </a:spcAft>
              <a:buFont typeface="Wingdings" panose="05000000000000000000" pitchFamily="2" charset="2"/>
              <a:buChar char="q"/>
            </a:pPr>
            <a:r>
              <a:rPr lang="en-US" sz="1200" dirty="0">
                <a:latin typeface="+mn-lt"/>
              </a:rPr>
              <a:t>Where can I get more information or find a sexual counsellor or sex therapist?</a:t>
            </a:r>
          </a:p>
        </p:txBody>
      </p:sp>
      <p:sp>
        <p:nvSpPr>
          <p:cNvPr id="9" name="TextBox 8"/>
          <p:cNvSpPr txBox="1"/>
          <p:nvPr/>
        </p:nvSpPr>
        <p:spPr>
          <a:xfrm>
            <a:off x="786130" y="1661804"/>
            <a:ext cx="3931558" cy="369332"/>
          </a:xfrm>
          <a:prstGeom prst="rect">
            <a:avLst/>
          </a:prstGeom>
          <a:noFill/>
        </p:spPr>
        <p:txBody>
          <a:bodyPr wrap="square" rtlCol="0">
            <a:spAutoFit/>
          </a:bodyPr>
          <a:lstStyle/>
          <a:p>
            <a:r>
              <a:rPr lang="en-US" u="sng" dirty="0" smtClean="0">
                <a:solidFill>
                  <a:srgbClr val="000000"/>
                </a:solidFill>
                <a:latin typeface="+mj-lt"/>
              </a:rPr>
              <a:t>Patient Tool: Checklist of Questions</a:t>
            </a:r>
            <a:endParaRPr lang="en-CA" u="sng" dirty="0">
              <a:solidFill>
                <a:srgbClr val="000000"/>
              </a:solidFill>
              <a:latin typeface="+mj-lt"/>
            </a:endParaRPr>
          </a:p>
        </p:txBody>
      </p:sp>
    </p:spTree>
    <p:extLst>
      <p:ext uri="{BB962C8B-B14F-4D97-AF65-F5344CB8AC3E}">
        <p14:creationId xmlns:p14="http://schemas.microsoft.com/office/powerpoint/2010/main" val="4062347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PLISSIT Model</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15</a:t>
            </a:fld>
            <a:endParaRPr lang="en-US" dirty="0"/>
          </a:p>
        </p:txBody>
      </p:sp>
      <p:sp>
        <p:nvSpPr>
          <p:cNvPr id="5" name="Text Placeholder 4"/>
          <p:cNvSpPr>
            <a:spLocks noGrp="1"/>
          </p:cNvSpPr>
          <p:nvPr>
            <p:ph type="body" sz="quarter" idx="13"/>
          </p:nvPr>
        </p:nvSpPr>
        <p:spPr>
          <a:xfrm>
            <a:off x="377825" y="1746248"/>
            <a:ext cx="3622676" cy="3740152"/>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solidFill>
                  <a:schemeClr val="accent3"/>
                </a:solidFill>
                <a:latin typeface="+mn-lt"/>
              </a:rPr>
              <a:t>P</a:t>
            </a:r>
            <a:r>
              <a:rPr lang="en-US" sz="2400" dirty="0" smtClean="0">
                <a:solidFill>
                  <a:schemeClr val="tx1"/>
                </a:solidFill>
                <a:latin typeface="+mn-lt"/>
              </a:rPr>
              <a:t>ermission </a:t>
            </a:r>
          </a:p>
          <a:p>
            <a:endParaRPr lang="en-US" sz="2400" dirty="0" smtClean="0">
              <a:solidFill>
                <a:schemeClr val="tx1"/>
              </a:solidFill>
              <a:latin typeface="+mn-lt"/>
            </a:endParaRPr>
          </a:p>
          <a:p>
            <a:r>
              <a:rPr lang="en-US" sz="2400" b="1" dirty="0" smtClean="0">
                <a:ln/>
                <a:solidFill>
                  <a:schemeClr val="accent3"/>
                </a:solidFill>
                <a:latin typeface="+mn-lt"/>
              </a:rPr>
              <a:t>L</a:t>
            </a:r>
            <a:r>
              <a:rPr lang="en-US" sz="2400" dirty="0" smtClean="0">
                <a:solidFill>
                  <a:schemeClr val="tx1"/>
                </a:solidFill>
                <a:latin typeface="+mn-lt"/>
              </a:rPr>
              <a:t>imited</a:t>
            </a:r>
            <a:r>
              <a:rPr lang="en-US" sz="2400" b="1" dirty="0" smtClean="0">
                <a:ln/>
                <a:solidFill>
                  <a:schemeClr val="accent3"/>
                </a:solidFill>
                <a:latin typeface="+mn-lt"/>
              </a:rPr>
              <a:t> I</a:t>
            </a:r>
            <a:r>
              <a:rPr lang="en-US" sz="2400" dirty="0" smtClean="0">
                <a:solidFill>
                  <a:schemeClr val="tx1"/>
                </a:solidFill>
                <a:latin typeface="+mn-lt"/>
              </a:rPr>
              <a:t>nformation</a:t>
            </a:r>
          </a:p>
          <a:p>
            <a:endParaRPr lang="en-US" sz="2400" b="1" dirty="0" smtClean="0">
              <a:ln/>
              <a:solidFill>
                <a:schemeClr val="accent3"/>
              </a:solidFill>
              <a:latin typeface="+mn-lt"/>
            </a:endParaRPr>
          </a:p>
          <a:p>
            <a:r>
              <a:rPr lang="en-US" sz="2400" b="1" dirty="0" smtClean="0">
                <a:ln/>
                <a:solidFill>
                  <a:schemeClr val="accent3"/>
                </a:solidFill>
                <a:latin typeface="+mn-lt"/>
              </a:rPr>
              <a:t>S</a:t>
            </a:r>
            <a:r>
              <a:rPr lang="en-US" sz="2400" dirty="0" smtClean="0">
                <a:solidFill>
                  <a:schemeClr val="tx1"/>
                </a:solidFill>
                <a:latin typeface="+mn-lt"/>
              </a:rPr>
              <a:t>pecific</a:t>
            </a:r>
            <a:r>
              <a:rPr lang="en-US" sz="2400" b="1" dirty="0">
                <a:ln/>
                <a:solidFill>
                  <a:schemeClr val="accent3"/>
                </a:solidFill>
                <a:latin typeface="+mn-lt"/>
              </a:rPr>
              <a:t> </a:t>
            </a:r>
            <a:r>
              <a:rPr lang="en-US" sz="2400" b="1" dirty="0" smtClean="0">
                <a:ln/>
                <a:solidFill>
                  <a:schemeClr val="accent3"/>
                </a:solidFill>
                <a:latin typeface="+mn-lt"/>
              </a:rPr>
              <a:t>S</a:t>
            </a:r>
            <a:r>
              <a:rPr lang="en-US" sz="2400" dirty="0" smtClean="0">
                <a:solidFill>
                  <a:schemeClr val="tx1"/>
                </a:solidFill>
                <a:latin typeface="+mn-lt"/>
              </a:rPr>
              <a:t>uggestions</a:t>
            </a:r>
          </a:p>
          <a:p>
            <a:endParaRPr lang="en-US" sz="2400" b="1" dirty="0" smtClean="0">
              <a:ln/>
              <a:solidFill>
                <a:schemeClr val="accent3"/>
              </a:solidFill>
              <a:latin typeface="+mn-lt"/>
            </a:endParaRPr>
          </a:p>
          <a:p>
            <a:r>
              <a:rPr lang="en-US" sz="2400" b="1" dirty="0" smtClean="0">
                <a:ln/>
                <a:solidFill>
                  <a:schemeClr val="accent3"/>
                </a:solidFill>
                <a:latin typeface="+mn-lt"/>
              </a:rPr>
              <a:t>I</a:t>
            </a:r>
            <a:r>
              <a:rPr lang="en-US" sz="2400" dirty="0" smtClean="0">
                <a:solidFill>
                  <a:schemeClr val="tx1"/>
                </a:solidFill>
                <a:latin typeface="+mn-lt"/>
              </a:rPr>
              <a:t>ntensive</a:t>
            </a:r>
            <a:r>
              <a:rPr lang="en-US" sz="2400" b="1" dirty="0" smtClean="0">
                <a:ln/>
                <a:solidFill>
                  <a:schemeClr val="accent3"/>
                </a:solidFill>
                <a:latin typeface="+mn-lt"/>
              </a:rPr>
              <a:t> T</a:t>
            </a:r>
            <a:r>
              <a:rPr lang="en-US" sz="2400" dirty="0" smtClean="0">
                <a:solidFill>
                  <a:schemeClr val="tx1"/>
                </a:solidFill>
                <a:latin typeface="+mn-lt"/>
              </a:rPr>
              <a:t>herapy</a:t>
            </a:r>
            <a:endParaRPr lang="en-US" sz="2400" b="1" dirty="0" smtClean="0">
              <a:ln/>
              <a:solidFill>
                <a:schemeClr val="accent3"/>
              </a:solidFill>
              <a:latin typeface="+mn-lt"/>
            </a:endParaRPr>
          </a:p>
          <a:p>
            <a:endParaRPr lang="en-CA" b="1" dirty="0">
              <a:ln/>
              <a:solidFill>
                <a:schemeClr val="accent3"/>
              </a:solidFill>
            </a:endParaRPr>
          </a:p>
        </p:txBody>
      </p:sp>
      <p:sp>
        <p:nvSpPr>
          <p:cNvPr id="6" name="Rectangle 5"/>
          <p:cNvSpPr/>
          <p:nvPr/>
        </p:nvSpPr>
        <p:spPr>
          <a:xfrm>
            <a:off x="3886198" y="1431158"/>
            <a:ext cx="4562475" cy="847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q"/>
            </a:pPr>
            <a:r>
              <a:rPr lang="en-US" sz="1600" dirty="0" smtClean="0">
                <a:solidFill>
                  <a:schemeClr val="bg1"/>
                </a:solidFill>
              </a:rPr>
              <a:t>Seek permission to talk about the topic </a:t>
            </a:r>
          </a:p>
          <a:p>
            <a:pPr marL="285750" indent="-285750" algn="ctr">
              <a:buFont typeface="Wingdings" panose="05000000000000000000" pitchFamily="2" charset="2"/>
              <a:buChar char="q"/>
            </a:pPr>
            <a:r>
              <a:rPr lang="en-US" sz="1600" dirty="0" smtClean="0">
                <a:solidFill>
                  <a:schemeClr val="bg1"/>
                </a:solidFill>
              </a:rPr>
              <a:t>Mention written materials as a way to start the conversation</a:t>
            </a:r>
            <a:endParaRPr lang="en-CA" sz="1600" dirty="0">
              <a:solidFill>
                <a:schemeClr val="bg1"/>
              </a:solidFill>
            </a:endParaRPr>
          </a:p>
        </p:txBody>
      </p:sp>
      <p:sp>
        <p:nvSpPr>
          <p:cNvPr id="11" name="Rectangle 10"/>
          <p:cNvSpPr/>
          <p:nvPr/>
        </p:nvSpPr>
        <p:spPr>
          <a:xfrm>
            <a:off x="3886196" y="2500330"/>
            <a:ext cx="4562475" cy="847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q"/>
            </a:pPr>
            <a:r>
              <a:rPr lang="en-US" sz="1600" dirty="0">
                <a:solidFill>
                  <a:schemeClr val="bg1"/>
                </a:solidFill>
              </a:rPr>
              <a:t>Clearly state how cancer treatment can affect sexual health</a:t>
            </a:r>
          </a:p>
          <a:p>
            <a:pPr marL="285750" indent="-285750" algn="ctr">
              <a:buFont typeface="Wingdings" panose="05000000000000000000" pitchFamily="2" charset="2"/>
              <a:buChar char="q"/>
            </a:pPr>
            <a:r>
              <a:rPr lang="en-US" sz="1600" dirty="0">
                <a:solidFill>
                  <a:schemeClr val="bg1"/>
                </a:solidFill>
              </a:rPr>
              <a:t>Offer materials for the patient to learn more</a:t>
            </a:r>
            <a:endParaRPr lang="en-CA" sz="1600" dirty="0">
              <a:solidFill>
                <a:schemeClr val="bg1"/>
              </a:solidFill>
            </a:endParaRPr>
          </a:p>
        </p:txBody>
      </p:sp>
      <p:sp>
        <p:nvSpPr>
          <p:cNvPr id="12" name="Rectangle 11"/>
          <p:cNvSpPr/>
          <p:nvPr/>
        </p:nvSpPr>
        <p:spPr>
          <a:xfrm>
            <a:off x="3886195" y="3569502"/>
            <a:ext cx="4562475" cy="847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q"/>
            </a:pPr>
            <a:r>
              <a:rPr lang="en-US" sz="1600" dirty="0" smtClean="0">
                <a:solidFill>
                  <a:schemeClr val="bg1"/>
                </a:solidFill>
              </a:rPr>
              <a:t>Offer suggestions from the clinical guidelines regarding how to improve sexual function and prevent issues from occurring</a:t>
            </a:r>
            <a:endParaRPr lang="en-CA" sz="1600" dirty="0">
              <a:solidFill>
                <a:schemeClr val="bg1"/>
              </a:solidFill>
            </a:endParaRPr>
          </a:p>
        </p:txBody>
      </p:sp>
      <p:sp>
        <p:nvSpPr>
          <p:cNvPr id="13" name="Rectangle 12"/>
          <p:cNvSpPr/>
          <p:nvPr/>
        </p:nvSpPr>
        <p:spPr>
          <a:xfrm>
            <a:off x="3886198" y="4638674"/>
            <a:ext cx="4562475" cy="847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q"/>
            </a:pPr>
            <a:r>
              <a:rPr lang="en-US" sz="1600" dirty="0" smtClean="0">
                <a:solidFill>
                  <a:schemeClr val="bg1"/>
                </a:solidFill>
              </a:rPr>
              <a:t>Consider referring the patient to another health professional who can help</a:t>
            </a:r>
            <a:endParaRPr lang="en-CA" sz="1600" dirty="0">
              <a:solidFill>
                <a:schemeClr val="bg1"/>
              </a:solidFill>
            </a:endParaRPr>
          </a:p>
        </p:txBody>
      </p:sp>
    </p:spTree>
    <p:extLst>
      <p:ext uri="{BB962C8B-B14F-4D97-AF65-F5344CB8AC3E}">
        <p14:creationId xmlns:p14="http://schemas.microsoft.com/office/powerpoint/2010/main" val="160257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344110" y="3657407"/>
            <a:ext cx="7315199" cy="992541"/>
            <a:chOff x="1344110" y="3831457"/>
            <a:chExt cx="7315199" cy="992541"/>
          </a:xfrm>
        </p:grpSpPr>
        <p:sp>
          <p:nvSpPr>
            <p:cNvPr id="22" name="Pentagon 21"/>
            <p:cNvSpPr/>
            <p:nvPr/>
          </p:nvSpPr>
          <p:spPr>
            <a:xfrm rot="10800000">
              <a:off x="1344110" y="4153940"/>
              <a:ext cx="1192192" cy="368316"/>
            </a:xfrm>
            <a:prstGeom prst="homePlate">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3" name="Rounded Rectangle 22"/>
            <p:cNvSpPr/>
            <p:nvPr/>
          </p:nvSpPr>
          <p:spPr>
            <a:xfrm>
              <a:off x="1535091" y="3831457"/>
              <a:ext cx="7124218" cy="992541"/>
            </a:xfrm>
            <a:prstGeom prst="roundRect">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grpSp>
        <p:nvGrpSpPr>
          <p:cNvPr id="31" name="Group 30"/>
          <p:cNvGrpSpPr/>
          <p:nvPr/>
        </p:nvGrpSpPr>
        <p:grpSpPr>
          <a:xfrm>
            <a:off x="1401985" y="5306348"/>
            <a:ext cx="7257324" cy="690799"/>
            <a:chOff x="1401985" y="5213748"/>
            <a:chExt cx="7257324" cy="690799"/>
          </a:xfrm>
        </p:grpSpPr>
        <p:sp>
          <p:nvSpPr>
            <p:cNvPr id="27" name="Pentagon 26"/>
            <p:cNvSpPr/>
            <p:nvPr/>
          </p:nvSpPr>
          <p:spPr>
            <a:xfrm rot="10800000">
              <a:off x="1401985" y="5438193"/>
              <a:ext cx="1192192" cy="256344"/>
            </a:xfrm>
            <a:prstGeom prst="homePlate">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8" name="Rounded Rectangle 27"/>
            <p:cNvSpPr/>
            <p:nvPr/>
          </p:nvSpPr>
          <p:spPr>
            <a:xfrm>
              <a:off x="1535091" y="5213748"/>
              <a:ext cx="7124218" cy="690799"/>
            </a:xfrm>
            <a:prstGeom prst="roundRect">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grpSp>
        <p:nvGrpSpPr>
          <p:cNvPr id="20" name="Group 19"/>
          <p:cNvGrpSpPr/>
          <p:nvPr/>
        </p:nvGrpSpPr>
        <p:grpSpPr>
          <a:xfrm>
            <a:off x="1154575" y="1166778"/>
            <a:ext cx="7532225" cy="2102606"/>
            <a:chOff x="1154575" y="1247803"/>
            <a:chExt cx="7532225" cy="2102606"/>
          </a:xfrm>
        </p:grpSpPr>
        <p:sp>
          <p:nvSpPr>
            <p:cNvPr id="19" name="Pentagon 18"/>
            <p:cNvSpPr/>
            <p:nvPr/>
          </p:nvSpPr>
          <p:spPr>
            <a:xfrm rot="10800000">
              <a:off x="1154575" y="1908985"/>
              <a:ext cx="1192192" cy="780243"/>
            </a:xfrm>
            <a:prstGeom prst="homePlate">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8" name="Rounded Rectangle 17"/>
            <p:cNvSpPr/>
            <p:nvPr/>
          </p:nvSpPr>
          <p:spPr>
            <a:xfrm>
              <a:off x="1562582" y="1247803"/>
              <a:ext cx="7124218" cy="2102606"/>
            </a:xfrm>
            <a:prstGeom prst="roundRect">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sp>
        <p:nvSpPr>
          <p:cNvPr id="2" name="Title 1"/>
          <p:cNvSpPr>
            <a:spLocks noGrp="1"/>
          </p:cNvSpPr>
          <p:nvPr>
            <p:ph type="title"/>
          </p:nvPr>
        </p:nvSpPr>
        <p:spPr/>
        <p:txBody>
          <a:bodyPr/>
          <a:lstStyle/>
          <a:p>
            <a:r>
              <a:rPr lang="en-US" dirty="0" smtClean="0"/>
              <a:t>Initiate the Conversation: An Example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16</a:t>
            </a:fld>
            <a:endParaRPr lang="en-US" dirty="0"/>
          </a:p>
        </p:txBody>
      </p:sp>
      <p:sp>
        <p:nvSpPr>
          <p:cNvPr id="6" name="TextBox 5"/>
          <p:cNvSpPr txBox="1"/>
          <p:nvPr/>
        </p:nvSpPr>
        <p:spPr>
          <a:xfrm>
            <a:off x="1689904" y="1202418"/>
            <a:ext cx="6996896" cy="2031325"/>
          </a:xfrm>
          <a:prstGeom prst="rect">
            <a:avLst/>
          </a:prstGeom>
          <a:noFill/>
        </p:spPr>
        <p:txBody>
          <a:bodyPr wrap="square" rtlCol="0">
            <a:spAutoFit/>
          </a:bodyPr>
          <a:lstStyle/>
          <a:p>
            <a:r>
              <a:rPr lang="en-US" dirty="0"/>
              <a:t>“The treatment you are going to receive may affect sexual intimacy. For example, this chemo drug often causes vaginal dryness or decreased libido and that is normal. When you have concerns with changes, please let us know and we can provide some </a:t>
            </a:r>
            <a:r>
              <a:rPr lang="en-US" dirty="0" smtClean="0"/>
              <a:t>suggestions and resources</a:t>
            </a:r>
            <a:r>
              <a:rPr lang="en-US" dirty="0"/>
              <a:t>. I also will be including the opportunity to discuss this further at various times when you are here for your appointments with us.”</a:t>
            </a:r>
            <a:endParaRPr lang="en-CA" dirty="0"/>
          </a:p>
        </p:txBody>
      </p:sp>
      <p:sp>
        <p:nvSpPr>
          <p:cNvPr id="7" name="TextBox 6"/>
          <p:cNvSpPr txBox="1"/>
          <p:nvPr/>
        </p:nvSpPr>
        <p:spPr>
          <a:xfrm>
            <a:off x="1689904" y="3726618"/>
            <a:ext cx="6996896" cy="923330"/>
          </a:xfrm>
          <a:prstGeom prst="rect">
            <a:avLst/>
          </a:prstGeom>
          <a:noFill/>
        </p:spPr>
        <p:txBody>
          <a:bodyPr wrap="square" rtlCol="0">
            <a:spAutoFit/>
          </a:bodyPr>
          <a:lstStyle/>
          <a:p>
            <a:r>
              <a:rPr lang="en-US" dirty="0" smtClean="0"/>
              <a:t>“Have </a:t>
            </a:r>
            <a:r>
              <a:rPr lang="en-US" dirty="0"/>
              <a:t>you noticed any changes in your sexual functioning since you started treatment? </a:t>
            </a:r>
            <a:r>
              <a:rPr lang="en-US" dirty="0" smtClean="0"/>
              <a:t>Do </a:t>
            </a:r>
            <a:r>
              <a:rPr lang="en-US" dirty="0"/>
              <a:t>you have any sexual health concerns that you would like to discuss?” </a:t>
            </a:r>
            <a:endParaRPr lang="en-CA" dirty="0"/>
          </a:p>
        </p:txBody>
      </p:sp>
      <p:sp>
        <p:nvSpPr>
          <p:cNvPr id="8" name="TextBox 7"/>
          <p:cNvSpPr txBox="1"/>
          <p:nvPr/>
        </p:nvSpPr>
        <p:spPr>
          <a:xfrm>
            <a:off x="1689904" y="5309080"/>
            <a:ext cx="6996896" cy="646331"/>
          </a:xfrm>
          <a:prstGeom prst="rect">
            <a:avLst/>
          </a:prstGeom>
          <a:noFill/>
        </p:spPr>
        <p:txBody>
          <a:bodyPr wrap="square" rtlCol="0">
            <a:spAutoFit/>
          </a:bodyPr>
          <a:lstStyle/>
          <a:p>
            <a:r>
              <a:rPr lang="en-US" dirty="0"/>
              <a:t>“Last time, we talked about your hot flashes. Did any of the suggestions I gave you </a:t>
            </a:r>
            <a:r>
              <a:rPr lang="en-US" dirty="0" smtClean="0"/>
              <a:t>help?”</a:t>
            </a:r>
            <a:endParaRPr lang="en-CA"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54" y="1751871"/>
            <a:ext cx="847846" cy="847846"/>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28" y="3764360"/>
            <a:ext cx="847846" cy="847846"/>
          </a:xfrm>
          <a:prstGeom prst="rect">
            <a:avLst/>
          </a:prstGeom>
        </p:spPr>
      </p:pic>
      <p:cxnSp>
        <p:nvCxnSpPr>
          <p:cNvPr id="14" name="Straight Arrow Connector 13"/>
          <p:cNvCxnSpPr/>
          <p:nvPr/>
        </p:nvCxnSpPr>
        <p:spPr>
          <a:xfrm>
            <a:off x="674224" y="2696184"/>
            <a:ext cx="0" cy="9612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31828" y="3022906"/>
            <a:ext cx="636608" cy="307777"/>
          </a:xfrm>
          <a:prstGeom prst="rect">
            <a:avLst/>
          </a:prstGeom>
          <a:noFill/>
        </p:spPr>
        <p:txBody>
          <a:bodyPr wrap="square" rtlCol="0">
            <a:spAutoFit/>
          </a:bodyPr>
          <a:lstStyle/>
          <a:p>
            <a:pPr algn="ctr"/>
            <a:r>
              <a:rPr lang="en-US" sz="1400" dirty="0" smtClean="0">
                <a:solidFill>
                  <a:srgbClr val="009BC0"/>
                </a:solidFill>
              </a:rPr>
              <a:t>Time</a:t>
            </a:r>
            <a:endParaRPr lang="en-CA" sz="1400" dirty="0">
              <a:solidFill>
                <a:srgbClr val="009BC0"/>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28" y="5282059"/>
            <a:ext cx="847846" cy="847846"/>
          </a:xfrm>
          <a:prstGeom prst="rect">
            <a:avLst/>
          </a:prstGeom>
        </p:spPr>
      </p:pic>
      <p:cxnSp>
        <p:nvCxnSpPr>
          <p:cNvPr id="36" name="Straight Arrow Connector 35"/>
          <p:cNvCxnSpPr/>
          <p:nvPr/>
        </p:nvCxnSpPr>
        <p:spPr>
          <a:xfrm flipH="1">
            <a:off x="668436" y="4649948"/>
            <a:ext cx="6269" cy="5279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9" name="TextBox 38"/>
          <p:cNvSpPr txBox="1"/>
          <p:nvPr/>
        </p:nvSpPr>
        <p:spPr>
          <a:xfrm>
            <a:off x="31828" y="4738106"/>
            <a:ext cx="636608" cy="307777"/>
          </a:xfrm>
          <a:prstGeom prst="rect">
            <a:avLst/>
          </a:prstGeom>
          <a:noFill/>
        </p:spPr>
        <p:txBody>
          <a:bodyPr wrap="square" rtlCol="0">
            <a:spAutoFit/>
          </a:bodyPr>
          <a:lstStyle/>
          <a:p>
            <a:pPr algn="ctr"/>
            <a:r>
              <a:rPr lang="en-US" sz="1400" dirty="0" smtClean="0">
                <a:solidFill>
                  <a:srgbClr val="009BC0"/>
                </a:solidFill>
              </a:rPr>
              <a:t>Time</a:t>
            </a:r>
            <a:endParaRPr lang="en-CA" sz="1400" dirty="0">
              <a:solidFill>
                <a:srgbClr val="009BC0"/>
              </a:solidFill>
            </a:endParaRPr>
          </a:p>
        </p:txBody>
      </p:sp>
    </p:spTree>
    <p:extLst>
      <p:ext uri="{BB962C8B-B14F-4D97-AF65-F5344CB8AC3E}">
        <p14:creationId xmlns:p14="http://schemas.microsoft.com/office/powerpoint/2010/main" val="1297553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Familiar with the Clinical Guideline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1564480" y="1090612"/>
            <a:ext cx="6055519" cy="4811485"/>
          </a:xfrm>
          <a:prstGeom prst="rect">
            <a:avLst/>
          </a:prstGeom>
        </p:spPr>
      </p:pic>
    </p:spTree>
    <p:extLst>
      <p:ext uri="{BB962C8B-B14F-4D97-AF65-F5344CB8AC3E}">
        <p14:creationId xmlns:p14="http://schemas.microsoft.com/office/powerpoint/2010/main" val="2089032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4638"/>
            <a:ext cx="8410575" cy="741362"/>
          </a:xfrm>
        </p:spPr>
        <p:txBody>
          <a:bodyPr/>
          <a:lstStyle/>
          <a:p>
            <a:r>
              <a:rPr lang="en-US" sz="2500" dirty="0" smtClean="0"/>
              <a:t>An Overview: Recommendations for All People with Cancer</a:t>
            </a:r>
            <a:endParaRPr lang="en-CA" sz="2500"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18</a:t>
            </a:fld>
            <a:endParaRPr lang="en-US" dirty="0"/>
          </a:p>
        </p:txBody>
      </p:sp>
      <p:sp>
        <p:nvSpPr>
          <p:cNvPr id="5" name="Text Placeholder 4"/>
          <p:cNvSpPr>
            <a:spLocks noGrp="1"/>
          </p:cNvSpPr>
          <p:nvPr>
            <p:ph type="body" sz="quarter" idx="13"/>
          </p:nvPr>
        </p:nvSpPr>
        <p:spPr>
          <a:xfrm>
            <a:off x="4409954" y="1867191"/>
            <a:ext cx="4372096" cy="3498268"/>
          </a:xfrm>
        </p:spPr>
        <p:txBody>
          <a:bodyPr/>
          <a:lstStyle/>
          <a:p>
            <a:pPr marL="342900" indent="-342900">
              <a:spcAft>
                <a:spcPts val="600"/>
              </a:spcAft>
              <a:buFont typeface="Arial" panose="020B0604020202020204" pitchFamily="34" charset="0"/>
              <a:buChar char="•"/>
            </a:pPr>
            <a:r>
              <a:rPr lang="en-US" sz="1800" dirty="0" smtClean="0">
                <a:latin typeface="+mn-lt"/>
              </a:rPr>
              <a:t>Healthcare providers should </a:t>
            </a:r>
            <a:r>
              <a:rPr lang="en-US" sz="1800" b="1" dirty="0" smtClean="0">
                <a:latin typeface="+mn-lt"/>
              </a:rPr>
              <a:t>initiate</a:t>
            </a:r>
            <a:r>
              <a:rPr lang="en-US" sz="1800" dirty="0" smtClean="0">
                <a:latin typeface="+mn-lt"/>
              </a:rPr>
              <a:t> a discussion with the patient regarding sexual health and dysfunction</a:t>
            </a:r>
          </a:p>
          <a:p>
            <a:pPr marL="1085850" lvl="1" indent="-342900">
              <a:spcAft>
                <a:spcPts val="600"/>
              </a:spcAft>
              <a:buFont typeface="Arial" panose="020B0604020202020204" pitchFamily="34" charset="0"/>
              <a:buChar char="•"/>
            </a:pPr>
            <a:r>
              <a:rPr lang="en-US" sz="1800" b="1" dirty="0" smtClean="0">
                <a:solidFill>
                  <a:srgbClr val="000000"/>
                </a:solidFill>
                <a:latin typeface="+mn-lt"/>
              </a:rPr>
              <a:t>Engage</a:t>
            </a:r>
            <a:r>
              <a:rPr lang="en-US" sz="1800" dirty="0" smtClean="0">
                <a:solidFill>
                  <a:srgbClr val="000000"/>
                </a:solidFill>
                <a:latin typeface="+mn-lt"/>
              </a:rPr>
              <a:t> with patient and partner (if partnered)</a:t>
            </a:r>
          </a:p>
          <a:p>
            <a:pPr marL="1085850" lvl="1" indent="-342900">
              <a:spcAft>
                <a:spcPts val="600"/>
              </a:spcAft>
              <a:buFont typeface="Arial" panose="020B0604020202020204" pitchFamily="34" charset="0"/>
              <a:buChar char="•"/>
            </a:pPr>
            <a:r>
              <a:rPr lang="en-US" sz="1800" b="1" dirty="0" smtClean="0">
                <a:solidFill>
                  <a:srgbClr val="000000"/>
                </a:solidFill>
                <a:latin typeface="+mn-lt"/>
              </a:rPr>
              <a:t>Raise</a:t>
            </a:r>
            <a:r>
              <a:rPr lang="en-US" sz="1800" dirty="0" smtClean="0">
                <a:solidFill>
                  <a:srgbClr val="000000"/>
                </a:solidFill>
                <a:latin typeface="+mn-lt"/>
              </a:rPr>
              <a:t> issue at time of diagnosis</a:t>
            </a:r>
          </a:p>
          <a:p>
            <a:pPr marL="1085850" lvl="1" indent="-342900">
              <a:spcAft>
                <a:spcPts val="600"/>
              </a:spcAft>
              <a:buFont typeface="Arial" panose="020B0604020202020204" pitchFamily="34" charset="0"/>
              <a:buChar char="•"/>
            </a:pPr>
            <a:r>
              <a:rPr lang="en-US" sz="1800" b="1" dirty="0" smtClean="0">
                <a:solidFill>
                  <a:srgbClr val="000000"/>
                </a:solidFill>
                <a:latin typeface="+mn-lt"/>
              </a:rPr>
              <a:t>Re-assess</a:t>
            </a:r>
            <a:r>
              <a:rPr lang="en-US" sz="1800" dirty="0" smtClean="0">
                <a:solidFill>
                  <a:srgbClr val="000000"/>
                </a:solidFill>
                <a:latin typeface="+mn-lt"/>
              </a:rPr>
              <a:t> the issue periodically throughout follow-up</a:t>
            </a:r>
            <a:endParaRPr lang="en-US" sz="1800" dirty="0" smtClean="0">
              <a:latin typeface="+mn-lt"/>
            </a:endParaRPr>
          </a:p>
          <a:p>
            <a:pPr marL="342900" indent="-342900">
              <a:spcAft>
                <a:spcPts val="600"/>
              </a:spcAft>
              <a:buFont typeface="Arial" panose="020B0604020202020204" pitchFamily="34" charset="0"/>
              <a:buChar char="•"/>
            </a:pPr>
            <a:r>
              <a:rPr lang="en-US" sz="1800" b="1" dirty="0" smtClean="0">
                <a:latin typeface="+mn-lt"/>
              </a:rPr>
              <a:t>Provide</a:t>
            </a:r>
            <a:r>
              <a:rPr lang="en-US" sz="1800" dirty="0" smtClean="0">
                <a:latin typeface="+mn-lt"/>
              </a:rPr>
              <a:t> access to resources or referral information for the patient (and partner)</a:t>
            </a:r>
            <a:endParaRPr lang="en-CA" sz="1800" dirty="0">
              <a:latin typeface="+mn-l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4512"/>
            <a:ext cx="4191000" cy="3603627"/>
          </a:xfrm>
          <a:prstGeom prst="round1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60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61063" y="4714192"/>
            <a:ext cx="4336868" cy="515166"/>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Recommend hormone therapy or alternatives and offer psychosocial counselling</a:t>
            </a:r>
            <a:endParaRPr lang="en-CA" sz="1500" dirty="0">
              <a:solidFill>
                <a:schemeClr val="tx1"/>
              </a:solidFill>
            </a:endParaRPr>
          </a:p>
        </p:txBody>
      </p:sp>
      <p:sp>
        <p:nvSpPr>
          <p:cNvPr id="12" name="Rectangle 11"/>
          <p:cNvSpPr/>
          <p:nvPr/>
        </p:nvSpPr>
        <p:spPr>
          <a:xfrm>
            <a:off x="4384766" y="2246131"/>
            <a:ext cx="4336868" cy="515166"/>
          </a:xfrm>
          <a:prstGeom prst="rect">
            <a:avLst/>
          </a:prstGeom>
          <a:solidFill>
            <a:schemeClr val="accent3">
              <a:lumMod val="20000"/>
              <a:lumOff val="80000"/>
              <a:alpha val="7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psychosocial counselling with couples-based interventions when appropriate</a:t>
            </a:r>
            <a:endParaRPr lang="en-CA" sz="1500" dirty="0">
              <a:solidFill>
                <a:schemeClr val="tx1"/>
              </a:solidFill>
            </a:endParaRPr>
          </a:p>
        </p:txBody>
      </p:sp>
      <p:sp>
        <p:nvSpPr>
          <p:cNvPr id="13" name="Rectangle 12"/>
          <p:cNvSpPr/>
          <p:nvPr/>
        </p:nvSpPr>
        <p:spPr>
          <a:xfrm>
            <a:off x="4384766" y="3883294"/>
            <a:ext cx="4336868" cy="515166"/>
          </a:xfrm>
          <a:prstGeom prst="rect">
            <a:avLst/>
          </a:prstGeom>
          <a:solidFill>
            <a:schemeClr val="accent3">
              <a:lumMod val="20000"/>
              <a:lumOff val="80000"/>
              <a:alpha val="7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psychosocial counselling and consider physical exercise or pelvic floor physiotherapy</a:t>
            </a:r>
            <a:endParaRPr lang="en-CA" sz="1500" dirty="0">
              <a:solidFill>
                <a:schemeClr val="tx1"/>
              </a:solidFill>
            </a:endParaRPr>
          </a:p>
        </p:txBody>
      </p:sp>
      <p:sp>
        <p:nvSpPr>
          <p:cNvPr id="14" name="Rectangle 13"/>
          <p:cNvSpPr/>
          <p:nvPr/>
        </p:nvSpPr>
        <p:spPr>
          <a:xfrm>
            <a:off x="3056709" y="3065553"/>
            <a:ext cx="4336868" cy="515166"/>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Offer psychosocial counselling with couples-based interventions when </a:t>
            </a:r>
            <a:r>
              <a:rPr lang="en-US" sz="1500" dirty="0" smtClean="0">
                <a:solidFill>
                  <a:schemeClr val="tx1"/>
                </a:solidFill>
              </a:rPr>
              <a:t>appropriate</a:t>
            </a:r>
            <a:endParaRPr lang="en-CA" sz="1500" dirty="0">
              <a:solidFill>
                <a:schemeClr val="tx1"/>
              </a:solidFill>
            </a:endParaRPr>
          </a:p>
        </p:txBody>
      </p:sp>
      <p:sp>
        <p:nvSpPr>
          <p:cNvPr id="16" name="Rectangle 15"/>
          <p:cNvSpPr/>
          <p:nvPr/>
        </p:nvSpPr>
        <p:spPr>
          <a:xfrm>
            <a:off x="4384766" y="5533614"/>
            <a:ext cx="4336868" cy="515166"/>
          </a:xfrm>
          <a:prstGeom prst="rect">
            <a:avLst/>
          </a:prstGeom>
          <a:solidFill>
            <a:schemeClr val="accent3">
              <a:lumMod val="20000"/>
              <a:lumOff val="80000"/>
              <a:alpha val="7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Recommend vaginal moisturizers, lubricants, vaginal estrogen, and/or vaginal dilators</a:t>
            </a:r>
            <a:endParaRPr lang="en-CA" sz="1500" dirty="0">
              <a:solidFill>
                <a:schemeClr val="tx1"/>
              </a:solidFill>
            </a:endParaRPr>
          </a:p>
        </p:txBody>
      </p:sp>
      <p:sp>
        <p:nvSpPr>
          <p:cNvPr id="4" name="Rectangle 3"/>
          <p:cNvSpPr/>
          <p:nvPr/>
        </p:nvSpPr>
        <p:spPr>
          <a:xfrm>
            <a:off x="3056709" y="1415233"/>
            <a:ext cx="4341222" cy="515166"/>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psychosocial counselling and recommend regular stimulation, including self-stimulation</a:t>
            </a:r>
            <a:endParaRPr lang="en-CA" sz="1500" dirty="0">
              <a:solidFill>
                <a:schemeClr val="tx1"/>
              </a:solidFill>
            </a:endParaRPr>
          </a:p>
        </p:txBody>
      </p:sp>
      <p:sp>
        <p:nvSpPr>
          <p:cNvPr id="2" name="Title 1"/>
          <p:cNvSpPr>
            <a:spLocks noGrp="1"/>
          </p:cNvSpPr>
          <p:nvPr>
            <p:ph type="title"/>
          </p:nvPr>
        </p:nvSpPr>
        <p:spPr/>
        <p:txBody>
          <a:bodyPr/>
          <a:lstStyle/>
          <a:p>
            <a:r>
              <a:rPr lang="en-US" dirty="0" smtClean="0"/>
              <a:t>An Overview: Recommendations for Women</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19</a:t>
            </a:fld>
            <a:endParaRPr lang="en-US" dirty="0"/>
          </a:p>
        </p:txBody>
      </p:sp>
      <p:sp>
        <p:nvSpPr>
          <p:cNvPr id="6" name="Rounded Rectangle 5"/>
          <p:cNvSpPr/>
          <p:nvPr/>
        </p:nvSpPr>
        <p:spPr>
          <a:xfrm>
            <a:off x="457200" y="1304925"/>
            <a:ext cx="2686050" cy="733425"/>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Sexual Response</a:t>
            </a:r>
            <a:endParaRPr lang="en-CA" dirty="0"/>
          </a:p>
        </p:txBody>
      </p:sp>
      <p:sp>
        <p:nvSpPr>
          <p:cNvPr id="7" name="Rounded Rectangle 6"/>
          <p:cNvSpPr/>
          <p:nvPr/>
        </p:nvSpPr>
        <p:spPr>
          <a:xfrm>
            <a:off x="1809750" y="2128837"/>
            <a:ext cx="2686050" cy="733425"/>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Body Image</a:t>
            </a:r>
            <a:endParaRPr lang="en-CA" dirty="0"/>
          </a:p>
        </p:txBody>
      </p:sp>
      <p:sp>
        <p:nvSpPr>
          <p:cNvPr id="8" name="Rounded Rectangle 7"/>
          <p:cNvSpPr/>
          <p:nvPr/>
        </p:nvSpPr>
        <p:spPr>
          <a:xfrm>
            <a:off x="466725" y="2952749"/>
            <a:ext cx="2686050" cy="733425"/>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Intimacy/Relationships</a:t>
            </a:r>
            <a:endParaRPr lang="en-CA" dirty="0"/>
          </a:p>
        </p:txBody>
      </p:sp>
      <p:sp>
        <p:nvSpPr>
          <p:cNvPr id="9" name="Rounded Rectangle 8"/>
          <p:cNvSpPr/>
          <p:nvPr/>
        </p:nvSpPr>
        <p:spPr>
          <a:xfrm>
            <a:off x="1800225" y="3776661"/>
            <a:ext cx="2686050" cy="733425"/>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Overall Sexual Functioning and Satisfaction</a:t>
            </a:r>
            <a:endParaRPr lang="en-CA" sz="1600" dirty="0"/>
          </a:p>
        </p:txBody>
      </p:sp>
      <p:sp>
        <p:nvSpPr>
          <p:cNvPr id="10" name="Rounded Rectangle 9"/>
          <p:cNvSpPr/>
          <p:nvPr/>
        </p:nvSpPr>
        <p:spPr>
          <a:xfrm>
            <a:off x="457200" y="4600573"/>
            <a:ext cx="2686050" cy="733425"/>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Vasomotor Symptoms</a:t>
            </a:r>
            <a:endParaRPr lang="en-CA" dirty="0"/>
          </a:p>
        </p:txBody>
      </p:sp>
      <p:sp>
        <p:nvSpPr>
          <p:cNvPr id="11" name="Rounded Rectangle 10"/>
          <p:cNvSpPr/>
          <p:nvPr/>
        </p:nvSpPr>
        <p:spPr>
          <a:xfrm>
            <a:off x="1809750" y="5424485"/>
            <a:ext cx="2686050" cy="733425"/>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Genital Symptoms</a:t>
            </a:r>
            <a:endParaRPr lang="en-CA" dirty="0"/>
          </a:p>
        </p:txBody>
      </p:sp>
    </p:spTree>
    <p:extLst>
      <p:ext uri="{BB962C8B-B14F-4D97-AF65-F5344CB8AC3E}">
        <p14:creationId xmlns:p14="http://schemas.microsoft.com/office/powerpoint/2010/main" val="353982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2</a:t>
            </a:fld>
            <a:endParaRPr lang="en-US" dirty="0"/>
          </a:p>
        </p:txBody>
      </p:sp>
      <p:sp>
        <p:nvSpPr>
          <p:cNvPr id="5" name="Text Placeholder 4"/>
          <p:cNvSpPr>
            <a:spLocks noGrp="1"/>
          </p:cNvSpPr>
          <p:nvPr>
            <p:ph type="body" sz="quarter" idx="13"/>
          </p:nvPr>
        </p:nvSpPr>
        <p:spPr>
          <a:xfrm>
            <a:off x="431799" y="1403349"/>
            <a:ext cx="7635875" cy="4092576"/>
          </a:xfrm>
        </p:spPr>
        <p:txBody>
          <a:bodyPr/>
          <a:lstStyle/>
          <a:p>
            <a:pPr marL="285750" indent="-285750">
              <a:buFont typeface="Wingdings" panose="05000000000000000000" pitchFamily="2" charset="2"/>
              <a:buChar char="q"/>
            </a:pPr>
            <a:r>
              <a:rPr lang="en-US" dirty="0" smtClean="0">
                <a:latin typeface="+mn-lt"/>
              </a:rPr>
              <a:t>Significance of Quality of Life (</a:t>
            </a:r>
            <a:r>
              <a:rPr lang="en-US" dirty="0" err="1" smtClean="0">
                <a:latin typeface="+mn-lt"/>
              </a:rPr>
              <a:t>QoL</a:t>
            </a:r>
            <a:r>
              <a:rPr lang="en-US" dirty="0" smtClean="0">
                <a:latin typeface="+mn-lt"/>
              </a:rPr>
              <a:t>) for Cancer Patients</a:t>
            </a:r>
          </a:p>
          <a:p>
            <a:pPr marL="285750" indent="-285750">
              <a:buFont typeface="Wingdings" panose="05000000000000000000" pitchFamily="2" charset="2"/>
              <a:buChar char="q"/>
            </a:pPr>
            <a:r>
              <a:rPr lang="en-US" dirty="0" smtClean="0">
                <a:latin typeface="+mn-lt"/>
              </a:rPr>
              <a:t>Sexual Health is an Important Component of Quality of Life</a:t>
            </a:r>
          </a:p>
          <a:p>
            <a:pPr marL="285750" indent="-285750">
              <a:buFont typeface="Wingdings" panose="05000000000000000000" pitchFamily="2" charset="2"/>
              <a:buChar char="q"/>
            </a:pPr>
            <a:r>
              <a:rPr lang="en-US" dirty="0" smtClean="0">
                <a:latin typeface="+mn-lt"/>
              </a:rPr>
              <a:t>Barriers to Conversation and Ways to Overcome Them</a:t>
            </a:r>
          </a:p>
          <a:p>
            <a:pPr marL="285750" indent="-285750">
              <a:buFont typeface="Wingdings" panose="05000000000000000000" pitchFamily="2" charset="2"/>
              <a:buChar char="q"/>
            </a:pPr>
            <a:r>
              <a:rPr lang="en-US" dirty="0" smtClean="0">
                <a:latin typeface="+mn-lt"/>
              </a:rPr>
              <a:t>Why it Matters – Patient Experience</a:t>
            </a:r>
          </a:p>
          <a:p>
            <a:pPr marL="285750" indent="-285750">
              <a:buFont typeface="Wingdings" panose="05000000000000000000" pitchFamily="2" charset="2"/>
              <a:buChar char="q"/>
            </a:pPr>
            <a:r>
              <a:rPr lang="en-US" dirty="0" smtClean="0">
                <a:latin typeface="+mn-lt"/>
              </a:rPr>
              <a:t>How Healthcare Providers (HCPs) Can Make a Difference</a:t>
            </a:r>
          </a:p>
          <a:p>
            <a:pPr marL="285750" indent="-285750">
              <a:buFont typeface="Wingdings" panose="05000000000000000000" pitchFamily="2" charset="2"/>
              <a:buChar char="q"/>
            </a:pPr>
            <a:r>
              <a:rPr lang="en-US" dirty="0" smtClean="0">
                <a:latin typeface="+mn-lt"/>
              </a:rPr>
              <a:t>Recommendations on How HCPs can Start the Conversation</a:t>
            </a:r>
          </a:p>
          <a:p>
            <a:pPr marL="285750" indent="-285750">
              <a:buFont typeface="Wingdings" panose="05000000000000000000" pitchFamily="2" charset="2"/>
              <a:buChar char="q"/>
            </a:pPr>
            <a:r>
              <a:rPr lang="en-US" dirty="0" smtClean="0">
                <a:latin typeface="+mn-lt"/>
              </a:rPr>
              <a:t>Overview of the CCO Sexual Health Clinical Guideline</a:t>
            </a:r>
          </a:p>
          <a:p>
            <a:pPr marL="285750" indent="-285750">
              <a:buFont typeface="Wingdings" panose="05000000000000000000" pitchFamily="2" charset="2"/>
              <a:buChar char="q"/>
            </a:pPr>
            <a:r>
              <a:rPr lang="en-US" dirty="0" smtClean="0">
                <a:latin typeface="+mn-lt"/>
              </a:rPr>
              <a:t>Available Resources</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429746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66234" y="5229357"/>
            <a:ext cx="4978036" cy="515166"/>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medication or acupuncture for symptomatic improvements</a:t>
            </a:r>
            <a:endParaRPr lang="en-CA" sz="1500" dirty="0">
              <a:solidFill>
                <a:schemeClr val="tx1"/>
              </a:solidFill>
            </a:endParaRPr>
          </a:p>
        </p:txBody>
      </p:sp>
      <p:sp>
        <p:nvSpPr>
          <p:cNvPr id="12" name="Rectangle 11"/>
          <p:cNvSpPr/>
          <p:nvPr/>
        </p:nvSpPr>
        <p:spPr>
          <a:xfrm>
            <a:off x="4394291" y="2350709"/>
            <a:ext cx="4336868" cy="515166"/>
          </a:xfrm>
          <a:prstGeom prst="rect">
            <a:avLst/>
          </a:prstGeom>
          <a:solidFill>
            <a:schemeClr val="accent3">
              <a:lumMod val="20000"/>
              <a:lumOff val="80000"/>
              <a:alpha val="7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Recommend using a vacuum erectile device daily and consider PDE5i medications</a:t>
            </a:r>
            <a:endParaRPr lang="en-CA" sz="1500" dirty="0">
              <a:solidFill>
                <a:schemeClr val="tx1"/>
              </a:solidFill>
            </a:endParaRPr>
          </a:p>
        </p:txBody>
      </p:sp>
      <p:sp>
        <p:nvSpPr>
          <p:cNvPr id="13" name="Rectangle 12"/>
          <p:cNvSpPr/>
          <p:nvPr/>
        </p:nvSpPr>
        <p:spPr>
          <a:xfrm>
            <a:off x="4408549" y="4295563"/>
            <a:ext cx="4322610" cy="515166"/>
          </a:xfrm>
          <a:prstGeom prst="rect">
            <a:avLst/>
          </a:prstGeom>
          <a:solidFill>
            <a:schemeClr val="accent3">
              <a:lumMod val="20000"/>
              <a:lumOff val="80000"/>
              <a:alpha val="7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psychosocial counselling and consider </a:t>
            </a:r>
            <a:br>
              <a:rPr lang="en-US" sz="1500" dirty="0" smtClean="0">
                <a:solidFill>
                  <a:schemeClr val="tx1"/>
                </a:solidFill>
              </a:rPr>
            </a:br>
            <a:r>
              <a:rPr lang="en-US" sz="1500" dirty="0" smtClean="0">
                <a:solidFill>
                  <a:schemeClr val="tx1"/>
                </a:solidFill>
              </a:rPr>
              <a:t>pro-erectile agents and devices</a:t>
            </a:r>
            <a:endParaRPr lang="en-CA" sz="1500" dirty="0">
              <a:solidFill>
                <a:schemeClr val="tx1"/>
              </a:solidFill>
            </a:endParaRPr>
          </a:p>
        </p:txBody>
      </p:sp>
      <p:sp>
        <p:nvSpPr>
          <p:cNvPr id="14" name="Rectangle 13"/>
          <p:cNvSpPr/>
          <p:nvPr/>
        </p:nvSpPr>
        <p:spPr>
          <a:xfrm>
            <a:off x="3066234" y="3323136"/>
            <a:ext cx="4982390" cy="515166"/>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Offer </a:t>
            </a:r>
            <a:r>
              <a:rPr lang="en-US" sz="1500" dirty="0" smtClean="0">
                <a:solidFill>
                  <a:schemeClr val="tx1"/>
                </a:solidFill>
              </a:rPr>
              <a:t>individual or couples counselling</a:t>
            </a:r>
            <a:endParaRPr lang="en-CA" sz="1500" dirty="0">
              <a:solidFill>
                <a:schemeClr val="tx1"/>
              </a:solidFill>
            </a:endParaRPr>
          </a:p>
        </p:txBody>
      </p:sp>
      <p:sp>
        <p:nvSpPr>
          <p:cNvPr id="4" name="Rectangle 3"/>
          <p:cNvSpPr/>
          <p:nvPr/>
        </p:nvSpPr>
        <p:spPr>
          <a:xfrm>
            <a:off x="3070589" y="1318292"/>
            <a:ext cx="4973682" cy="685479"/>
          </a:xfrm>
          <a:prstGeom prst="rect">
            <a:avLst/>
          </a:prstGeom>
          <a:solidFill>
            <a:schemeClr val="tx2">
              <a:lumMod val="10000"/>
              <a:lumOff val="9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smtClean="0">
                <a:solidFill>
                  <a:schemeClr val="tx1"/>
                </a:solidFill>
              </a:rPr>
              <a:t>Offer psychosocial counselling, recommend PDE5i medications or alternate interventions, </a:t>
            </a:r>
            <a:r>
              <a:rPr lang="en-US" sz="1500" dirty="0">
                <a:solidFill>
                  <a:schemeClr val="tx1"/>
                </a:solidFill>
              </a:rPr>
              <a:t>and </a:t>
            </a:r>
            <a:r>
              <a:rPr lang="en-US" sz="1500" dirty="0" smtClean="0">
                <a:solidFill>
                  <a:schemeClr val="tx1"/>
                </a:solidFill>
              </a:rPr>
              <a:t>recommend regular </a:t>
            </a:r>
            <a:r>
              <a:rPr lang="en-US" sz="1500" dirty="0">
                <a:solidFill>
                  <a:schemeClr val="tx1"/>
                </a:solidFill>
              </a:rPr>
              <a:t>stimulation, including </a:t>
            </a:r>
            <a:r>
              <a:rPr lang="en-US" sz="1500" dirty="0" smtClean="0">
                <a:solidFill>
                  <a:schemeClr val="tx1"/>
                </a:solidFill>
              </a:rPr>
              <a:t>self-stimulation</a:t>
            </a:r>
            <a:endParaRPr lang="en-CA" sz="1500" dirty="0">
              <a:solidFill>
                <a:schemeClr val="tx1"/>
              </a:solidFill>
            </a:endParaRPr>
          </a:p>
        </p:txBody>
      </p:sp>
      <p:sp>
        <p:nvSpPr>
          <p:cNvPr id="2" name="Title 1"/>
          <p:cNvSpPr>
            <a:spLocks noGrp="1"/>
          </p:cNvSpPr>
          <p:nvPr>
            <p:ph type="title"/>
          </p:nvPr>
        </p:nvSpPr>
        <p:spPr/>
        <p:txBody>
          <a:bodyPr/>
          <a:lstStyle/>
          <a:p>
            <a:r>
              <a:rPr lang="en-US" dirty="0" smtClean="0"/>
              <a:t>An Overview: Recommendations for Men</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20</a:t>
            </a:fld>
            <a:endParaRPr lang="en-US" dirty="0"/>
          </a:p>
        </p:txBody>
      </p:sp>
      <p:sp>
        <p:nvSpPr>
          <p:cNvPr id="6" name="Rounded Rectangle 5"/>
          <p:cNvSpPr/>
          <p:nvPr/>
        </p:nvSpPr>
        <p:spPr>
          <a:xfrm>
            <a:off x="457200" y="1249076"/>
            <a:ext cx="2686050" cy="823912"/>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Sexual Response</a:t>
            </a:r>
            <a:endParaRPr lang="en-CA" dirty="0"/>
          </a:p>
        </p:txBody>
      </p:sp>
      <p:sp>
        <p:nvSpPr>
          <p:cNvPr id="7" name="Rounded Rectangle 6"/>
          <p:cNvSpPr/>
          <p:nvPr/>
        </p:nvSpPr>
        <p:spPr>
          <a:xfrm>
            <a:off x="1800225" y="2194677"/>
            <a:ext cx="2686050" cy="854576"/>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Genital Changes</a:t>
            </a:r>
            <a:endParaRPr lang="en-CA" dirty="0"/>
          </a:p>
        </p:txBody>
      </p:sp>
      <p:sp>
        <p:nvSpPr>
          <p:cNvPr id="8" name="Rounded Rectangle 7"/>
          <p:cNvSpPr/>
          <p:nvPr/>
        </p:nvSpPr>
        <p:spPr>
          <a:xfrm>
            <a:off x="457200" y="3172598"/>
            <a:ext cx="2686050" cy="837906"/>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Intimacy/Relationships</a:t>
            </a:r>
            <a:endParaRPr lang="en-CA" dirty="0"/>
          </a:p>
        </p:txBody>
      </p:sp>
      <p:sp>
        <p:nvSpPr>
          <p:cNvPr id="9" name="Rounded Rectangle 8"/>
          <p:cNvSpPr/>
          <p:nvPr/>
        </p:nvSpPr>
        <p:spPr>
          <a:xfrm>
            <a:off x="1780372" y="4133242"/>
            <a:ext cx="2686050" cy="852737"/>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Overall Sexual Functioning and Satisfaction</a:t>
            </a:r>
            <a:endParaRPr lang="en-CA" sz="1600" dirty="0"/>
          </a:p>
        </p:txBody>
      </p:sp>
      <p:sp>
        <p:nvSpPr>
          <p:cNvPr id="10" name="Rounded Rectangle 9"/>
          <p:cNvSpPr/>
          <p:nvPr/>
        </p:nvSpPr>
        <p:spPr>
          <a:xfrm>
            <a:off x="457200" y="5108717"/>
            <a:ext cx="2686050" cy="845923"/>
          </a:xfrm>
          <a:prstGeom prst="round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Vasomotor Symptoms</a:t>
            </a:r>
            <a:endParaRPr lang="en-CA" dirty="0"/>
          </a:p>
        </p:txBody>
      </p:sp>
    </p:spTree>
    <p:extLst>
      <p:ext uri="{BB962C8B-B14F-4D97-AF65-F5344CB8AC3E}">
        <p14:creationId xmlns:p14="http://schemas.microsoft.com/office/powerpoint/2010/main" val="171658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850"/>
            <a:ext cx="5809547" cy="4206347"/>
          </a:xfrm>
          <a:prstGeom prst="rect">
            <a:avLst/>
          </a:prstGeom>
        </p:spPr>
      </p:pic>
      <p:sp>
        <p:nvSpPr>
          <p:cNvPr id="7" name="Title 6"/>
          <p:cNvSpPr>
            <a:spLocks noGrp="1"/>
          </p:cNvSpPr>
          <p:nvPr>
            <p:ph type="title"/>
          </p:nvPr>
        </p:nvSpPr>
        <p:spPr/>
        <p:txBody>
          <a:bodyPr/>
          <a:lstStyle/>
          <a:p>
            <a:r>
              <a:rPr lang="en-US" dirty="0"/>
              <a:t>It’s Time to Talk – Let’s Start the Conversation</a:t>
            </a:r>
          </a:p>
        </p:txBody>
      </p:sp>
      <p:sp>
        <p:nvSpPr>
          <p:cNvPr id="3" name="Slide Number Placeholder 2"/>
          <p:cNvSpPr>
            <a:spLocks noGrp="1"/>
          </p:cNvSpPr>
          <p:nvPr>
            <p:ph type="sldNum" sz="quarter" idx="12"/>
          </p:nvPr>
        </p:nvSpPr>
        <p:spPr/>
        <p:txBody>
          <a:bodyPr/>
          <a:lstStyle/>
          <a:p>
            <a:fld id="{D28A7EBE-86EF-4D46-BBBA-56D187EC3882}" type="slidenum">
              <a:rPr lang="en-US" smtClean="0"/>
              <a:pPr/>
              <a:t>21</a:t>
            </a:fld>
            <a:endParaRPr lang="en-US"/>
          </a:p>
        </p:txBody>
      </p:sp>
      <p:sp>
        <p:nvSpPr>
          <p:cNvPr id="2" name="Round Single Corner Rectangle 1"/>
          <p:cNvSpPr/>
          <p:nvPr/>
        </p:nvSpPr>
        <p:spPr>
          <a:xfrm rot="5400000">
            <a:off x="5874807" y="424750"/>
            <a:ext cx="2550585" cy="3987799"/>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5246686" y="1439334"/>
            <a:ext cx="3806825" cy="1692771"/>
          </a:xfrm>
          <a:prstGeom prst="rect">
            <a:avLst/>
          </a:prstGeom>
          <a:noFill/>
        </p:spPr>
        <p:txBody>
          <a:bodyPr wrap="square" lIns="0" tIns="0" rIns="0" bIns="0" rtlCol="0">
            <a:spAutoFit/>
          </a:bodyPr>
          <a:lstStyle/>
          <a:p>
            <a:pPr algn="ctr">
              <a:lnSpc>
                <a:spcPts val="2100"/>
              </a:lnSpc>
              <a:spcAft>
                <a:spcPts val="600"/>
              </a:spcAft>
            </a:pPr>
            <a:r>
              <a:rPr lang="en-US" sz="1600" dirty="0">
                <a:solidFill>
                  <a:schemeClr val="bg1"/>
                </a:solidFill>
                <a:cs typeface="Georgia"/>
              </a:rPr>
              <a:t>Visit cancercare.on.ca to access the </a:t>
            </a:r>
            <a:r>
              <a:rPr lang="en-US" sz="1600" b="1" i="1" dirty="0">
                <a:solidFill>
                  <a:schemeClr val="bg1"/>
                </a:solidFill>
                <a:cs typeface="Georgia"/>
              </a:rPr>
              <a:t>Interventions to Address Sexual Problems in People with Cancer </a:t>
            </a:r>
            <a:r>
              <a:rPr lang="en-US" sz="1600" dirty="0">
                <a:solidFill>
                  <a:schemeClr val="bg1"/>
                </a:solidFill>
                <a:cs typeface="Georgia"/>
              </a:rPr>
              <a:t>g</a:t>
            </a:r>
            <a:r>
              <a:rPr lang="en-US" sz="1600" dirty="0" smtClean="0">
                <a:solidFill>
                  <a:schemeClr val="bg1"/>
                </a:solidFill>
                <a:cs typeface="Georgia"/>
              </a:rPr>
              <a:t>uideline</a:t>
            </a:r>
            <a:r>
              <a:rPr lang="en-US" sz="1600" dirty="0">
                <a:solidFill>
                  <a:schemeClr val="bg1"/>
                </a:solidFill>
                <a:cs typeface="Georgia"/>
              </a:rPr>
              <a:t>:</a:t>
            </a:r>
            <a:br>
              <a:rPr lang="en-US" sz="1600" dirty="0">
                <a:solidFill>
                  <a:schemeClr val="bg1"/>
                </a:solidFill>
                <a:cs typeface="Georgia"/>
              </a:rPr>
            </a:br>
            <a:endParaRPr lang="en-US" sz="1600" dirty="0">
              <a:solidFill>
                <a:schemeClr val="bg1"/>
              </a:solidFill>
              <a:cs typeface="Georgia"/>
            </a:endParaRPr>
          </a:p>
          <a:p>
            <a:pPr algn="ctr">
              <a:lnSpc>
                <a:spcPts val="2100"/>
              </a:lnSpc>
              <a:spcAft>
                <a:spcPts val="600"/>
              </a:spcAft>
            </a:pPr>
            <a:r>
              <a:rPr lang="en-US" sz="1500" dirty="0">
                <a:solidFill>
                  <a:schemeClr val="bg1"/>
                </a:solidFill>
              </a:rPr>
              <a:t>https://www.cancercare.on.ca/psoguidelines</a:t>
            </a:r>
          </a:p>
        </p:txBody>
      </p:sp>
    </p:spTree>
    <p:extLst>
      <p:ext uri="{BB962C8B-B14F-4D97-AF65-F5344CB8AC3E}">
        <p14:creationId xmlns:p14="http://schemas.microsoft.com/office/powerpoint/2010/main" val="3738109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pPr/>
              <a:t>22</a:t>
            </a:fld>
            <a:endParaRPr lang="en-US" dirty="0"/>
          </a:p>
        </p:txBody>
      </p:sp>
      <p:sp>
        <p:nvSpPr>
          <p:cNvPr id="6" name="Subtitle 5"/>
          <p:cNvSpPr>
            <a:spLocks noGrp="1"/>
          </p:cNvSpPr>
          <p:nvPr>
            <p:ph type="subTitle" idx="4"/>
          </p:nvPr>
        </p:nvSpPr>
        <p:spPr>
          <a:xfrm>
            <a:off x="457200" y="1322678"/>
            <a:ext cx="7620000" cy="307777"/>
          </a:xfrm>
        </p:spPr>
        <p:txBody>
          <a:bodyPr>
            <a:noAutofit/>
          </a:bodyPr>
          <a:lstStyle/>
          <a:p>
            <a:r>
              <a:rPr lang="en-US" sz="1800" dirty="0" smtClean="0"/>
              <a:t>Cancer Care Ontario would like to thank the following individuals for their contributions:</a:t>
            </a:r>
            <a:endParaRPr lang="en-US" sz="1800" dirty="0"/>
          </a:p>
        </p:txBody>
      </p:sp>
      <p:sp>
        <p:nvSpPr>
          <p:cNvPr id="7" name="Text Placeholder 6"/>
          <p:cNvSpPr>
            <a:spLocks noGrp="1"/>
          </p:cNvSpPr>
          <p:nvPr>
            <p:ph type="body" sz="quarter" idx="13"/>
          </p:nvPr>
        </p:nvSpPr>
        <p:spPr>
          <a:xfrm>
            <a:off x="457200" y="2146718"/>
            <a:ext cx="7124700" cy="3501728"/>
          </a:xfrm>
        </p:spPr>
        <p:txBody>
          <a:bodyPr>
            <a:normAutofit/>
          </a:bodyPr>
          <a:lstStyle/>
          <a:p>
            <a:pPr marL="0" indent="0">
              <a:lnSpc>
                <a:spcPct val="100000"/>
              </a:lnSpc>
              <a:spcAft>
                <a:spcPts val="0"/>
              </a:spcAft>
              <a:buNone/>
            </a:pPr>
            <a:r>
              <a:rPr lang="en-US" dirty="0" smtClean="0">
                <a:solidFill>
                  <a:schemeClr val="tx1"/>
                </a:solidFill>
                <a:latin typeface="+mn-lt"/>
              </a:rPr>
              <a:t>Angela Turner, </a:t>
            </a:r>
            <a:r>
              <a:rPr lang="en-US" sz="1400" dirty="0" smtClean="0">
                <a:solidFill>
                  <a:schemeClr val="tx1"/>
                </a:solidFill>
                <a:latin typeface="+mn-lt"/>
              </a:rPr>
              <a:t>MRT(T), </a:t>
            </a:r>
            <a:r>
              <a:rPr lang="en-US" sz="1400" dirty="0" err="1" smtClean="0">
                <a:solidFill>
                  <a:schemeClr val="tx1"/>
                </a:solidFill>
                <a:latin typeface="+mn-lt"/>
              </a:rPr>
              <a:t>MHSc</a:t>
            </a:r>
            <a:r>
              <a:rPr lang="en-US" sz="1400" dirty="0" smtClean="0">
                <a:solidFill>
                  <a:schemeClr val="tx1"/>
                </a:solidFill>
                <a:latin typeface="+mn-lt"/>
              </a:rPr>
              <a:t>.</a:t>
            </a:r>
            <a:r>
              <a:rPr lang="en-US" dirty="0">
                <a:solidFill>
                  <a:schemeClr val="tx1"/>
                </a:solidFill>
                <a:latin typeface="+mn-lt"/>
              </a:rPr>
              <a:t/>
            </a:r>
            <a:br>
              <a:rPr lang="en-US" dirty="0">
                <a:solidFill>
                  <a:schemeClr val="tx1"/>
                </a:solidFill>
                <a:latin typeface="+mn-lt"/>
              </a:rPr>
            </a:br>
            <a:r>
              <a:rPr lang="en-US" sz="1400" dirty="0" smtClean="0">
                <a:solidFill>
                  <a:schemeClr val="tx1"/>
                </a:solidFill>
                <a:latin typeface="+mn-lt"/>
              </a:rPr>
              <a:t>CSRT Supportive Care &amp; Sexual Health, Odette Cancer Centre, Toronto </a:t>
            </a:r>
            <a:br>
              <a:rPr lang="en-US" sz="1400" dirty="0" smtClean="0">
                <a:solidFill>
                  <a:schemeClr val="tx1"/>
                </a:solidFill>
                <a:latin typeface="+mn-lt"/>
              </a:rPr>
            </a:br>
            <a:r>
              <a:rPr lang="en-US" sz="1400" dirty="0" smtClean="0">
                <a:solidFill>
                  <a:schemeClr val="tx1"/>
                </a:solidFill>
                <a:latin typeface="+mn-lt"/>
              </a:rPr>
              <a:t>Lecturer, University of Toronto Department of Radiation Oncology </a:t>
            </a:r>
          </a:p>
          <a:p>
            <a:pPr marL="0" indent="0">
              <a:lnSpc>
                <a:spcPct val="100000"/>
              </a:lnSpc>
              <a:spcAft>
                <a:spcPts val="0"/>
              </a:spcAft>
              <a:buNone/>
            </a:pPr>
            <a:endParaRPr lang="en-US" sz="1400" dirty="0" smtClean="0">
              <a:solidFill>
                <a:schemeClr val="tx1"/>
              </a:solidFill>
              <a:latin typeface="+mn-lt"/>
            </a:endParaRPr>
          </a:p>
          <a:p>
            <a:pPr marL="0" indent="0">
              <a:lnSpc>
                <a:spcPct val="100000"/>
              </a:lnSpc>
              <a:spcAft>
                <a:spcPts val="0"/>
              </a:spcAft>
              <a:buNone/>
            </a:pPr>
            <a:r>
              <a:rPr lang="en-US" dirty="0" smtClean="0">
                <a:solidFill>
                  <a:schemeClr val="tx1"/>
                </a:solidFill>
                <a:latin typeface="+mn-lt"/>
              </a:rPr>
              <a:t>Kaitlynn Almeida, </a:t>
            </a:r>
            <a:r>
              <a:rPr lang="en-US" sz="1400" dirty="0" err="1" smtClean="0">
                <a:solidFill>
                  <a:schemeClr val="tx1"/>
                </a:solidFill>
                <a:latin typeface="+mn-lt"/>
              </a:rPr>
              <a:t>BScH</a:t>
            </a:r>
            <a:r>
              <a:rPr lang="en-US" sz="1400" dirty="0" smtClean="0">
                <a:solidFill>
                  <a:schemeClr val="tx1"/>
                </a:solidFill>
                <a:latin typeface="+mn-lt"/>
              </a:rPr>
              <a:t>, MPH</a:t>
            </a:r>
            <a:r>
              <a:rPr lang="en-US" sz="1400" dirty="0">
                <a:solidFill>
                  <a:schemeClr val="tx1"/>
                </a:solidFill>
                <a:latin typeface="+mn-lt"/>
              </a:rPr>
              <a:t/>
            </a:r>
            <a:br>
              <a:rPr lang="en-US" sz="1400" dirty="0">
                <a:solidFill>
                  <a:schemeClr val="tx1"/>
                </a:solidFill>
                <a:latin typeface="+mn-lt"/>
              </a:rPr>
            </a:br>
            <a:r>
              <a:rPr lang="en-US" sz="1400" dirty="0" smtClean="0">
                <a:solidFill>
                  <a:schemeClr val="tx1"/>
                </a:solidFill>
                <a:latin typeface="+mn-lt"/>
              </a:rPr>
              <a:t>Coordinator, Regional Programs and Performance Management, Cancer Care Ontario</a:t>
            </a:r>
            <a:br>
              <a:rPr lang="en-US" sz="1400" dirty="0" smtClean="0">
                <a:solidFill>
                  <a:schemeClr val="tx1"/>
                </a:solidFill>
                <a:latin typeface="+mn-lt"/>
              </a:rPr>
            </a:br>
            <a:r>
              <a:rPr lang="en-US" sz="1400" dirty="0" smtClean="0">
                <a:solidFill>
                  <a:schemeClr val="tx1"/>
                </a:solidFill>
                <a:latin typeface="+mn-lt"/>
              </a:rPr>
              <a:t>MPH Practicum Student, Ottawa Public Health Sexual Health Centre</a:t>
            </a:r>
          </a:p>
          <a:p>
            <a:pPr marL="0" indent="0">
              <a:lnSpc>
                <a:spcPct val="100000"/>
              </a:lnSpc>
              <a:spcAft>
                <a:spcPts val="0"/>
              </a:spcAft>
              <a:buNone/>
            </a:pPr>
            <a:endParaRPr lang="en-US" sz="1400" dirty="0">
              <a:solidFill>
                <a:schemeClr val="tx1"/>
              </a:solidFill>
              <a:latin typeface="+mn-lt"/>
            </a:endParaRPr>
          </a:p>
          <a:p>
            <a:pPr marL="0" indent="0">
              <a:lnSpc>
                <a:spcPct val="90000"/>
              </a:lnSpc>
              <a:buNone/>
            </a:pPr>
            <a:r>
              <a:rPr lang="en-US" dirty="0">
                <a:solidFill>
                  <a:schemeClr val="tx1"/>
                </a:solidFill>
                <a:latin typeface="+mn-lt"/>
              </a:rPr>
              <a:t>Lisa </a:t>
            </a:r>
            <a:r>
              <a:rPr lang="en-US" dirty="0" err="1" smtClean="0">
                <a:solidFill>
                  <a:schemeClr val="tx1"/>
                </a:solidFill>
                <a:latin typeface="+mn-lt"/>
              </a:rPr>
              <a:t>Skelding</a:t>
            </a:r>
            <a:r>
              <a:rPr lang="en-US" dirty="0" smtClean="0">
                <a:solidFill>
                  <a:schemeClr val="tx1"/>
                </a:solidFill>
                <a:latin typeface="+mn-lt"/>
              </a:rPr>
              <a:t>, </a:t>
            </a:r>
            <a:r>
              <a:rPr lang="en-US" sz="1400" dirty="0" smtClean="0">
                <a:solidFill>
                  <a:schemeClr val="tx1"/>
                </a:solidFill>
                <a:latin typeface="+mn-lt"/>
              </a:rPr>
              <a:t>MSW</a:t>
            </a:r>
            <a:r>
              <a:rPr lang="en-US" sz="1400" dirty="0">
                <a:solidFill>
                  <a:schemeClr val="tx1"/>
                </a:solidFill>
                <a:latin typeface="+mn-lt"/>
              </a:rPr>
              <a:t>, </a:t>
            </a:r>
            <a:r>
              <a:rPr lang="en-US" sz="1400" dirty="0" smtClean="0">
                <a:solidFill>
                  <a:schemeClr val="tx1"/>
                </a:solidFill>
                <a:latin typeface="+mn-lt"/>
              </a:rPr>
              <a:t>RSW</a:t>
            </a:r>
            <a:br>
              <a:rPr lang="en-US" sz="1400" dirty="0" smtClean="0">
                <a:solidFill>
                  <a:schemeClr val="tx1"/>
                </a:solidFill>
                <a:latin typeface="+mn-lt"/>
              </a:rPr>
            </a:br>
            <a:r>
              <a:rPr lang="en-US" sz="1400" dirty="0" smtClean="0">
                <a:solidFill>
                  <a:schemeClr val="tx1"/>
                </a:solidFill>
                <a:latin typeface="+mn-lt"/>
              </a:rPr>
              <a:t>Certified </a:t>
            </a:r>
            <a:r>
              <a:rPr lang="en-US" sz="1400" dirty="0">
                <a:solidFill>
                  <a:schemeClr val="tx1"/>
                </a:solidFill>
                <a:latin typeface="+mn-lt"/>
              </a:rPr>
              <a:t>Emotionally Focused Couple Therapist &amp; Registered </a:t>
            </a:r>
            <a:r>
              <a:rPr lang="en-US" sz="1400" dirty="0" smtClean="0">
                <a:solidFill>
                  <a:schemeClr val="tx1"/>
                </a:solidFill>
                <a:latin typeface="+mn-lt"/>
              </a:rPr>
              <a:t>Sex </a:t>
            </a:r>
            <a:r>
              <a:rPr lang="en-US" sz="1400" dirty="0">
                <a:solidFill>
                  <a:schemeClr val="tx1"/>
                </a:solidFill>
                <a:latin typeface="+mn-lt"/>
              </a:rPr>
              <a:t>Therapist (BESTCO</a:t>
            </a:r>
            <a:r>
              <a:rPr lang="en-US" sz="1400" dirty="0" smtClean="0">
                <a:solidFill>
                  <a:schemeClr val="tx1"/>
                </a:solidFill>
                <a:latin typeface="+mn-lt"/>
              </a:rPr>
              <a:t>)</a:t>
            </a:r>
          </a:p>
          <a:p>
            <a:pPr marL="0" indent="0">
              <a:lnSpc>
                <a:spcPct val="90000"/>
              </a:lnSpc>
              <a:buNone/>
            </a:pPr>
            <a:r>
              <a:rPr lang="en-US" dirty="0" smtClean="0">
                <a:solidFill>
                  <a:schemeClr val="tx1"/>
                </a:solidFill>
              </a:rPr>
              <a:t>Joyce M. McManus, </a:t>
            </a:r>
            <a:r>
              <a:rPr lang="en-US" sz="1400" dirty="0"/>
              <a:t>BA </a:t>
            </a:r>
            <a:r>
              <a:rPr lang="en-US" sz="1400" dirty="0" err="1" smtClean="0"/>
              <a:t>M.Div</a:t>
            </a:r>
            <a:r>
              <a:rPr lang="en-US" sz="1400" dirty="0" smtClean="0"/>
              <a:t>, BSW, </a:t>
            </a:r>
            <a:r>
              <a:rPr lang="en-US" sz="1400" dirty="0"/>
              <a:t>RSW</a:t>
            </a:r>
            <a:r>
              <a:rPr lang="en-US" sz="1400" dirty="0">
                <a:solidFill>
                  <a:schemeClr val="tx1"/>
                </a:solidFill>
              </a:rPr>
              <a:t/>
            </a:r>
            <a:br>
              <a:rPr lang="en-US" sz="1400" dirty="0">
                <a:solidFill>
                  <a:schemeClr val="tx1"/>
                </a:solidFill>
              </a:rPr>
            </a:br>
            <a:r>
              <a:rPr lang="en-US" sz="1400" dirty="0"/>
              <a:t>Social Worker, Windsor Regional Cancer Program</a:t>
            </a:r>
            <a:endParaRPr lang="en-US" sz="1400" dirty="0">
              <a:solidFill>
                <a:schemeClr val="tx1"/>
              </a:solidFill>
              <a:latin typeface="+mn-lt"/>
            </a:endParaRPr>
          </a:p>
          <a:p>
            <a:pPr marL="0" indent="0">
              <a:lnSpc>
                <a:spcPct val="90000"/>
              </a:lnSpc>
              <a:buNone/>
            </a:pPr>
            <a:endParaRPr lang="en-US" sz="1400" dirty="0">
              <a:solidFill>
                <a:schemeClr val="tx1"/>
              </a:solidFill>
              <a:latin typeface="+mn-lt"/>
            </a:endParaRPr>
          </a:p>
          <a:p>
            <a:pPr marL="0" indent="0">
              <a:lnSpc>
                <a:spcPct val="100000"/>
              </a:lnSpc>
              <a:spcAft>
                <a:spcPts val="0"/>
              </a:spcAft>
              <a:buNone/>
            </a:pPr>
            <a:endParaRPr lang="en-US" sz="1400" dirty="0" smtClean="0"/>
          </a:p>
        </p:txBody>
      </p:sp>
    </p:spTree>
    <p:extLst>
      <p:ext uri="{BB962C8B-B14F-4D97-AF65-F5344CB8AC3E}">
        <p14:creationId xmlns:p14="http://schemas.microsoft.com/office/powerpoint/2010/main" val="3619584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23</a:t>
            </a:fld>
            <a:endParaRPr lang="en-US"/>
          </a:p>
        </p:txBody>
      </p:sp>
      <p:sp>
        <p:nvSpPr>
          <p:cNvPr id="6" name="TextBox 5"/>
          <p:cNvSpPr txBox="1"/>
          <p:nvPr/>
        </p:nvSpPr>
        <p:spPr>
          <a:xfrm>
            <a:off x="500605" y="1184369"/>
            <a:ext cx="8142790" cy="4524315"/>
          </a:xfrm>
          <a:prstGeom prst="rect">
            <a:avLst/>
          </a:prstGeom>
          <a:noFill/>
        </p:spPr>
        <p:txBody>
          <a:bodyPr wrap="square" rtlCol="0">
            <a:spAutoFit/>
          </a:bodyPr>
          <a:lstStyle/>
          <a:p>
            <a:endParaRPr lang="en-US" dirty="0"/>
          </a:p>
          <a:p>
            <a:r>
              <a:rPr lang="en-US" dirty="0" smtClean="0"/>
              <a:t>CCO </a:t>
            </a:r>
            <a:r>
              <a:rPr lang="en-US" dirty="0"/>
              <a:t>Resource Hub for sexual health and </a:t>
            </a:r>
            <a:r>
              <a:rPr lang="en-US" dirty="0" smtClean="0"/>
              <a:t>cancer</a:t>
            </a:r>
          </a:p>
          <a:p>
            <a:endParaRPr lang="en-US" dirty="0"/>
          </a:p>
          <a:p>
            <a:endParaRPr lang="en-US" dirty="0" smtClean="0"/>
          </a:p>
          <a:p>
            <a:r>
              <a:rPr lang="en-US" dirty="0" smtClean="0"/>
              <a:t>CCO Patient Symptom Management Guide for sexual health</a:t>
            </a:r>
            <a:endParaRPr lang="en-US" dirty="0"/>
          </a:p>
          <a:p>
            <a:endParaRPr lang="en-US" i="1" dirty="0">
              <a:solidFill>
                <a:schemeClr val="accent1">
                  <a:lumMod val="50000"/>
                </a:schemeClr>
              </a:solidFill>
            </a:endParaRPr>
          </a:p>
          <a:p>
            <a:endParaRPr lang="en-US" dirty="0" smtClean="0"/>
          </a:p>
          <a:p>
            <a:r>
              <a:rPr lang="en-US" dirty="0" smtClean="0"/>
              <a:t>IPODE </a:t>
            </a:r>
            <a:r>
              <a:rPr lang="en-US" dirty="0"/>
              <a:t>Project Courses “</a:t>
            </a:r>
            <a:r>
              <a:rPr lang="en-US" dirty="0">
                <a:hlinkClick r:id="rId3"/>
              </a:rPr>
              <a:t>Sexual Health in Cancer</a:t>
            </a:r>
            <a:r>
              <a:rPr lang="en-US" dirty="0"/>
              <a:t>” </a:t>
            </a:r>
          </a:p>
          <a:p>
            <a:pPr marL="285750" indent="-285750">
              <a:buFont typeface="Arial" panose="020B0604020202020204" pitchFamily="34" charset="0"/>
              <a:buChar char="•"/>
            </a:pPr>
            <a:r>
              <a:rPr lang="en-US" i="1" dirty="0"/>
              <a:t>Part 1: </a:t>
            </a:r>
            <a:r>
              <a:rPr lang="en-US" i="1" dirty="0">
                <a:hlinkClick r:id="rId4"/>
              </a:rPr>
              <a:t>Sexual Health in Cancer</a:t>
            </a:r>
            <a:endParaRPr lang="en-US" i="1" dirty="0"/>
          </a:p>
          <a:p>
            <a:pPr marL="285750" indent="-285750">
              <a:buFont typeface="Arial" panose="020B0604020202020204" pitchFamily="34" charset="0"/>
              <a:buChar char="•"/>
            </a:pPr>
            <a:r>
              <a:rPr lang="en-US" i="1" dirty="0"/>
              <a:t>Part 2: </a:t>
            </a:r>
            <a:r>
              <a:rPr lang="en-US" i="1" dirty="0">
                <a:hlinkClick r:id="rId5"/>
              </a:rPr>
              <a:t>Sex Counseling in </a:t>
            </a:r>
            <a:r>
              <a:rPr lang="en-US" i="1" dirty="0" smtClean="0">
                <a:hlinkClick r:id="rId5"/>
              </a:rPr>
              <a:t>Cancer</a:t>
            </a:r>
            <a:endParaRPr lang="en-US" i="1" dirty="0" smtClean="0"/>
          </a:p>
          <a:p>
            <a:endParaRPr lang="en-US" dirty="0"/>
          </a:p>
          <a:p>
            <a:endParaRPr lang="en-US" dirty="0" smtClean="0"/>
          </a:p>
          <a:p>
            <a:r>
              <a:rPr lang="en-US" dirty="0" smtClean="0"/>
              <a:t>Canadian Cancer Society’s “</a:t>
            </a:r>
            <a:r>
              <a:rPr lang="en-US" i="1" dirty="0" smtClean="0">
                <a:hlinkClick r:id="rId6"/>
              </a:rPr>
              <a:t>Sexuality and Cancer</a:t>
            </a:r>
            <a:r>
              <a:rPr lang="en-US" dirty="0" smtClean="0"/>
              <a:t>” booklet</a:t>
            </a:r>
          </a:p>
          <a:p>
            <a:pPr marL="285750" indent="-285750">
              <a:buFont typeface="Arial" panose="020B0604020202020204" pitchFamily="34" charset="0"/>
              <a:buChar char="•"/>
            </a:pPr>
            <a:r>
              <a:rPr lang="en-US" dirty="0" smtClean="0"/>
              <a:t>Includes a list of relevant questions for patients to consider asking their health care team</a:t>
            </a:r>
          </a:p>
          <a:p>
            <a:endParaRPr lang="en-US" dirty="0" smtClean="0"/>
          </a:p>
        </p:txBody>
      </p:sp>
      <p:sp>
        <p:nvSpPr>
          <p:cNvPr id="7" name="Rectangle 6"/>
          <p:cNvSpPr/>
          <p:nvPr/>
        </p:nvSpPr>
        <p:spPr>
          <a:xfrm rot="1913258">
            <a:off x="5581795" y="1279407"/>
            <a:ext cx="901208"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smtClean="0">
                <a:ln/>
                <a:solidFill>
                  <a:schemeClr val="accent3"/>
                </a:solidFill>
                <a:effectLst/>
              </a:rPr>
              <a:t>Coming </a:t>
            </a:r>
          </a:p>
          <a:p>
            <a:pPr algn="ctr"/>
            <a:r>
              <a:rPr lang="en-US" sz="1400" b="1" dirty="0" smtClean="0">
                <a:ln/>
                <a:solidFill>
                  <a:schemeClr val="accent3"/>
                </a:solidFill>
              </a:rPr>
              <a:t>Soon!</a:t>
            </a:r>
            <a:endParaRPr lang="en-US" sz="1400" b="1" cap="none" spc="0" dirty="0">
              <a:ln/>
              <a:solidFill>
                <a:schemeClr val="accent3"/>
              </a:solidFill>
              <a:effectLst/>
            </a:endParaRPr>
          </a:p>
        </p:txBody>
      </p:sp>
      <p:sp>
        <p:nvSpPr>
          <p:cNvPr id="8" name="Rectangle 7"/>
          <p:cNvSpPr/>
          <p:nvPr/>
        </p:nvSpPr>
        <p:spPr>
          <a:xfrm rot="1913258">
            <a:off x="6775857" y="2120764"/>
            <a:ext cx="901208"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smtClean="0">
                <a:ln/>
                <a:solidFill>
                  <a:schemeClr val="accent3"/>
                </a:solidFill>
                <a:effectLst/>
              </a:rPr>
              <a:t>Coming </a:t>
            </a:r>
          </a:p>
          <a:p>
            <a:pPr algn="ctr"/>
            <a:r>
              <a:rPr lang="en-US" sz="1400" b="1" dirty="0" smtClean="0">
                <a:ln/>
                <a:solidFill>
                  <a:schemeClr val="accent3"/>
                </a:solidFill>
              </a:rPr>
              <a:t>Soon!</a:t>
            </a:r>
            <a:endParaRPr lang="en-US" sz="1400" b="1" cap="none" spc="0" dirty="0">
              <a:ln/>
              <a:solidFill>
                <a:schemeClr val="accent3"/>
              </a:solidFill>
              <a:effectLst/>
            </a:endParaRPr>
          </a:p>
        </p:txBody>
      </p:sp>
    </p:spTree>
    <p:extLst>
      <p:ext uri="{BB962C8B-B14F-4D97-AF65-F5344CB8AC3E}">
        <p14:creationId xmlns:p14="http://schemas.microsoft.com/office/powerpoint/2010/main" val="3501336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Cancer and Quality of Life</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pPr/>
              <a:t>3</a:t>
            </a:fld>
            <a:endParaRPr lang="en-US" dirty="0"/>
          </a:p>
        </p:txBody>
      </p:sp>
      <p:grpSp>
        <p:nvGrpSpPr>
          <p:cNvPr id="24" name="Group 23"/>
          <p:cNvGrpSpPr/>
          <p:nvPr/>
        </p:nvGrpSpPr>
        <p:grpSpPr>
          <a:xfrm>
            <a:off x="4348876" y="1421273"/>
            <a:ext cx="4795124" cy="2886280"/>
            <a:chOff x="4348876" y="1950715"/>
            <a:chExt cx="4795124" cy="2886280"/>
          </a:xfrm>
        </p:grpSpPr>
        <p:sp>
          <p:nvSpPr>
            <p:cNvPr id="4" name="TextBox 3"/>
            <p:cNvSpPr txBox="1"/>
            <p:nvPr/>
          </p:nvSpPr>
          <p:spPr>
            <a:xfrm>
              <a:off x="4348876" y="3638591"/>
              <a:ext cx="1627561" cy="923330"/>
            </a:xfrm>
            <a:prstGeom prst="rect">
              <a:avLst/>
            </a:prstGeom>
            <a:noFill/>
          </p:spPr>
          <p:txBody>
            <a:bodyPr wrap="square" rtlCol="0">
              <a:spAutoFit/>
            </a:bodyPr>
            <a:lstStyle/>
            <a:p>
              <a:pPr algn="ctr"/>
              <a:r>
                <a:rPr lang="en-US" dirty="0" smtClean="0">
                  <a:solidFill>
                    <a:srgbClr val="0070C0"/>
                  </a:solidFill>
                </a:rPr>
                <a:t>Scientific &amp; Technological Advances</a:t>
              </a:r>
              <a:endParaRPr lang="en-CA" dirty="0">
                <a:solidFill>
                  <a:srgbClr val="0070C0"/>
                </a:solidFill>
              </a:endParaRPr>
            </a:p>
          </p:txBody>
        </p:sp>
        <p:sp>
          <p:nvSpPr>
            <p:cNvPr id="14" name="TextBox 13"/>
            <p:cNvSpPr txBox="1"/>
            <p:nvPr/>
          </p:nvSpPr>
          <p:spPr>
            <a:xfrm>
              <a:off x="7511627" y="3636666"/>
              <a:ext cx="1417618" cy="1200329"/>
            </a:xfrm>
            <a:prstGeom prst="rect">
              <a:avLst/>
            </a:prstGeom>
            <a:noFill/>
          </p:spPr>
          <p:txBody>
            <a:bodyPr wrap="square" rtlCol="0">
              <a:spAutoFit/>
            </a:bodyPr>
            <a:lstStyle/>
            <a:p>
              <a:pPr algn="ctr"/>
              <a:r>
                <a:rPr lang="en-US" dirty="0" smtClean="0">
                  <a:solidFill>
                    <a:srgbClr val="0070C0"/>
                  </a:solidFill>
                </a:rPr>
                <a:t>Life Expectancy for Cancer Patients</a:t>
              </a:r>
              <a:endParaRPr lang="en-CA" dirty="0">
                <a:solidFill>
                  <a:srgbClr val="0070C0"/>
                </a:solidFill>
              </a:endParaRPr>
            </a:p>
          </p:txBody>
        </p:sp>
        <p:sp>
          <p:nvSpPr>
            <p:cNvPr id="15" name="TextBox 14"/>
            <p:cNvSpPr txBox="1"/>
            <p:nvPr/>
          </p:nvSpPr>
          <p:spPr>
            <a:xfrm>
              <a:off x="5882639" y="3632451"/>
              <a:ext cx="1627561" cy="923330"/>
            </a:xfrm>
            <a:prstGeom prst="rect">
              <a:avLst/>
            </a:prstGeom>
            <a:noFill/>
          </p:spPr>
          <p:txBody>
            <a:bodyPr wrap="square" rtlCol="0">
              <a:spAutoFit/>
            </a:bodyPr>
            <a:lstStyle/>
            <a:p>
              <a:pPr algn="ctr"/>
              <a:r>
                <a:rPr lang="en-US" dirty="0" smtClean="0">
                  <a:solidFill>
                    <a:srgbClr val="0070C0"/>
                  </a:solidFill>
                </a:rPr>
                <a:t>Quality of Cancer Treatment</a:t>
              </a:r>
              <a:endParaRPr lang="en-CA" dirty="0">
                <a:solidFill>
                  <a:srgbClr val="0070C0"/>
                </a:solidFill>
              </a:endParaRPr>
            </a:p>
          </p:txBody>
        </p:sp>
        <p:grpSp>
          <p:nvGrpSpPr>
            <p:cNvPr id="23" name="Group 22"/>
            <p:cNvGrpSpPr/>
            <p:nvPr/>
          </p:nvGrpSpPr>
          <p:grpSpPr>
            <a:xfrm>
              <a:off x="4441372" y="1950715"/>
              <a:ext cx="4702628" cy="1719292"/>
              <a:chOff x="4441372" y="1950715"/>
              <a:chExt cx="4702628" cy="1719292"/>
            </a:xfrm>
          </p:grpSpPr>
          <p:sp>
            <p:nvSpPr>
              <p:cNvPr id="3" name="Up Arrow 2"/>
              <p:cNvSpPr/>
              <p:nvPr/>
            </p:nvSpPr>
            <p:spPr>
              <a:xfrm>
                <a:off x="4977539" y="1950715"/>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2" name="Up Arrow 11"/>
              <p:cNvSpPr/>
              <p:nvPr/>
            </p:nvSpPr>
            <p:spPr>
              <a:xfrm>
                <a:off x="6497063" y="1950719"/>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3" name="Up Arrow 12"/>
              <p:cNvSpPr/>
              <p:nvPr/>
            </p:nvSpPr>
            <p:spPr>
              <a:xfrm>
                <a:off x="8016587" y="1950720"/>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cxnSp>
            <p:nvCxnSpPr>
              <p:cNvPr id="17" name="Straight Connector 16"/>
              <p:cNvCxnSpPr/>
              <p:nvPr/>
            </p:nvCxnSpPr>
            <p:spPr>
              <a:xfrm>
                <a:off x="4441372" y="3581792"/>
                <a:ext cx="4702628"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Oval 17"/>
              <p:cNvSpPr/>
              <p:nvPr/>
            </p:nvSpPr>
            <p:spPr>
              <a:xfrm>
                <a:off x="5091808" y="3496950"/>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sp>
            <p:nvSpPr>
              <p:cNvPr id="19" name="Oval 18"/>
              <p:cNvSpPr/>
              <p:nvPr/>
            </p:nvSpPr>
            <p:spPr>
              <a:xfrm>
                <a:off x="6608864" y="3500325"/>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sp>
            <p:nvSpPr>
              <p:cNvPr id="20" name="Oval 19"/>
              <p:cNvSpPr/>
              <p:nvPr/>
            </p:nvSpPr>
            <p:spPr>
              <a:xfrm>
                <a:off x="8134629" y="3496950"/>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grpSp>
      </p:grpSp>
      <p:sp>
        <p:nvSpPr>
          <p:cNvPr id="21" name="TextBox 20"/>
          <p:cNvSpPr txBox="1"/>
          <p:nvPr/>
        </p:nvSpPr>
        <p:spPr>
          <a:xfrm>
            <a:off x="4575881" y="4369377"/>
            <a:ext cx="4402655" cy="1754326"/>
          </a:xfrm>
          <a:prstGeom prst="rect">
            <a:avLst/>
          </a:prstGeom>
          <a:noFill/>
        </p:spPr>
        <p:txBody>
          <a:bodyPr wrap="square" rtlCol="0">
            <a:spAutoFit/>
          </a:bodyPr>
          <a:lstStyle/>
          <a:p>
            <a:pPr algn="ctr"/>
            <a:r>
              <a:rPr lang="en-US" dirty="0" smtClean="0"/>
              <a:t>Cancer is now considered to be a </a:t>
            </a:r>
            <a:br>
              <a:rPr lang="en-US" dirty="0" smtClean="0"/>
            </a:br>
            <a:r>
              <a:rPr lang="en-US" dirty="0" smtClean="0"/>
              <a:t>chronic disease.</a:t>
            </a:r>
            <a:r>
              <a:rPr lang="en-US" i="1" dirty="0" smtClean="0"/>
              <a:t/>
            </a:r>
            <a:br>
              <a:rPr lang="en-US" i="1" dirty="0" smtClean="0"/>
            </a:br>
            <a:r>
              <a:rPr lang="en-US" i="1" dirty="0" smtClean="0"/>
              <a:t/>
            </a:r>
            <a:br>
              <a:rPr lang="en-US" i="1" dirty="0" smtClean="0"/>
            </a:br>
            <a:r>
              <a:rPr lang="en-US" i="1" dirty="0" smtClean="0"/>
              <a:t>With cancer patients living longer, </a:t>
            </a:r>
            <a:r>
              <a:rPr lang="en-US" b="1" i="1" dirty="0" smtClean="0"/>
              <a:t>quality of life </a:t>
            </a:r>
            <a:r>
              <a:rPr lang="en-US" i="1" dirty="0" smtClean="0"/>
              <a:t>has become very important to both patients and healthcare providers.</a:t>
            </a:r>
            <a:endParaRPr lang="en-CA" i="1" dirty="0"/>
          </a:p>
        </p:txBody>
      </p:sp>
      <p:sp>
        <p:nvSpPr>
          <p:cNvPr id="22" name="Round Single Corner Rectangle 21"/>
          <p:cNvSpPr/>
          <p:nvPr/>
        </p:nvSpPr>
        <p:spPr>
          <a:xfrm rot="5400000">
            <a:off x="213451" y="1392117"/>
            <a:ext cx="3879929" cy="4345113"/>
          </a:xfrm>
          <a:prstGeom prst="round1Rect">
            <a:avLst>
              <a:gd name="adj" fmla="val 14889"/>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4034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162" y="2303907"/>
            <a:ext cx="3171463" cy="285894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8" name="Title 7"/>
          <p:cNvSpPr>
            <a:spLocks noGrp="1"/>
          </p:cNvSpPr>
          <p:nvPr>
            <p:ph type="title"/>
          </p:nvPr>
        </p:nvSpPr>
        <p:spPr/>
        <p:txBody>
          <a:bodyPr/>
          <a:lstStyle/>
          <a:p>
            <a:r>
              <a:rPr lang="en-US" dirty="0" smtClean="0"/>
              <a:t>Cancer and Quality of Life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4</a:t>
            </a:fld>
            <a:endParaRPr lang="en-US" dirty="0"/>
          </a:p>
        </p:txBody>
      </p:sp>
      <p:sp>
        <p:nvSpPr>
          <p:cNvPr id="10" name="Text Placeholder 9"/>
          <p:cNvSpPr>
            <a:spLocks noGrp="1"/>
          </p:cNvSpPr>
          <p:nvPr>
            <p:ph type="body" sz="quarter" idx="13"/>
          </p:nvPr>
        </p:nvSpPr>
        <p:spPr>
          <a:xfrm>
            <a:off x="4629875" y="2024830"/>
            <a:ext cx="4127500" cy="2613744"/>
          </a:xfrm>
        </p:spPr>
        <p:txBody>
          <a:bodyPr/>
          <a:lstStyle/>
          <a:p>
            <a:pPr algn="ctr"/>
            <a:r>
              <a:rPr lang="en-US" sz="3600" dirty="0" smtClean="0">
                <a:latin typeface="+mn-lt"/>
              </a:rPr>
              <a:t>“In </a:t>
            </a:r>
            <a:r>
              <a:rPr lang="en-US" sz="3600" dirty="0">
                <a:latin typeface="+mn-lt"/>
              </a:rPr>
              <a:t>chronic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conditions</a:t>
            </a:r>
            <a:r>
              <a:rPr lang="en-US" sz="3600" dirty="0">
                <a:latin typeface="+mn-lt"/>
              </a:rPr>
              <a:t>,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adding </a:t>
            </a:r>
            <a:r>
              <a:rPr lang="en-US" sz="3600" b="1" i="1" dirty="0">
                <a:latin typeface="+mn-lt"/>
              </a:rPr>
              <a:t>life to </a:t>
            </a:r>
            <a:r>
              <a:rPr lang="en-US" sz="3600" b="1" i="1" dirty="0" smtClean="0">
                <a:latin typeface="+mn-lt"/>
              </a:rPr>
              <a:t/>
            </a:r>
            <a:br>
              <a:rPr lang="en-US" sz="3600" b="1" i="1" dirty="0" smtClean="0">
                <a:latin typeface="+mn-lt"/>
              </a:rPr>
            </a:br>
            <a:r>
              <a:rPr lang="en-US" sz="3600" b="1" i="1" dirty="0" smtClean="0">
                <a:latin typeface="+mn-lt"/>
              </a:rPr>
              <a:t/>
            </a:r>
            <a:br>
              <a:rPr lang="en-US" sz="3600" b="1" i="1" dirty="0" smtClean="0">
                <a:latin typeface="+mn-lt"/>
              </a:rPr>
            </a:br>
            <a:r>
              <a:rPr lang="en-US" sz="3600" b="1" i="1" dirty="0" smtClean="0">
                <a:latin typeface="+mn-lt"/>
              </a:rPr>
              <a:t>years </a:t>
            </a:r>
            <a:r>
              <a:rPr lang="en-US" sz="3600" dirty="0">
                <a:latin typeface="+mn-lt"/>
              </a:rPr>
              <a:t>instead of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years </a:t>
            </a:r>
            <a:r>
              <a:rPr lang="en-US" sz="3600" dirty="0">
                <a:latin typeface="+mn-lt"/>
              </a:rPr>
              <a:t>to life is </a:t>
            </a:r>
            <a:r>
              <a:rPr lang="en-US" sz="3600" dirty="0" smtClean="0">
                <a:latin typeface="+mn-lt"/>
              </a:rPr>
              <a:t>an</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 </a:t>
            </a:r>
            <a:r>
              <a:rPr lang="en-US" sz="3600" dirty="0">
                <a:latin typeface="+mn-lt"/>
              </a:rPr>
              <a:t>important task</a:t>
            </a:r>
            <a:r>
              <a:rPr lang="en-US" sz="3600" dirty="0" smtClean="0">
                <a:latin typeface="+mn-lt"/>
              </a:rPr>
              <a:t>.”</a:t>
            </a:r>
            <a:endParaRPr lang="en-CA" sz="3600" dirty="0">
              <a:latin typeface="+mn-lt"/>
            </a:endParaRPr>
          </a:p>
          <a:p>
            <a:endParaRPr lang="en-CA" dirty="0"/>
          </a:p>
        </p:txBody>
      </p:sp>
      <p:pic>
        <p:nvPicPr>
          <p:cNvPr id="6" name="Content Placeholder 3" descr="qol man.jpg"/>
          <p:cNvPicPr>
            <a:picLocks noChangeAspect="1"/>
          </p:cNvPicPr>
          <p:nvPr/>
        </p:nvPicPr>
        <p:blipFill>
          <a:blip r:embed="rId3" cstate="print"/>
          <a:stretch>
            <a:fillRect/>
          </a:stretch>
        </p:blipFill>
        <p:spPr>
          <a:xfrm>
            <a:off x="1417172" y="3880135"/>
            <a:ext cx="2968206" cy="2314936"/>
          </a:xfrm>
          <a:prstGeom prst="round1Rect">
            <a:avLst/>
          </a:prstGeom>
        </p:spPr>
      </p:pic>
      <p:sp>
        <p:nvSpPr>
          <p:cNvPr id="2" name="TextBox 1"/>
          <p:cNvSpPr txBox="1"/>
          <p:nvPr/>
        </p:nvSpPr>
        <p:spPr>
          <a:xfrm>
            <a:off x="5787344" y="4978188"/>
            <a:ext cx="1932972" cy="369332"/>
          </a:xfrm>
          <a:prstGeom prst="rect">
            <a:avLst/>
          </a:prstGeom>
          <a:noFill/>
        </p:spPr>
        <p:txBody>
          <a:bodyPr wrap="square" rtlCol="0">
            <a:spAutoFit/>
          </a:bodyPr>
          <a:lstStyle/>
          <a:p>
            <a:r>
              <a:rPr lang="en-US" dirty="0" smtClean="0"/>
              <a:t>- </a:t>
            </a:r>
            <a:r>
              <a:rPr lang="en-US" dirty="0" err="1" smtClean="0"/>
              <a:t>Montazeri</a:t>
            </a:r>
            <a:r>
              <a:rPr lang="en-US" dirty="0" smtClean="0"/>
              <a:t> </a:t>
            </a:r>
            <a:r>
              <a:rPr lang="en-US" i="1" dirty="0" smtClean="0"/>
              <a:t>et al.</a:t>
            </a:r>
            <a:endParaRPr lang="en-CA" dirty="0"/>
          </a:p>
        </p:txBody>
      </p:sp>
      <p:sp>
        <p:nvSpPr>
          <p:cNvPr id="7" name="Rectangle 6"/>
          <p:cNvSpPr/>
          <p:nvPr/>
        </p:nvSpPr>
        <p:spPr>
          <a:xfrm>
            <a:off x="4791921" y="1666754"/>
            <a:ext cx="3819645" cy="3935393"/>
          </a:xfrm>
          <a:prstGeom prst="rect">
            <a:avLst/>
          </a:prstGeom>
          <a:noFill/>
          <a:ln w="571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7858"/>
            <a:ext cx="2982298" cy="2352277"/>
          </a:xfrm>
          <a:prstGeom prst="round1Rect">
            <a:avLst/>
          </a:prstGeom>
        </p:spPr>
      </p:pic>
    </p:spTree>
    <p:extLst>
      <p:ext uri="{BB962C8B-B14F-4D97-AF65-F5344CB8AC3E}">
        <p14:creationId xmlns:p14="http://schemas.microsoft.com/office/powerpoint/2010/main" val="252726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 Component of </a:t>
            </a:r>
            <a:r>
              <a:rPr lang="en-US" dirty="0" err="1" smtClean="0"/>
              <a:t>QoL</a:t>
            </a:r>
            <a:r>
              <a:rPr lang="en-US" dirty="0" smtClean="0"/>
              <a:t>: Sexual Health </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pPr/>
              <a:t>5</a:t>
            </a:fld>
            <a:endParaRPr lang="en-US" dirty="0"/>
          </a:p>
        </p:txBody>
      </p:sp>
      <p:sp>
        <p:nvSpPr>
          <p:cNvPr id="11" name="Oval 10"/>
          <p:cNvSpPr/>
          <p:nvPr/>
        </p:nvSpPr>
        <p:spPr>
          <a:xfrm>
            <a:off x="330926" y="1898469"/>
            <a:ext cx="3161211" cy="3300548"/>
          </a:xfrm>
          <a:prstGeom prst="ellipse">
            <a:avLst/>
          </a:prstGeom>
          <a:solidFill>
            <a:schemeClr val="tx2">
              <a:lumMod val="25000"/>
              <a:lumOff val="75000"/>
            </a:schemeClr>
          </a:solidFill>
          <a:ln>
            <a:solidFill>
              <a:srgbClr val="7030A0"/>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12" name="Oval 11"/>
          <p:cNvSpPr/>
          <p:nvPr/>
        </p:nvSpPr>
        <p:spPr>
          <a:xfrm>
            <a:off x="1846217" y="1894113"/>
            <a:ext cx="3104658" cy="3304904"/>
          </a:xfrm>
          <a:prstGeom prst="ellipse">
            <a:avLst/>
          </a:prstGeom>
          <a:solidFill>
            <a:srgbClr val="00B0F0">
              <a:alpha val="30000"/>
            </a:srgbClr>
          </a:solidFill>
          <a:ln>
            <a:solidFill>
              <a:srgbClr val="00B0F0"/>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lt1">
                  <a:alpha val="30000"/>
                </a:schemeClr>
              </a:solidFill>
            </a:endParaRPr>
          </a:p>
        </p:txBody>
      </p:sp>
      <p:sp>
        <p:nvSpPr>
          <p:cNvPr id="13" name="TextBox 12"/>
          <p:cNvSpPr txBox="1"/>
          <p:nvPr/>
        </p:nvSpPr>
        <p:spPr>
          <a:xfrm>
            <a:off x="577703" y="3024453"/>
            <a:ext cx="1135682" cy="830997"/>
          </a:xfrm>
          <a:prstGeom prst="rect">
            <a:avLst/>
          </a:prstGeom>
          <a:noFill/>
        </p:spPr>
        <p:txBody>
          <a:bodyPr wrap="square" rtlCol="0">
            <a:spAutoFit/>
          </a:bodyPr>
          <a:lstStyle/>
          <a:p>
            <a:pPr algn="ctr"/>
            <a:r>
              <a:rPr lang="en-US" sz="2400" dirty="0" smtClean="0"/>
              <a:t>Quality of Life</a:t>
            </a:r>
            <a:endParaRPr lang="en-CA" sz="2400" dirty="0"/>
          </a:p>
        </p:txBody>
      </p:sp>
      <p:sp>
        <p:nvSpPr>
          <p:cNvPr id="14" name="TextBox 13"/>
          <p:cNvSpPr txBox="1"/>
          <p:nvPr/>
        </p:nvSpPr>
        <p:spPr>
          <a:xfrm>
            <a:off x="3624969" y="3024453"/>
            <a:ext cx="1193074" cy="830997"/>
          </a:xfrm>
          <a:prstGeom prst="rect">
            <a:avLst/>
          </a:prstGeom>
          <a:noFill/>
        </p:spPr>
        <p:txBody>
          <a:bodyPr wrap="square" rtlCol="0">
            <a:spAutoFit/>
          </a:bodyPr>
          <a:lstStyle/>
          <a:p>
            <a:pPr algn="ctr"/>
            <a:r>
              <a:rPr lang="en-US" sz="2400" dirty="0" smtClean="0"/>
              <a:t>Sexual Health</a:t>
            </a:r>
            <a:endParaRPr lang="en-CA" sz="2400" dirty="0"/>
          </a:p>
        </p:txBody>
      </p:sp>
      <p:sp>
        <p:nvSpPr>
          <p:cNvPr id="15" name="TextBox 14"/>
          <p:cNvSpPr txBox="1"/>
          <p:nvPr/>
        </p:nvSpPr>
        <p:spPr>
          <a:xfrm>
            <a:off x="1893433" y="2374816"/>
            <a:ext cx="1593563" cy="646331"/>
          </a:xfrm>
          <a:prstGeom prst="rect">
            <a:avLst/>
          </a:prstGeom>
          <a:noFill/>
        </p:spPr>
        <p:txBody>
          <a:bodyPr wrap="square" rtlCol="0">
            <a:spAutoFit/>
          </a:bodyPr>
          <a:lstStyle/>
          <a:p>
            <a:pPr algn="ctr"/>
            <a:r>
              <a:rPr lang="en-US" dirty="0" smtClean="0">
                <a:solidFill>
                  <a:schemeClr val="bg1"/>
                </a:solidFill>
              </a:rPr>
              <a:t>Body </a:t>
            </a:r>
            <a:br>
              <a:rPr lang="en-US" dirty="0" smtClean="0">
                <a:solidFill>
                  <a:schemeClr val="bg1"/>
                </a:solidFill>
              </a:rPr>
            </a:br>
            <a:r>
              <a:rPr lang="en-US" dirty="0" smtClean="0">
                <a:solidFill>
                  <a:schemeClr val="bg1"/>
                </a:solidFill>
              </a:rPr>
              <a:t>Image</a:t>
            </a:r>
          </a:p>
        </p:txBody>
      </p:sp>
      <p:sp>
        <p:nvSpPr>
          <p:cNvPr id="2" name="Rectangle 1"/>
          <p:cNvSpPr/>
          <p:nvPr/>
        </p:nvSpPr>
        <p:spPr>
          <a:xfrm>
            <a:off x="2019654" y="3848518"/>
            <a:ext cx="1338969" cy="646331"/>
          </a:xfrm>
          <a:prstGeom prst="rect">
            <a:avLst/>
          </a:prstGeom>
        </p:spPr>
        <p:txBody>
          <a:bodyPr wrap="square">
            <a:spAutoFit/>
          </a:bodyPr>
          <a:lstStyle/>
          <a:p>
            <a:pPr algn="ctr"/>
            <a:r>
              <a:rPr lang="en-US" dirty="0" smtClean="0">
                <a:solidFill>
                  <a:schemeClr val="bg1"/>
                </a:solidFill>
              </a:rPr>
              <a:t>Sexual Response</a:t>
            </a:r>
            <a:endParaRPr lang="en-US" dirty="0">
              <a:solidFill>
                <a:schemeClr val="bg1"/>
              </a:solidFill>
            </a:endParaRPr>
          </a:p>
        </p:txBody>
      </p:sp>
      <p:sp>
        <p:nvSpPr>
          <p:cNvPr id="3" name="Rectangle 2"/>
          <p:cNvSpPr/>
          <p:nvPr/>
        </p:nvSpPr>
        <p:spPr>
          <a:xfrm>
            <a:off x="1779052" y="3111667"/>
            <a:ext cx="1822323" cy="646331"/>
          </a:xfrm>
          <a:prstGeom prst="rect">
            <a:avLst/>
          </a:prstGeom>
        </p:spPr>
        <p:txBody>
          <a:bodyPr wrap="square">
            <a:spAutoFit/>
          </a:bodyPr>
          <a:lstStyle/>
          <a:p>
            <a:pPr algn="ctr"/>
            <a:r>
              <a:rPr lang="en-US" dirty="0" smtClean="0">
                <a:solidFill>
                  <a:schemeClr val="bg1"/>
                </a:solidFill>
              </a:rPr>
              <a:t>Intimacy </a:t>
            </a:r>
            <a:r>
              <a:rPr lang="en-US" dirty="0">
                <a:solidFill>
                  <a:schemeClr val="bg1"/>
                </a:solidFill>
              </a:rPr>
              <a:t>/ Relationships</a:t>
            </a:r>
            <a:endParaRPr lang="en-CA"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743" y="1257416"/>
            <a:ext cx="2943629" cy="4857517"/>
          </a:xfrm>
          <a:prstGeom prst="rect">
            <a:avLst/>
          </a:prstGeom>
        </p:spPr>
      </p:pic>
    </p:spTree>
    <p:extLst>
      <p:ext uri="{BB962C8B-B14F-4D97-AF65-F5344CB8AC3E}">
        <p14:creationId xmlns:p14="http://schemas.microsoft.com/office/powerpoint/2010/main" val="2873157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Prevalent and Important</a:t>
            </a:r>
            <a:endParaRPr lang="en-US" dirty="0"/>
          </a:p>
        </p:txBody>
      </p:sp>
      <p:sp>
        <p:nvSpPr>
          <p:cNvPr id="6" name="Subtitle 5"/>
          <p:cNvSpPr>
            <a:spLocks noGrp="1"/>
          </p:cNvSpPr>
          <p:nvPr>
            <p:ph type="subTitle" idx="4"/>
          </p:nvPr>
        </p:nvSpPr>
        <p:spPr>
          <a:xfrm>
            <a:off x="309517" y="1167900"/>
            <a:ext cx="4127500" cy="901073"/>
          </a:xfrm>
        </p:spPr>
        <p:txBody>
          <a:bodyPr/>
          <a:lstStyle/>
          <a:p>
            <a:r>
              <a:rPr lang="en-US" dirty="0" smtClean="0"/>
              <a:t>Sexual dysfunction in cancer patients is a significant problem.</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pPr/>
              <a:t>6</a:t>
            </a:fld>
            <a:endParaRPr lang="en-US" dirty="0"/>
          </a:p>
        </p:txBody>
      </p:sp>
      <p:pic>
        <p:nvPicPr>
          <p:cNvPr id="3" name="Picture 2"/>
          <p:cNvPicPr>
            <a:picLocks noChangeAspect="1"/>
          </p:cNvPicPr>
          <p:nvPr/>
        </p:nvPicPr>
        <p:blipFill>
          <a:blip r:embed="rId3"/>
          <a:stretch>
            <a:fillRect/>
          </a:stretch>
        </p:blipFill>
        <p:spPr>
          <a:xfrm>
            <a:off x="906621" y="1945583"/>
            <a:ext cx="2933292" cy="4210602"/>
          </a:xfrm>
          <a:prstGeom prst="rect">
            <a:avLst/>
          </a:prstGeom>
        </p:spPr>
      </p:pic>
      <p:pic>
        <p:nvPicPr>
          <p:cNvPr id="4" name="Picture 3"/>
          <p:cNvPicPr>
            <a:picLocks noChangeAspect="1"/>
          </p:cNvPicPr>
          <p:nvPr/>
        </p:nvPicPr>
        <p:blipFill>
          <a:blip r:embed="rId4"/>
          <a:stretch>
            <a:fillRect/>
          </a:stretch>
        </p:blipFill>
        <p:spPr>
          <a:xfrm>
            <a:off x="4869339" y="1167900"/>
            <a:ext cx="3351552" cy="5416938"/>
          </a:xfrm>
          <a:prstGeom prst="rect">
            <a:avLst/>
          </a:prstGeom>
        </p:spPr>
      </p:pic>
    </p:spTree>
    <p:extLst>
      <p:ext uri="{BB962C8B-B14F-4D97-AF65-F5344CB8AC3E}">
        <p14:creationId xmlns:p14="http://schemas.microsoft.com/office/powerpoint/2010/main" val="349217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Conversation</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7</a:t>
            </a:fld>
            <a:endParaRPr lang="en-US" dirty="0"/>
          </a:p>
        </p:txBody>
      </p:sp>
      <p:sp>
        <p:nvSpPr>
          <p:cNvPr id="6" name="TextBox 5"/>
          <p:cNvSpPr txBox="1"/>
          <p:nvPr/>
        </p:nvSpPr>
        <p:spPr>
          <a:xfrm>
            <a:off x="1647823" y="1654831"/>
            <a:ext cx="5991225" cy="369332"/>
          </a:xfrm>
          <a:prstGeom prst="rect">
            <a:avLst/>
          </a:prstGeom>
          <a:noFill/>
        </p:spPr>
        <p:txBody>
          <a:bodyPr wrap="square" rtlCol="0">
            <a:spAutoFit/>
          </a:bodyPr>
          <a:lstStyle/>
          <a:p>
            <a:r>
              <a:rPr lang="en-US" b="1" dirty="0" smtClean="0"/>
              <a:t>Environment</a:t>
            </a:r>
            <a:r>
              <a:rPr lang="en-US" dirty="0" smtClean="0"/>
              <a:t> – Want to converse in a private area</a:t>
            </a:r>
            <a:endParaRPr lang="en-CA" dirty="0"/>
          </a:p>
        </p:txBody>
      </p:sp>
      <p:sp>
        <p:nvSpPr>
          <p:cNvPr id="7" name="TextBox 6"/>
          <p:cNvSpPr txBox="1"/>
          <p:nvPr/>
        </p:nvSpPr>
        <p:spPr>
          <a:xfrm>
            <a:off x="1647824" y="2638823"/>
            <a:ext cx="5991225" cy="369332"/>
          </a:xfrm>
          <a:prstGeom prst="rect">
            <a:avLst/>
          </a:prstGeom>
          <a:noFill/>
        </p:spPr>
        <p:txBody>
          <a:bodyPr wrap="square" rtlCol="0">
            <a:spAutoFit/>
          </a:bodyPr>
          <a:lstStyle/>
          <a:p>
            <a:r>
              <a:rPr lang="en-US" b="1" dirty="0" smtClean="0"/>
              <a:t>Time</a:t>
            </a:r>
            <a:r>
              <a:rPr lang="en-US" dirty="0" smtClean="0"/>
              <a:t> – There’s not enough time for conversations</a:t>
            </a:r>
            <a:endParaRPr lang="en-CA" dirty="0"/>
          </a:p>
        </p:txBody>
      </p:sp>
      <p:sp>
        <p:nvSpPr>
          <p:cNvPr id="8" name="TextBox 7"/>
          <p:cNvSpPr txBox="1"/>
          <p:nvPr/>
        </p:nvSpPr>
        <p:spPr>
          <a:xfrm>
            <a:off x="1647824" y="3622815"/>
            <a:ext cx="7038976" cy="646331"/>
          </a:xfrm>
          <a:prstGeom prst="rect">
            <a:avLst/>
          </a:prstGeom>
          <a:noFill/>
        </p:spPr>
        <p:txBody>
          <a:bodyPr wrap="square" rtlCol="0">
            <a:spAutoFit/>
          </a:bodyPr>
          <a:lstStyle/>
          <a:p>
            <a:r>
              <a:rPr lang="en-US" b="1" dirty="0" smtClean="0"/>
              <a:t>Training</a:t>
            </a:r>
            <a:r>
              <a:rPr lang="en-US" dirty="0" smtClean="0"/>
              <a:t> – Sexual health regarding cancer patients is not included 		    in many training programs</a:t>
            </a:r>
            <a:endParaRPr lang="en-CA" dirty="0"/>
          </a:p>
        </p:txBody>
      </p:sp>
      <p:sp>
        <p:nvSpPr>
          <p:cNvPr id="9" name="TextBox 8"/>
          <p:cNvSpPr txBox="1"/>
          <p:nvPr/>
        </p:nvSpPr>
        <p:spPr>
          <a:xfrm>
            <a:off x="1647824" y="4602919"/>
            <a:ext cx="6477001" cy="646331"/>
          </a:xfrm>
          <a:prstGeom prst="rect">
            <a:avLst/>
          </a:prstGeom>
          <a:noFill/>
        </p:spPr>
        <p:txBody>
          <a:bodyPr wrap="square" rtlCol="0">
            <a:spAutoFit/>
          </a:bodyPr>
          <a:lstStyle/>
          <a:p>
            <a:r>
              <a:rPr lang="en-US" b="1" dirty="0" smtClean="0"/>
              <a:t>Resources</a:t>
            </a:r>
            <a:r>
              <a:rPr lang="en-US" dirty="0" smtClean="0"/>
              <a:t> – Lack of awareness about available resources   			 and access to services</a:t>
            </a:r>
            <a:endParaRPr lang="en-C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00" y="1393538"/>
            <a:ext cx="1248684" cy="8919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2" y="2311519"/>
            <a:ext cx="1023939" cy="102393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95" y="3492292"/>
            <a:ext cx="1225891" cy="868850"/>
          </a:xfrm>
          <a:prstGeom prst="rect">
            <a:avLst/>
          </a:prstGeom>
        </p:spPr>
      </p:pic>
      <p:pic>
        <p:nvPicPr>
          <p:cNvPr id="14" name="Picture 13"/>
          <p:cNvPicPr>
            <a:picLocks noChangeAspect="1"/>
          </p:cNvPicPr>
          <p:nvPr/>
        </p:nvPicPr>
        <p:blipFill>
          <a:blip r:embed="rId6"/>
          <a:stretch>
            <a:fillRect/>
          </a:stretch>
        </p:blipFill>
        <p:spPr>
          <a:xfrm>
            <a:off x="365256" y="4608200"/>
            <a:ext cx="1190628" cy="429870"/>
          </a:xfrm>
          <a:prstGeom prst="rect">
            <a:avLst/>
          </a:prstGeom>
        </p:spPr>
      </p:pic>
      <p:pic>
        <p:nvPicPr>
          <p:cNvPr id="13" name="Picture 12"/>
          <p:cNvPicPr>
            <a:picLocks noChangeAspect="1"/>
          </p:cNvPicPr>
          <p:nvPr/>
        </p:nvPicPr>
        <p:blipFill>
          <a:blip r:embed="rId7"/>
          <a:stretch>
            <a:fillRect/>
          </a:stretch>
        </p:blipFill>
        <p:spPr>
          <a:xfrm rot="19503980">
            <a:off x="1196891" y="4507167"/>
            <a:ext cx="292146" cy="660504"/>
          </a:xfrm>
          <a:prstGeom prst="rect">
            <a:avLst/>
          </a:prstGeom>
        </p:spPr>
      </p:pic>
      <p:sp>
        <p:nvSpPr>
          <p:cNvPr id="15" name="TextBox 14"/>
          <p:cNvSpPr txBox="1"/>
          <p:nvPr/>
        </p:nvSpPr>
        <p:spPr>
          <a:xfrm>
            <a:off x="1651829" y="5496062"/>
            <a:ext cx="6477001" cy="369332"/>
          </a:xfrm>
          <a:prstGeom prst="rect">
            <a:avLst/>
          </a:prstGeom>
          <a:noFill/>
        </p:spPr>
        <p:txBody>
          <a:bodyPr wrap="square" rtlCol="0">
            <a:spAutoFit/>
          </a:bodyPr>
          <a:lstStyle/>
          <a:p>
            <a:r>
              <a:rPr lang="en-US" b="1" dirty="0" smtClean="0"/>
              <a:t>Comfort Level </a:t>
            </a:r>
            <a:r>
              <a:rPr lang="en-US" dirty="0" smtClean="0"/>
              <a:t>– Personal areas of discomfort</a:t>
            </a:r>
            <a:endParaRPr lang="en-CA"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325" y="5291738"/>
            <a:ext cx="1175161" cy="762213"/>
          </a:xfrm>
          <a:prstGeom prst="rect">
            <a:avLst/>
          </a:prstGeom>
        </p:spPr>
      </p:pic>
    </p:spTree>
    <p:extLst>
      <p:ext uri="{BB962C8B-B14F-4D97-AF65-F5344CB8AC3E}">
        <p14:creationId xmlns:p14="http://schemas.microsoft.com/office/powerpoint/2010/main" val="363607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and Misconceptions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8</a:t>
            </a:fld>
            <a:endParaRPr lang="en-US" dirty="0"/>
          </a:p>
        </p:txBody>
      </p:sp>
      <p:sp>
        <p:nvSpPr>
          <p:cNvPr id="6" name="Cloud Callout 5"/>
          <p:cNvSpPr/>
          <p:nvPr/>
        </p:nvSpPr>
        <p:spPr>
          <a:xfrm>
            <a:off x="328612" y="1209675"/>
            <a:ext cx="3019425" cy="1933575"/>
          </a:xfrm>
          <a:prstGeom prst="cloudCallou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Single people don’t need information on sexual health.</a:t>
            </a:r>
            <a:endParaRPr lang="en-CA" dirty="0"/>
          </a:p>
        </p:txBody>
      </p:sp>
      <p:sp>
        <p:nvSpPr>
          <p:cNvPr id="10" name="Cloud Callout 9"/>
          <p:cNvSpPr/>
          <p:nvPr/>
        </p:nvSpPr>
        <p:spPr>
          <a:xfrm>
            <a:off x="5934075" y="3613591"/>
            <a:ext cx="3009900" cy="2247900"/>
          </a:xfrm>
          <a:prstGeom prst="cloudCallou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Cancer patients care about the effectiveness of cancer treatment, not quality of life.</a:t>
            </a:r>
            <a:endParaRPr lang="en-CA" dirty="0"/>
          </a:p>
        </p:txBody>
      </p:sp>
      <p:grpSp>
        <p:nvGrpSpPr>
          <p:cNvPr id="12" name="Group 11"/>
          <p:cNvGrpSpPr/>
          <p:nvPr/>
        </p:nvGrpSpPr>
        <p:grpSpPr>
          <a:xfrm>
            <a:off x="4274343" y="1368644"/>
            <a:ext cx="3090863" cy="1720851"/>
            <a:chOff x="5595937" y="1304925"/>
            <a:chExt cx="3090863" cy="1720851"/>
          </a:xfrm>
        </p:grpSpPr>
        <p:sp>
          <p:nvSpPr>
            <p:cNvPr id="8" name="Cloud Callout 7"/>
            <p:cNvSpPr/>
            <p:nvPr/>
          </p:nvSpPr>
          <p:spPr>
            <a:xfrm>
              <a:off x="5595937" y="1304925"/>
              <a:ext cx="3090863" cy="1720851"/>
            </a:xfrm>
            <a:prstGeom prst="cloudCallout">
              <a:avLst/>
            </a:prstGeom>
            <a:solidFill>
              <a:schemeClr val="accent3">
                <a:lumMod val="75000"/>
              </a:schemeClr>
            </a:solidFill>
            <a:ln>
              <a:solidFill>
                <a:schemeClr val="tx1"/>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5" name="TextBox 4"/>
            <p:cNvSpPr txBox="1"/>
            <p:nvPr/>
          </p:nvSpPr>
          <p:spPr>
            <a:xfrm>
              <a:off x="6172200" y="1617960"/>
              <a:ext cx="2152650" cy="923330"/>
            </a:xfrm>
            <a:prstGeom prst="rect">
              <a:avLst/>
            </a:prstGeom>
            <a:noFill/>
          </p:spPr>
          <p:txBody>
            <a:bodyPr wrap="square" rtlCol="0">
              <a:spAutoFit/>
            </a:bodyPr>
            <a:lstStyle/>
            <a:p>
              <a:pPr algn="ctr"/>
              <a:r>
                <a:rPr lang="en-US" dirty="0">
                  <a:solidFill>
                    <a:schemeClr val="bg1"/>
                  </a:solidFill>
                </a:rPr>
                <a:t>Older individuals are not interested in having sex</a:t>
              </a:r>
              <a:r>
                <a:rPr lang="en-US" dirty="0" smtClean="0">
                  <a:solidFill>
                    <a:schemeClr val="bg1"/>
                  </a:solidFill>
                </a:rPr>
                <a:t>.</a:t>
              </a:r>
              <a:endParaRPr lang="en-CA" dirty="0">
                <a:solidFill>
                  <a:schemeClr val="bg1"/>
                </a:solidFill>
              </a:endParaRPr>
            </a:p>
          </p:txBody>
        </p:sp>
      </p:grpSp>
      <p:grpSp>
        <p:nvGrpSpPr>
          <p:cNvPr id="11" name="Group 10"/>
          <p:cNvGrpSpPr/>
          <p:nvPr/>
        </p:nvGrpSpPr>
        <p:grpSpPr>
          <a:xfrm>
            <a:off x="1838325" y="3336925"/>
            <a:ext cx="3148012" cy="2232024"/>
            <a:chOff x="1852613" y="3143250"/>
            <a:chExt cx="3148012" cy="2232024"/>
          </a:xfrm>
        </p:grpSpPr>
        <p:sp>
          <p:nvSpPr>
            <p:cNvPr id="9" name="Cloud Callout 8"/>
            <p:cNvSpPr/>
            <p:nvPr/>
          </p:nvSpPr>
          <p:spPr>
            <a:xfrm>
              <a:off x="1852613" y="3143250"/>
              <a:ext cx="3148012" cy="2232024"/>
            </a:xfrm>
            <a:prstGeom prst="cloudCallout">
              <a:avLst/>
            </a:prstGeom>
            <a:solidFill>
              <a:srgbClr val="7030A0"/>
            </a:solidFill>
            <a:ln>
              <a:solidFill>
                <a:schemeClr val="tx1"/>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7" name="TextBox 6"/>
            <p:cNvSpPr txBox="1"/>
            <p:nvPr/>
          </p:nvSpPr>
          <p:spPr>
            <a:xfrm>
              <a:off x="2476500" y="3543300"/>
              <a:ext cx="2095500" cy="1200329"/>
            </a:xfrm>
            <a:prstGeom prst="rect">
              <a:avLst/>
            </a:prstGeom>
            <a:noFill/>
          </p:spPr>
          <p:txBody>
            <a:bodyPr wrap="square" rtlCol="0">
              <a:spAutoFit/>
            </a:bodyPr>
            <a:lstStyle/>
            <a:p>
              <a:pPr algn="ctr"/>
              <a:r>
                <a:rPr lang="en-US" dirty="0">
                  <a:solidFill>
                    <a:schemeClr val="bg1"/>
                  </a:solidFill>
                </a:rPr>
                <a:t>People who are not sexually active don’t need this information</a:t>
              </a:r>
              <a:r>
                <a:rPr lang="en-US" dirty="0" smtClean="0">
                  <a:solidFill>
                    <a:schemeClr val="bg1"/>
                  </a:solidFill>
                </a:rPr>
                <a:t>.</a:t>
              </a:r>
              <a:endParaRPr lang="en-CA" dirty="0">
                <a:solidFill>
                  <a:schemeClr val="bg1"/>
                </a:solidFill>
              </a:endParaRPr>
            </a:p>
          </p:txBody>
        </p:sp>
      </p:grpSp>
    </p:spTree>
    <p:extLst>
      <p:ext uri="{BB962C8B-B14F-4D97-AF65-F5344CB8AC3E}">
        <p14:creationId xmlns:p14="http://schemas.microsoft.com/office/powerpoint/2010/main" val="417719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and Misconceptions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9</a:t>
            </a:fld>
            <a:endParaRPr lang="en-US" dirty="0"/>
          </a:p>
        </p:txBody>
      </p:sp>
      <p:sp>
        <p:nvSpPr>
          <p:cNvPr id="6" name="Cloud Callout 5"/>
          <p:cNvSpPr/>
          <p:nvPr/>
        </p:nvSpPr>
        <p:spPr>
          <a:xfrm>
            <a:off x="328612" y="1209675"/>
            <a:ext cx="3019425" cy="1933575"/>
          </a:xfrm>
          <a:prstGeom prst="cloudCallou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Single people don’t need information on sexual health.</a:t>
            </a:r>
            <a:endParaRPr lang="en-CA" dirty="0"/>
          </a:p>
        </p:txBody>
      </p:sp>
      <p:sp>
        <p:nvSpPr>
          <p:cNvPr id="10" name="Cloud Callout 9"/>
          <p:cNvSpPr/>
          <p:nvPr/>
        </p:nvSpPr>
        <p:spPr>
          <a:xfrm>
            <a:off x="5934075" y="3613591"/>
            <a:ext cx="3009900" cy="2247900"/>
          </a:xfrm>
          <a:prstGeom prst="cloudCallou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Cancer patients care about the effectiveness of cancer treatment, not quality of life.</a:t>
            </a:r>
            <a:endParaRPr lang="en-CA" dirty="0"/>
          </a:p>
        </p:txBody>
      </p:sp>
      <p:grpSp>
        <p:nvGrpSpPr>
          <p:cNvPr id="12" name="Group 11"/>
          <p:cNvGrpSpPr/>
          <p:nvPr/>
        </p:nvGrpSpPr>
        <p:grpSpPr>
          <a:xfrm>
            <a:off x="4274343" y="1368644"/>
            <a:ext cx="3090863" cy="1720851"/>
            <a:chOff x="5595937" y="1304925"/>
            <a:chExt cx="3090863" cy="1720851"/>
          </a:xfrm>
        </p:grpSpPr>
        <p:sp>
          <p:nvSpPr>
            <p:cNvPr id="8" name="Cloud Callout 7"/>
            <p:cNvSpPr/>
            <p:nvPr/>
          </p:nvSpPr>
          <p:spPr>
            <a:xfrm>
              <a:off x="5595937" y="1304925"/>
              <a:ext cx="3090863" cy="1720851"/>
            </a:xfrm>
            <a:prstGeom prst="cloudCallout">
              <a:avLst/>
            </a:prstGeom>
            <a:solidFill>
              <a:schemeClr val="accent3">
                <a:lumMod val="75000"/>
              </a:schemeClr>
            </a:solidFill>
            <a:ln>
              <a:solidFill>
                <a:schemeClr val="tx1"/>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5" name="TextBox 4"/>
            <p:cNvSpPr txBox="1"/>
            <p:nvPr/>
          </p:nvSpPr>
          <p:spPr>
            <a:xfrm>
              <a:off x="6172200" y="1617960"/>
              <a:ext cx="2152650" cy="923330"/>
            </a:xfrm>
            <a:prstGeom prst="rect">
              <a:avLst/>
            </a:prstGeom>
            <a:noFill/>
          </p:spPr>
          <p:txBody>
            <a:bodyPr wrap="square" rtlCol="0">
              <a:spAutoFit/>
            </a:bodyPr>
            <a:lstStyle/>
            <a:p>
              <a:pPr algn="ctr"/>
              <a:r>
                <a:rPr lang="en-US" dirty="0">
                  <a:solidFill>
                    <a:schemeClr val="bg1"/>
                  </a:solidFill>
                </a:rPr>
                <a:t>Older individuals are not interested in having sex</a:t>
              </a:r>
              <a:r>
                <a:rPr lang="en-US" dirty="0" smtClean="0">
                  <a:solidFill>
                    <a:schemeClr val="bg1"/>
                  </a:solidFill>
                </a:rPr>
                <a:t>.</a:t>
              </a:r>
              <a:endParaRPr lang="en-CA" dirty="0">
                <a:solidFill>
                  <a:schemeClr val="bg1"/>
                </a:solidFill>
              </a:endParaRPr>
            </a:p>
          </p:txBody>
        </p:sp>
      </p:grpSp>
      <p:grpSp>
        <p:nvGrpSpPr>
          <p:cNvPr id="11" name="Group 10"/>
          <p:cNvGrpSpPr/>
          <p:nvPr/>
        </p:nvGrpSpPr>
        <p:grpSpPr>
          <a:xfrm>
            <a:off x="1838325" y="3336925"/>
            <a:ext cx="3148012" cy="2232024"/>
            <a:chOff x="1852613" y="3143250"/>
            <a:chExt cx="3148012" cy="2232024"/>
          </a:xfrm>
        </p:grpSpPr>
        <p:sp>
          <p:nvSpPr>
            <p:cNvPr id="9" name="Cloud Callout 8"/>
            <p:cNvSpPr/>
            <p:nvPr/>
          </p:nvSpPr>
          <p:spPr>
            <a:xfrm>
              <a:off x="1852613" y="3143250"/>
              <a:ext cx="3148012" cy="2232024"/>
            </a:xfrm>
            <a:prstGeom prst="cloudCallout">
              <a:avLst/>
            </a:prstGeom>
            <a:solidFill>
              <a:srgbClr val="7030A0"/>
            </a:solidFill>
            <a:ln>
              <a:solidFill>
                <a:schemeClr val="tx1"/>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7" name="TextBox 6"/>
            <p:cNvSpPr txBox="1"/>
            <p:nvPr/>
          </p:nvSpPr>
          <p:spPr>
            <a:xfrm>
              <a:off x="2476500" y="3543300"/>
              <a:ext cx="2095500" cy="1200329"/>
            </a:xfrm>
            <a:prstGeom prst="rect">
              <a:avLst/>
            </a:prstGeom>
            <a:noFill/>
          </p:spPr>
          <p:txBody>
            <a:bodyPr wrap="square" rtlCol="0">
              <a:spAutoFit/>
            </a:bodyPr>
            <a:lstStyle/>
            <a:p>
              <a:pPr algn="ctr"/>
              <a:r>
                <a:rPr lang="en-US" dirty="0">
                  <a:solidFill>
                    <a:schemeClr val="bg1"/>
                  </a:solidFill>
                </a:rPr>
                <a:t>People who are not sexually active don’t need this information</a:t>
              </a:r>
              <a:r>
                <a:rPr lang="en-US" dirty="0" smtClean="0">
                  <a:solidFill>
                    <a:schemeClr val="bg1"/>
                  </a:solidFill>
                </a:rPr>
                <a:t>.</a:t>
              </a:r>
              <a:endParaRPr lang="en-CA" dirty="0">
                <a:solidFill>
                  <a:schemeClr val="bg1"/>
                </a:solidFill>
              </a:endParaRPr>
            </a:p>
          </p:txBody>
        </p:sp>
      </p:grpSp>
      <p:sp>
        <p:nvSpPr>
          <p:cNvPr id="13" name="Rectangle 12"/>
          <p:cNvSpPr/>
          <p:nvPr/>
        </p:nvSpPr>
        <p:spPr>
          <a:xfrm>
            <a:off x="85724" y="1160320"/>
            <a:ext cx="8943975" cy="5060709"/>
          </a:xfrm>
          <a:prstGeom prst="rect">
            <a:avLst/>
          </a:prstGeom>
          <a:solidFill>
            <a:schemeClr val="bg2">
              <a:alpha val="79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4" name="TextBox 13"/>
          <p:cNvSpPr txBox="1"/>
          <p:nvPr/>
        </p:nvSpPr>
        <p:spPr>
          <a:xfrm>
            <a:off x="1912144" y="2284830"/>
            <a:ext cx="5526881" cy="2009061"/>
          </a:xfrm>
          <a:prstGeom prst="roundRect">
            <a:avLst/>
          </a:prstGeom>
          <a:solidFill>
            <a:schemeClr val="accent3"/>
          </a:solidFill>
        </p:spPr>
        <p:txBody>
          <a:bodyPr wrap="square" rtlCol="0">
            <a:spAutoFit/>
          </a:bodyPr>
          <a:lstStyle/>
          <a:p>
            <a:pPr algn="ctr"/>
            <a:r>
              <a:rPr lang="en-US" sz="3200" b="1" dirty="0" smtClean="0"/>
              <a:t>We need to focus on </a:t>
            </a:r>
          </a:p>
          <a:p>
            <a:pPr algn="ctr"/>
            <a:r>
              <a:rPr lang="en-US" sz="3200" b="1" dirty="0" smtClean="0"/>
              <a:t>PERSON-CENTRED CARE</a:t>
            </a:r>
            <a:r>
              <a:rPr lang="en-US" sz="2400" b="1" dirty="0" smtClean="0"/>
              <a:t/>
            </a:r>
            <a:br>
              <a:rPr lang="en-US" sz="2400" b="1" dirty="0" smtClean="0"/>
            </a:br>
            <a:r>
              <a:rPr lang="en-US" sz="2400" b="1" dirty="0" smtClean="0"/>
              <a:t>by seeking to determine what is </a:t>
            </a:r>
            <a:r>
              <a:rPr lang="en-US" sz="2400" b="1" dirty="0"/>
              <a:t>important </a:t>
            </a:r>
            <a:r>
              <a:rPr lang="en-US" sz="2400" b="1" dirty="0" smtClean="0"/>
              <a:t>to the patient</a:t>
            </a:r>
            <a:endParaRPr lang="en-CA" sz="2400" b="1" dirty="0"/>
          </a:p>
        </p:txBody>
      </p:sp>
      <p:sp>
        <p:nvSpPr>
          <p:cNvPr id="15" name="TextBox 14"/>
          <p:cNvSpPr txBox="1"/>
          <p:nvPr/>
        </p:nvSpPr>
        <p:spPr>
          <a:xfrm>
            <a:off x="2664618" y="4377700"/>
            <a:ext cx="4021931" cy="5107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i="1" dirty="0" smtClean="0">
                <a:solidFill>
                  <a:sysClr val="windowText" lastClr="000000"/>
                </a:solidFill>
              </a:rPr>
              <a:t>We don’t know until we ask</a:t>
            </a:r>
            <a:endParaRPr lang="en-CA" sz="2400" i="1" dirty="0">
              <a:solidFill>
                <a:sysClr val="windowText" lastClr="000000"/>
              </a:solidFill>
            </a:endParaRPr>
          </a:p>
        </p:txBody>
      </p:sp>
    </p:spTree>
    <p:extLst>
      <p:ext uri="{BB962C8B-B14F-4D97-AF65-F5344CB8AC3E}">
        <p14:creationId xmlns:p14="http://schemas.microsoft.com/office/powerpoint/2010/main" val="34800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s" ma:contentTypeID="0x010100D2D3E2EDB71F954289A697052D129A060103003492AF1E28ED904F82DD568ACAC108F3" ma:contentTypeVersion="15" ma:contentTypeDescription="" ma:contentTypeScope="" ma:versionID="ae7db6311494f858edade093463aaa54">
  <xsd:schema xmlns:xsd="http://www.w3.org/2001/XMLSchema" xmlns:xs="http://www.w3.org/2001/XMLSchema" xmlns:p="http://schemas.microsoft.com/office/2006/metadata/properties" xmlns:ns1="http://schemas.microsoft.com/sharepoint/v3" xmlns:ns2="7b25fe27-9e88-450d-a5e5-ccf74f0659c6" targetNamespace="http://schemas.microsoft.com/office/2006/metadata/properties" ma:root="true" ma:fieldsID="8109295550478893c1012e6f84d32990" ns1:_="" ns2:_="">
    <xsd:import namespace="http://schemas.microsoft.com/sharepoint/v3"/>
    <xsd:import namespace="7b25fe27-9e88-450d-a5e5-ccf74f0659c6"/>
    <xsd:element name="properties">
      <xsd:complexType>
        <xsd:sequence>
          <xsd:element name="documentManagement">
            <xsd:complexType>
              <xsd:all>
                <xsd:element ref="ns2:Content_x0020_Category" minOccurs="0"/>
                <xsd:element ref="ns2:Content_x0020_Classification" minOccurs="0"/>
                <xsd:element ref="ns2:Topic_x0020_Category"/>
                <xsd:element ref="ns2:Document_x0020_Author"/>
                <xsd:element ref="ns1:AverageRating" minOccurs="0"/>
                <xsd:element ref="ns1:RatingCount"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Rating_x0020__x0028_0_x002d_5_x0029_" ma:readOnly="true">
      <xsd:simpleType>
        <xsd:restriction base="dms:Number"/>
      </xsd:simpleType>
    </xsd:element>
    <xsd:element name="RatingCount" ma:index="9" nillable="true" ma:displayName="Number of Ratings" ma:decimals="0" ma:description="Number of ratings submitted" ma:internalName="Number_x0020_of_x0020_Rating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b25fe27-9e88-450d-a5e5-ccf74f0659c6" elementFormDefault="qualified">
    <xsd:import namespace="http://schemas.microsoft.com/office/2006/documentManagement/types"/>
    <xsd:import namespace="http://schemas.microsoft.com/office/infopath/2007/PartnerControls"/>
    <xsd:element name="Content_x0020_Category" ma:index="3" nillable="true" ma:displayName="Aggregation Category" ma:list="{635a792a-0165-42d2-8e89-cafceb45d45e}" ma:internalName="Content_x0020_Category" ma:readOnly="true" ma:showField="Title" ma:web="7b25fe27-9e88-450d-a5e5-ccf74f0659c6">
      <xsd:simpleType>
        <xsd:restriction base="dms:Lookup"/>
      </xsd:simpleType>
    </xsd:element>
    <xsd:element name="Content_x0020_Classification" ma:index="4" nillable="true" ma:displayName="Content Classification" ma:list="{0845c4f7-ed77-43f2-b823-4ab3ff3db383}" ma:internalName="Content_x0020_Classification" ma:readOnly="true" ma:showField="Title" ma:web="7b25fe27-9e88-450d-a5e5-ccf74f0659c6">
      <xsd:simpleType>
        <xsd:restriction base="dms:Lookup"/>
      </xsd:simpleType>
    </xsd:element>
    <xsd:element name="Topic_x0020_Category" ma:index="5" ma:displayName="Topic Category" ma:internalName="Topic_x0020_Category">
      <xsd:simpleType>
        <xsd:restriction base="dms:Text">
          <xsd:maxLength value="255"/>
        </xsd:restriction>
      </xsd:simpleType>
    </xsd:element>
    <xsd:element name="Document_x0020_Author" ma:index="6"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13"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d8c02b02-9044-4107-930a-fdad099cc039}" ma:internalName="TaxCatchAll" ma:showField="CatchAllData" ma:web="7b25fe27-9e88-450d-a5e5-ccf74f0659c6">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d8c02b02-9044-4107-930a-fdad099cc039}" ma:internalName="TaxCatchAllLabel" ma:readOnly="true" ma:showField="CatchAllDataLabel" ma:web="7b25fe27-9e88-450d-a5e5-ccf74f0659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25fe27-9e88-450d-a5e5-ccf74f0659c6"/>
    <TaxKeywordTaxHTField xmlns="7b25fe27-9e88-450d-a5e5-ccf74f0659c6">
      <Terms xmlns="http://schemas.microsoft.com/office/infopath/2007/PartnerControls"/>
    </TaxKeywordTaxHTField>
    <Topic_x0020_Category xmlns="7b25fe27-9e88-450d-a5e5-ccf74f0659c6">Branding</Topic_x0020_Category>
    <Document_x0020_Author xmlns="7b25fe27-9e88-450d-a5e5-ccf74f0659c6">
      <UserInfo>
        <DisplayName>Lawler, Shannon</DisplayName>
        <AccountId>4334</AccountId>
        <AccountType/>
      </UserInfo>
    </Document_x0020_Author>
    <AverageRating xmlns="http://schemas.microsoft.com/sharepoint/v3" xsi:nil="true"/>
  </documentManagement>
</p:properties>
</file>

<file path=customXml/itemProps1.xml><?xml version="1.0" encoding="utf-8"?>
<ds:datastoreItem xmlns:ds="http://schemas.openxmlformats.org/officeDocument/2006/customXml" ds:itemID="{07834349-4118-4914-8097-381873F5F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5fe27-9e88-450d-a5e5-ccf74f065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496B9A-E7C5-4661-8234-88B56E9004AE}">
  <ds:schemaRefs>
    <ds:schemaRef ds:uri="http://schemas.microsoft.com/sharepoint/v3/contenttype/forms"/>
  </ds:schemaRefs>
</ds:datastoreItem>
</file>

<file path=customXml/itemProps3.xml><?xml version="1.0" encoding="utf-8"?>
<ds:datastoreItem xmlns:ds="http://schemas.openxmlformats.org/officeDocument/2006/customXml" ds:itemID="{597C47ED-6E67-405E-97CD-713924522ED0}">
  <ds:schemaRef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b25fe27-9e88-450d-a5e5-ccf74f0659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3132</TotalTime>
  <Words>2923</Words>
  <Application>Microsoft Office PowerPoint</Application>
  <PresentationFormat>On-screen Show (4:3)</PresentationFormat>
  <Paragraphs>272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Wingdings</vt:lpstr>
      <vt:lpstr>Office Theme</vt:lpstr>
      <vt:lpstr>It’s Time to Talk:  Starting the Conversation Around Sexual Health in Cancer</vt:lpstr>
      <vt:lpstr>Learning Objectives</vt:lpstr>
      <vt:lpstr>Cancer and Quality of Life</vt:lpstr>
      <vt:lpstr>Cancer and Quality of Life</vt:lpstr>
      <vt:lpstr>One Component of QoL: Sexual Health </vt:lpstr>
      <vt:lpstr>Prevalent and Important</vt:lpstr>
      <vt:lpstr>Barriers to Conversation</vt:lpstr>
      <vt:lpstr>Stereotypes and Misconceptions</vt:lpstr>
      <vt:lpstr>Stereotypes and Misconceptions</vt:lpstr>
      <vt:lpstr>Overcoming Barriers</vt:lpstr>
      <vt:lpstr>Patient Experience</vt:lpstr>
      <vt:lpstr>So what can we do to help?</vt:lpstr>
      <vt:lpstr>Provide a Team-Based Approach</vt:lpstr>
      <vt:lpstr>Create a Supportive Culture</vt:lpstr>
      <vt:lpstr>Use the PLISSIT Model</vt:lpstr>
      <vt:lpstr>Initiate the Conversation: An Example</vt:lpstr>
      <vt:lpstr>Become Familiar with the Clinical Guideline</vt:lpstr>
      <vt:lpstr>An Overview: Recommendations for All People with Cancer</vt:lpstr>
      <vt:lpstr>An Overview: Recommendations for Women</vt:lpstr>
      <vt:lpstr>An Overview: Recommendations for Men</vt:lpstr>
      <vt:lpstr>It’s Time to Talk – Let’s Start the Conversation</vt:lpstr>
      <vt:lpstr>Acknowledgements</vt:lpstr>
      <vt:lpstr>Additional Resources</vt:lpstr>
    </vt:vector>
  </TitlesOfParts>
  <Company>Context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Cancer Care Ontario</dc:title>
  <dc:creator>Katrina Lovrick</dc:creator>
  <cp:lastModifiedBy>Karagheusian, Karen</cp:lastModifiedBy>
  <cp:revision>320</cp:revision>
  <dcterms:created xsi:type="dcterms:W3CDTF">2015-05-25T14:29:47Z</dcterms:created>
  <dcterms:modified xsi:type="dcterms:W3CDTF">2017-02-02T15:24:10Z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0x010100D2D3E2EDB71F954289A697052D129A060103003492AF1E28ED904F82DD568ACAC108F3</vt:lpwstr>
  </property>
  <property fmtid="{D5CDD505-2E9C-101B-9397-08002B2CF9AE}" pid="3" name="TaxKeyword">
    <vt:lpwstr/>
  </property>
  <property fmtid="{D5CDD505-2E9C-101B-9397-08002B2CF9AE}" pid="4" name="Order">
    <vt:r8>2800</vt:r8>
  </property>
  <property fmtid="{D5CDD505-2E9C-101B-9397-08002B2CF9AE}" pid="5" name="_CopySource">
    <vt:lpwstr>https://ecco.cancercare.on.ca/aboutcco/BrandAndValues/Shared Documents/PowerPoint Templates/CancerCareOntario_PowerPointTemplate.pptx</vt:lpwstr>
  </property>
  <property fmtid="{D5CDD505-2E9C-101B-9397-08002B2CF9AE}" pid="6" name="xd_ProgID">
    <vt:lpwstr/>
  </property>
  <property fmtid="{D5CDD505-2E9C-101B-9397-08002B2CF9AE}" pid="7" name="TemplateUrl">
    <vt:lpwstr/>
  </property>
</Properties>
</file>