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59" r:id="rId5"/>
    <p:sldId id="320" r:id="rId6"/>
    <p:sldId id="269" r:id="rId7"/>
    <p:sldId id="322" r:id="rId8"/>
    <p:sldId id="323" r:id="rId9"/>
    <p:sldId id="268" r:id="rId10"/>
    <p:sldId id="345" r:id="rId11"/>
    <p:sldId id="262" r:id="rId12"/>
    <p:sldId id="261" r:id="rId13"/>
    <p:sldId id="325" r:id="rId14"/>
    <p:sldId id="327" r:id="rId15"/>
    <p:sldId id="266" r:id="rId16"/>
    <p:sldId id="265" r:id="rId17"/>
    <p:sldId id="324" r:id="rId18"/>
    <p:sldId id="336" r:id="rId19"/>
    <p:sldId id="274" r:id="rId20"/>
    <p:sldId id="328" r:id="rId21"/>
    <p:sldId id="331" r:id="rId22"/>
    <p:sldId id="335" r:id="rId23"/>
    <p:sldId id="311" r:id="rId24"/>
    <p:sldId id="334" r:id="rId25"/>
    <p:sldId id="338" r:id="rId26"/>
    <p:sldId id="293" r:id="rId27"/>
    <p:sldId id="294" r:id="rId28"/>
    <p:sldId id="318" r:id="rId29"/>
    <p:sldId id="346" r:id="rId30"/>
    <p:sldId id="295" r:id="rId31"/>
    <p:sldId id="301" r:id="rId32"/>
    <p:sldId id="302" r:id="rId33"/>
    <p:sldId id="308" r:id="rId34"/>
    <p:sldId id="347" r:id="rId35"/>
    <p:sldId id="337" r:id="rId36"/>
    <p:sldId id="339" r:id="rId37"/>
    <p:sldId id="344" r:id="rId38"/>
    <p:sldId id="340" r:id="rId39"/>
    <p:sldId id="341" r:id="rId40"/>
    <p:sldId id="342" r:id="rId41"/>
    <p:sldId id="343" r:id="rId42"/>
    <p:sldId id="288" r:id="rId43"/>
    <p:sldId id="285" r:id="rId44"/>
    <p:sldId id="315" r:id="rId45"/>
    <p:sldId id="34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z, Mark" initials="KM" lastIdx="7" clrIdx="0">
    <p:extLst>
      <p:ext uri="{19B8F6BF-5375-455C-9EA6-DF929625EA0E}">
        <p15:presenceInfo xmlns:p15="http://schemas.microsoft.com/office/powerpoint/2012/main" userId="S-1-5-21-1271423080-98322552-283921195-29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402"/>
    <a:srgbClr val="00574A"/>
    <a:srgbClr val="006757"/>
    <a:srgbClr val="E26F2C"/>
    <a:srgbClr val="E47624"/>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48" autoAdjust="0"/>
  </p:normalViewPr>
  <p:slideViewPr>
    <p:cSldViewPr snapToGrid="0" snapToObjects="1">
      <p:cViewPr varScale="1">
        <p:scale>
          <a:sx n="131" d="100"/>
          <a:sy n="131" d="100"/>
        </p:scale>
        <p:origin x="2664"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816"/>
    </p:cViewPr>
  </p:sorterViewPr>
  <p:notesViewPr>
    <p:cSldViewPr snapToGrid="0" snapToObjects="1">
      <p:cViewPr varScale="1">
        <p:scale>
          <a:sx n="86" d="100"/>
          <a:sy n="86"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C2407-C901-0845-B1A6-3EFD17ACA43F}" type="datetimeFigureOut">
              <a:rPr lang="en-US" smtClean="0"/>
              <a:t>9/20/2018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BC922A-E4EE-8446-9D1D-CC1664207DBC}" type="slidenum">
              <a:rPr lang="en-US" smtClean="0"/>
              <a:t>‹#›</a:t>
            </a:fld>
            <a:endParaRPr lang="en-US"/>
          </a:p>
        </p:txBody>
      </p:sp>
    </p:spTree>
    <p:extLst>
      <p:ext uri="{BB962C8B-B14F-4D97-AF65-F5344CB8AC3E}">
        <p14:creationId xmlns:p14="http://schemas.microsoft.com/office/powerpoint/2010/main" val="1394041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6AB-AA68-DE4D-B96B-9821E49F9D24}" type="datetimeFigureOut">
              <a:rPr lang="en-US" smtClean="0"/>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38149-BDEE-DF4D-8284-CB5D1506C436}" type="slidenum">
              <a:rPr lang="en-US" smtClean="0"/>
              <a:t>‹#›</a:t>
            </a:fld>
            <a:endParaRPr lang="en-US"/>
          </a:p>
        </p:txBody>
      </p:sp>
    </p:spTree>
    <p:extLst>
      <p:ext uri="{BB962C8B-B14F-4D97-AF65-F5344CB8AC3E}">
        <p14:creationId xmlns:p14="http://schemas.microsoft.com/office/powerpoint/2010/main" val="2391955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a:t>
            </a:fld>
            <a:endParaRPr lang="en-US" dirty="0"/>
          </a:p>
        </p:txBody>
      </p:sp>
    </p:spTree>
    <p:extLst>
      <p:ext uri="{BB962C8B-B14F-4D97-AF65-F5344CB8AC3E}">
        <p14:creationId xmlns:p14="http://schemas.microsoft.com/office/powerpoint/2010/main" val="363659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smtClean="0">
                <a:solidFill>
                  <a:schemeClr val="tx1"/>
                </a:solidFill>
                <a:effectLst/>
                <a:latin typeface="+mn-lt"/>
                <a:ea typeface="+mn-ea"/>
                <a:cs typeface="+mn-cs"/>
              </a:rPr>
              <a:t>Using PROM data to evaluate depression severity, moderate depression is characterized by a persistent PHQ-9 score &gt;10 and “very difficult” functional interference, while severe depression occurs with scores &gt;15 and “extremely difficult” functional interference.  The presence of depression risk factors and complex psychosocial needs can place a patient with moderate depression into the severe depression care pathway.</a:t>
            </a:r>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11</a:t>
            </a:fld>
            <a:endParaRPr lang="en-US" dirty="0"/>
          </a:p>
        </p:txBody>
      </p:sp>
    </p:spTree>
    <p:extLst>
      <p:ext uri="{BB962C8B-B14F-4D97-AF65-F5344CB8AC3E}">
        <p14:creationId xmlns:p14="http://schemas.microsoft.com/office/powerpoint/2010/main" val="382415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IPOS Core Curriculum-</a:t>
            </a:r>
            <a:r>
              <a:rPr lang="en-US" dirty="0" err="1"/>
              <a:t>Surbone</a:t>
            </a:r>
            <a:endParaRPr lang="en-US" dirty="0"/>
          </a:p>
        </p:txBody>
      </p:sp>
      <p:sp>
        <p:nvSpPr>
          <p:cNvPr id="7" name="Rectangle 7"/>
          <p:cNvSpPr>
            <a:spLocks noGrp="1" noChangeArrowheads="1"/>
          </p:cNvSpPr>
          <p:nvPr>
            <p:ph type="sldNum" sz="quarter" idx="5"/>
          </p:nvPr>
        </p:nvSpPr>
        <p:spPr>
          <a:ln/>
        </p:spPr>
        <p:txBody>
          <a:bodyPr/>
          <a:lstStyle/>
          <a:p>
            <a:fld id="{E5298979-0ABE-49B7-AAFF-56391371B287}" type="slidenum">
              <a:rPr lang="en-US"/>
              <a:pPr/>
              <a:t>12</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normAutofit fontScale="92500" lnSpcReduction="20000"/>
          </a:bodyPr>
          <a:lstStyle/>
          <a:p>
            <a:r>
              <a:rPr lang="en-US" dirty="0" smtClean="0"/>
              <a:t>There</a:t>
            </a:r>
            <a:r>
              <a:rPr lang="en-US" baseline="0" dirty="0" smtClean="0"/>
              <a:t> are 8 general management principles to be considered before initiating any specific intervention for depression in cancer patients.</a:t>
            </a:r>
          </a:p>
          <a:p>
            <a:endParaRPr lang="en-US" baseline="0" dirty="0" smtClean="0"/>
          </a:p>
          <a:p>
            <a:r>
              <a:rPr lang="en-US" baseline="0" dirty="0" smtClean="0"/>
              <a:t>The first is to provide psycho-education about the nature of depression, which can be done by providing p</a:t>
            </a:r>
            <a:r>
              <a:rPr lang="en-US" dirty="0" smtClean="0"/>
              <a:t>atient education</a:t>
            </a:r>
            <a:r>
              <a:rPr lang="en-US" baseline="0" dirty="0" smtClean="0"/>
              <a:t> materials such as handouts from the MacArthur Depression Management Tool Kit, the Mood Disorders Society of Canada, or the American Psychiatric Association. Examples of these are found within the CCO Resource Hub for Depression. CCO has also produced a patient facing self-management pamphlet on depression which is available at all cancer </a:t>
            </a:r>
            <a:r>
              <a:rPr lang="en-US" baseline="0" dirty="0" err="1" smtClean="0"/>
              <a:t>centres</a:t>
            </a:r>
            <a:endParaRPr lang="en-US" baseline="0" dirty="0" smtClean="0"/>
          </a:p>
          <a:p>
            <a:endParaRPr lang="en-US" baseline="0" dirty="0" smtClean="0"/>
          </a:p>
          <a:p>
            <a:pPr marL="0" indent="0">
              <a:buFont typeface="Arial" panose="020B0604020202020204" pitchFamily="34" charset="0"/>
              <a:buNone/>
            </a:pPr>
            <a:r>
              <a:rPr lang="en-US" dirty="0" smtClean="0"/>
              <a:t>Secondly,</a:t>
            </a:r>
            <a:r>
              <a:rPr lang="en-US" baseline="0" dirty="0" smtClean="0"/>
              <a:t> it is important to inform the patient about the potential impact of depression on cancer outcomes, including reduced quality of life, worsening of physical symptoms, longer hospital stays, and even reduced survival. </a:t>
            </a:r>
            <a:r>
              <a:rPr lang="en-US" dirty="0" smtClean="0"/>
              <a:t>Survival</a:t>
            </a:r>
            <a:r>
              <a:rPr lang="en-US" baseline="0" dirty="0" smtClean="0"/>
              <a:t> impacts of depression reflect all cause mortality and may not be cancer-specific, but meta-analyses have shown the increased mortality risk to be independent of disease burden.  The risk may be related to lifestyle factors, suicide risk, reduced adherence to treatment, increased complications, or immunological effects.</a:t>
            </a:r>
            <a:endParaRPr lang="en-US" dirty="0" smtClean="0"/>
          </a:p>
          <a:p>
            <a:endParaRPr lang="en-US" dirty="0" smtClean="0"/>
          </a:p>
          <a:p>
            <a:r>
              <a:rPr lang="en-US" dirty="0" smtClean="0"/>
              <a:t>3. Many</a:t>
            </a:r>
            <a:r>
              <a:rPr lang="en-US" baseline="0" dirty="0" smtClean="0"/>
              <a:t> cancer patients do not have a history of psychiatric disorders and may benefit from being advised of the medical model of depression to </a:t>
            </a:r>
            <a:r>
              <a:rPr lang="en-US" baseline="0" dirty="0" err="1" smtClean="0"/>
              <a:t>d</a:t>
            </a:r>
            <a:r>
              <a:rPr lang="en-US" dirty="0" err="1" smtClean="0"/>
              <a:t>estigmatize</a:t>
            </a:r>
            <a:r>
              <a:rPr lang="en-US" baseline="0" dirty="0" smtClean="0"/>
              <a:t> illness.  The</a:t>
            </a:r>
            <a:r>
              <a:rPr lang="en-US" dirty="0" smtClean="0"/>
              <a:t> medical model </a:t>
            </a:r>
            <a:r>
              <a:rPr lang="en-US" baseline="0" dirty="0" smtClean="0"/>
              <a:t>draws an </a:t>
            </a:r>
            <a:r>
              <a:rPr lang="en-US" dirty="0" smtClean="0"/>
              <a:t>analogy  to diabetes, where illness is the result of a chemical imbalance in an organ of the body, and patients</a:t>
            </a:r>
            <a:r>
              <a:rPr lang="en-US" baseline="0" dirty="0" smtClean="0"/>
              <a:t> are urged to adopt the sick role, permitting themselves to be ill.  The goal is to help them understand that </a:t>
            </a:r>
            <a:r>
              <a:rPr lang="en-US" dirty="0" smtClean="0"/>
              <a:t>depression in the context of cancer is not a failure to cope,</a:t>
            </a:r>
            <a:r>
              <a:rPr lang="en-US" baseline="0" dirty="0" smtClean="0"/>
              <a:t> but can be like pain, or any other medical complication of cancer and cancer treatment</a:t>
            </a:r>
            <a:r>
              <a:rPr lang="en-US" dirty="0" smtClean="0"/>
              <a:t>. For some patients it is important to both normalize depression (you’re not crazy; its understandable that you </a:t>
            </a:r>
            <a:r>
              <a:rPr lang="en-US" dirty="0" err="1" smtClean="0"/>
              <a:t>ar</a:t>
            </a:r>
            <a:r>
              <a:rPr lang="en-US" dirty="0" smtClean="0"/>
              <a:t> depressed, many people in your situation get depressed) and emphasize the importance of treating it to improve quality of life (pain is normal too and we treat that aggressively, it’s the same thing with cancer-related depression when the symptoms are severe enough to affect your life)</a:t>
            </a:r>
          </a:p>
          <a:p>
            <a:endParaRPr lang="it-IT" dirty="0"/>
          </a:p>
        </p:txBody>
      </p:sp>
    </p:spTree>
    <p:extLst>
      <p:ext uri="{BB962C8B-B14F-4D97-AF65-F5344CB8AC3E}">
        <p14:creationId xmlns:p14="http://schemas.microsoft.com/office/powerpoint/2010/main" val="19476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IPOS Core Curriculum-</a:t>
            </a:r>
            <a:r>
              <a:rPr lang="en-US" dirty="0" err="1"/>
              <a:t>Surbone</a:t>
            </a:r>
            <a:endParaRPr lang="en-US"/>
          </a:p>
        </p:txBody>
      </p:sp>
      <p:sp>
        <p:nvSpPr>
          <p:cNvPr id="7" name="Rectangle 7"/>
          <p:cNvSpPr>
            <a:spLocks noGrp="1" noChangeArrowheads="1"/>
          </p:cNvSpPr>
          <p:nvPr>
            <p:ph type="sldNum" sz="quarter" idx="5"/>
          </p:nvPr>
        </p:nvSpPr>
        <p:spPr>
          <a:ln/>
        </p:spPr>
        <p:txBody>
          <a:bodyPr/>
          <a:lstStyle/>
          <a:p>
            <a:fld id="{E5298979-0ABE-49B7-AAFF-56391371B287}" type="slidenum">
              <a:rPr lang="en-US"/>
              <a:pPr/>
              <a:t>13</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r>
              <a:rPr lang="it-IT" dirty="0" smtClean="0"/>
              <a:t>A fourth general management principle is to ensure that distressing and burdensome cancer-related physical symptoms, such as pain or</a:t>
            </a:r>
            <a:r>
              <a:rPr lang="it-IT" baseline="0" dirty="0" smtClean="0"/>
              <a:t> nausea, are well controlled, as there is clear a bidirectional relationship between symptom burden and depression in cancer patients.</a:t>
            </a:r>
          </a:p>
          <a:p>
            <a:endParaRPr lang="it-IT" baseline="0" dirty="0" smtClean="0"/>
          </a:p>
          <a:p>
            <a:r>
              <a:rPr lang="it-IT" baseline="0" dirty="0" smtClean="0"/>
              <a:t>Clinicians should consider the use of a validated depression rating scale to assess depression severity and monitor change over time.  Several tools, such as the PHQ-9, HADS, or the BDI-II have been well validated in cancer patients.  Consistency of use is more important than which tool to select.  Alex Mitchell has published a comprehensive meta-analysis of several validated depression measures in cancer patients.</a:t>
            </a:r>
          </a:p>
          <a:p>
            <a:endParaRPr lang="it-IT" baseline="0" dirty="0" smtClean="0"/>
          </a:p>
          <a:p>
            <a:r>
              <a:rPr lang="it-IT" baseline="0" dirty="0" smtClean="0"/>
              <a:t>Lastly, it is important to discuss the available depression treatment options and support shared decision making, through understanding patient’s past experiences of depression treatment and eliciting their current preferences.</a:t>
            </a:r>
            <a:endParaRPr lang="it-IT" dirty="0" smtClean="0"/>
          </a:p>
          <a:p>
            <a:endParaRPr lang="it-IT" dirty="0"/>
          </a:p>
        </p:txBody>
      </p:sp>
    </p:spTree>
    <p:extLst>
      <p:ext uri="{BB962C8B-B14F-4D97-AF65-F5344CB8AC3E}">
        <p14:creationId xmlns:p14="http://schemas.microsoft.com/office/powerpoint/2010/main" val="8785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reality would suggest that referral to psychosocial professional often occurs after step one; we are the ones who establish the depressive disorder not the front line oncologist or nurse especially when psychosocial professionals are available</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14</a:t>
            </a:fld>
            <a:endParaRPr lang="en-US"/>
          </a:p>
        </p:txBody>
      </p:sp>
    </p:spTree>
    <p:extLst>
      <p:ext uri="{BB962C8B-B14F-4D97-AF65-F5344CB8AC3E}">
        <p14:creationId xmlns:p14="http://schemas.microsoft.com/office/powerpoint/2010/main" val="147904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15</a:t>
            </a:fld>
            <a:endParaRPr lang="en-US"/>
          </a:p>
        </p:txBody>
      </p:sp>
    </p:spTree>
    <p:extLst>
      <p:ext uri="{BB962C8B-B14F-4D97-AF65-F5344CB8AC3E}">
        <p14:creationId xmlns:p14="http://schemas.microsoft.com/office/powerpoint/2010/main" val="9471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Psychological interventions should be considered first for </a:t>
            </a:r>
          </a:p>
          <a:p>
            <a:pPr marL="0" indent="0">
              <a:buNone/>
            </a:pPr>
            <a:r>
              <a:rPr lang="en-US" sz="1800" dirty="0" smtClean="0"/>
              <a:t>      mild to moderate depression</a:t>
            </a:r>
          </a:p>
          <a:p>
            <a:pPr marL="0" indent="0">
              <a:buNone/>
            </a:pPr>
            <a:endParaRPr lang="en-US" sz="1800" dirty="0" smtClean="0"/>
          </a:p>
          <a:p>
            <a:r>
              <a:rPr lang="en-US" sz="1800" dirty="0" smtClean="0"/>
              <a:t>Antidepressant medication should be reserved for:</a:t>
            </a:r>
          </a:p>
          <a:p>
            <a:pPr lvl="1"/>
            <a:r>
              <a:rPr lang="en-US" sz="1600" dirty="0" smtClean="0"/>
              <a:t>moderate to severe depression</a:t>
            </a:r>
          </a:p>
          <a:p>
            <a:pPr lvl="1"/>
            <a:r>
              <a:rPr lang="en-US" sz="1600" dirty="0" smtClean="0"/>
              <a:t>subthreshold or mild depressive symptoms persisting after initial interventions</a:t>
            </a:r>
          </a:p>
          <a:p>
            <a:pPr lvl="1"/>
            <a:endParaRPr lang="en-US" sz="1600" dirty="0" smtClean="0"/>
          </a:p>
          <a:p>
            <a:pPr lvl="1"/>
            <a:endParaRPr lang="en-CA" sz="1600" dirty="0" smtClean="0"/>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16</a:t>
            </a:fld>
            <a:endParaRPr lang="en-US" dirty="0"/>
          </a:p>
        </p:txBody>
      </p:sp>
    </p:spTree>
    <p:extLst>
      <p:ext uri="{BB962C8B-B14F-4D97-AF65-F5344CB8AC3E}">
        <p14:creationId xmlns:p14="http://schemas.microsoft.com/office/powerpoint/2010/main" val="275728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1038149-BDEE-DF4D-8284-CB5D1506C436}" type="slidenum">
              <a:rPr lang="en-US" smtClean="0"/>
              <a:t>17</a:t>
            </a:fld>
            <a:endParaRPr lang="en-US"/>
          </a:p>
        </p:txBody>
      </p:sp>
    </p:spTree>
    <p:extLst>
      <p:ext uri="{BB962C8B-B14F-4D97-AF65-F5344CB8AC3E}">
        <p14:creationId xmlns:p14="http://schemas.microsoft.com/office/powerpoint/2010/main" val="162293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18</a:t>
            </a:fld>
            <a:endParaRPr lang="en-US"/>
          </a:p>
        </p:txBody>
      </p:sp>
    </p:spTree>
    <p:extLst>
      <p:ext uri="{BB962C8B-B14F-4D97-AF65-F5344CB8AC3E}">
        <p14:creationId xmlns:p14="http://schemas.microsoft.com/office/powerpoint/2010/main" val="572269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19</a:t>
            </a:fld>
            <a:endParaRPr lang="en-US"/>
          </a:p>
        </p:txBody>
      </p:sp>
    </p:spTree>
    <p:extLst>
      <p:ext uri="{BB962C8B-B14F-4D97-AF65-F5344CB8AC3E}">
        <p14:creationId xmlns:p14="http://schemas.microsoft.com/office/powerpoint/2010/main" val="1150255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20</a:t>
            </a:fld>
            <a:endParaRPr lang="en-US"/>
          </a:p>
        </p:txBody>
      </p:sp>
    </p:spTree>
    <p:extLst>
      <p:ext uri="{BB962C8B-B14F-4D97-AF65-F5344CB8AC3E}">
        <p14:creationId xmlns:p14="http://schemas.microsoft.com/office/powerpoint/2010/main" val="395566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56CF78-4A17-4D8D-A20B-9229D165248C}" type="slidenum">
              <a:rPr lang="en-US" altLang="en-US" sz="1200"/>
              <a:pPr/>
              <a:t>3</a:t>
            </a:fld>
            <a:endParaRPr lang="en-US" altLang="en-US" sz="1200"/>
          </a:p>
        </p:txBody>
      </p:sp>
      <p:sp>
        <p:nvSpPr>
          <p:cNvPr id="665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CF4C12D-1A88-4ED6-AEB7-577E5A16EC7A}" type="slidenum">
              <a:rPr lang="en-US" altLang="en-US" sz="1200">
                <a:latin typeface="Times New Roman" panose="02020603050405020304" pitchFamily="18" charset="0"/>
              </a:rPr>
              <a:pPr algn="r" eaLnBrk="1" hangingPunct="1"/>
              <a:t>3</a:t>
            </a:fld>
            <a:endParaRPr lang="en-US" altLang="en-US" sz="1200">
              <a:latin typeface="Times New Roman" panose="02020603050405020304" pitchFamily="18" charset="0"/>
            </a:endParaRPr>
          </a:p>
        </p:txBody>
      </p:sp>
      <p:sp>
        <p:nvSpPr>
          <p:cNvPr id="66564" name="Rectangle 2"/>
          <p:cNvSpPr>
            <a:spLocks noGrp="1" noRot="1" noChangeAspect="1" noChangeArrowheads="1" noTextEdit="1"/>
          </p:cNvSpPr>
          <p:nvPr>
            <p:ph type="sldImg"/>
          </p:nvPr>
        </p:nvSpPr>
        <p:spPr>
          <a:xfrm>
            <a:off x="1144588" y="687388"/>
            <a:ext cx="4568825" cy="3425825"/>
          </a:xfrm>
          <a:ln w="12700" cap="flat"/>
        </p:spPr>
      </p:sp>
      <p:sp>
        <p:nvSpPr>
          <p:cNvPr id="6656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69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21</a:t>
            </a:fld>
            <a:endParaRPr lang="en-US"/>
          </a:p>
        </p:txBody>
      </p:sp>
    </p:spTree>
    <p:extLst>
      <p:ext uri="{BB962C8B-B14F-4D97-AF65-F5344CB8AC3E}">
        <p14:creationId xmlns:p14="http://schemas.microsoft.com/office/powerpoint/2010/main" val="279983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Psychologically minded - </a:t>
            </a:r>
            <a:r>
              <a:rPr lang="en-US" sz="2400" dirty="0" smtClean="0"/>
              <a:t>(i.e. patients with the capacity for self-reflection and introspection, and the ability to gain insight into their motivations and </a:t>
            </a:r>
            <a:r>
              <a:rPr lang="en-US" sz="2400" dirty="0" err="1" smtClean="0"/>
              <a:t>behaviours</a:t>
            </a:r>
            <a:r>
              <a:rPr lang="en-US" sz="2400" dirty="0" smtClean="0"/>
              <a:t>). </a:t>
            </a:r>
          </a:p>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22</a:t>
            </a:fld>
            <a:endParaRPr lang="en-US"/>
          </a:p>
        </p:txBody>
      </p:sp>
    </p:spTree>
    <p:extLst>
      <p:ext uri="{BB962C8B-B14F-4D97-AF65-F5344CB8AC3E}">
        <p14:creationId xmlns:p14="http://schemas.microsoft.com/office/powerpoint/2010/main" val="1209268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Supportive-Expressive Therapy  -</a:t>
            </a:r>
            <a:r>
              <a:rPr lang="en-CA" altLang="en-US" baseline="0" dirty="0" smtClean="0"/>
              <a:t> </a:t>
            </a:r>
            <a:r>
              <a:rPr lang="en-CA" altLang="en-US" dirty="0" smtClean="0"/>
              <a:t>also known as psychodynamic</a:t>
            </a:r>
          </a:p>
          <a:p>
            <a:endParaRPr lang="en-US" dirty="0" smtClean="0"/>
          </a:p>
          <a:p>
            <a:r>
              <a:rPr lang="en-US" dirty="0" smtClean="0"/>
              <a:t>A great series on doing psychotherapy for those interested is the “Psychotherapy Essentials to Go” series (2015) put out by several experts from University of Toronto. This is available at cavershambooksellers.com</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27</a:t>
            </a:fld>
            <a:endParaRPr lang="en-US"/>
          </a:p>
        </p:txBody>
      </p:sp>
    </p:spTree>
    <p:extLst>
      <p:ext uri="{BB962C8B-B14F-4D97-AF65-F5344CB8AC3E}">
        <p14:creationId xmlns:p14="http://schemas.microsoft.com/office/powerpoint/2010/main" val="79360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30</a:t>
            </a:fld>
            <a:endParaRPr lang="en-US"/>
          </a:p>
        </p:txBody>
      </p:sp>
    </p:spTree>
    <p:extLst>
      <p:ext uri="{BB962C8B-B14F-4D97-AF65-F5344CB8AC3E}">
        <p14:creationId xmlns:p14="http://schemas.microsoft.com/office/powerpoint/2010/main" val="269746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be used by non-MD, non nurses who are delivering presentation in lieu of the detailed medication slides that follow.</a:t>
            </a: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31</a:t>
            </a:fld>
            <a:endParaRPr lang="en-US"/>
          </a:p>
        </p:txBody>
      </p:sp>
    </p:spTree>
    <p:extLst>
      <p:ext uri="{BB962C8B-B14F-4D97-AF65-F5344CB8AC3E}">
        <p14:creationId xmlns:p14="http://schemas.microsoft.com/office/powerpoint/2010/main" val="200368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32</a:t>
            </a:fld>
            <a:endParaRPr lang="en-US"/>
          </a:p>
        </p:txBody>
      </p:sp>
    </p:spTree>
    <p:extLst>
      <p:ext uri="{BB962C8B-B14F-4D97-AF65-F5344CB8AC3E}">
        <p14:creationId xmlns:p14="http://schemas.microsoft.com/office/powerpoint/2010/main" val="107740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33</a:t>
            </a:fld>
            <a:endParaRPr lang="en-US"/>
          </a:p>
        </p:txBody>
      </p:sp>
    </p:spTree>
    <p:extLst>
      <p:ext uri="{BB962C8B-B14F-4D97-AF65-F5344CB8AC3E}">
        <p14:creationId xmlns:p14="http://schemas.microsoft.com/office/powerpoint/2010/main" val="204521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34</a:t>
            </a:fld>
            <a:endParaRPr lang="en-US"/>
          </a:p>
        </p:txBody>
      </p:sp>
    </p:spTree>
    <p:extLst>
      <p:ext uri="{BB962C8B-B14F-4D97-AF65-F5344CB8AC3E}">
        <p14:creationId xmlns:p14="http://schemas.microsoft.com/office/powerpoint/2010/main" val="3768245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35</a:t>
            </a:fld>
            <a:endParaRPr lang="en-US"/>
          </a:p>
        </p:txBody>
      </p:sp>
    </p:spTree>
    <p:extLst>
      <p:ext uri="{BB962C8B-B14F-4D97-AF65-F5344CB8AC3E}">
        <p14:creationId xmlns:p14="http://schemas.microsoft.com/office/powerpoint/2010/main" val="771171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36</a:t>
            </a:fld>
            <a:endParaRPr lang="en-US"/>
          </a:p>
        </p:txBody>
      </p:sp>
    </p:spTree>
    <p:extLst>
      <p:ext uri="{BB962C8B-B14F-4D97-AF65-F5344CB8AC3E}">
        <p14:creationId xmlns:p14="http://schemas.microsoft.com/office/powerpoint/2010/main" val="215978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IPOS Core Curriculum-Surbone</a:t>
            </a:r>
          </a:p>
        </p:txBody>
      </p:sp>
      <p:sp>
        <p:nvSpPr>
          <p:cNvPr id="7" name="Rectangle 7"/>
          <p:cNvSpPr>
            <a:spLocks noGrp="1" noChangeArrowheads="1"/>
          </p:cNvSpPr>
          <p:nvPr>
            <p:ph type="sldNum" sz="quarter" idx="5"/>
          </p:nvPr>
        </p:nvSpPr>
        <p:spPr>
          <a:ln/>
        </p:spPr>
        <p:txBody>
          <a:bodyPr/>
          <a:lstStyle/>
          <a:p>
            <a:fld id="{E5298979-0ABE-49B7-AAFF-56391371B287}" type="slidenum">
              <a:rPr lang="en-US"/>
              <a:pPr/>
              <a:t>4</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Although depression is often regarded as a discrete disorder, it can also be considered as a final common pathway of distress that arises from the interaction biological, psychological and social factors. In cancer, biological factors may include the neurobiological impact of the disease and the treatment, as well as the impact of pain and physical symptoms. These interact with the psychological impact of the disease and its effect on identity and role functioning. The extent to which depression may occur depends on a variety of individual and interpersonal strengths and vulnerabilities and the depression which results may range from normal sadness on the one hand to major depressive disorder on the other.</a:t>
            </a:r>
            <a:endParaRPr lang="de-DE" sz="1200" kern="1200" dirty="0" smtClean="0">
              <a:solidFill>
                <a:schemeClr val="tx1"/>
              </a:solidFill>
              <a:effectLst/>
              <a:latin typeface="Arial" charset="0"/>
              <a:ea typeface="+mn-ea"/>
              <a:cs typeface="+mn-cs"/>
            </a:endParaRPr>
          </a:p>
          <a:p>
            <a:endParaRPr lang="it-IT" dirty="0"/>
          </a:p>
        </p:txBody>
      </p:sp>
    </p:spTree>
    <p:extLst>
      <p:ext uri="{BB962C8B-B14F-4D97-AF65-F5344CB8AC3E}">
        <p14:creationId xmlns:p14="http://schemas.microsoft.com/office/powerpoint/2010/main" val="3567100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39</a:t>
            </a:fld>
            <a:endParaRPr lang="en-US"/>
          </a:p>
        </p:txBody>
      </p:sp>
    </p:spTree>
    <p:extLst>
      <p:ext uri="{BB962C8B-B14F-4D97-AF65-F5344CB8AC3E}">
        <p14:creationId xmlns:p14="http://schemas.microsoft.com/office/powerpoint/2010/main" val="1581228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CA" sz="12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1038149-BDEE-DF4D-8284-CB5D1506C436}" type="slidenum">
              <a:rPr lang="en-US" smtClean="0"/>
              <a:t>42</a:t>
            </a:fld>
            <a:endParaRPr lang="en-US"/>
          </a:p>
        </p:txBody>
      </p:sp>
    </p:spTree>
    <p:extLst>
      <p:ext uri="{BB962C8B-B14F-4D97-AF65-F5344CB8AC3E}">
        <p14:creationId xmlns:p14="http://schemas.microsoft.com/office/powerpoint/2010/main" val="226905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5</a:t>
            </a:fld>
            <a:endParaRPr lang="en-US"/>
          </a:p>
        </p:txBody>
      </p:sp>
    </p:spTree>
    <p:extLst>
      <p:ext uri="{BB962C8B-B14F-4D97-AF65-F5344CB8AC3E}">
        <p14:creationId xmlns:p14="http://schemas.microsoft.com/office/powerpoint/2010/main" val="29742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6</a:t>
            </a:fld>
            <a:endParaRPr lang="en-US"/>
          </a:p>
        </p:txBody>
      </p:sp>
    </p:spTree>
    <p:extLst>
      <p:ext uri="{BB962C8B-B14F-4D97-AF65-F5344CB8AC3E}">
        <p14:creationId xmlns:p14="http://schemas.microsoft.com/office/powerpoint/2010/main" val="253386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7</a:t>
            </a:fld>
            <a:endParaRPr lang="en-US"/>
          </a:p>
        </p:txBody>
      </p:sp>
    </p:spTree>
    <p:extLst>
      <p:ext uri="{BB962C8B-B14F-4D97-AF65-F5344CB8AC3E}">
        <p14:creationId xmlns:p14="http://schemas.microsoft.com/office/powerpoint/2010/main" val="192780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IPOS Core Curriculum-Surbone</a:t>
            </a:r>
          </a:p>
        </p:txBody>
      </p:sp>
      <p:sp>
        <p:nvSpPr>
          <p:cNvPr id="7" name="Rectangle 7"/>
          <p:cNvSpPr>
            <a:spLocks noGrp="1" noChangeArrowheads="1"/>
          </p:cNvSpPr>
          <p:nvPr>
            <p:ph type="sldNum" sz="quarter" idx="5"/>
          </p:nvPr>
        </p:nvSpPr>
        <p:spPr>
          <a:ln/>
        </p:spPr>
        <p:txBody>
          <a:bodyPr/>
          <a:lstStyle/>
          <a:p>
            <a:fld id="{E5298979-0ABE-49B7-AAFF-56391371B287}" type="slidenum">
              <a:rPr lang="en-US"/>
              <a:pPr/>
              <a:t>8</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This slide shows the continuum of depression ranging from normal sadness on one end to major depression at the other end of the continuum of severity.  Major depression is characterized by a cluster of psychological and vegetative symptoms that are present most of the day, nearly every day, for more than 2 weeks.  In subthreshold depression there is a similar presentation of low mood, but the symptoms are fewer in number, duration or severity.  Subthreshold depression can include adjustment disorder in which there is marked distress or functional impairment, but in which the other criteria for major depression are not met.  This continuum blends into normal sadness, in which patients may experience considerable distress, but they still typically retain optimism, the capacity for pleasure and the will to live.</a:t>
            </a:r>
            <a:endParaRPr lang="en-CA"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47077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9</a:t>
            </a:fld>
            <a:endParaRPr lang="en-US"/>
          </a:p>
        </p:txBody>
      </p:sp>
    </p:spTree>
    <p:extLst>
      <p:ext uri="{BB962C8B-B14F-4D97-AF65-F5344CB8AC3E}">
        <p14:creationId xmlns:p14="http://schemas.microsoft.com/office/powerpoint/2010/main" val="410043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Identifying</a:t>
            </a:r>
            <a:r>
              <a:rPr lang="it-IT" baseline="0" dirty="0" smtClean="0"/>
              <a:t> depression is the first step in management, and depression screening is one means of increasing the detection of depression in cancer patients.</a:t>
            </a:r>
          </a:p>
          <a:p>
            <a:endParaRPr lang="it-IT" baseline="0" dirty="0" smtClean="0"/>
          </a:p>
          <a:p>
            <a:r>
              <a:rPr lang="it-IT" baseline="0" dirty="0" smtClean="0"/>
              <a:t>Most care cancer guidelines recommend Screening for Distress as a standard of care.  Screening for depression is commonly included as part of distress screening.  The CCO anxiety and depression symptom management guidelines recommend screening using ESAS, and then using a validated PROM such as PHQ-9 as part of the focused assessment. This full guideline is available at the link shown.</a:t>
            </a:r>
          </a:p>
          <a:p>
            <a:endParaRPr lang="it-IT" baseline="0" dirty="0" smtClean="0"/>
          </a:p>
          <a:p>
            <a:r>
              <a:rPr lang="en-CA" baseline="0" dirty="0" smtClean="0"/>
              <a:t>Describe right side boxes- PHQ-9 can help distinguish sub-threshold from major depression</a:t>
            </a:r>
          </a:p>
          <a:p>
            <a:endParaRPr lang="en-CA" baseline="0" dirty="0" smtClean="0"/>
          </a:p>
          <a:p>
            <a:r>
              <a:rPr lang="en-CA" baseline="0" dirty="0" smtClean="0"/>
              <a:t>It is clear from the literature that in order to improve patient health outcomes, depression screening must be linked to effective interventions.</a:t>
            </a:r>
            <a:endParaRPr lang="it-IT" dirty="0" smtClean="0"/>
          </a:p>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10</a:t>
            </a:fld>
            <a:endParaRPr lang="en-US" dirty="0"/>
          </a:p>
        </p:txBody>
      </p:sp>
    </p:spTree>
    <p:extLst>
      <p:ext uri="{BB962C8B-B14F-4D97-AF65-F5344CB8AC3E}">
        <p14:creationId xmlns:p14="http://schemas.microsoft.com/office/powerpoint/2010/main" val="47657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4" name="Picture 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p:nvPicPr>
        <p:blipFill>
          <a:blip r:embed="rId2"/>
          <a:stretch>
            <a:fillRect/>
          </a:stretch>
        </p:blipFill>
        <p:spPr>
          <a:xfrm>
            <a:off x="7027334" y="5643033"/>
            <a:ext cx="1778000" cy="939800"/>
          </a:xfrm>
          <a:prstGeom prst="rect">
            <a:avLst/>
          </a:prstGeom>
        </p:spPr>
      </p:pic>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593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17066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3" name="Picture 12"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p:txBody>
      </p:sp>
      <p:pic>
        <p:nvPicPr>
          <p:cNvPr id="14" name="Picture 13"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19183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 y="17066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sp>
        <p:nvSpPr>
          <p:cNvPr id="10" name="Text Placeholder 13"/>
          <p:cNvSpPr>
            <a:spLocks noGrp="1"/>
          </p:cNvSpPr>
          <p:nvPr>
            <p:ph type="body" sz="quarter" idx="14"/>
          </p:nvPr>
        </p:nvSpPr>
        <p:spPr>
          <a:xfrm>
            <a:off x="4656666" y="17066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5" name="Picture 14"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4078401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8" name="Picture 7"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271829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10" name="Picture 9"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6236915"/>
            <a:ext cx="1858433" cy="468684"/>
          </a:xfrm>
          <a:prstGeom prst="rect">
            <a:avLst/>
          </a:prstGeom>
        </p:spPr>
      </p:pic>
    </p:spTree>
    <p:extLst>
      <p:ext uri="{BB962C8B-B14F-4D97-AF65-F5344CB8AC3E}">
        <p14:creationId xmlns:p14="http://schemas.microsoft.com/office/powerpoint/2010/main" val="34177962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6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7" r:id="rId9"/>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goo.gl/Oq5STO" TargetMode="External"/><Relationship Id="rId4" Type="http://schemas.openxmlformats.org/officeDocument/2006/relationships/hyperlink" Target="https://goo.gl/Dp01n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image.jpg"/>
          <p:cNvPicPr>
            <a:picLocks noChangeAspect="1"/>
          </p:cNvPicPr>
          <p:nvPr/>
        </p:nvPicPr>
        <p:blipFill>
          <a:blip r:embed="rId3"/>
          <a:stretch>
            <a:fillRect/>
          </a:stretch>
        </p:blipFill>
        <p:spPr>
          <a:xfrm>
            <a:off x="6528" y="4860"/>
            <a:ext cx="9144001" cy="6858000"/>
          </a:xfrm>
          <a:prstGeom prst="rect">
            <a:avLst/>
          </a:prstGeom>
        </p:spPr>
      </p:pic>
      <p:pic>
        <p:nvPicPr>
          <p:cNvPr id="4" name="Picture 3" descr="bo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69" y="1624142"/>
            <a:ext cx="5510232" cy="3976528"/>
          </a:xfrm>
          <a:prstGeom prst="rect">
            <a:avLst/>
          </a:prstGeom>
        </p:spPr>
      </p:pic>
      <p:pic>
        <p:nvPicPr>
          <p:cNvPr id="14" name="Picture 13"/>
          <p:cNvPicPr>
            <a:picLocks noChangeAspect="1"/>
          </p:cNvPicPr>
          <p:nvPr/>
        </p:nvPicPr>
        <p:blipFill>
          <a:blip r:embed="rId5"/>
          <a:stretch>
            <a:fillRect/>
          </a:stretch>
        </p:blipFill>
        <p:spPr>
          <a:xfrm>
            <a:off x="7171273" y="5798604"/>
            <a:ext cx="1676400" cy="774700"/>
          </a:xfrm>
          <a:prstGeom prst="rect">
            <a:avLst/>
          </a:prstGeom>
        </p:spPr>
      </p:pic>
      <p:sp>
        <p:nvSpPr>
          <p:cNvPr id="2" name="Title 1"/>
          <p:cNvSpPr>
            <a:spLocks noGrp="1"/>
          </p:cNvSpPr>
          <p:nvPr>
            <p:ph type="ctrTitle"/>
          </p:nvPr>
        </p:nvSpPr>
        <p:spPr>
          <a:xfrm>
            <a:off x="302381" y="1898952"/>
            <a:ext cx="4874381" cy="2540000"/>
          </a:xfrm>
        </p:spPr>
        <p:txBody>
          <a:bodyPr>
            <a:noAutofit/>
          </a:bodyPr>
          <a:lstStyle/>
          <a:p>
            <a:pPr algn="ctr">
              <a:lnSpc>
                <a:spcPct val="100000"/>
              </a:lnSpc>
            </a:pPr>
            <a:r>
              <a:rPr lang="en-US" sz="2800" b="1" dirty="0" smtClean="0">
                <a:solidFill>
                  <a:schemeClr val="accent3">
                    <a:lumMod val="20000"/>
                    <a:lumOff val="80000"/>
                  </a:schemeClr>
                </a:solidFill>
              </a:rPr>
              <a:t>Implementing</a:t>
            </a:r>
            <a:r>
              <a:rPr lang="en-US" sz="2800" b="1" dirty="0" smtClean="0">
                <a:solidFill>
                  <a:schemeClr val="accent3">
                    <a:lumMod val="40000"/>
                    <a:lumOff val="60000"/>
                  </a:schemeClr>
                </a:solidFill>
              </a:rPr>
              <a:t> </a:t>
            </a:r>
            <a:r>
              <a:rPr lang="en-US" sz="2800" b="1" dirty="0" smtClean="0"/>
              <a:t/>
            </a:r>
            <a:br>
              <a:rPr lang="en-US" sz="2800" b="1" dirty="0" smtClean="0"/>
            </a:br>
            <a:r>
              <a:rPr lang="en-US" sz="2800" b="1" dirty="0" smtClean="0"/>
              <a:t>The Management of Depression in Patients </a:t>
            </a:r>
            <a:br>
              <a:rPr lang="en-US" sz="2800" b="1" dirty="0" smtClean="0"/>
            </a:br>
            <a:r>
              <a:rPr lang="en-US" sz="2800" b="1" dirty="0" smtClean="0"/>
              <a:t>with Cancer </a:t>
            </a:r>
            <a:br>
              <a:rPr lang="en-US" sz="2800" b="1" dirty="0" smtClean="0"/>
            </a:br>
            <a:r>
              <a:rPr lang="en-US" sz="2800" b="1" dirty="0" smtClean="0">
                <a:solidFill>
                  <a:schemeClr val="accent3">
                    <a:lumMod val="20000"/>
                    <a:lumOff val="80000"/>
                  </a:schemeClr>
                </a:solidFill>
              </a:rPr>
              <a:t>Guideline</a:t>
            </a:r>
            <a:endParaRPr lang="en-US" sz="2800" b="1" dirty="0">
              <a:solidFill>
                <a:schemeClr val="accent3">
                  <a:lumMod val="20000"/>
                  <a:lumOff val="80000"/>
                </a:schemeClr>
              </a:solidFill>
            </a:endParaRPr>
          </a:p>
        </p:txBody>
      </p:sp>
      <p:pic>
        <p:nvPicPr>
          <p:cNvPr id="17" name="Picture 16" descr="CCO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69" y="156801"/>
            <a:ext cx="2779776" cy="701040"/>
          </a:xfrm>
          <a:prstGeom prst="rect">
            <a:avLst/>
          </a:prstGeom>
        </p:spPr>
      </p:pic>
      <p:sp>
        <p:nvSpPr>
          <p:cNvPr id="9" name="Round Single Corner Rectangle 8"/>
          <p:cNvSpPr/>
          <p:nvPr/>
        </p:nvSpPr>
        <p:spPr>
          <a:xfrm rot="5400000">
            <a:off x="1436143" y="3449625"/>
            <a:ext cx="419101" cy="2945045"/>
          </a:xfrm>
          <a:prstGeom prst="round1Rect">
            <a:avLst>
              <a:gd name="adj" fmla="val 4207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207897" y="4856277"/>
            <a:ext cx="2945045" cy="307961"/>
          </a:xfrm>
        </p:spPr>
        <p:txBody>
          <a:bodyPr lIns="0" tIns="0" rIns="0">
            <a:normAutofit fontScale="77500" lnSpcReduction="20000"/>
          </a:bodyPr>
          <a:lstStyle/>
          <a:p>
            <a:r>
              <a:rPr lang="en-US" dirty="0" smtClean="0"/>
              <a:t>Health care provider resource</a:t>
            </a:r>
            <a:endParaRPr lang="en-US" dirty="0"/>
          </a:p>
        </p:txBody>
      </p:sp>
      <p:sp>
        <p:nvSpPr>
          <p:cNvPr id="3" name="TextBox 2"/>
          <p:cNvSpPr txBox="1"/>
          <p:nvPr/>
        </p:nvSpPr>
        <p:spPr>
          <a:xfrm>
            <a:off x="228414" y="6047099"/>
            <a:ext cx="2511157" cy="369332"/>
          </a:xfrm>
          <a:prstGeom prst="rect">
            <a:avLst/>
          </a:prstGeom>
          <a:noFill/>
        </p:spPr>
        <p:txBody>
          <a:bodyPr wrap="square" rtlCol="0">
            <a:spAutoFit/>
          </a:bodyPr>
          <a:lstStyle/>
          <a:p>
            <a:r>
              <a:rPr lang="en-US" dirty="0" smtClean="0"/>
              <a:t>February 2017</a:t>
            </a:r>
            <a:endParaRPr lang="en-CA" dirty="0"/>
          </a:p>
        </p:txBody>
      </p:sp>
    </p:spTree>
    <p:extLst>
      <p:ext uri="{BB962C8B-B14F-4D97-AF65-F5344CB8AC3E}">
        <p14:creationId xmlns:p14="http://schemas.microsoft.com/office/powerpoint/2010/main" val="416014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6918" y="6040282"/>
            <a:ext cx="2255826" cy="87525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a:xfrm>
            <a:off x="250735" y="101488"/>
            <a:ext cx="8229600" cy="741362"/>
          </a:xfrm>
        </p:spPr>
        <p:txBody>
          <a:bodyPr/>
          <a:lstStyle/>
          <a:p>
            <a:r>
              <a:rPr lang="en-US" dirty="0" smtClean="0"/>
              <a:t>Recommendation 1: </a:t>
            </a:r>
            <a:br>
              <a:rPr lang="en-US" dirty="0" smtClean="0"/>
            </a:br>
            <a:r>
              <a:rPr lang="en-US" dirty="0" smtClean="0"/>
              <a:t>Screening for Depression</a:t>
            </a:r>
            <a:endParaRPr lang="en-US" dirty="0"/>
          </a:p>
        </p:txBody>
      </p:sp>
      <p:sp>
        <p:nvSpPr>
          <p:cNvPr id="3" name="Slide Number Placeholder 2"/>
          <p:cNvSpPr>
            <a:spLocks noGrp="1"/>
          </p:cNvSpPr>
          <p:nvPr>
            <p:ph type="sldNum" sz="quarter" idx="12"/>
          </p:nvPr>
        </p:nvSpPr>
        <p:spPr>
          <a:xfrm>
            <a:off x="6682292" y="6356350"/>
            <a:ext cx="2204792" cy="365125"/>
          </a:xfrm>
        </p:spPr>
        <p:txBody>
          <a:bodyPr/>
          <a:lstStyle/>
          <a:p>
            <a:fld id="{D28A7EBE-86EF-4D46-BBBA-56D187EC3882}" type="slidenum">
              <a:rPr lang="en-US" smtClean="0"/>
              <a:pPr/>
              <a:t>10</a:t>
            </a:fld>
            <a:endParaRPr lang="en-US"/>
          </a:p>
        </p:txBody>
      </p:sp>
      <p:pic>
        <p:nvPicPr>
          <p:cNvPr id="4" name="Picture 3" descr="Screen Shot 2015-08-15 at 8.01.22 AM.png"/>
          <p:cNvPicPr>
            <a:picLocks noChangeAspect="1"/>
          </p:cNvPicPr>
          <p:nvPr/>
        </p:nvPicPr>
        <p:blipFill rotWithShape="1">
          <a:blip r:embed="rId3" cstate="print">
            <a:extLst>
              <a:ext uri="{28A0092B-C50C-407E-A947-70E740481C1C}">
                <a14:useLocalDpi xmlns:a14="http://schemas.microsoft.com/office/drawing/2010/main" val="0"/>
              </a:ext>
            </a:extLst>
          </a:blip>
          <a:srcRect l="10000" t="27778" r="55694" b="12223"/>
          <a:stretch/>
        </p:blipFill>
        <p:spPr>
          <a:xfrm>
            <a:off x="202966" y="1016000"/>
            <a:ext cx="4885430" cy="5340350"/>
          </a:xfrm>
          <a:prstGeom prst="rect">
            <a:avLst/>
          </a:prstGeom>
        </p:spPr>
      </p:pic>
      <p:sp>
        <p:nvSpPr>
          <p:cNvPr id="5" name="Rectangle 4"/>
          <p:cNvSpPr/>
          <p:nvPr/>
        </p:nvSpPr>
        <p:spPr>
          <a:xfrm>
            <a:off x="268110" y="6588912"/>
            <a:ext cx="8418690" cy="184666"/>
          </a:xfrm>
          <a:prstGeom prst="rect">
            <a:avLst/>
          </a:prstGeom>
          <a:solidFill>
            <a:schemeClr val="bg1"/>
          </a:solidFill>
        </p:spPr>
        <p:txBody>
          <a:bodyPr wrap="square">
            <a:spAutoFit/>
          </a:bodyPr>
          <a:lstStyle/>
          <a:p>
            <a:r>
              <a:rPr lang="en-US" sz="600" dirty="0" smtClean="0"/>
              <a:t>Source: CAPO SMG: </a:t>
            </a:r>
            <a:r>
              <a:rPr lang="en-US" sz="600" dirty="0" smtClean="0">
                <a:hlinkClick r:id="rId4"/>
              </a:rPr>
              <a:t>goo.gl/Dp01ni</a:t>
            </a:r>
            <a:r>
              <a:rPr lang="en-US" sz="600" dirty="0" smtClean="0"/>
              <a:t>; CAPO </a:t>
            </a:r>
            <a:r>
              <a:rPr lang="en-US" sz="600" dirty="0"/>
              <a:t>Webinar Nov 25, 2015: </a:t>
            </a:r>
            <a:r>
              <a:rPr lang="en-US" sz="600" dirty="0" smtClean="0">
                <a:hlinkClick r:id="rId5"/>
              </a:rPr>
              <a:t>goo.gl</a:t>
            </a:r>
            <a:r>
              <a:rPr lang="en-US" sz="600" dirty="0">
                <a:hlinkClick r:id="rId5"/>
              </a:rPr>
              <a:t>/</a:t>
            </a:r>
            <a:r>
              <a:rPr lang="en-US" sz="600" dirty="0" smtClean="0">
                <a:hlinkClick r:id="rId5"/>
              </a:rPr>
              <a:t>Oq5STO</a:t>
            </a:r>
            <a:endParaRPr lang="en-US" sz="600" dirty="0" smtClean="0"/>
          </a:p>
        </p:txBody>
      </p:sp>
      <p:sp>
        <p:nvSpPr>
          <p:cNvPr id="6" name="TextBox 5"/>
          <p:cNvSpPr txBox="1"/>
          <p:nvPr/>
        </p:nvSpPr>
        <p:spPr>
          <a:xfrm>
            <a:off x="6006023" y="1292423"/>
            <a:ext cx="2590800" cy="307777"/>
          </a:xfrm>
          <a:prstGeom prst="rect">
            <a:avLst/>
          </a:prstGeom>
          <a:noFill/>
          <a:ln>
            <a:solidFill>
              <a:schemeClr val="tx1"/>
            </a:solidFill>
          </a:ln>
        </p:spPr>
        <p:txBody>
          <a:bodyPr wrap="square" rtlCol="0">
            <a:spAutoFit/>
          </a:bodyPr>
          <a:lstStyle/>
          <a:p>
            <a:r>
              <a:rPr lang="en-US" sz="1400" b="0" dirty="0" smtClean="0"/>
              <a:t>ESAS depression item &gt; 2-4</a:t>
            </a:r>
            <a:endParaRPr lang="en-US" sz="1400" b="0" dirty="0"/>
          </a:p>
        </p:txBody>
      </p:sp>
      <p:sp>
        <p:nvSpPr>
          <p:cNvPr id="7" name="TextBox 6"/>
          <p:cNvSpPr txBox="1"/>
          <p:nvPr/>
        </p:nvSpPr>
        <p:spPr>
          <a:xfrm>
            <a:off x="6006023" y="1905000"/>
            <a:ext cx="2590800" cy="523220"/>
          </a:xfrm>
          <a:prstGeom prst="rect">
            <a:avLst/>
          </a:prstGeom>
          <a:noFill/>
          <a:ln>
            <a:solidFill>
              <a:schemeClr val="tx1"/>
            </a:solidFill>
          </a:ln>
        </p:spPr>
        <p:txBody>
          <a:bodyPr wrap="square" rtlCol="0">
            <a:spAutoFit/>
          </a:bodyPr>
          <a:lstStyle/>
          <a:p>
            <a:r>
              <a:rPr lang="en-US" sz="1400" b="0" dirty="0" smtClean="0"/>
              <a:t>PHQ-9 ideation question</a:t>
            </a:r>
          </a:p>
          <a:p>
            <a:r>
              <a:rPr lang="en-US" sz="1400" b="0" dirty="0" smtClean="0">
                <a:latin typeface="Wingdings"/>
                <a:ea typeface="Wingdings"/>
                <a:cs typeface="Wingdings"/>
                <a:sym typeface="Wingdings"/>
              </a:rPr>
              <a:t></a:t>
            </a:r>
            <a:r>
              <a:rPr lang="en-US" sz="1400" b="0" dirty="0" smtClean="0">
                <a:sym typeface="Wingdings"/>
              </a:rPr>
              <a:t> suicidal intent</a:t>
            </a:r>
            <a:r>
              <a:rPr lang="en-US" sz="1400" b="0" dirty="0" smtClean="0"/>
              <a:t> question</a:t>
            </a:r>
            <a:endParaRPr lang="en-US" sz="1400" b="0" dirty="0"/>
          </a:p>
        </p:txBody>
      </p:sp>
      <p:sp>
        <p:nvSpPr>
          <p:cNvPr id="8" name="TextBox 7"/>
          <p:cNvSpPr txBox="1"/>
          <p:nvPr/>
        </p:nvSpPr>
        <p:spPr>
          <a:xfrm>
            <a:off x="6006023" y="3677353"/>
            <a:ext cx="2590800" cy="954107"/>
          </a:xfrm>
          <a:prstGeom prst="rect">
            <a:avLst/>
          </a:prstGeom>
          <a:noFill/>
          <a:ln>
            <a:solidFill>
              <a:schemeClr val="tx1"/>
            </a:solidFill>
          </a:ln>
        </p:spPr>
        <p:txBody>
          <a:bodyPr wrap="square" rtlCol="0">
            <a:spAutoFit/>
          </a:bodyPr>
          <a:lstStyle/>
          <a:p>
            <a:pPr marL="342900" indent="-342900">
              <a:buFont typeface="+mj-lt"/>
              <a:buAutoNum type="arabicPeriod"/>
            </a:pPr>
            <a:r>
              <a:rPr lang="en-US" sz="1400" b="0" dirty="0" smtClean="0"/>
              <a:t>Are other symptoms more urgent right now?</a:t>
            </a:r>
          </a:p>
          <a:p>
            <a:pPr marL="342900" indent="-342900">
              <a:buFont typeface="+mj-lt"/>
              <a:buAutoNum type="arabicPeriod"/>
            </a:pPr>
            <a:r>
              <a:rPr lang="en-US" sz="1400" b="0" dirty="0" smtClean="0"/>
              <a:t>Distress risk factors and psychosocial contributors</a:t>
            </a:r>
            <a:endParaRPr lang="en-US" sz="1400" b="0" dirty="0"/>
          </a:p>
        </p:txBody>
      </p:sp>
      <p:sp>
        <p:nvSpPr>
          <p:cNvPr id="9" name="TextBox 8"/>
          <p:cNvSpPr txBox="1"/>
          <p:nvPr/>
        </p:nvSpPr>
        <p:spPr>
          <a:xfrm>
            <a:off x="6006023" y="5019581"/>
            <a:ext cx="2590800" cy="954107"/>
          </a:xfrm>
          <a:prstGeom prst="rect">
            <a:avLst/>
          </a:prstGeom>
          <a:noFill/>
          <a:ln>
            <a:solidFill>
              <a:schemeClr val="tx1"/>
            </a:solidFill>
          </a:ln>
        </p:spPr>
        <p:txBody>
          <a:bodyPr wrap="square" rtlCol="0">
            <a:spAutoFit/>
          </a:bodyPr>
          <a:lstStyle/>
          <a:p>
            <a:r>
              <a:rPr lang="en-US" sz="1400" b="0" dirty="0" smtClean="0"/>
              <a:t>PHQ-9 for </a:t>
            </a:r>
            <a:r>
              <a:rPr lang="en-US" sz="1400" dirty="0" smtClean="0"/>
              <a:t>depression</a:t>
            </a:r>
          </a:p>
          <a:p>
            <a:pPr marL="342900" indent="-342900">
              <a:buFont typeface="+mj-lt"/>
              <a:buAutoNum type="arabicPeriod"/>
            </a:pPr>
            <a:r>
              <a:rPr lang="en-US" sz="1400" b="0" dirty="0" smtClean="0"/>
              <a:t>Severity</a:t>
            </a:r>
          </a:p>
          <a:p>
            <a:pPr marL="342900" indent="-342900">
              <a:buFont typeface="+mj-lt"/>
              <a:buAutoNum type="arabicPeriod"/>
            </a:pPr>
            <a:r>
              <a:rPr lang="en-US" sz="1400" b="0" dirty="0" smtClean="0"/>
              <a:t>Persistence</a:t>
            </a:r>
          </a:p>
          <a:p>
            <a:pPr marL="342900" indent="-342900">
              <a:buFont typeface="+mj-lt"/>
              <a:buAutoNum type="arabicPeriod"/>
            </a:pPr>
            <a:r>
              <a:rPr lang="en-US" sz="1400" b="0" dirty="0" smtClean="0"/>
              <a:t>Functional impairment</a:t>
            </a:r>
            <a:endParaRPr lang="en-US" sz="1400" b="0" dirty="0"/>
          </a:p>
        </p:txBody>
      </p:sp>
      <p:sp>
        <p:nvSpPr>
          <p:cNvPr id="10" name="Left Arrow 9"/>
          <p:cNvSpPr/>
          <p:nvPr/>
        </p:nvSpPr>
        <p:spPr>
          <a:xfrm flipH="1">
            <a:off x="5094444" y="1353954"/>
            <a:ext cx="723014" cy="24624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flipH="1">
            <a:off x="5094444" y="2057400"/>
            <a:ext cx="723014" cy="24624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flipH="1">
            <a:off x="5094444" y="4048841"/>
            <a:ext cx="723014" cy="24624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flipH="1">
            <a:off x="5094444" y="5333669"/>
            <a:ext cx="723014" cy="24624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0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69"/>
            <a:ext cx="8229600" cy="741362"/>
          </a:xfrm>
        </p:spPr>
        <p:txBody>
          <a:bodyPr/>
          <a:lstStyle/>
          <a:p>
            <a:r>
              <a:rPr lang="it-IT" sz="3200" dirty="0" smtClean="0"/>
              <a:t>Depression Severity by </a:t>
            </a:r>
            <a:r>
              <a:rPr lang="it-IT" sz="3200" dirty="0"/>
              <a:t>PHQ-9</a:t>
            </a:r>
            <a:endParaRPr lang="en-US" sz="3200"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754868695"/>
              </p:ext>
            </p:extLst>
          </p:nvPr>
        </p:nvGraphicFramePr>
        <p:xfrm>
          <a:off x="457200" y="1975555"/>
          <a:ext cx="8321040" cy="2123440"/>
        </p:xfrm>
        <a:graphic>
          <a:graphicData uri="http://schemas.openxmlformats.org/drawingml/2006/table">
            <a:tbl>
              <a:tblPr firstRow="1" bandRow="1">
                <a:tableStyleId>{5C22544A-7EE6-4342-B048-85BDC9FD1C3A}</a:tableStyleId>
              </a:tblPr>
              <a:tblGrid>
                <a:gridCol w="2130395"/>
                <a:gridCol w="2864515"/>
                <a:gridCol w="3326130"/>
              </a:tblGrid>
              <a:tr h="370840">
                <a:tc>
                  <a:txBody>
                    <a:bodyPr/>
                    <a:lstStyle/>
                    <a:p>
                      <a:r>
                        <a:rPr lang="en-US" dirty="0" smtClean="0"/>
                        <a:t>PHQ-9</a:t>
                      </a:r>
                      <a:r>
                        <a:rPr lang="en-US" baseline="0" dirty="0" smtClean="0"/>
                        <a:t> score</a:t>
                      </a:r>
                      <a:endParaRPr lang="en-US" dirty="0"/>
                    </a:p>
                  </a:txBody>
                  <a:tcPr/>
                </a:tc>
                <a:tc>
                  <a:txBody>
                    <a:bodyPr/>
                    <a:lstStyle/>
                    <a:p>
                      <a:r>
                        <a:rPr lang="en-US" dirty="0" smtClean="0"/>
                        <a:t>Functional interference</a:t>
                      </a:r>
                      <a:endParaRPr lang="en-US" dirty="0"/>
                    </a:p>
                  </a:txBody>
                  <a:tcPr/>
                </a:tc>
                <a:tc>
                  <a:txBody>
                    <a:bodyPr/>
                    <a:lstStyle/>
                    <a:p>
                      <a:r>
                        <a:rPr lang="en-US" dirty="0" smtClean="0"/>
                        <a:t>Likely Major Depressive Episode  severity</a:t>
                      </a:r>
                      <a:endParaRPr lang="en-US" dirty="0"/>
                    </a:p>
                  </a:txBody>
                  <a:tcPr/>
                </a:tc>
              </a:tr>
              <a:tr h="370840">
                <a:tc>
                  <a:txBody>
                    <a:bodyPr/>
                    <a:lstStyle/>
                    <a:p>
                      <a:r>
                        <a:rPr lang="en-US" dirty="0" smtClean="0"/>
                        <a:t>&gt;5</a:t>
                      </a:r>
                      <a:endParaRPr lang="en-US" dirty="0"/>
                    </a:p>
                  </a:txBody>
                  <a:tcPr/>
                </a:tc>
                <a:tc>
                  <a:txBody>
                    <a:bodyPr/>
                    <a:lstStyle/>
                    <a:p>
                      <a:r>
                        <a:rPr lang="en-US" dirty="0" smtClean="0"/>
                        <a:t>Not difficult</a:t>
                      </a:r>
                      <a:endParaRPr lang="en-US" dirty="0"/>
                    </a:p>
                  </a:txBody>
                  <a:tcPr/>
                </a:tc>
                <a:tc>
                  <a:txBody>
                    <a:bodyPr/>
                    <a:lstStyle/>
                    <a:p>
                      <a:r>
                        <a:rPr lang="en-US" dirty="0" smtClean="0"/>
                        <a:t>Sub-threshold</a:t>
                      </a:r>
                      <a:endParaRPr lang="en-US" dirty="0"/>
                    </a:p>
                  </a:txBody>
                  <a:tcPr/>
                </a:tc>
              </a:tr>
              <a:tr h="370840">
                <a:tc>
                  <a:txBody>
                    <a:bodyPr/>
                    <a:lstStyle/>
                    <a:p>
                      <a:r>
                        <a:rPr lang="en-US" dirty="0" smtClean="0"/>
                        <a:t>&gt;10</a:t>
                      </a:r>
                      <a:endParaRPr lang="en-US" dirty="0"/>
                    </a:p>
                  </a:txBody>
                  <a:tcPr/>
                </a:tc>
                <a:tc>
                  <a:txBody>
                    <a:bodyPr/>
                    <a:lstStyle/>
                    <a:p>
                      <a:r>
                        <a:rPr lang="en-US" dirty="0" smtClean="0"/>
                        <a:t>Somewhat difficult</a:t>
                      </a:r>
                      <a:endParaRPr lang="en-US" dirty="0"/>
                    </a:p>
                  </a:txBody>
                  <a:tcPr/>
                </a:tc>
                <a:tc>
                  <a:txBody>
                    <a:bodyPr/>
                    <a:lstStyle/>
                    <a:p>
                      <a:r>
                        <a:rPr lang="en-US" dirty="0" smtClean="0"/>
                        <a:t>Mild</a:t>
                      </a:r>
                      <a:endParaRPr lang="en-US" dirty="0"/>
                    </a:p>
                  </a:txBody>
                  <a:tcPr/>
                </a:tc>
              </a:tr>
              <a:tr h="370840">
                <a:tc>
                  <a:txBody>
                    <a:bodyPr/>
                    <a:lstStyle/>
                    <a:p>
                      <a:r>
                        <a:rPr lang="en-US" dirty="0" smtClean="0"/>
                        <a:t>&gt;15</a:t>
                      </a:r>
                      <a:endParaRPr lang="en-US" dirty="0"/>
                    </a:p>
                  </a:txBody>
                  <a:tcPr/>
                </a:tc>
                <a:tc>
                  <a:txBody>
                    <a:bodyPr/>
                    <a:lstStyle/>
                    <a:p>
                      <a:r>
                        <a:rPr lang="en-US" dirty="0" smtClean="0"/>
                        <a:t>Very</a:t>
                      </a:r>
                      <a:r>
                        <a:rPr lang="en-US" baseline="0" dirty="0" smtClean="0"/>
                        <a:t> difficult</a:t>
                      </a:r>
                      <a:endParaRPr lang="en-US" dirty="0"/>
                    </a:p>
                  </a:txBody>
                  <a:tcPr/>
                </a:tc>
                <a:tc>
                  <a:txBody>
                    <a:bodyPr/>
                    <a:lstStyle/>
                    <a:p>
                      <a:r>
                        <a:rPr lang="en-US" dirty="0" smtClean="0"/>
                        <a:t>Moderate</a:t>
                      </a:r>
                      <a:endParaRPr lang="en-US" dirty="0"/>
                    </a:p>
                  </a:txBody>
                  <a:tcPr/>
                </a:tc>
              </a:tr>
              <a:tr h="370840">
                <a:tc>
                  <a:txBody>
                    <a:bodyPr/>
                    <a:lstStyle/>
                    <a:p>
                      <a:r>
                        <a:rPr lang="en-US" dirty="0" smtClean="0"/>
                        <a:t>&gt;20</a:t>
                      </a:r>
                      <a:endParaRPr lang="en-US" dirty="0"/>
                    </a:p>
                  </a:txBody>
                  <a:tcPr/>
                </a:tc>
                <a:tc>
                  <a:txBody>
                    <a:bodyPr/>
                    <a:lstStyle/>
                    <a:p>
                      <a:r>
                        <a:rPr lang="en-US" dirty="0" smtClean="0"/>
                        <a:t>Extremely difficult</a:t>
                      </a:r>
                      <a:endParaRPr lang="en-US" dirty="0"/>
                    </a:p>
                  </a:txBody>
                  <a:tcPr/>
                </a:tc>
                <a:tc>
                  <a:txBody>
                    <a:bodyPr/>
                    <a:lstStyle/>
                    <a:p>
                      <a:r>
                        <a:rPr lang="en-US" dirty="0" smtClean="0"/>
                        <a:t>Severe</a:t>
                      </a:r>
                      <a:endParaRPr lang="en-US" dirty="0"/>
                    </a:p>
                  </a:txBody>
                  <a:tcPr/>
                </a:tc>
              </a:tr>
            </a:tbl>
          </a:graphicData>
        </a:graphic>
      </p:graphicFrame>
    </p:spTree>
    <p:extLst>
      <p:ext uri="{BB962C8B-B14F-4D97-AF65-F5344CB8AC3E}">
        <p14:creationId xmlns:p14="http://schemas.microsoft.com/office/powerpoint/2010/main" val="3845602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57200" y="147639"/>
            <a:ext cx="8229600" cy="741362"/>
          </a:xfrm>
        </p:spPr>
        <p:txBody>
          <a:bodyPr/>
          <a:lstStyle/>
          <a:p>
            <a:r>
              <a:rPr lang="it-IT" sz="3200" dirty="0" smtClean="0"/>
              <a:t>Recommendation 2: </a:t>
            </a:r>
            <a:br>
              <a:rPr lang="it-IT" sz="3200" dirty="0" smtClean="0"/>
            </a:br>
            <a:r>
              <a:rPr lang="it-IT" sz="3200" dirty="0" smtClean="0"/>
              <a:t>General Management Principles</a:t>
            </a:r>
            <a:endParaRPr lang="it-IT" sz="3200" dirty="0"/>
          </a:p>
        </p:txBody>
      </p:sp>
      <p:sp>
        <p:nvSpPr>
          <p:cNvPr id="912387" name="Rectangle 3"/>
          <p:cNvSpPr>
            <a:spLocks noGrp="1" noChangeArrowheads="1"/>
          </p:cNvSpPr>
          <p:nvPr>
            <p:ph type="body" idx="4294967295"/>
          </p:nvPr>
        </p:nvSpPr>
        <p:spPr>
          <a:xfrm>
            <a:off x="317351" y="1651299"/>
            <a:ext cx="8229600" cy="4525963"/>
          </a:xfrm>
        </p:spPr>
        <p:txBody>
          <a:bodyPr/>
          <a:lstStyle/>
          <a:p>
            <a:pPr marL="457200" indent="-457200">
              <a:spcBef>
                <a:spcPts val="0"/>
              </a:spcBef>
              <a:spcAft>
                <a:spcPts val="0"/>
              </a:spcAft>
              <a:buFont typeface="+mj-lt"/>
              <a:buAutoNum type="arabicPeriod"/>
            </a:pPr>
            <a:r>
              <a:rPr lang="it-IT" sz="2000" dirty="0" smtClean="0"/>
              <a:t>Provide psychoeducation about the nature of depression</a:t>
            </a:r>
          </a:p>
          <a:p>
            <a:pPr lvl="1">
              <a:spcBef>
                <a:spcPts val="0"/>
              </a:spcBef>
              <a:spcAft>
                <a:spcPts val="0"/>
              </a:spcAft>
            </a:pPr>
            <a:endParaRPr lang="it-IT" sz="2000" dirty="0" smtClean="0"/>
          </a:p>
          <a:p>
            <a:pPr marL="457200" indent="-457200">
              <a:spcBef>
                <a:spcPts val="0"/>
              </a:spcBef>
              <a:spcAft>
                <a:spcPts val="0"/>
              </a:spcAft>
              <a:buFont typeface="+mj-lt"/>
              <a:buAutoNum type="arabicPeriod"/>
            </a:pPr>
            <a:r>
              <a:rPr lang="it-IT" sz="2000" dirty="0" smtClean="0"/>
              <a:t>Inform about the negative impact of depression on cancer outcomes</a:t>
            </a:r>
          </a:p>
          <a:p>
            <a:pPr lvl="1">
              <a:spcBef>
                <a:spcPts val="0"/>
              </a:spcBef>
              <a:spcAft>
                <a:spcPts val="0"/>
              </a:spcAft>
            </a:pPr>
            <a:endParaRPr lang="it-IT" sz="2000" dirty="0" smtClean="0"/>
          </a:p>
          <a:p>
            <a:pPr marL="457200" indent="-457200">
              <a:spcBef>
                <a:spcPts val="0"/>
              </a:spcBef>
              <a:buFont typeface="+mj-lt"/>
              <a:buAutoNum type="arabicPeriod"/>
            </a:pPr>
            <a:r>
              <a:rPr lang="it-IT" sz="2000" dirty="0"/>
              <a:t>Many do not have psychiatric history, may require destigmatizing of </a:t>
            </a:r>
            <a:r>
              <a:rPr lang="it-IT" sz="2000" dirty="0" smtClean="0"/>
              <a:t>depression</a:t>
            </a:r>
          </a:p>
          <a:p>
            <a:pPr marL="457200" indent="-457200">
              <a:spcBef>
                <a:spcPts val="0"/>
              </a:spcBef>
              <a:buFont typeface="+mj-lt"/>
              <a:buAutoNum type="arabicPeriod"/>
            </a:pPr>
            <a:endParaRPr lang="it-IT" sz="2000" dirty="0"/>
          </a:p>
          <a:p>
            <a:pPr marL="457200" indent="-457200">
              <a:spcBef>
                <a:spcPts val="0"/>
              </a:spcBef>
              <a:spcAft>
                <a:spcPts val="0"/>
              </a:spcAft>
              <a:buFont typeface="+mj-lt"/>
              <a:buAutoNum type="arabicPeriod"/>
            </a:pPr>
            <a:r>
              <a:rPr lang="it-IT" sz="2000" dirty="0"/>
              <a:t>Investigate medical contributors to depression which can include anemia, hypothyroidism or cancer treatments like steroids, hormone blocking </a:t>
            </a:r>
            <a:r>
              <a:rPr lang="it-IT" sz="2000" dirty="0" smtClean="0"/>
              <a:t>therapies (eg tamoxifen, lupron)</a:t>
            </a:r>
            <a:endParaRPr lang="it-IT" sz="2000" dirty="0"/>
          </a:p>
          <a:p>
            <a:pPr marL="457200" indent="-457200">
              <a:spcBef>
                <a:spcPts val="0"/>
              </a:spcBef>
              <a:spcAft>
                <a:spcPts val="0"/>
              </a:spcAft>
              <a:buFont typeface="+mj-lt"/>
              <a:buAutoNum type="arabicPeriod"/>
            </a:pPr>
            <a:endParaRPr lang="it-IT" sz="2400" dirty="0"/>
          </a:p>
        </p:txBody>
      </p:sp>
    </p:spTree>
    <p:extLst>
      <p:ext uri="{BB962C8B-B14F-4D97-AF65-F5344CB8AC3E}">
        <p14:creationId xmlns:p14="http://schemas.microsoft.com/office/powerpoint/2010/main" val="2123807909"/>
      </p:ext>
    </p:extLst>
  </p:cSld>
  <p:clrMapOvr>
    <a:masterClrMapping/>
  </p:clrMapOvr>
  <p:transition advTm="12663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57200" y="147639"/>
            <a:ext cx="8229600" cy="741362"/>
          </a:xfrm>
        </p:spPr>
        <p:txBody>
          <a:bodyPr/>
          <a:lstStyle/>
          <a:p>
            <a:r>
              <a:rPr lang="it-IT" sz="3200" dirty="0" smtClean="0"/>
              <a:t>Recommendation 2</a:t>
            </a:r>
            <a:r>
              <a:rPr lang="it-IT" sz="3200" dirty="0"/>
              <a:t>: </a:t>
            </a:r>
            <a:br>
              <a:rPr lang="it-IT" sz="3200" dirty="0"/>
            </a:br>
            <a:r>
              <a:rPr lang="it-IT" sz="3200" dirty="0" smtClean="0"/>
              <a:t>General Management </a:t>
            </a:r>
            <a:r>
              <a:rPr lang="it-IT" sz="3200" dirty="0"/>
              <a:t>Principles</a:t>
            </a:r>
          </a:p>
        </p:txBody>
      </p:sp>
      <p:sp>
        <p:nvSpPr>
          <p:cNvPr id="912387" name="Rectangle 3"/>
          <p:cNvSpPr>
            <a:spLocks noGrp="1" noChangeArrowheads="1"/>
          </p:cNvSpPr>
          <p:nvPr>
            <p:ph type="body" idx="4294967295"/>
          </p:nvPr>
        </p:nvSpPr>
        <p:spPr>
          <a:xfrm>
            <a:off x="311972" y="1534180"/>
            <a:ext cx="7993828" cy="4525962"/>
          </a:xfrm>
        </p:spPr>
        <p:txBody>
          <a:bodyPr>
            <a:normAutofit/>
          </a:bodyPr>
          <a:lstStyle/>
          <a:p>
            <a:pPr marL="457200" indent="-457200">
              <a:spcBef>
                <a:spcPts val="600"/>
              </a:spcBef>
              <a:spcAft>
                <a:spcPts val="1000"/>
              </a:spcAft>
              <a:buFont typeface="+mj-lt"/>
              <a:buAutoNum type="arabicPeriod" startAt="5"/>
            </a:pPr>
            <a:r>
              <a:rPr lang="it-IT" sz="2000" dirty="0" smtClean="0"/>
              <a:t>Assess and optimize cancer-related physical symptom control </a:t>
            </a:r>
          </a:p>
          <a:p>
            <a:pPr marL="457200" indent="-457200">
              <a:spcBef>
                <a:spcPts val="600"/>
              </a:spcBef>
              <a:spcAft>
                <a:spcPts val="1000"/>
              </a:spcAft>
              <a:buFont typeface="+mj-lt"/>
              <a:buAutoNum type="arabicPeriod" startAt="5"/>
            </a:pPr>
            <a:r>
              <a:rPr lang="it-IT" sz="2000" dirty="0"/>
              <a:t>Encourage family support and involvement, education and communication </a:t>
            </a:r>
          </a:p>
          <a:p>
            <a:pPr marL="457200" indent="-457200">
              <a:spcBef>
                <a:spcPts val="600"/>
              </a:spcBef>
              <a:spcAft>
                <a:spcPts val="1000"/>
              </a:spcAft>
              <a:buFont typeface="+mj-lt"/>
              <a:buAutoNum type="arabicPeriod" startAt="5"/>
            </a:pPr>
            <a:r>
              <a:rPr lang="it-IT" sz="2000" dirty="0"/>
              <a:t>Discuss treatment options attending to patients’ preferences and previous treatment </a:t>
            </a:r>
            <a:r>
              <a:rPr lang="it-IT" sz="2000" dirty="0" smtClean="0"/>
              <a:t>experiences</a:t>
            </a:r>
            <a:endParaRPr lang="it-IT" sz="2000" dirty="0"/>
          </a:p>
          <a:p>
            <a:pPr marL="457200" indent="-457200">
              <a:spcBef>
                <a:spcPts val="600"/>
              </a:spcBef>
              <a:spcAft>
                <a:spcPts val="1000"/>
              </a:spcAft>
              <a:buFont typeface="+mj-lt"/>
              <a:buAutoNum type="arabicPeriod" startAt="5"/>
            </a:pPr>
            <a:r>
              <a:rPr lang="it-IT" sz="2000" dirty="0"/>
              <a:t>Consider use of a validated depression rating scale to monitor change over </a:t>
            </a:r>
            <a:r>
              <a:rPr lang="it-IT" sz="2000" dirty="0" smtClean="0"/>
              <a:t>time  -</a:t>
            </a:r>
            <a:r>
              <a:rPr lang="it-IT" sz="1400" dirty="0" smtClean="0"/>
              <a:t>e.g</a:t>
            </a:r>
            <a:r>
              <a:rPr lang="it-IT" sz="1400" dirty="0"/>
              <a:t>. PHQ-9, HADS, BDI-II </a:t>
            </a:r>
            <a:r>
              <a:rPr lang="it-IT" sz="1200" dirty="0"/>
              <a:t>(Mitchell 2012)</a:t>
            </a:r>
          </a:p>
          <a:p>
            <a:pPr marL="0" indent="0">
              <a:spcBef>
                <a:spcPts val="600"/>
              </a:spcBef>
              <a:spcAft>
                <a:spcPts val="600"/>
              </a:spcAft>
              <a:buNone/>
            </a:pPr>
            <a:endParaRPr lang="it-IT" sz="2400" dirty="0" smtClean="0"/>
          </a:p>
          <a:p>
            <a:pPr marL="457200" indent="-457200">
              <a:spcBef>
                <a:spcPts val="600"/>
              </a:spcBef>
              <a:spcAft>
                <a:spcPts val="600"/>
              </a:spcAft>
              <a:buFont typeface="+mj-lt"/>
              <a:buAutoNum type="arabicPeriod" startAt="4"/>
            </a:pPr>
            <a:endParaRPr lang="it-IT" sz="2400" dirty="0" smtClean="0"/>
          </a:p>
        </p:txBody>
      </p:sp>
    </p:spTree>
    <p:extLst>
      <p:ext uri="{BB962C8B-B14F-4D97-AF65-F5344CB8AC3E}">
        <p14:creationId xmlns:p14="http://schemas.microsoft.com/office/powerpoint/2010/main" val="3270744417"/>
      </p:ext>
    </p:extLst>
  </p:cSld>
  <p:clrMapOvr>
    <a:masterClrMapping/>
  </p:clrMapOvr>
  <p:transition advTm="6160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5002" y="6142616"/>
            <a:ext cx="2398956" cy="57885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a:xfrm>
            <a:off x="457200" y="138114"/>
            <a:ext cx="8229600" cy="741362"/>
          </a:xfrm>
        </p:spPr>
        <p:txBody>
          <a:bodyPr/>
          <a:lstStyle/>
          <a:p>
            <a:r>
              <a:rPr lang="en-US" dirty="0" smtClean="0"/>
              <a:t>Quick Reference Management Algorithm</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14</a:t>
            </a:fld>
            <a:endParaRPr lang="en-US"/>
          </a:p>
        </p:txBody>
      </p:sp>
      <p:pic>
        <p:nvPicPr>
          <p:cNvPr id="4" name="Picture 3" descr="Figure 1 revised.pdf"/>
          <p:cNvPicPr>
            <a:picLocks noChangeAspect="1"/>
          </p:cNvPicPr>
          <p:nvPr/>
        </p:nvPicPr>
        <p:blipFill rotWithShape="1">
          <a:blip r:embed="rId3">
            <a:extLst>
              <a:ext uri="{28A0092B-C50C-407E-A947-70E740481C1C}">
                <a14:useLocalDpi xmlns:a14="http://schemas.microsoft.com/office/drawing/2010/main" val="0"/>
              </a:ext>
            </a:extLst>
          </a:blip>
          <a:srcRect l="7262" t="14017" r="10669" b="22826"/>
          <a:stretch/>
        </p:blipFill>
        <p:spPr>
          <a:xfrm>
            <a:off x="1875539" y="1000461"/>
            <a:ext cx="5744461" cy="5721014"/>
          </a:xfrm>
          <a:prstGeom prst="rect">
            <a:avLst/>
          </a:prstGeom>
          <a:solidFill>
            <a:srgbClr val="FFFFFF"/>
          </a:solidFill>
        </p:spPr>
      </p:pic>
      <p:cxnSp>
        <p:nvCxnSpPr>
          <p:cNvPr id="7" name="Straight Connector 6"/>
          <p:cNvCxnSpPr/>
          <p:nvPr/>
        </p:nvCxnSpPr>
        <p:spPr>
          <a:xfrm>
            <a:off x="6252210" y="1188720"/>
            <a:ext cx="1634490"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886700" y="1188720"/>
            <a:ext cx="0" cy="164592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520940" y="2834640"/>
            <a:ext cx="365760" cy="0"/>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046720" y="1623060"/>
            <a:ext cx="994410" cy="523220"/>
          </a:xfrm>
          <a:prstGeom prst="rect">
            <a:avLst/>
          </a:prstGeom>
          <a:noFill/>
          <a:ln>
            <a:noFill/>
          </a:ln>
        </p:spPr>
        <p:txBody>
          <a:bodyPr wrap="square" rtlCol="0">
            <a:spAutoFit/>
          </a:bodyPr>
          <a:lstStyle/>
          <a:p>
            <a:r>
              <a:rPr lang="en-US" sz="1400" dirty="0" smtClean="0">
                <a:solidFill>
                  <a:srgbClr val="FF0000"/>
                </a:solidFill>
              </a:rPr>
              <a:t>Clinical reality…</a:t>
            </a:r>
            <a:endParaRPr lang="en-CA" sz="1400" dirty="0">
              <a:solidFill>
                <a:srgbClr val="FF0000"/>
              </a:solidFill>
            </a:endParaRPr>
          </a:p>
        </p:txBody>
      </p:sp>
    </p:spTree>
    <p:extLst>
      <p:ext uri="{BB962C8B-B14F-4D97-AF65-F5344CB8AC3E}">
        <p14:creationId xmlns:p14="http://schemas.microsoft.com/office/powerpoint/2010/main" val="319698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65" y="160007"/>
            <a:ext cx="8229600" cy="741362"/>
          </a:xfrm>
        </p:spPr>
        <p:txBody>
          <a:bodyPr/>
          <a:lstStyle/>
          <a:p>
            <a:r>
              <a:rPr lang="it-IT" sz="3200" dirty="0" smtClean="0"/>
              <a:t>Recomendation 3: </a:t>
            </a:r>
            <a:br>
              <a:rPr lang="it-IT" sz="3200" dirty="0" smtClean="0"/>
            </a:br>
            <a:r>
              <a:rPr lang="it-IT" sz="3200" dirty="0" smtClean="0"/>
              <a:t>Interventions</a:t>
            </a:r>
            <a:endParaRPr lang="en-CA" sz="3200" dirty="0"/>
          </a:p>
        </p:txBody>
      </p:sp>
      <p:sp>
        <p:nvSpPr>
          <p:cNvPr id="3" name="Content Placeholder 2"/>
          <p:cNvSpPr>
            <a:spLocks noGrp="1"/>
          </p:cNvSpPr>
          <p:nvPr>
            <p:ph idx="4294967295"/>
          </p:nvPr>
        </p:nvSpPr>
        <p:spPr>
          <a:xfrm>
            <a:off x="381565" y="1520281"/>
            <a:ext cx="8229600" cy="3664906"/>
          </a:xfrm>
        </p:spPr>
        <p:txBody>
          <a:bodyPr>
            <a:normAutofit fontScale="92500" lnSpcReduction="10000"/>
          </a:bodyPr>
          <a:lstStyle/>
          <a:p>
            <a:r>
              <a:rPr lang="en-US" sz="2600" dirty="0" smtClean="0"/>
              <a:t>Patients with cancer and major depression may benefit from pharmacologic or psychosocial intervention, either alone or in combination</a:t>
            </a:r>
            <a:br>
              <a:rPr lang="en-US" sz="2600" dirty="0" smtClean="0"/>
            </a:br>
            <a:endParaRPr lang="en-US" dirty="0"/>
          </a:p>
          <a:p>
            <a:pPr lvl="1">
              <a:buFont typeface="Courier New" panose="02070309020205020404" pitchFamily="49" charset="0"/>
              <a:buChar char="o"/>
            </a:pPr>
            <a:r>
              <a:rPr lang="en-US" sz="1800" dirty="0"/>
              <a:t>The effectiveness of psychosocial and pharmacological interventions for moderate depression is </a:t>
            </a:r>
            <a:r>
              <a:rPr lang="en-US" sz="1800" dirty="0" smtClean="0"/>
              <a:t>thought to be equal </a:t>
            </a:r>
          </a:p>
          <a:p>
            <a:pPr lvl="1">
              <a:buFont typeface="Courier New" panose="02070309020205020404" pitchFamily="49" charset="0"/>
              <a:buChar char="o"/>
            </a:pPr>
            <a:endParaRPr lang="en-US" sz="1800" dirty="0"/>
          </a:p>
          <a:p>
            <a:pPr lvl="1">
              <a:buFont typeface="Courier New" panose="02070309020205020404" pitchFamily="49" charset="0"/>
              <a:buChar char="o"/>
            </a:pPr>
            <a:r>
              <a:rPr lang="en-US" sz="1800" dirty="0" smtClean="0"/>
              <a:t>Pharmacologic </a:t>
            </a:r>
            <a:r>
              <a:rPr lang="en-US" sz="1800" dirty="0"/>
              <a:t>interventions are most effective for more severe </a:t>
            </a:r>
            <a:r>
              <a:rPr lang="en-US" sz="1800" dirty="0" smtClean="0"/>
              <a:t>depression</a:t>
            </a:r>
          </a:p>
          <a:p>
            <a:pPr lvl="1">
              <a:buFont typeface="Courier New" panose="02070309020205020404" pitchFamily="49" charset="0"/>
              <a:buChar char="o"/>
            </a:pPr>
            <a:endParaRPr lang="en-US" sz="1800" dirty="0"/>
          </a:p>
          <a:p>
            <a:pPr lvl="1">
              <a:buFont typeface="Courier New" panose="02070309020205020404" pitchFamily="49" charset="0"/>
              <a:buChar char="o"/>
            </a:pPr>
            <a:r>
              <a:rPr lang="en-US" sz="1800" dirty="0" smtClean="0"/>
              <a:t>Combined </a:t>
            </a:r>
            <a:r>
              <a:rPr lang="en-US" sz="1800" dirty="0"/>
              <a:t>psychosocial and pharmacologic interventions should be considered for </a:t>
            </a:r>
            <a:r>
              <a:rPr lang="en-US" sz="1800" dirty="0" smtClean="0"/>
              <a:t>moderate to severe </a:t>
            </a:r>
            <a:r>
              <a:rPr lang="en-US" sz="1800" dirty="0"/>
              <a:t>depression in patients with </a:t>
            </a:r>
            <a:r>
              <a:rPr lang="en-US" sz="1800" dirty="0" smtClean="0"/>
              <a:t>cancer (see stepped care approach)</a:t>
            </a:r>
            <a:endParaRPr lang="en-US" sz="1800" dirty="0"/>
          </a:p>
          <a:p>
            <a:endParaRPr lang="en-US" dirty="0" smtClean="0"/>
          </a:p>
        </p:txBody>
      </p:sp>
    </p:spTree>
    <p:extLst>
      <p:ext uri="{BB962C8B-B14F-4D97-AF65-F5344CB8AC3E}">
        <p14:creationId xmlns:p14="http://schemas.microsoft.com/office/powerpoint/2010/main" val="54989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09553"/>
            <a:ext cx="8229600" cy="741362"/>
          </a:xfrm>
        </p:spPr>
        <p:txBody>
          <a:bodyPr/>
          <a:lstStyle/>
          <a:p>
            <a:r>
              <a:rPr lang="it-IT" sz="2800" dirty="0" smtClean="0"/>
              <a:t>Recommendation 4: </a:t>
            </a:r>
            <a:br>
              <a:rPr lang="it-IT" sz="2800" dirty="0" smtClean="0"/>
            </a:br>
            <a:r>
              <a:rPr lang="it-IT" sz="2800" dirty="0" smtClean="0"/>
              <a:t>Stepped Care </a:t>
            </a:r>
            <a:r>
              <a:rPr lang="it-IT" sz="2800" dirty="0"/>
              <a:t>Approach</a:t>
            </a:r>
            <a:endParaRPr lang="en-CA" dirty="0"/>
          </a:p>
        </p:txBody>
      </p:sp>
      <p:pic>
        <p:nvPicPr>
          <p:cNvPr id="5" name="Picture 4" descr="Figure 2.pdf"/>
          <p:cNvPicPr>
            <a:picLocks noChangeAspect="1"/>
          </p:cNvPicPr>
          <p:nvPr/>
        </p:nvPicPr>
        <p:blipFill rotWithShape="1">
          <a:blip r:embed="rId3">
            <a:extLst>
              <a:ext uri="{28A0092B-C50C-407E-A947-70E740481C1C}">
                <a14:useLocalDpi xmlns:a14="http://schemas.microsoft.com/office/drawing/2010/main" val="0"/>
              </a:ext>
            </a:extLst>
          </a:blip>
          <a:srcRect l="7950" t="23045" r="7304" b="22017"/>
          <a:stretch/>
        </p:blipFill>
        <p:spPr>
          <a:xfrm>
            <a:off x="268940" y="1226373"/>
            <a:ext cx="8498541" cy="3928557"/>
          </a:xfrm>
          <a:prstGeom prst="rect">
            <a:avLst/>
          </a:prstGeom>
        </p:spPr>
      </p:pic>
      <p:sp>
        <p:nvSpPr>
          <p:cNvPr id="3" name="Rounded Rectangle 2"/>
          <p:cNvSpPr/>
          <p:nvPr/>
        </p:nvSpPr>
        <p:spPr>
          <a:xfrm>
            <a:off x="268940" y="6126480"/>
            <a:ext cx="2439970" cy="62865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4" name="Rectangle 3"/>
          <p:cNvSpPr/>
          <p:nvPr/>
        </p:nvSpPr>
        <p:spPr>
          <a:xfrm>
            <a:off x="409125" y="5430388"/>
            <a:ext cx="8218170" cy="1261884"/>
          </a:xfrm>
          <a:prstGeom prst="rect">
            <a:avLst/>
          </a:prstGeom>
        </p:spPr>
        <p:txBody>
          <a:bodyPr wrap="square">
            <a:spAutoFit/>
          </a:bodyPr>
          <a:lstStyle/>
          <a:p>
            <a:r>
              <a:rPr lang="en-US" sz="1600" dirty="0"/>
              <a:t>Psychological interventions should be considered first </a:t>
            </a:r>
            <a:r>
              <a:rPr lang="en-US" sz="1600" dirty="0" smtClean="0"/>
              <a:t>for </a:t>
            </a:r>
            <a:r>
              <a:rPr lang="en-US" sz="1600" dirty="0"/>
              <a:t>mild to moderate depression</a:t>
            </a:r>
          </a:p>
          <a:p>
            <a:endParaRPr lang="en-US" sz="1600" dirty="0"/>
          </a:p>
          <a:p>
            <a:r>
              <a:rPr lang="en-US" sz="1600" dirty="0"/>
              <a:t>Antidepressant medication should be reserved for:</a:t>
            </a:r>
          </a:p>
          <a:p>
            <a:pPr marL="571500" lvl="1" indent="-285750">
              <a:buFont typeface="Arial" panose="020B0604020202020204" pitchFamily="34" charset="0"/>
              <a:buChar char="•"/>
            </a:pPr>
            <a:r>
              <a:rPr lang="en-US" sz="1400" dirty="0"/>
              <a:t>moderate to severe depression</a:t>
            </a:r>
          </a:p>
          <a:p>
            <a:pPr marL="571500" lvl="1" indent="-285750">
              <a:buFont typeface="Arial" panose="020B0604020202020204" pitchFamily="34" charset="0"/>
              <a:buChar char="•"/>
            </a:pPr>
            <a:r>
              <a:rPr lang="en-US" sz="1400" dirty="0"/>
              <a:t>subthreshold or mild depressive symptoms persisting after initial interventions</a:t>
            </a:r>
            <a:endParaRPr lang="en-CA" sz="1400" dirty="0"/>
          </a:p>
        </p:txBody>
      </p:sp>
    </p:spTree>
    <p:extLst>
      <p:ext uri="{BB962C8B-B14F-4D97-AF65-F5344CB8AC3E}">
        <p14:creationId xmlns:p14="http://schemas.microsoft.com/office/powerpoint/2010/main" val="259996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8535"/>
            <a:ext cx="8229600" cy="741362"/>
          </a:xfrm>
        </p:spPr>
        <p:txBody>
          <a:bodyPr/>
          <a:lstStyle/>
          <a:p>
            <a:r>
              <a:rPr lang="en-US" dirty="0" smtClean="0"/>
              <a:t>Low intensity psychological interventions</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17</a:t>
            </a:fld>
            <a:endParaRPr lang="en-US" dirty="0"/>
          </a:p>
        </p:txBody>
      </p:sp>
      <p:sp>
        <p:nvSpPr>
          <p:cNvPr id="4" name="TextBox 3"/>
          <p:cNvSpPr txBox="1"/>
          <p:nvPr/>
        </p:nvSpPr>
        <p:spPr>
          <a:xfrm>
            <a:off x="1862667" y="3612444"/>
            <a:ext cx="184666" cy="369332"/>
          </a:xfrm>
          <a:prstGeom prst="rect">
            <a:avLst/>
          </a:prstGeom>
          <a:noFill/>
        </p:spPr>
        <p:txBody>
          <a:bodyPr wrap="none" rtlCol="0">
            <a:spAutoFit/>
          </a:bodyPr>
          <a:lstStyle/>
          <a:p>
            <a:endParaRPr lang="en-US" dirty="0"/>
          </a:p>
        </p:txBody>
      </p:sp>
      <p:sp>
        <p:nvSpPr>
          <p:cNvPr id="5" name="TextBox 4"/>
          <p:cNvSpPr txBox="1"/>
          <p:nvPr/>
        </p:nvSpPr>
        <p:spPr>
          <a:xfrm>
            <a:off x="304800" y="1598432"/>
            <a:ext cx="8382000" cy="3656386"/>
          </a:xfrm>
          <a:prstGeom prst="rect">
            <a:avLst/>
          </a:prstGeom>
          <a:noFill/>
        </p:spPr>
        <p:txBody>
          <a:bodyPr wrap="square" rtlCol="0">
            <a:spAutoFit/>
          </a:bodyPr>
          <a:lstStyle/>
          <a:p>
            <a:pPr>
              <a:lnSpc>
                <a:spcPct val="120000"/>
              </a:lnSpc>
            </a:pPr>
            <a:r>
              <a:rPr lang="en-US" sz="2400" b="1" dirty="0" smtClean="0"/>
              <a:t>Patient self-management:</a:t>
            </a:r>
          </a:p>
          <a:p>
            <a:pPr marL="285750" indent="-285750">
              <a:lnSpc>
                <a:spcPct val="120000"/>
              </a:lnSpc>
              <a:buClr>
                <a:schemeClr val="accent1"/>
              </a:buClr>
              <a:buFont typeface="Arial"/>
              <a:buChar char="•"/>
            </a:pPr>
            <a:r>
              <a:rPr lang="en-GB" sz="2000" b="0" dirty="0" smtClean="0"/>
              <a:t>Structured </a:t>
            </a:r>
            <a:r>
              <a:rPr lang="en-GB" sz="2000" b="0" dirty="0"/>
              <a:t>group physical activity programme </a:t>
            </a:r>
            <a:endParaRPr lang="en-CA" sz="2000" b="0" dirty="0"/>
          </a:p>
          <a:p>
            <a:pPr marL="285750" indent="-285750">
              <a:lnSpc>
                <a:spcPct val="120000"/>
              </a:lnSpc>
              <a:buClr>
                <a:schemeClr val="accent1"/>
              </a:buClr>
              <a:buFont typeface="Arial"/>
              <a:buChar char="•"/>
            </a:pPr>
            <a:r>
              <a:rPr lang="en-GB" sz="2000" b="0" dirty="0"/>
              <a:t>Group-based peer support (self-help) programme</a:t>
            </a:r>
            <a:endParaRPr lang="en-CA" sz="2000" b="0" dirty="0"/>
          </a:p>
          <a:p>
            <a:pPr marL="285750" indent="-285750">
              <a:lnSpc>
                <a:spcPct val="120000"/>
              </a:lnSpc>
              <a:buClr>
                <a:schemeClr val="accent1"/>
              </a:buClr>
              <a:buFont typeface="Arial"/>
              <a:buChar char="•"/>
            </a:pPr>
            <a:r>
              <a:rPr lang="en-GB" sz="2000" b="0" dirty="0"/>
              <a:t>Individual or group self-help </a:t>
            </a:r>
            <a:r>
              <a:rPr lang="en-GB" sz="2000" b="0" dirty="0" smtClean="0"/>
              <a:t>programmes</a:t>
            </a:r>
          </a:p>
          <a:p>
            <a:pPr>
              <a:lnSpc>
                <a:spcPct val="120000"/>
              </a:lnSpc>
              <a:buClr>
                <a:schemeClr val="accent1"/>
              </a:buClr>
            </a:pPr>
            <a:endParaRPr lang="en-GB" sz="1100" dirty="0" smtClean="0"/>
          </a:p>
          <a:p>
            <a:pPr>
              <a:lnSpc>
                <a:spcPct val="120000"/>
              </a:lnSpc>
              <a:buClr>
                <a:schemeClr val="accent1"/>
              </a:buClr>
            </a:pPr>
            <a:endParaRPr lang="en-GB" sz="1100" dirty="0"/>
          </a:p>
          <a:p>
            <a:pPr>
              <a:lnSpc>
                <a:spcPct val="120000"/>
              </a:lnSpc>
              <a:buClr>
                <a:schemeClr val="accent1"/>
              </a:buClr>
            </a:pPr>
            <a:endParaRPr lang="en-GB" sz="1100" dirty="0"/>
          </a:p>
          <a:p>
            <a:pPr>
              <a:lnSpc>
                <a:spcPct val="120000"/>
              </a:lnSpc>
              <a:buClr>
                <a:schemeClr val="accent1"/>
              </a:buClr>
            </a:pPr>
            <a:endParaRPr lang="en-GB" sz="1100" dirty="0" smtClean="0"/>
          </a:p>
          <a:p>
            <a:pPr>
              <a:lnSpc>
                <a:spcPct val="120000"/>
              </a:lnSpc>
              <a:buClr>
                <a:schemeClr val="accent1"/>
              </a:buClr>
            </a:pPr>
            <a:endParaRPr lang="en-GB" sz="1100" dirty="0"/>
          </a:p>
          <a:p>
            <a:pPr>
              <a:lnSpc>
                <a:spcPct val="120000"/>
              </a:lnSpc>
              <a:buClr>
                <a:schemeClr val="accent1"/>
              </a:buClr>
            </a:pPr>
            <a:endParaRPr lang="en-GB" sz="1100" dirty="0" smtClean="0"/>
          </a:p>
          <a:p>
            <a:pPr>
              <a:lnSpc>
                <a:spcPct val="120000"/>
              </a:lnSpc>
              <a:buClr>
                <a:schemeClr val="accent1"/>
              </a:buClr>
            </a:pPr>
            <a:endParaRPr lang="en-GB" sz="1100" dirty="0"/>
          </a:p>
          <a:p>
            <a:pPr>
              <a:lnSpc>
                <a:spcPct val="120000"/>
              </a:lnSpc>
              <a:buClr>
                <a:schemeClr val="accent1"/>
              </a:buClr>
            </a:pPr>
            <a:r>
              <a:rPr lang="en-GB" sz="1600" dirty="0" smtClean="0"/>
              <a:t>**For </a:t>
            </a:r>
            <a:r>
              <a:rPr lang="en-GB" sz="1600" dirty="0"/>
              <a:t>more information on patient self-management resources see </a:t>
            </a:r>
            <a:r>
              <a:rPr lang="en-CA" sz="1600" dirty="0"/>
              <a:t>CCO website and Depression Resource </a:t>
            </a:r>
            <a:r>
              <a:rPr lang="en-CA" sz="1600" dirty="0" smtClean="0"/>
              <a:t>Hub</a:t>
            </a:r>
            <a:endParaRPr lang="en-US" sz="1600" dirty="0"/>
          </a:p>
        </p:txBody>
      </p:sp>
    </p:spTree>
    <p:extLst>
      <p:ext uri="{BB962C8B-B14F-4D97-AF65-F5344CB8AC3E}">
        <p14:creationId xmlns:p14="http://schemas.microsoft.com/office/powerpoint/2010/main" val="428802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9"/>
            <a:ext cx="8229600" cy="741362"/>
          </a:xfrm>
        </p:spPr>
        <p:txBody>
          <a:bodyPr/>
          <a:lstStyle/>
          <a:p>
            <a:r>
              <a:rPr lang="en-US" dirty="0" smtClean="0"/>
              <a:t>High intensity </a:t>
            </a:r>
            <a:r>
              <a:rPr lang="en-US" dirty="0"/>
              <a:t>psychological interventions</a:t>
            </a:r>
          </a:p>
        </p:txBody>
      </p:sp>
      <p:sp>
        <p:nvSpPr>
          <p:cNvPr id="3" name="Slide Number Placeholder 2"/>
          <p:cNvSpPr>
            <a:spLocks noGrp="1"/>
          </p:cNvSpPr>
          <p:nvPr>
            <p:ph type="sldNum" sz="quarter" idx="12"/>
          </p:nvPr>
        </p:nvSpPr>
        <p:spPr>
          <a:xfrm>
            <a:off x="6553200" y="6390640"/>
            <a:ext cx="2133600" cy="365125"/>
          </a:xfrm>
        </p:spPr>
        <p:txBody>
          <a:bodyPr/>
          <a:lstStyle/>
          <a:p>
            <a:fld id="{D28A7EBE-86EF-4D46-BBBA-56D187EC3882}" type="slidenum">
              <a:rPr lang="en-US" smtClean="0"/>
              <a:pPr/>
              <a:t>18</a:t>
            </a:fld>
            <a:endParaRPr lang="en-US" dirty="0"/>
          </a:p>
        </p:txBody>
      </p:sp>
      <p:sp>
        <p:nvSpPr>
          <p:cNvPr id="4" name="TextBox 3"/>
          <p:cNvSpPr txBox="1"/>
          <p:nvPr/>
        </p:nvSpPr>
        <p:spPr>
          <a:xfrm>
            <a:off x="1862667" y="3612444"/>
            <a:ext cx="184666" cy="369332"/>
          </a:xfrm>
          <a:prstGeom prst="rect">
            <a:avLst/>
          </a:prstGeom>
          <a:noFill/>
        </p:spPr>
        <p:txBody>
          <a:bodyPr wrap="none" rtlCol="0">
            <a:spAutoFit/>
          </a:bodyPr>
          <a:lstStyle/>
          <a:p>
            <a:endParaRPr lang="en-US" dirty="0"/>
          </a:p>
        </p:txBody>
      </p:sp>
      <p:sp>
        <p:nvSpPr>
          <p:cNvPr id="6" name="Rectangle 5"/>
          <p:cNvSpPr/>
          <p:nvPr/>
        </p:nvSpPr>
        <p:spPr>
          <a:xfrm>
            <a:off x="377190" y="1188890"/>
            <a:ext cx="8766810" cy="4970591"/>
          </a:xfrm>
          <a:prstGeom prst="rect">
            <a:avLst/>
          </a:prstGeom>
        </p:spPr>
        <p:txBody>
          <a:bodyPr wrap="square">
            <a:spAutoFit/>
          </a:bodyPr>
          <a:lstStyle/>
          <a:p>
            <a:pPr>
              <a:lnSpc>
                <a:spcPct val="120000"/>
              </a:lnSpc>
            </a:pPr>
            <a:r>
              <a:rPr lang="en-US" sz="2400" b="1" dirty="0"/>
              <a:t>Psychosocial Specialist Interventions:</a:t>
            </a:r>
          </a:p>
          <a:p>
            <a:pPr marL="285750" indent="-285750">
              <a:lnSpc>
                <a:spcPct val="120000"/>
              </a:lnSpc>
              <a:buFont typeface="Arial"/>
              <a:buChar char="•"/>
            </a:pPr>
            <a:r>
              <a:rPr lang="en-GB" sz="2000" dirty="0">
                <a:solidFill>
                  <a:srgbClr val="0070C0"/>
                </a:solidFill>
              </a:rPr>
              <a:t>Individual psychotherapies</a:t>
            </a:r>
            <a:endParaRPr lang="en-US" sz="2000" dirty="0">
              <a:solidFill>
                <a:srgbClr val="0070C0"/>
              </a:solidFill>
            </a:endParaRPr>
          </a:p>
          <a:p>
            <a:pPr marL="800100" lvl="1" indent="-342900">
              <a:lnSpc>
                <a:spcPct val="120000"/>
              </a:lnSpc>
              <a:buFont typeface="Lucida Grande"/>
              <a:buChar char="-"/>
            </a:pPr>
            <a:r>
              <a:rPr lang="en-US" altLang="en-US" dirty="0"/>
              <a:t>Cognitive Behavioral (CBT)</a:t>
            </a:r>
          </a:p>
          <a:p>
            <a:pPr marL="800100" lvl="1" indent="-342900">
              <a:lnSpc>
                <a:spcPct val="120000"/>
              </a:lnSpc>
              <a:buFont typeface="Lucida Grande"/>
              <a:buChar char="-"/>
            </a:pPr>
            <a:r>
              <a:rPr lang="en-US" altLang="en-US" dirty="0"/>
              <a:t>Behavioral Activation (BAT)</a:t>
            </a:r>
          </a:p>
          <a:p>
            <a:pPr marL="800100" lvl="1" indent="-342900">
              <a:buFont typeface="Lucida Grande"/>
              <a:buChar char="-"/>
            </a:pPr>
            <a:r>
              <a:rPr lang="en-US" altLang="en-US" dirty="0"/>
              <a:t>Interpersonal (IPT)</a:t>
            </a:r>
          </a:p>
          <a:p>
            <a:pPr marL="800100" lvl="1" indent="-342900">
              <a:buFont typeface="Lucida Grande"/>
              <a:buChar char="-"/>
            </a:pPr>
            <a:r>
              <a:rPr lang="en-US" altLang="en-US" dirty="0"/>
              <a:t>Problem Solving Therapy (PST)</a:t>
            </a:r>
          </a:p>
          <a:p>
            <a:pPr marL="800100" lvl="1" indent="-342900">
              <a:spcAft>
                <a:spcPts val="200"/>
              </a:spcAft>
              <a:buFont typeface="Lucida Grande"/>
              <a:buChar char="-"/>
            </a:pPr>
            <a:r>
              <a:rPr lang="en-US" altLang="en-US" dirty="0" err="1"/>
              <a:t>Psychodynamically</a:t>
            </a:r>
            <a:r>
              <a:rPr lang="en-US" altLang="en-US" dirty="0"/>
              <a:t>-informed therapies</a:t>
            </a:r>
          </a:p>
          <a:p>
            <a:pPr marL="1257300" lvl="2" indent="-342900">
              <a:spcAft>
                <a:spcPts val="200"/>
              </a:spcAft>
              <a:buFont typeface="Courier New"/>
              <a:buChar char="o"/>
            </a:pPr>
            <a:r>
              <a:rPr lang="en-US" altLang="en-US" sz="1400" dirty="0"/>
              <a:t>Supportive Expressive (</a:t>
            </a:r>
            <a:r>
              <a:rPr lang="en-US" altLang="en-US" sz="1400" dirty="0" err="1"/>
              <a:t>eg</a:t>
            </a:r>
            <a:r>
              <a:rPr lang="en-US" altLang="en-US" sz="1400" dirty="0"/>
              <a:t> CALM therapy)</a:t>
            </a:r>
          </a:p>
          <a:p>
            <a:pPr marL="1257300" lvl="2" indent="-342900">
              <a:spcAft>
                <a:spcPts val="200"/>
              </a:spcAft>
              <a:buFont typeface="Courier New"/>
              <a:buChar char="o"/>
            </a:pPr>
            <a:r>
              <a:rPr lang="en-US" altLang="en-US" sz="1400" dirty="0"/>
              <a:t>Core conflictual relationship theme (CCRT</a:t>
            </a:r>
            <a:r>
              <a:rPr lang="en-US" altLang="en-US" dirty="0"/>
              <a:t>)</a:t>
            </a:r>
          </a:p>
          <a:p>
            <a:pPr marL="800100" lvl="1" indent="-342900">
              <a:buFont typeface="Lucida Grande"/>
              <a:buChar char="-"/>
            </a:pPr>
            <a:r>
              <a:rPr lang="en-US" altLang="en-US" dirty="0"/>
              <a:t>Meaning Centered or Existential</a:t>
            </a:r>
          </a:p>
          <a:p>
            <a:pPr marL="800100" lvl="1" indent="-342900">
              <a:buFont typeface="Lucida Grande"/>
              <a:buChar char="-"/>
            </a:pPr>
            <a:r>
              <a:rPr lang="en-US" altLang="en-US" dirty="0"/>
              <a:t>Dignity </a:t>
            </a:r>
            <a:r>
              <a:rPr lang="en-US" altLang="en-US" dirty="0" smtClean="0"/>
              <a:t>Therapy</a:t>
            </a:r>
          </a:p>
          <a:p>
            <a:pPr marL="800100" lvl="1" indent="-342900">
              <a:buFont typeface="Lucida Grande"/>
              <a:buChar char="-"/>
            </a:pPr>
            <a:endParaRPr lang="en-US" altLang="en-US" dirty="0"/>
          </a:p>
          <a:p>
            <a:pPr marL="342900" indent="-342900">
              <a:lnSpc>
                <a:spcPct val="120000"/>
              </a:lnSpc>
              <a:buFont typeface="Arial" panose="020B0604020202020204" pitchFamily="34" charset="0"/>
              <a:buChar char="•"/>
            </a:pPr>
            <a:r>
              <a:rPr lang="en-GB" sz="2000" dirty="0" smtClean="0">
                <a:solidFill>
                  <a:srgbClr val="0070C0"/>
                </a:solidFill>
              </a:rPr>
              <a:t>Behavioural </a:t>
            </a:r>
            <a:r>
              <a:rPr lang="en-GB" sz="2000" dirty="0">
                <a:solidFill>
                  <a:srgbClr val="0070C0"/>
                </a:solidFill>
              </a:rPr>
              <a:t>couples </a:t>
            </a:r>
            <a:r>
              <a:rPr lang="en-GB" sz="2000" dirty="0" smtClean="0">
                <a:solidFill>
                  <a:srgbClr val="0070C0"/>
                </a:solidFill>
              </a:rPr>
              <a:t>therapy</a:t>
            </a:r>
          </a:p>
          <a:p>
            <a:pPr marL="342900" indent="-342900">
              <a:lnSpc>
                <a:spcPct val="120000"/>
              </a:lnSpc>
              <a:buFont typeface="Arial" panose="020B0604020202020204" pitchFamily="34" charset="0"/>
              <a:buChar char="•"/>
            </a:pPr>
            <a:endParaRPr lang="en-GB" sz="2000" dirty="0"/>
          </a:p>
          <a:p>
            <a:pPr marL="342900" indent="-342900">
              <a:lnSpc>
                <a:spcPct val="120000"/>
              </a:lnSpc>
              <a:buFont typeface="Arial" panose="020B0604020202020204" pitchFamily="34" charset="0"/>
              <a:buChar char="•"/>
            </a:pPr>
            <a:r>
              <a:rPr lang="en-GB" sz="2000" dirty="0">
                <a:solidFill>
                  <a:srgbClr val="0070C0"/>
                </a:solidFill>
              </a:rPr>
              <a:t>Group Coping Skills Training </a:t>
            </a:r>
            <a:r>
              <a:rPr lang="en-GB" sz="2000" dirty="0" err="1">
                <a:solidFill>
                  <a:srgbClr val="0070C0"/>
                </a:solidFill>
              </a:rPr>
              <a:t>eg</a:t>
            </a:r>
            <a:r>
              <a:rPr lang="en-GB" sz="2000" dirty="0">
                <a:solidFill>
                  <a:srgbClr val="0070C0"/>
                </a:solidFill>
              </a:rPr>
              <a:t> MBSR</a:t>
            </a:r>
            <a:endParaRPr lang="en-CA" sz="2000" dirty="0">
              <a:solidFill>
                <a:srgbClr val="0070C0"/>
              </a:solidFill>
            </a:endParaRPr>
          </a:p>
        </p:txBody>
      </p:sp>
    </p:spTree>
    <p:extLst>
      <p:ext uri="{BB962C8B-B14F-4D97-AF65-F5344CB8AC3E}">
        <p14:creationId xmlns:p14="http://schemas.microsoft.com/office/powerpoint/2010/main" val="380801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5: Collaborative Care</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19</a:t>
            </a:fld>
            <a:endParaRPr lang="en-US"/>
          </a:p>
        </p:txBody>
      </p:sp>
      <p:sp>
        <p:nvSpPr>
          <p:cNvPr id="4" name="Content Placeholder 2"/>
          <p:cNvSpPr txBox="1">
            <a:spLocks/>
          </p:cNvSpPr>
          <p:nvPr/>
        </p:nvSpPr>
        <p:spPr>
          <a:xfrm>
            <a:off x="457199" y="1303866"/>
            <a:ext cx="8390467" cy="4862690"/>
          </a:xfrm>
          <a:prstGeom prst="rect">
            <a:avLst/>
          </a:prstGeom>
        </p:spPr>
        <p:txBody>
          <a:bodyPr vert="horz" lIns="0" tIns="0" rIns="0" bIns="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2200" dirty="0"/>
              <a:t>Model of care involving active collaboration between:</a:t>
            </a:r>
          </a:p>
          <a:p>
            <a:pPr lvl="1">
              <a:lnSpc>
                <a:spcPct val="110000"/>
              </a:lnSpc>
              <a:spcBef>
                <a:spcPts val="0"/>
              </a:spcBef>
            </a:pPr>
            <a:r>
              <a:rPr lang="en-US" sz="2000" dirty="0"/>
              <a:t>primary care physician or oncologist who prescribes and follows</a:t>
            </a:r>
          </a:p>
          <a:p>
            <a:pPr lvl="1">
              <a:lnSpc>
                <a:spcPct val="110000"/>
              </a:lnSpc>
              <a:spcBef>
                <a:spcPts val="0"/>
              </a:spcBef>
            </a:pPr>
            <a:r>
              <a:rPr lang="en-US" sz="2000" dirty="0"/>
              <a:t>patient care manager (RN, SW)  providing psychoeducation about depression, PST or BAT</a:t>
            </a:r>
          </a:p>
          <a:p>
            <a:pPr lvl="1">
              <a:lnSpc>
                <a:spcPct val="110000"/>
              </a:lnSpc>
              <a:spcBef>
                <a:spcPts val="0"/>
              </a:spcBef>
              <a:spcAft>
                <a:spcPts val="1000"/>
              </a:spcAft>
            </a:pPr>
            <a:r>
              <a:rPr lang="en-US" sz="2000" dirty="0"/>
              <a:t>psychiatrist who prescribes antidepressants as needed or supervises prescribing and psychotherapy; psychologist may supervise psychotherapy</a:t>
            </a:r>
          </a:p>
          <a:p>
            <a:pPr>
              <a:lnSpc>
                <a:spcPct val="110000"/>
              </a:lnSpc>
              <a:spcBef>
                <a:spcPts val="0"/>
              </a:spcBef>
              <a:spcAft>
                <a:spcPts val="1000"/>
              </a:spcAft>
            </a:pPr>
            <a:r>
              <a:rPr lang="en-US" sz="2200" dirty="0" smtClean="0"/>
              <a:t>Measurement </a:t>
            </a:r>
            <a:r>
              <a:rPr lang="en-US" sz="2200" dirty="0"/>
              <a:t>based care (</a:t>
            </a:r>
            <a:r>
              <a:rPr lang="en-US" sz="2200" dirty="0" err="1"/>
              <a:t>eg</a:t>
            </a:r>
            <a:r>
              <a:rPr lang="en-US" sz="2200" dirty="0"/>
              <a:t> PHQ-9) to monitor progress</a:t>
            </a:r>
          </a:p>
          <a:p>
            <a:pPr>
              <a:lnSpc>
                <a:spcPct val="110000"/>
              </a:lnSpc>
              <a:spcBef>
                <a:spcPts val="0"/>
              </a:spcBef>
              <a:spcAft>
                <a:spcPts val="1000"/>
              </a:spcAft>
            </a:pPr>
            <a:r>
              <a:rPr lang="en-US" sz="2200" dirty="0" smtClean="0"/>
              <a:t>Weekly supervision</a:t>
            </a:r>
            <a:r>
              <a:rPr lang="en-US" sz="2200" dirty="0"/>
              <a:t>/case </a:t>
            </a:r>
            <a:r>
              <a:rPr lang="en-US" sz="2200" dirty="0" smtClean="0"/>
              <a:t>conferences to adjust treatment plan as needed</a:t>
            </a:r>
            <a:endParaRPr lang="en-US" sz="2200" dirty="0"/>
          </a:p>
          <a:p>
            <a:pPr>
              <a:lnSpc>
                <a:spcPct val="110000"/>
              </a:lnSpc>
              <a:spcBef>
                <a:spcPts val="0"/>
              </a:spcBef>
            </a:pPr>
            <a:r>
              <a:rPr lang="en-US" sz="2200" dirty="0" smtClean="0"/>
              <a:t>Flexible treatment plans with range of treatment intensity (psychosocial treatment, antidepressants or both depending on patient situation) based on stepped care model</a:t>
            </a:r>
          </a:p>
          <a:p>
            <a:pPr lvl="1">
              <a:lnSpc>
                <a:spcPct val="110000"/>
              </a:lnSpc>
              <a:spcBef>
                <a:spcPts val="0"/>
              </a:spcBef>
            </a:pPr>
            <a:r>
              <a:rPr lang="en-US" sz="2000" dirty="0" smtClean="0"/>
              <a:t>should </a:t>
            </a:r>
            <a:r>
              <a:rPr lang="en-US" sz="2000" dirty="0"/>
              <a:t>be considered for cancer patients diagnosed with Major </a:t>
            </a:r>
            <a:r>
              <a:rPr lang="en-US" sz="2000" dirty="0" smtClean="0"/>
              <a:t>Depression</a:t>
            </a:r>
            <a:endParaRPr lang="en-US" sz="2000" dirty="0"/>
          </a:p>
          <a:p>
            <a:pPr lvl="1">
              <a:lnSpc>
                <a:spcPct val="110000"/>
              </a:lnSpc>
              <a:spcBef>
                <a:spcPts val="0"/>
              </a:spcBef>
            </a:pPr>
            <a:r>
              <a:rPr lang="en-US" sz="2000" dirty="0"/>
              <a:t>u</a:t>
            </a:r>
            <a:r>
              <a:rPr lang="en-US" sz="2000" dirty="0" smtClean="0"/>
              <a:t>seful </a:t>
            </a:r>
            <a:r>
              <a:rPr lang="en-US" sz="2000" dirty="0"/>
              <a:t>for mild, moderate and severe cases because of flexibility</a:t>
            </a:r>
          </a:p>
          <a:p>
            <a:endParaRPr lang="en-CA" sz="2200" dirty="0"/>
          </a:p>
        </p:txBody>
      </p:sp>
    </p:spTree>
    <p:extLst>
      <p:ext uri="{BB962C8B-B14F-4D97-AF65-F5344CB8AC3E}">
        <p14:creationId xmlns:p14="http://schemas.microsoft.com/office/powerpoint/2010/main" val="215529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CA" dirty="0"/>
          </a:p>
        </p:txBody>
      </p:sp>
      <p:sp>
        <p:nvSpPr>
          <p:cNvPr id="3" name="Content Placeholder 2"/>
          <p:cNvSpPr>
            <a:spLocks noGrp="1"/>
          </p:cNvSpPr>
          <p:nvPr>
            <p:ph idx="4294967295"/>
          </p:nvPr>
        </p:nvSpPr>
        <p:spPr>
          <a:xfrm>
            <a:off x="457200" y="1536956"/>
            <a:ext cx="8229600" cy="4645987"/>
          </a:xfrm>
        </p:spPr>
        <p:txBody>
          <a:bodyPr>
            <a:normAutofit/>
          </a:bodyPr>
          <a:lstStyle/>
          <a:p>
            <a:pPr marL="514350" indent="-514350">
              <a:spcBef>
                <a:spcPts val="0"/>
              </a:spcBef>
              <a:buFont typeface="+mj-lt"/>
              <a:buAutoNum type="arabicPeriod"/>
            </a:pPr>
            <a:r>
              <a:rPr lang="en-US" sz="2400" dirty="0" smtClean="0"/>
              <a:t>To describe the presentation of depression in cancer</a:t>
            </a:r>
          </a:p>
          <a:p>
            <a:pPr marL="514350" indent="-514350">
              <a:spcBef>
                <a:spcPts val="0"/>
              </a:spcBef>
              <a:buFont typeface="+mj-lt"/>
              <a:buAutoNum type="arabicPeriod"/>
            </a:pPr>
            <a:endParaRPr lang="en-US" sz="2400" dirty="0"/>
          </a:p>
          <a:p>
            <a:pPr marL="514350" indent="-514350">
              <a:spcBef>
                <a:spcPts val="0"/>
              </a:spcBef>
              <a:buFont typeface="+mj-lt"/>
              <a:buAutoNum type="arabicPeriod"/>
            </a:pPr>
            <a:r>
              <a:rPr lang="en-US" sz="2400" dirty="0" smtClean="0"/>
              <a:t>To apply the 8 recommendations from </a:t>
            </a:r>
            <a:br>
              <a:rPr lang="en-US" sz="2400" dirty="0" smtClean="0"/>
            </a:br>
            <a:r>
              <a:rPr lang="en-US" sz="2400" i="1" dirty="0" smtClean="0"/>
              <a:t>The Management of Depression in Patients with Cancer</a:t>
            </a:r>
            <a:r>
              <a:rPr lang="en-US" sz="2400" dirty="0" smtClean="0"/>
              <a:t> guideline</a:t>
            </a:r>
          </a:p>
          <a:p>
            <a:pPr marL="514350" indent="-514350">
              <a:spcBef>
                <a:spcPts val="0"/>
              </a:spcBef>
              <a:buFont typeface="+mj-lt"/>
              <a:buAutoNum type="arabicPeriod"/>
            </a:pPr>
            <a:endParaRPr lang="en-US" sz="2400" dirty="0" smtClean="0"/>
          </a:p>
          <a:p>
            <a:pPr marL="514350" indent="-514350">
              <a:spcBef>
                <a:spcPts val="0"/>
              </a:spcBef>
              <a:buFont typeface="+mj-lt"/>
              <a:buAutoNum type="arabicPeriod"/>
            </a:pPr>
            <a:r>
              <a:rPr lang="en-US" sz="2400" dirty="0" smtClean="0"/>
              <a:t>To utilize the guideline’s practical toolkit in clinical care  </a:t>
            </a:r>
          </a:p>
        </p:txBody>
      </p:sp>
    </p:spTree>
    <p:extLst>
      <p:ext uri="{BB962C8B-B14F-4D97-AF65-F5344CB8AC3E}">
        <p14:creationId xmlns:p14="http://schemas.microsoft.com/office/powerpoint/2010/main" val="70392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126720"/>
            <a:ext cx="8229600" cy="741362"/>
          </a:xfrm>
        </p:spPr>
        <p:txBody>
          <a:bodyPr>
            <a:noAutofit/>
          </a:bodyPr>
          <a:lstStyle/>
          <a:p>
            <a:r>
              <a:rPr lang="en-US" dirty="0" smtClean="0"/>
              <a:t>Collaborative Care Model for Depression</a:t>
            </a:r>
            <a:endParaRPr lang="en-CA" dirty="0"/>
          </a:p>
        </p:txBody>
      </p:sp>
      <p:sp>
        <p:nvSpPr>
          <p:cNvPr id="3" name="Content Placeholder 2"/>
          <p:cNvSpPr>
            <a:spLocks noGrp="1"/>
          </p:cNvSpPr>
          <p:nvPr>
            <p:ph idx="4294967295"/>
          </p:nvPr>
        </p:nvSpPr>
        <p:spPr>
          <a:xfrm>
            <a:off x="454510" y="1272855"/>
            <a:ext cx="7732059" cy="4686882"/>
          </a:xfrm>
        </p:spPr>
        <p:txBody>
          <a:bodyPr>
            <a:normAutofit fontScale="32500" lnSpcReduction="20000"/>
          </a:bodyPr>
          <a:lstStyle/>
          <a:p>
            <a:pPr marL="0" indent="0">
              <a:spcBef>
                <a:spcPts val="0"/>
              </a:spcBef>
              <a:spcAft>
                <a:spcPts val="1000"/>
              </a:spcAft>
              <a:buNone/>
            </a:pPr>
            <a:r>
              <a:rPr lang="en-US" sz="6200" b="1" dirty="0"/>
              <a:t>Potential advantages to the Collaborative Care model for depression in cancer care </a:t>
            </a:r>
            <a:r>
              <a:rPr lang="en-US" sz="6200" b="1" dirty="0" smtClean="0"/>
              <a:t>delivery:</a:t>
            </a:r>
          </a:p>
          <a:p>
            <a:pPr marL="0" indent="0">
              <a:spcBef>
                <a:spcPts val="0"/>
              </a:spcBef>
              <a:spcAft>
                <a:spcPts val="1000"/>
              </a:spcAft>
              <a:buNone/>
            </a:pPr>
            <a:endParaRPr lang="en-US" sz="2200" b="1" dirty="0"/>
          </a:p>
          <a:p>
            <a:pPr>
              <a:lnSpc>
                <a:spcPct val="120000"/>
              </a:lnSpc>
              <a:spcBef>
                <a:spcPts val="0"/>
              </a:spcBef>
            </a:pPr>
            <a:r>
              <a:rPr lang="en-US" sz="4500" dirty="0">
                <a:cs typeface="Arial" panose="020B0604020202020204" pitchFamily="34" charset="0"/>
              </a:rPr>
              <a:t>Ensures timely follow up and compliance with treatment; </a:t>
            </a:r>
            <a:r>
              <a:rPr lang="en-US" sz="4500" dirty="0" err="1">
                <a:cs typeface="Arial" panose="020B0604020202020204" pitchFamily="34" charset="0"/>
              </a:rPr>
              <a:t>eg</a:t>
            </a:r>
            <a:r>
              <a:rPr lang="en-US" sz="4500" dirty="0">
                <a:cs typeface="Arial" panose="020B0604020202020204" pitchFamily="34" charset="0"/>
              </a:rPr>
              <a:t> enhanced uptake and compliance with </a:t>
            </a:r>
            <a:r>
              <a:rPr lang="en-US" sz="4500" dirty="0" smtClean="0">
                <a:cs typeface="Arial" panose="020B0604020202020204" pitchFamily="34" charset="0"/>
              </a:rPr>
              <a:t>antidepressants</a:t>
            </a:r>
          </a:p>
          <a:p>
            <a:pPr marL="0" indent="0">
              <a:lnSpc>
                <a:spcPct val="120000"/>
              </a:lnSpc>
              <a:spcBef>
                <a:spcPts val="0"/>
              </a:spcBef>
              <a:buNone/>
            </a:pPr>
            <a:endParaRPr lang="en-US" sz="4500" dirty="0" smtClean="0">
              <a:cs typeface="Arial" panose="020B0604020202020204" pitchFamily="34" charset="0"/>
            </a:endParaRPr>
          </a:p>
          <a:p>
            <a:pPr>
              <a:lnSpc>
                <a:spcPct val="120000"/>
              </a:lnSpc>
              <a:spcBef>
                <a:spcPts val="0"/>
              </a:spcBef>
            </a:pPr>
            <a:r>
              <a:rPr lang="en-US" sz="4500" dirty="0" smtClean="0">
                <a:cs typeface="Arial" panose="020B0604020202020204" pitchFamily="34" charset="0"/>
              </a:rPr>
              <a:t>Often </a:t>
            </a:r>
            <a:r>
              <a:rPr lang="en-US" sz="4500" dirty="0">
                <a:cs typeface="Arial" panose="020B0604020202020204" pitchFamily="34" charset="0"/>
              </a:rPr>
              <a:t>involves algorithm-based approach for medication and manualized psychosocial intervention which enhances outcomes</a:t>
            </a:r>
          </a:p>
          <a:p>
            <a:pPr>
              <a:lnSpc>
                <a:spcPct val="120000"/>
              </a:lnSpc>
              <a:spcBef>
                <a:spcPts val="0"/>
              </a:spcBef>
            </a:pPr>
            <a:endParaRPr lang="en-US" sz="4500" dirty="0">
              <a:cs typeface="Arial" panose="020B0604020202020204" pitchFamily="34" charset="0"/>
            </a:endParaRPr>
          </a:p>
          <a:p>
            <a:pPr>
              <a:lnSpc>
                <a:spcPct val="120000"/>
              </a:lnSpc>
              <a:spcBef>
                <a:spcPts val="0"/>
              </a:spcBef>
            </a:pPr>
            <a:r>
              <a:rPr lang="en-US" sz="4500" dirty="0">
                <a:cs typeface="Arial" panose="020B0604020202020204" pitchFamily="34" charset="0"/>
              </a:rPr>
              <a:t>Collaborative care studies were better designed and powered, and of higher quality than the psychopharmacologic and psychological treatment studies </a:t>
            </a:r>
            <a:r>
              <a:rPr lang="en-US" sz="4500" dirty="0" smtClean="0">
                <a:cs typeface="Arial" panose="020B0604020202020204" pitchFamily="34" charset="0"/>
              </a:rPr>
              <a:t>reviewed</a:t>
            </a:r>
          </a:p>
          <a:p>
            <a:pPr>
              <a:lnSpc>
                <a:spcPct val="120000"/>
              </a:lnSpc>
              <a:spcBef>
                <a:spcPts val="0"/>
              </a:spcBef>
            </a:pPr>
            <a:endParaRPr lang="en-US" sz="4500" dirty="0">
              <a:cs typeface="Arial" panose="020B0604020202020204" pitchFamily="34" charset="0"/>
            </a:endParaRPr>
          </a:p>
          <a:p>
            <a:pPr>
              <a:lnSpc>
                <a:spcPct val="120000"/>
              </a:lnSpc>
              <a:spcBef>
                <a:spcPts val="0"/>
              </a:spcBef>
            </a:pPr>
            <a:r>
              <a:rPr lang="en-US" sz="4500" dirty="0"/>
              <a:t>Particularly useful where primary depression care by psychiatrist or psychologist not feasible because of staffing availability issues</a:t>
            </a:r>
          </a:p>
          <a:p>
            <a:pPr>
              <a:lnSpc>
                <a:spcPct val="120000"/>
              </a:lnSpc>
              <a:spcBef>
                <a:spcPts val="0"/>
              </a:spcBef>
            </a:pPr>
            <a:endParaRPr lang="en-US" sz="4500" dirty="0">
              <a:cs typeface="Arial" panose="020B0604020202020204" pitchFamily="34" charset="0"/>
            </a:endParaRPr>
          </a:p>
          <a:p>
            <a:pPr>
              <a:lnSpc>
                <a:spcPct val="120000"/>
              </a:lnSpc>
              <a:spcBef>
                <a:spcPts val="0"/>
              </a:spcBef>
            </a:pPr>
            <a:r>
              <a:rPr lang="en-US" sz="4500" dirty="0">
                <a:cs typeface="Arial" panose="020B0604020202020204" pitchFamily="34" charset="0"/>
              </a:rPr>
              <a:t>This may imply a significant restructuring of care delivery, which may be a challenge for </a:t>
            </a:r>
            <a:r>
              <a:rPr lang="en-US" sz="4500" dirty="0" smtClean="0">
                <a:cs typeface="Arial" panose="020B0604020202020204" pitchFamily="34" charset="0"/>
              </a:rPr>
              <a:t>institutions</a:t>
            </a:r>
            <a:endParaRPr lang="en-US" sz="4500" dirty="0">
              <a:cs typeface="Arial" panose="020B0604020202020204" pitchFamily="34" charset="0"/>
            </a:endParaRPr>
          </a:p>
        </p:txBody>
      </p:sp>
    </p:spTree>
    <p:extLst>
      <p:ext uri="{BB962C8B-B14F-4D97-AF65-F5344CB8AC3E}">
        <p14:creationId xmlns:p14="http://schemas.microsoft.com/office/powerpoint/2010/main" val="233230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26"/>
            <a:ext cx="8229600" cy="741362"/>
          </a:xfrm>
        </p:spPr>
        <p:txBody>
          <a:bodyPr/>
          <a:lstStyle/>
          <a:p>
            <a:r>
              <a:rPr lang="en-US" dirty="0" smtClean="0"/>
              <a:t>Recommendation 6:  </a:t>
            </a:r>
            <a:br>
              <a:rPr lang="en-US" dirty="0" smtClean="0"/>
            </a:br>
            <a:r>
              <a:rPr lang="en-US" dirty="0" smtClean="0"/>
              <a:t>Specialist Referral</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21</a:t>
            </a:fld>
            <a:endParaRPr lang="en-US"/>
          </a:p>
        </p:txBody>
      </p:sp>
      <p:sp>
        <p:nvSpPr>
          <p:cNvPr id="4" name="Rectangle 3"/>
          <p:cNvSpPr txBox="1">
            <a:spLocks noChangeArrowheads="1"/>
          </p:cNvSpPr>
          <p:nvPr/>
        </p:nvSpPr>
        <p:spPr>
          <a:xfrm>
            <a:off x="457200" y="1345080"/>
            <a:ext cx="8229600" cy="4876800"/>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nSpc>
                <a:spcPct val="120000"/>
              </a:lnSpc>
              <a:spcBef>
                <a:spcPts val="0"/>
              </a:spcBef>
              <a:buFont typeface="Arial"/>
              <a:buNone/>
            </a:pPr>
            <a:r>
              <a:rPr lang="en-CA" sz="3800" b="1" dirty="0" smtClean="0"/>
              <a:t>When to refer to psychosocial specialists in a stepped care model:</a:t>
            </a:r>
          </a:p>
          <a:p>
            <a:pPr marL="57150" indent="0">
              <a:lnSpc>
                <a:spcPct val="120000"/>
              </a:lnSpc>
              <a:spcBef>
                <a:spcPts val="0"/>
              </a:spcBef>
              <a:buFont typeface="Arial"/>
              <a:buNone/>
            </a:pPr>
            <a:endParaRPr lang="en-US" dirty="0"/>
          </a:p>
          <a:p>
            <a:pPr marL="514350" indent="-514350">
              <a:lnSpc>
                <a:spcPct val="120000"/>
              </a:lnSpc>
              <a:spcBef>
                <a:spcPts val="0"/>
              </a:spcBef>
              <a:buFont typeface="+mj-lt"/>
              <a:buAutoNum type="arabicPeriod"/>
            </a:pPr>
            <a:r>
              <a:rPr lang="en-US" sz="3000" dirty="0"/>
              <a:t>When there is risk of </a:t>
            </a:r>
            <a:r>
              <a:rPr lang="en-US" sz="3000" dirty="0" smtClean="0"/>
              <a:t>harm</a:t>
            </a:r>
          </a:p>
          <a:p>
            <a:pPr marL="514350" indent="-514350">
              <a:lnSpc>
                <a:spcPct val="120000"/>
              </a:lnSpc>
              <a:spcBef>
                <a:spcPts val="0"/>
              </a:spcBef>
              <a:buFont typeface="+mj-lt"/>
              <a:buAutoNum type="arabicPeriod"/>
            </a:pPr>
            <a:endParaRPr lang="en-US" sz="3000" dirty="0" smtClean="0"/>
          </a:p>
          <a:p>
            <a:pPr marL="514350" indent="-514350">
              <a:lnSpc>
                <a:spcPct val="120000"/>
              </a:lnSpc>
              <a:spcBef>
                <a:spcPts val="0"/>
              </a:spcBef>
              <a:buFont typeface="+mj-lt"/>
              <a:buAutoNum type="arabicPeriod"/>
            </a:pPr>
            <a:r>
              <a:rPr lang="en-US" sz="3000" dirty="0" smtClean="0"/>
              <a:t>In </a:t>
            </a:r>
            <a:r>
              <a:rPr lang="en-US" sz="3000" dirty="0"/>
              <a:t>complex psychosocial </a:t>
            </a:r>
            <a:r>
              <a:rPr lang="en-US" sz="3000" dirty="0" smtClean="0"/>
              <a:t>cases</a:t>
            </a:r>
          </a:p>
          <a:p>
            <a:pPr lvl="1">
              <a:lnSpc>
                <a:spcPct val="120000"/>
              </a:lnSpc>
              <a:spcBef>
                <a:spcPts val="0"/>
              </a:spcBef>
            </a:pPr>
            <a:r>
              <a:rPr lang="en-CA" sz="2600" dirty="0" err="1" smtClean="0"/>
              <a:t>ie</a:t>
            </a:r>
            <a:r>
              <a:rPr lang="en-CA" sz="2600" dirty="0"/>
              <a:t>. numerous social difficulties, </a:t>
            </a:r>
            <a:r>
              <a:rPr lang="en-US" sz="2600" dirty="0"/>
              <a:t>substance abuse, cognitive impairment, </a:t>
            </a:r>
            <a:r>
              <a:rPr lang="en-US" sz="2600" dirty="0" smtClean="0"/>
              <a:t>psychosis, absence </a:t>
            </a:r>
            <a:r>
              <a:rPr lang="en-US" sz="2600" dirty="0"/>
              <a:t>of social supports, personality </a:t>
            </a:r>
            <a:r>
              <a:rPr lang="en-US" sz="2600" dirty="0" smtClean="0"/>
              <a:t>disorders, </a:t>
            </a:r>
            <a:r>
              <a:rPr lang="en-US" sz="2600" dirty="0"/>
              <a:t>etc</a:t>
            </a:r>
            <a:r>
              <a:rPr lang="en-US" sz="2600" dirty="0" smtClean="0"/>
              <a:t>.)</a:t>
            </a:r>
          </a:p>
          <a:p>
            <a:pPr lvl="1">
              <a:lnSpc>
                <a:spcPct val="120000"/>
              </a:lnSpc>
              <a:spcBef>
                <a:spcPts val="0"/>
              </a:spcBef>
            </a:pPr>
            <a:endParaRPr lang="en-US" sz="2600" dirty="0"/>
          </a:p>
          <a:p>
            <a:pPr marL="514350" indent="-514350">
              <a:lnSpc>
                <a:spcPct val="120000"/>
              </a:lnSpc>
              <a:spcBef>
                <a:spcPts val="0"/>
              </a:spcBef>
              <a:buFont typeface="+mj-lt"/>
              <a:buAutoNum type="arabicPeriod"/>
            </a:pPr>
            <a:r>
              <a:rPr lang="en-US" sz="3000" dirty="0" smtClean="0"/>
              <a:t>Where </a:t>
            </a:r>
            <a:r>
              <a:rPr lang="en-US" sz="3000" dirty="0"/>
              <a:t>the patient experiences persistent symptoms after initial </a:t>
            </a:r>
            <a:r>
              <a:rPr lang="en-US" sz="3000" dirty="0" smtClean="0"/>
              <a:t>intervention</a:t>
            </a:r>
          </a:p>
          <a:p>
            <a:pPr marL="514350" indent="-514350">
              <a:lnSpc>
                <a:spcPct val="120000"/>
              </a:lnSpc>
              <a:spcBef>
                <a:spcPts val="0"/>
              </a:spcBef>
              <a:buFont typeface="+mj-lt"/>
              <a:buAutoNum type="arabicPeriod"/>
            </a:pPr>
            <a:endParaRPr lang="en-US" sz="3000" dirty="0"/>
          </a:p>
          <a:p>
            <a:pPr marL="514350" indent="-514350">
              <a:lnSpc>
                <a:spcPct val="120000"/>
              </a:lnSpc>
              <a:spcBef>
                <a:spcPts val="0"/>
              </a:spcBef>
              <a:buFont typeface="+mj-lt"/>
              <a:buAutoNum type="arabicPeriod"/>
            </a:pPr>
            <a:r>
              <a:rPr lang="en-US" sz="3000" dirty="0" smtClean="0"/>
              <a:t>When </a:t>
            </a:r>
            <a:r>
              <a:rPr lang="en-US" sz="3000" dirty="0"/>
              <a:t>diagnosis is </a:t>
            </a:r>
            <a:r>
              <a:rPr lang="en-US" sz="3000" dirty="0" smtClean="0"/>
              <a:t>unclear (this may be early depending on comfort level of the front-line staff (</a:t>
            </a:r>
            <a:r>
              <a:rPr lang="en-US" sz="3000" dirty="0" err="1" smtClean="0"/>
              <a:t>eg</a:t>
            </a:r>
            <a:r>
              <a:rPr lang="en-US" sz="3000" dirty="0" smtClean="0"/>
              <a:t>. Oncologist) in diagnosing and initiating treatment</a:t>
            </a:r>
          </a:p>
          <a:p>
            <a:pPr marL="514350" indent="-514350">
              <a:lnSpc>
                <a:spcPct val="120000"/>
              </a:lnSpc>
              <a:spcBef>
                <a:spcPts val="0"/>
              </a:spcBef>
              <a:buFont typeface="+mj-lt"/>
              <a:buAutoNum type="arabicPeriod"/>
            </a:pPr>
            <a:endParaRPr lang="en-US" sz="3000" dirty="0"/>
          </a:p>
          <a:p>
            <a:pPr marL="514350" indent="-514350">
              <a:lnSpc>
                <a:spcPct val="120000"/>
              </a:lnSpc>
              <a:spcBef>
                <a:spcPts val="0"/>
              </a:spcBef>
              <a:buFont typeface="+mj-lt"/>
              <a:buAutoNum type="arabicPeriod"/>
            </a:pPr>
            <a:r>
              <a:rPr lang="en-US" sz="3000" dirty="0" smtClean="0"/>
              <a:t>For </a:t>
            </a:r>
            <a:r>
              <a:rPr lang="en-US" sz="3000" dirty="0"/>
              <a:t>delivery of specific psychotherapies requiring specialized </a:t>
            </a:r>
            <a:r>
              <a:rPr lang="en-US" sz="3000" dirty="0" smtClean="0"/>
              <a:t>training</a:t>
            </a:r>
            <a:endParaRPr lang="en-US" sz="3000" dirty="0"/>
          </a:p>
        </p:txBody>
      </p:sp>
    </p:spTree>
    <p:extLst>
      <p:ext uri="{BB962C8B-B14F-4D97-AF65-F5344CB8AC3E}">
        <p14:creationId xmlns:p14="http://schemas.microsoft.com/office/powerpoint/2010/main" val="413555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9"/>
            <a:ext cx="8229600" cy="741362"/>
          </a:xfrm>
        </p:spPr>
        <p:txBody>
          <a:bodyPr/>
          <a:lstStyle/>
          <a:p>
            <a:r>
              <a:rPr lang="en-US" dirty="0" smtClean="0"/>
              <a:t>Recommendation 7: </a:t>
            </a:r>
            <a:br>
              <a:rPr lang="en-US" dirty="0" smtClean="0"/>
            </a:br>
            <a:r>
              <a:rPr lang="en-US" dirty="0" smtClean="0"/>
              <a:t>Psychological interventions</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22</a:t>
            </a:fld>
            <a:endParaRPr lang="en-US"/>
          </a:p>
        </p:txBody>
      </p:sp>
      <p:sp>
        <p:nvSpPr>
          <p:cNvPr id="4" name="TextBox 3"/>
          <p:cNvSpPr txBox="1"/>
          <p:nvPr/>
        </p:nvSpPr>
        <p:spPr>
          <a:xfrm>
            <a:off x="1862667" y="3612444"/>
            <a:ext cx="184666" cy="369332"/>
          </a:xfrm>
          <a:prstGeom prst="rect">
            <a:avLst/>
          </a:prstGeom>
          <a:noFill/>
        </p:spPr>
        <p:txBody>
          <a:bodyPr wrap="none" rtlCol="0">
            <a:spAutoFit/>
          </a:bodyPr>
          <a:lstStyle/>
          <a:p>
            <a:endParaRPr lang="en-US" dirty="0"/>
          </a:p>
        </p:txBody>
      </p:sp>
      <p:sp>
        <p:nvSpPr>
          <p:cNvPr id="5" name="TextBox 4"/>
          <p:cNvSpPr txBox="1"/>
          <p:nvPr/>
        </p:nvSpPr>
        <p:spPr>
          <a:xfrm>
            <a:off x="304800" y="1166958"/>
            <a:ext cx="8382000" cy="5037276"/>
          </a:xfrm>
          <a:prstGeom prst="rect">
            <a:avLst/>
          </a:prstGeom>
          <a:noFill/>
        </p:spPr>
        <p:txBody>
          <a:bodyPr wrap="square" rtlCol="0">
            <a:spAutoFit/>
          </a:bodyPr>
          <a:lstStyle/>
          <a:p>
            <a:pPr marL="342900" indent="-342900">
              <a:spcAft>
                <a:spcPts val="1000"/>
              </a:spcAft>
              <a:buFont typeface="Arial"/>
              <a:buChar char="•"/>
            </a:pPr>
            <a:r>
              <a:rPr lang="en-US" sz="2000" dirty="0" smtClean="0"/>
              <a:t>Insufficient </a:t>
            </a:r>
            <a:r>
              <a:rPr lang="en-US" sz="2000" dirty="0"/>
              <a:t>evidence exists to support one modality over another; choice should be based on patient factors and local resource </a:t>
            </a:r>
            <a:r>
              <a:rPr lang="en-US" sz="2000" dirty="0" smtClean="0"/>
              <a:t>availability</a:t>
            </a:r>
          </a:p>
          <a:p>
            <a:pPr marL="342900" indent="-342900">
              <a:spcAft>
                <a:spcPts val="1000"/>
              </a:spcAft>
              <a:buFont typeface="Arial"/>
              <a:buChar char="•"/>
            </a:pPr>
            <a:endParaRPr lang="en-US" sz="2000" dirty="0"/>
          </a:p>
          <a:p>
            <a:pPr marL="342900" indent="-342900">
              <a:spcAft>
                <a:spcPts val="1000"/>
              </a:spcAft>
              <a:buFont typeface="Arial"/>
              <a:buChar char="•"/>
            </a:pPr>
            <a:r>
              <a:rPr lang="en-US" sz="2000" dirty="0"/>
              <a:t>Psychological therapies (CBT,IPT, dynamic psychotherapies</a:t>
            </a:r>
            <a:r>
              <a:rPr lang="en-US" sz="2000" dirty="0" smtClean="0"/>
              <a:t>) should </a:t>
            </a:r>
            <a:r>
              <a:rPr lang="en-US" sz="2000" dirty="0"/>
              <a:t>be delivered by health care professionals competent in the </a:t>
            </a:r>
            <a:r>
              <a:rPr lang="en-US" sz="2000" dirty="0" smtClean="0"/>
              <a:t>modality; non </a:t>
            </a:r>
            <a:r>
              <a:rPr lang="en-US" sz="2000" dirty="0"/>
              <a:t>mental health specialists can be trained in basic psychosocial interventions like empathic communication, psychoeducation, PST or </a:t>
            </a:r>
            <a:r>
              <a:rPr lang="en-US" sz="2000" dirty="0" smtClean="0"/>
              <a:t>BAT</a:t>
            </a:r>
          </a:p>
          <a:p>
            <a:pPr marL="342900" indent="-342900">
              <a:spcAft>
                <a:spcPts val="1000"/>
              </a:spcAft>
              <a:buFont typeface="Arial"/>
              <a:buChar char="•"/>
            </a:pPr>
            <a:endParaRPr lang="en-US" sz="2000" dirty="0" smtClean="0"/>
          </a:p>
          <a:p>
            <a:pPr marL="342900" indent="-342900">
              <a:buFont typeface="Arial"/>
              <a:buChar char="•"/>
            </a:pPr>
            <a:r>
              <a:rPr lang="en-US" sz="2000" dirty="0" smtClean="0"/>
              <a:t>Tailor selection of psychotherapy to the patient</a:t>
            </a:r>
          </a:p>
          <a:p>
            <a:pPr marL="800100" lvl="1" indent="-342900">
              <a:buFont typeface="Lucida Grande"/>
              <a:buChar char="-"/>
            </a:pPr>
            <a:r>
              <a:rPr lang="en-US" sz="1600" dirty="0" smtClean="0"/>
              <a:t>CBT for </a:t>
            </a:r>
            <a:r>
              <a:rPr lang="en-US" sz="1600" dirty="0"/>
              <a:t>patients wanting a symptom-based </a:t>
            </a:r>
            <a:r>
              <a:rPr lang="en-US" sz="1600" dirty="0" smtClean="0"/>
              <a:t>approach</a:t>
            </a:r>
          </a:p>
          <a:p>
            <a:pPr marL="800100" lvl="1" indent="-342900">
              <a:buFont typeface="Lucida Grande"/>
              <a:buChar char="-"/>
            </a:pPr>
            <a:r>
              <a:rPr lang="en-US" sz="1600" dirty="0" smtClean="0"/>
              <a:t>Supportive</a:t>
            </a:r>
            <a:r>
              <a:rPr lang="en-US" sz="1600" dirty="0"/>
              <a:t>-expressive therapies </a:t>
            </a:r>
            <a:r>
              <a:rPr lang="en-US" sz="1600" dirty="0" smtClean="0"/>
              <a:t>for more </a:t>
            </a:r>
            <a:r>
              <a:rPr lang="en-US" sz="1600" dirty="0"/>
              <a:t>psychologically minded </a:t>
            </a:r>
            <a:r>
              <a:rPr lang="en-US" sz="1600" dirty="0" smtClean="0"/>
              <a:t>patients</a:t>
            </a:r>
          </a:p>
          <a:p>
            <a:pPr marL="800100" lvl="1" indent="-342900">
              <a:buFont typeface="Lucida Grande"/>
              <a:buChar char="-"/>
            </a:pPr>
            <a:r>
              <a:rPr lang="en-US" sz="1600" dirty="0" smtClean="0"/>
              <a:t>Individual </a:t>
            </a:r>
            <a:r>
              <a:rPr lang="en-US" sz="1600" dirty="0"/>
              <a:t>therapies may be more practical in patients who are in the palliative </a:t>
            </a:r>
            <a:r>
              <a:rPr lang="en-US" sz="1600" dirty="0" smtClean="0"/>
              <a:t>phase</a:t>
            </a:r>
            <a:endParaRPr lang="en-US" sz="1600" dirty="0"/>
          </a:p>
        </p:txBody>
      </p:sp>
    </p:spTree>
    <p:extLst>
      <p:ext uri="{BB962C8B-B14F-4D97-AF65-F5344CB8AC3E}">
        <p14:creationId xmlns:p14="http://schemas.microsoft.com/office/powerpoint/2010/main" val="392105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1214" y="6164132"/>
            <a:ext cx="2011680" cy="69386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40962" name="Rectangle 2"/>
          <p:cNvSpPr>
            <a:spLocks noGrp="1" noChangeArrowheads="1"/>
          </p:cNvSpPr>
          <p:nvPr>
            <p:ph type="title"/>
          </p:nvPr>
        </p:nvSpPr>
        <p:spPr>
          <a:xfrm>
            <a:off x="457200" y="167062"/>
            <a:ext cx="8229600" cy="741362"/>
          </a:xfrm>
        </p:spPr>
        <p:txBody>
          <a:bodyPr/>
          <a:lstStyle/>
          <a:p>
            <a:pPr eaLnBrk="1" hangingPunct="1"/>
            <a:r>
              <a:rPr lang="en-US" altLang="en-US" sz="2800" dirty="0" smtClean="0"/>
              <a:t>Cognitive Behavioral Therapy</a:t>
            </a:r>
          </a:p>
        </p:txBody>
      </p:sp>
      <p:sp>
        <p:nvSpPr>
          <p:cNvPr id="40963" name="Rectangle 3"/>
          <p:cNvSpPr>
            <a:spLocks noGrp="1" noChangeArrowheads="1"/>
          </p:cNvSpPr>
          <p:nvPr>
            <p:ph type="body" idx="4294967295"/>
          </p:nvPr>
        </p:nvSpPr>
        <p:spPr>
          <a:xfrm>
            <a:off x="457200" y="1126863"/>
            <a:ext cx="8229600" cy="4525963"/>
          </a:xfrm>
        </p:spPr>
        <p:txBody>
          <a:bodyPr>
            <a:noAutofit/>
          </a:bodyPr>
          <a:lstStyle/>
          <a:p>
            <a:pPr eaLnBrk="1" hangingPunct="1"/>
            <a:r>
              <a:rPr lang="en-US" altLang="en-US" sz="2000" dirty="0" smtClean="0"/>
              <a:t>CBT addresses negative thoughts about the self, world or future that are prominent in depression</a:t>
            </a:r>
          </a:p>
          <a:p>
            <a:pPr eaLnBrk="1" hangingPunct="1"/>
            <a:endParaRPr lang="en-US" altLang="en-US" sz="2000" dirty="0" smtClean="0"/>
          </a:p>
          <a:p>
            <a:pPr eaLnBrk="1" hangingPunct="1"/>
            <a:r>
              <a:rPr lang="en-US" altLang="en-US" sz="2000" dirty="0" smtClean="0"/>
              <a:t>Involves keeping thought records, recording connections between situations, moods and thoughts and teaches one how to critically evaluate one’s thoughts</a:t>
            </a:r>
          </a:p>
          <a:p>
            <a:pPr eaLnBrk="1" hangingPunct="1"/>
            <a:endParaRPr lang="en-US" altLang="en-US" sz="2000" dirty="0" smtClean="0"/>
          </a:p>
          <a:p>
            <a:pPr eaLnBrk="1" hangingPunct="1"/>
            <a:r>
              <a:rPr lang="en-US" altLang="en-US" sz="2000" dirty="0" smtClean="0"/>
              <a:t>Key intervention is ‘cognitive restructuring’ the reframing of negative thoughts through an analysis of the evidence for and against negative thoughts, and the correction of cognitive distortions</a:t>
            </a:r>
          </a:p>
          <a:p>
            <a:pPr eaLnBrk="1" hangingPunct="1"/>
            <a:endParaRPr lang="en-US" altLang="en-US" sz="2000" dirty="0" smtClean="0"/>
          </a:p>
          <a:p>
            <a:pPr eaLnBrk="1" hangingPunct="1"/>
            <a:r>
              <a:rPr lang="en-US" altLang="en-US" sz="2000" dirty="0" smtClean="0"/>
              <a:t>Recent interest in combining with mindfulness practice and delivering in group format (mindfulness based cognitive therapy)</a:t>
            </a:r>
          </a:p>
          <a:p>
            <a:pPr eaLnBrk="1" hangingPunct="1"/>
            <a:endParaRPr lang="en-US" altLang="en-US" sz="2000" dirty="0" smtClean="0"/>
          </a:p>
          <a:p>
            <a:pPr eaLnBrk="1" hangingPunct="1"/>
            <a:r>
              <a:rPr lang="en-US" altLang="en-US" sz="2000" dirty="0" smtClean="0"/>
              <a:t>Can be quite useful where patients misinterpret bodily sensations and overestimate likelihood of recurrence</a:t>
            </a:r>
          </a:p>
        </p:txBody>
      </p:sp>
    </p:spTree>
    <p:extLst>
      <p:ext uri="{BB962C8B-B14F-4D97-AF65-F5344CB8AC3E}">
        <p14:creationId xmlns:p14="http://schemas.microsoft.com/office/powerpoint/2010/main" val="37773584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2800" dirty="0" smtClean="0"/>
              <a:t>Behavioral Activation</a:t>
            </a:r>
          </a:p>
        </p:txBody>
      </p:sp>
      <p:sp>
        <p:nvSpPr>
          <p:cNvPr id="41987" name="Rectangle 3"/>
          <p:cNvSpPr>
            <a:spLocks noGrp="1" noChangeArrowheads="1"/>
          </p:cNvSpPr>
          <p:nvPr>
            <p:ph type="body" idx="4294967295"/>
          </p:nvPr>
        </p:nvSpPr>
        <p:spPr>
          <a:xfrm>
            <a:off x="457200" y="1331259"/>
            <a:ext cx="8229600" cy="4525963"/>
          </a:xfrm>
        </p:spPr>
        <p:txBody>
          <a:bodyPr>
            <a:normAutofit lnSpcReduction="10000"/>
          </a:bodyPr>
          <a:lstStyle/>
          <a:p>
            <a:pPr eaLnBrk="1" hangingPunct="1"/>
            <a:r>
              <a:rPr lang="en-US" altLang="en-US" sz="2200" dirty="0" smtClean="0"/>
              <a:t>Focuses primarily on examining the consequences of depressed behaviors (reduce opportunities for positive reinforcement) and developing a gradual plan for becoming more mobilized and active</a:t>
            </a:r>
          </a:p>
          <a:p>
            <a:pPr eaLnBrk="1" hangingPunct="1"/>
            <a:endParaRPr lang="en-US" altLang="en-US" sz="2200" dirty="0" smtClean="0"/>
          </a:p>
          <a:p>
            <a:pPr eaLnBrk="1" hangingPunct="1"/>
            <a:r>
              <a:rPr lang="en-US" altLang="en-US" sz="2200" dirty="0" smtClean="0"/>
              <a:t>Activity scheduling emphasizing mastery and pleasure experiences</a:t>
            </a:r>
          </a:p>
          <a:p>
            <a:pPr eaLnBrk="1" hangingPunct="1"/>
            <a:endParaRPr lang="en-US" altLang="en-US" sz="2200" dirty="0" smtClean="0"/>
          </a:p>
          <a:p>
            <a:pPr eaLnBrk="1" hangingPunct="1"/>
            <a:r>
              <a:rPr lang="en-US" altLang="en-US" sz="2200" dirty="0" smtClean="0"/>
              <a:t>Avoiding avoidance behaviors</a:t>
            </a:r>
          </a:p>
          <a:p>
            <a:pPr eaLnBrk="1" hangingPunct="1"/>
            <a:endParaRPr lang="en-US" altLang="en-US" sz="2200" dirty="0" smtClean="0"/>
          </a:p>
          <a:p>
            <a:pPr eaLnBrk="1" hangingPunct="1"/>
            <a:r>
              <a:rPr lang="en-US" altLang="en-US" sz="2200" dirty="0" smtClean="0"/>
              <a:t>Evidence for equivalent effectiveness to problem solving therapy in depressed cancer outpatients (</a:t>
            </a:r>
            <a:r>
              <a:rPr lang="en-US" altLang="en-US" sz="2200" dirty="0" err="1" smtClean="0"/>
              <a:t>Hopko</a:t>
            </a:r>
            <a:r>
              <a:rPr lang="en-US" altLang="en-US" sz="2200" dirty="0" smtClean="0"/>
              <a:t> et al, 2009, 2011)</a:t>
            </a:r>
          </a:p>
        </p:txBody>
      </p:sp>
    </p:spTree>
    <p:extLst>
      <p:ext uri="{BB962C8B-B14F-4D97-AF65-F5344CB8AC3E}">
        <p14:creationId xmlns:p14="http://schemas.microsoft.com/office/powerpoint/2010/main" val="8338160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Therapy</a:t>
            </a:r>
            <a:endParaRPr lang="en-CA" dirty="0"/>
          </a:p>
        </p:txBody>
      </p:sp>
      <p:sp>
        <p:nvSpPr>
          <p:cNvPr id="3" name="Content Placeholder 2"/>
          <p:cNvSpPr>
            <a:spLocks noGrp="1"/>
          </p:cNvSpPr>
          <p:nvPr>
            <p:ph idx="4294967295"/>
          </p:nvPr>
        </p:nvSpPr>
        <p:spPr>
          <a:xfrm>
            <a:off x="457200" y="1266713"/>
            <a:ext cx="8229600" cy="4525963"/>
          </a:xfrm>
        </p:spPr>
        <p:txBody>
          <a:bodyPr>
            <a:normAutofit fontScale="92500" lnSpcReduction="10000"/>
          </a:bodyPr>
          <a:lstStyle/>
          <a:p>
            <a:r>
              <a:rPr lang="en-US" sz="2400" dirty="0" smtClean="0"/>
              <a:t>Focuses on effective coping with stressors by teaching problem solving skills</a:t>
            </a:r>
          </a:p>
          <a:p>
            <a:endParaRPr lang="en-US" sz="2400" dirty="0" smtClean="0"/>
          </a:p>
          <a:p>
            <a:r>
              <a:rPr lang="en-US" sz="2400" dirty="0" smtClean="0"/>
              <a:t>Fosters adaptive attitudes and </a:t>
            </a:r>
            <a:r>
              <a:rPr lang="en-US" sz="2400" dirty="0" err="1" smtClean="0"/>
              <a:t>behaviours</a:t>
            </a:r>
            <a:endParaRPr lang="en-US" sz="2400" dirty="0" smtClean="0"/>
          </a:p>
          <a:p>
            <a:endParaRPr lang="en-US" sz="2400" dirty="0" smtClean="0"/>
          </a:p>
          <a:p>
            <a:r>
              <a:rPr lang="en-US" sz="2400" dirty="0" smtClean="0"/>
              <a:t>8 treatment sessions delivered in person or by phone, individual or with support person</a:t>
            </a:r>
          </a:p>
          <a:p>
            <a:endParaRPr lang="en-US" sz="2400" dirty="0" smtClean="0"/>
          </a:p>
          <a:p>
            <a:r>
              <a:rPr lang="en-US" sz="2400" dirty="0" smtClean="0"/>
              <a:t>Can be delivered by non mental health professionals </a:t>
            </a:r>
            <a:r>
              <a:rPr lang="en-US" sz="2400" dirty="0" err="1" smtClean="0"/>
              <a:t>eg</a:t>
            </a:r>
            <a:r>
              <a:rPr lang="en-US" sz="2400" dirty="0" smtClean="0"/>
              <a:t> trained nurses</a:t>
            </a:r>
          </a:p>
          <a:p>
            <a:endParaRPr lang="en-US" sz="2400" dirty="0" smtClean="0"/>
          </a:p>
          <a:p>
            <a:r>
              <a:rPr lang="en-US" sz="2400" dirty="0" smtClean="0"/>
              <a:t>Most common therapy employed in collaborative care interventions</a:t>
            </a:r>
          </a:p>
          <a:p>
            <a:endParaRPr lang="en-US" sz="2400" dirty="0" smtClean="0"/>
          </a:p>
        </p:txBody>
      </p:sp>
    </p:spTree>
    <p:extLst>
      <p:ext uri="{BB962C8B-B14F-4D97-AF65-F5344CB8AC3E}">
        <p14:creationId xmlns:p14="http://schemas.microsoft.com/office/powerpoint/2010/main" val="363511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Therapy</a:t>
            </a:r>
            <a:endParaRPr lang="en-CA" dirty="0"/>
          </a:p>
        </p:txBody>
      </p:sp>
      <p:sp>
        <p:nvSpPr>
          <p:cNvPr id="3" name="Content Placeholder 2"/>
          <p:cNvSpPr>
            <a:spLocks noGrp="1"/>
          </p:cNvSpPr>
          <p:nvPr>
            <p:ph idx="4294967295"/>
          </p:nvPr>
        </p:nvSpPr>
        <p:spPr>
          <a:xfrm>
            <a:off x="457200" y="1266713"/>
            <a:ext cx="8229600" cy="4525963"/>
          </a:xfrm>
        </p:spPr>
        <p:txBody>
          <a:bodyPr>
            <a:normAutofit lnSpcReduction="10000"/>
          </a:bodyPr>
          <a:lstStyle/>
          <a:p>
            <a:endParaRPr lang="en-US" sz="2400" dirty="0" smtClean="0"/>
          </a:p>
          <a:p>
            <a:pPr marL="0" indent="0">
              <a:buNone/>
            </a:pPr>
            <a:r>
              <a:rPr lang="en-US" sz="2400" dirty="0" smtClean="0"/>
              <a:t>Components of problem solving therapy involve: </a:t>
            </a:r>
          </a:p>
          <a:p>
            <a:pPr marL="0" indent="0">
              <a:buNone/>
            </a:pPr>
            <a:endParaRPr lang="en-US" sz="2400" dirty="0" smtClean="0"/>
          </a:p>
          <a:p>
            <a:pPr lvl="1">
              <a:buFont typeface="Arial" panose="020B0604020202020204" pitchFamily="34" charset="0"/>
              <a:buChar char="•"/>
            </a:pPr>
            <a:r>
              <a:rPr lang="en-US" sz="2000" dirty="0" smtClean="0"/>
              <a:t>skills to enhance multitasking (externalization, visualization, simplification), </a:t>
            </a:r>
          </a:p>
          <a:p>
            <a:pPr lvl="1">
              <a:buFont typeface="Arial" panose="020B0604020202020204" pitchFamily="34" charset="0"/>
              <a:buChar char="•"/>
            </a:pPr>
            <a:r>
              <a:rPr lang="en-US" sz="2000" dirty="0" smtClean="0"/>
              <a:t>skills to reduce emotional arousal that affects problem solving; </a:t>
            </a:r>
          </a:p>
          <a:p>
            <a:pPr lvl="1">
              <a:buFont typeface="Arial" panose="020B0604020202020204" pitchFamily="34" charset="0"/>
              <a:buChar char="•"/>
            </a:pPr>
            <a:r>
              <a:rPr lang="en-US" sz="2000" dirty="0" smtClean="0"/>
              <a:t>problem solving tasks </a:t>
            </a:r>
            <a:r>
              <a:rPr lang="en-US" sz="2000" dirty="0" err="1" smtClean="0"/>
              <a:t>eg</a:t>
            </a:r>
            <a:r>
              <a:rPr lang="en-US" sz="2000" dirty="0" smtClean="0"/>
              <a:t> defining problem and goal setting; </a:t>
            </a:r>
          </a:p>
          <a:p>
            <a:pPr lvl="1">
              <a:buFont typeface="Arial" panose="020B0604020202020204" pitchFamily="34" charset="0"/>
              <a:buChar char="•"/>
            </a:pPr>
            <a:r>
              <a:rPr lang="en-US" sz="2000" dirty="0" smtClean="0"/>
              <a:t>brainstorming, </a:t>
            </a:r>
          </a:p>
          <a:p>
            <a:pPr lvl="1">
              <a:buFont typeface="Arial" panose="020B0604020202020204" pitchFamily="34" charset="0"/>
              <a:buChar char="•"/>
            </a:pPr>
            <a:r>
              <a:rPr lang="en-US" sz="2000" dirty="0" smtClean="0"/>
              <a:t>decision making, </a:t>
            </a:r>
          </a:p>
          <a:p>
            <a:pPr lvl="1">
              <a:buFont typeface="Arial" panose="020B0604020202020204" pitchFamily="34" charset="0"/>
              <a:buChar char="•"/>
            </a:pPr>
            <a:r>
              <a:rPr lang="en-US" sz="2000" dirty="0" smtClean="0"/>
              <a:t>developing action plan, </a:t>
            </a:r>
          </a:p>
          <a:p>
            <a:pPr lvl="1">
              <a:buFont typeface="Arial" panose="020B0604020202020204" pitchFamily="34" charset="0"/>
              <a:buChar char="•"/>
            </a:pPr>
            <a:r>
              <a:rPr lang="en-US" sz="2000" dirty="0" smtClean="0"/>
              <a:t>implementation and evaluation </a:t>
            </a:r>
          </a:p>
          <a:p>
            <a:pPr marL="0" indent="0">
              <a:buNone/>
            </a:pPr>
            <a:endParaRPr lang="en-US" sz="1300" dirty="0" smtClean="0"/>
          </a:p>
          <a:p>
            <a:pPr marL="0" indent="0">
              <a:buNone/>
            </a:pPr>
            <a:endParaRPr lang="en-US" sz="1300" dirty="0"/>
          </a:p>
          <a:p>
            <a:pPr marL="0" indent="0">
              <a:buNone/>
            </a:pPr>
            <a:r>
              <a:rPr lang="en-US" sz="1300" dirty="0" smtClean="0"/>
              <a:t>(Source: </a:t>
            </a:r>
            <a:r>
              <a:rPr lang="en-US" sz="1300" dirty="0" err="1" smtClean="0"/>
              <a:t>Nezu</a:t>
            </a:r>
            <a:r>
              <a:rPr lang="en-US" sz="1300" dirty="0" smtClean="0"/>
              <a:t> et al, 2013)</a:t>
            </a:r>
            <a:endParaRPr lang="en-CA" sz="1300" dirty="0"/>
          </a:p>
        </p:txBody>
      </p:sp>
    </p:spTree>
    <p:extLst>
      <p:ext uri="{BB962C8B-B14F-4D97-AF65-F5344CB8AC3E}">
        <p14:creationId xmlns:p14="http://schemas.microsoft.com/office/powerpoint/2010/main" val="253533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p:cNvSpPr>
          <p:nvPr>
            <p:ph type="title"/>
          </p:nvPr>
        </p:nvSpPr>
        <p:spPr>
          <a:xfrm>
            <a:off x="457200" y="140168"/>
            <a:ext cx="8229600" cy="741362"/>
          </a:xfrm>
        </p:spPr>
        <p:txBody>
          <a:bodyPr>
            <a:normAutofit/>
          </a:bodyPr>
          <a:lstStyle/>
          <a:p>
            <a:pPr eaLnBrk="1" hangingPunct="1"/>
            <a:r>
              <a:rPr lang="en-CA" altLang="en-US" dirty="0" smtClean="0"/>
              <a:t>Supportive-Expressive Therapy </a:t>
            </a:r>
            <a:endParaRPr lang="en-US" altLang="en-US" dirty="0" smtClean="0"/>
          </a:p>
        </p:txBody>
      </p:sp>
      <p:sp>
        <p:nvSpPr>
          <p:cNvPr id="43010" name="Content Placeholder 2"/>
          <p:cNvSpPr>
            <a:spLocks noGrp="1"/>
          </p:cNvSpPr>
          <p:nvPr>
            <p:ph idx="4294967295"/>
          </p:nvPr>
        </p:nvSpPr>
        <p:spPr>
          <a:xfrm>
            <a:off x="228601" y="1402752"/>
            <a:ext cx="8229600" cy="4724400"/>
          </a:xfrm>
        </p:spPr>
        <p:txBody>
          <a:bodyPr>
            <a:normAutofit fontScale="92500" lnSpcReduction="20000"/>
          </a:bodyPr>
          <a:lstStyle/>
          <a:p>
            <a:pPr lvl="1" eaLnBrk="1" hangingPunct="1">
              <a:spcBef>
                <a:spcPts val="0"/>
              </a:spcBef>
              <a:buFont typeface="Arial" panose="020B0604020202020204" pitchFamily="34" charset="0"/>
              <a:buChar char="•"/>
            </a:pPr>
            <a:r>
              <a:rPr lang="en-CA" altLang="en-US" sz="2200" dirty="0" smtClean="0">
                <a:latin typeface="Arial" panose="020B0604020202020204" pitchFamily="34" charset="0"/>
                <a:cs typeface="Arial" panose="020B0604020202020204" pitchFamily="34" charset="0"/>
              </a:rPr>
              <a:t>Therapeutic relationship</a:t>
            </a:r>
          </a:p>
          <a:p>
            <a:pPr lvl="1" eaLnBrk="1" hangingPunct="1">
              <a:spcBef>
                <a:spcPts val="0"/>
              </a:spcBef>
              <a:buFont typeface="Arial" panose="020B0604020202020204" pitchFamily="34" charset="0"/>
              <a:buChar char="•"/>
            </a:pPr>
            <a:endParaRPr lang="en-CA" altLang="en-US" sz="2200" dirty="0" smtClean="0">
              <a:latin typeface="Arial" panose="020B0604020202020204" pitchFamily="34" charset="0"/>
              <a:cs typeface="Arial" panose="020B0604020202020204" pitchFamily="34" charset="0"/>
            </a:endParaRPr>
          </a:p>
          <a:p>
            <a:pPr marL="1196975" lvl="1" eaLnBrk="1" hangingPunct="1">
              <a:spcBef>
                <a:spcPts val="0"/>
              </a:spcBef>
            </a:pPr>
            <a:r>
              <a:rPr lang="en-CA" altLang="en-US" sz="2200" dirty="0" smtClean="0">
                <a:latin typeface="Arial" panose="020B0604020202020204" pitchFamily="34" charset="0"/>
                <a:cs typeface="Arial" panose="020B0604020202020204" pitchFamily="34" charset="0"/>
              </a:rPr>
              <a:t>Reflective space ( the creation of a safe space that encourages reflection and understanding</a:t>
            </a:r>
          </a:p>
          <a:p>
            <a:pPr marL="1196975" lvl="1" eaLnBrk="1" hangingPunct="1">
              <a:spcBef>
                <a:spcPts val="0"/>
              </a:spcBef>
            </a:pPr>
            <a:endParaRPr lang="en-CA" altLang="en-US" sz="2200" dirty="0" smtClean="0">
              <a:latin typeface="Arial" panose="020B0604020202020204" pitchFamily="34" charset="0"/>
              <a:cs typeface="Arial" panose="020B0604020202020204" pitchFamily="34" charset="0"/>
            </a:endParaRPr>
          </a:p>
          <a:p>
            <a:pPr marL="1196975" lvl="1" eaLnBrk="1" hangingPunct="1">
              <a:spcBef>
                <a:spcPts val="0"/>
              </a:spcBef>
            </a:pPr>
            <a:r>
              <a:rPr lang="en-CA" altLang="en-US" sz="2200" dirty="0" smtClean="0">
                <a:latin typeface="Arial" panose="020B0604020202020204" pitchFamily="34" charset="0"/>
                <a:cs typeface="Arial" panose="020B0604020202020204" pitchFamily="34" charset="0"/>
              </a:rPr>
              <a:t>Empathic understanding and validation (the attitude of the therapist fosters a sense of being understood and cared for)</a:t>
            </a:r>
          </a:p>
          <a:p>
            <a:pPr marL="1196975" lvl="1" eaLnBrk="1" hangingPunct="1">
              <a:spcBef>
                <a:spcPts val="0"/>
              </a:spcBef>
            </a:pPr>
            <a:endParaRPr lang="en-CA" altLang="en-US" sz="2200" dirty="0" smtClean="0">
              <a:latin typeface="Arial" panose="020B0604020202020204" pitchFamily="34" charset="0"/>
              <a:cs typeface="Arial" panose="020B0604020202020204" pitchFamily="34" charset="0"/>
            </a:endParaRPr>
          </a:p>
          <a:p>
            <a:pPr marL="1196975" lvl="1" eaLnBrk="1" hangingPunct="1">
              <a:spcBef>
                <a:spcPts val="0"/>
              </a:spcBef>
            </a:pPr>
            <a:r>
              <a:rPr lang="en-CA" altLang="en-US" sz="2200" dirty="0" smtClean="0">
                <a:latin typeface="Arial" panose="020B0604020202020204" pitchFamily="34" charset="0"/>
                <a:cs typeface="Arial" panose="020B0604020202020204" pitchFamily="34" charset="0"/>
              </a:rPr>
              <a:t>Affect regulation ( the relationship with the therapist has a calming effect and helps the patient manage symptoms)</a:t>
            </a:r>
          </a:p>
          <a:p>
            <a:pPr lvl="1" eaLnBrk="1" hangingPunct="1">
              <a:spcBef>
                <a:spcPts val="0"/>
              </a:spcBef>
            </a:pPr>
            <a:endParaRPr lang="en-CA" altLang="en-US" sz="2200" dirty="0" smtClean="0">
              <a:latin typeface="Arial" panose="020B0604020202020204" pitchFamily="34" charset="0"/>
              <a:cs typeface="Arial" panose="020B0604020202020204" pitchFamily="34" charset="0"/>
            </a:endParaRPr>
          </a:p>
          <a:p>
            <a:pPr lvl="1" eaLnBrk="1" hangingPunct="1">
              <a:spcBef>
                <a:spcPts val="0"/>
              </a:spcBef>
              <a:buFont typeface="Arial" panose="020B0604020202020204" pitchFamily="34" charset="0"/>
              <a:buChar char="•"/>
            </a:pPr>
            <a:r>
              <a:rPr lang="en-CA" altLang="en-US" sz="2200" dirty="0" err="1" smtClean="0">
                <a:latin typeface="Arial" panose="020B0604020202020204" pitchFamily="34" charset="0"/>
                <a:cs typeface="Arial" panose="020B0604020202020204" pitchFamily="34" charset="0"/>
              </a:rPr>
              <a:t>Mentalization</a:t>
            </a:r>
            <a:r>
              <a:rPr lang="en-CA" altLang="en-US" sz="2200" dirty="0" smtClean="0">
                <a:latin typeface="Arial" panose="020B0604020202020204" pitchFamily="34" charset="0"/>
                <a:cs typeface="Arial" panose="020B0604020202020204" pitchFamily="34" charset="0"/>
              </a:rPr>
              <a:t> </a:t>
            </a:r>
            <a:r>
              <a:rPr lang="en-CA" altLang="en-US" sz="2200" dirty="0">
                <a:latin typeface="Arial" panose="020B0604020202020204" pitchFamily="34" charset="0"/>
                <a:cs typeface="Arial" panose="020B0604020202020204" pitchFamily="34" charset="0"/>
              </a:rPr>
              <a:t>i</a:t>
            </a:r>
            <a:r>
              <a:rPr lang="en-CA" altLang="en-US" sz="2200" dirty="0" smtClean="0">
                <a:latin typeface="Arial" panose="020B0604020202020204" pitchFamily="34" charset="0"/>
                <a:cs typeface="Arial" panose="020B0604020202020204" pitchFamily="34" charset="0"/>
              </a:rPr>
              <a:t>.e. distinguish facts from feelings; thinking about feelings and intentions</a:t>
            </a:r>
          </a:p>
          <a:p>
            <a:pPr lvl="2" eaLnBrk="1" hangingPunct="1">
              <a:spcBef>
                <a:spcPts val="0"/>
              </a:spcBef>
            </a:pPr>
            <a:endParaRPr lang="en-CA" altLang="en-US" sz="2200" dirty="0" smtClean="0">
              <a:latin typeface="Arial" panose="020B0604020202020204" pitchFamily="34" charset="0"/>
              <a:cs typeface="Arial" panose="020B0604020202020204" pitchFamily="34" charset="0"/>
            </a:endParaRPr>
          </a:p>
          <a:p>
            <a:pPr lvl="1" eaLnBrk="1" hangingPunct="1">
              <a:spcBef>
                <a:spcPts val="0"/>
              </a:spcBef>
              <a:buFont typeface="Arial" panose="020B0604020202020204" pitchFamily="34" charset="0"/>
              <a:buChar char="•"/>
            </a:pPr>
            <a:r>
              <a:rPr lang="en-CA" altLang="en-US" sz="2200" dirty="0" smtClean="0">
                <a:latin typeface="Arial" panose="020B0604020202020204" pitchFamily="34" charset="0"/>
                <a:cs typeface="Arial" panose="020B0604020202020204" pitchFamily="34" charset="0"/>
              </a:rPr>
              <a:t>Joint creation of meaning and new narratives (making sense of one’s life and the cancer diagnosis)</a:t>
            </a:r>
          </a:p>
          <a:p>
            <a:pPr lvl="1" eaLnBrk="1" hangingPunct="1">
              <a:spcBef>
                <a:spcPts val="0"/>
              </a:spcBef>
              <a:buFont typeface="Arial" panose="020B0604020202020204" pitchFamily="34" charset="0"/>
              <a:buChar char="•"/>
            </a:pPr>
            <a:endParaRPr lang="en-CA" altLang="en-US" sz="2200" dirty="0" smtClean="0">
              <a:latin typeface="Arial" panose="020B0604020202020204" pitchFamily="34" charset="0"/>
              <a:cs typeface="Arial" panose="020B0604020202020204" pitchFamily="34" charset="0"/>
            </a:endParaRPr>
          </a:p>
          <a:p>
            <a:pPr lvl="1" eaLnBrk="1" hangingPunct="1">
              <a:spcBef>
                <a:spcPts val="0"/>
              </a:spcBef>
              <a:buFont typeface="Arial" panose="020B0604020202020204" pitchFamily="34" charset="0"/>
              <a:buChar char="•"/>
            </a:pPr>
            <a:r>
              <a:rPr lang="en-CA" altLang="en-US" sz="2200" dirty="0" smtClean="0">
                <a:latin typeface="Arial" panose="020B0604020202020204" pitchFamily="34" charset="0"/>
                <a:cs typeface="Arial" panose="020B0604020202020204" pitchFamily="34" charset="0"/>
              </a:rPr>
              <a:t>Attention to the whole person</a:t>
            </a:r>
          </a:p>
        </p:txBody>
      </p:sp>
    </p:spTree>
    <p:extLst>
      <p:ext uri="{BB962C8B-B14F-4D97-AF65-F5344CB8AC3E}">
        <p14:creationId xmlns:p14="http://schemas.microsoft.com/office/powerpoint/2010/main" val="2360411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9"/>
            <a:ext cx="8229600" cy="741362"/>
          </a:xfrm>
        </p:spPr>
        <p:txBody>
          <a:bodyPr/>
          <a:lstStyle/>
          <a:p>
            <a:pPr>
              <a:defRPr/>
            </a:pPr>
            <a:r>
              <a:rPr lang="en-CA" dirty="0" smtClean="0"/>
              <a:t>Areas of Promise in Psychotherapy for Advanced Cancer</a:t>
            </a:r>
            <a:endParaRPr lang="en-US" dirty="0"/>
          </a:p>
        </p:txBody>
      </p:sp>
      <p:sp>
        <p:nvSpPr>
          <p:cNvPr id="3" name="Content Placeholder 2"/>
          <p:cNvSpPr>
            <a:spLocks noGrp="1"/>
          </p:cNvSpPr>
          <p:nvPr>
            <p:ph idx="4294967295"/>
          </p:nvPr>
        </p:nvSpPr>
        <p:spPr>
          <a:xfrm>
            <a:off x="457200" y="1600200"/>
            <a:ext cx="8229600" cy="4525963"/>
          </a:xfrm>
        </p:spPr>
        <p:txBody>
          <a:bodyPr/>
          <a:lstStyle/>
          <a:p>
            <a:pPr>
              <a:defRPr/>
            </a:pPr>
            <a:r>
              <a:rPr lang="en-CA" sz="2400" dirty="0" smtClean="0"/>
              <a:t>3 newer therapies targeting advanced cancer populations</a:t>
            </a:r>
          </a:p>
          <a:p>
            <a:pPr>
              <a:defRPr/>
            </a:pPr>
            <a:r>
              <a:rPr lang="en-CA" sz="2400" dirty="0" smtClean="0"/>
              <a:t>Not yet reported in depressed subgroups</a:t>
            </a:r>
          </a:p>
          <a:p>
            <a:pPr>
              <a:defRPr/>
            </a:pPr>
            <a:r>
              <a:rPr lang="en-CA" sz="2400" dirty="0" smtClean="0"/>
              <a:t>Dignity therapy </a:t>
            </a:r>
            <a:r>
              <a:rPr lang="en-CA" sz="1800" dirty="0" smtClean="0"/>
              <a:t>(</a:t>
            </a:r>
            <a:r>
              <a:rPr lang="en-CA" sz="1800" dirty="0" err="1" smtClean="0"/>
              <a:t>Chochinov</a:t>
            </a:r>
            <a:r>
              <a:rPr lang="en-CA" sz="1800" dirty="0" smtClean="0"/>
              <a:t> et al, 2011)</a:t>
            </a:r>
          </a:p>
          <a:p>
            <a:pPr marL="349250" indent="0">
              <a:buNone/>
              <a:defRPr/>
            </a:pPr>
            <a:r>
              <a:rPr lang="en-CA" sz="1800" dirty="0">
                <a:effectLst/>
              </a:rPr>
              <a:t>An individual, legacy project intervention for palliative patients using a tape recorded interview based on a 9 question interview protocol.  The dignity interview focuses on issues that matter most or that the patient would most want remembered.</a:t>
            </a:r>
            <a:r>
              <a:rPr lang="en-US" sz="1800" dirty="0">
                <a:effectLst/>
              </a:rPr>
              <a:t>  </a:t>
            </a:r>
            <a:r>
              <a:rPr lang="en-CA" sz="1800" dirty="0">
                <a:effectLst/>
              </a:rPr>
              <a:t>Edited transcripts of the interview are given to patients to share with family.</a:t>
            </a:r>
            <a:endParaRPr lang="en-US" sz="1800" dirty="0">
              <a:effectLst/>
            </a:endParaRPr>
          </a:p>
          <a:p>
            <a:pPr>
              <a:defRPr/>
            </a:pPr>
            <a:r>
              <a:rPr lang="en-CA" sz="2400" dirty="0" smtClean="0"/>
              <a:t>Meaning Centred Psychotherapy </a:t>
            </a:r>
            <a:r>
              <a:rPr lang="en-CA" sz="1800" dirty="0" smtClean="0"/>
              <a:t>(</a:t>
            </a:r>
            <a:r>
              <a:rPr lang="en-CA" sz="1800" dirty="0" err="1" smtClean="0"/>
              <a:t>Breitbart</a:t>
            </a:r>
            <a:r>
              <a:rPr lang="en-CA" sz="1800" dirty="0" smtClean="0"/>
              <a:t> et al, 2012)</a:t>
            </a:r>
          </a:p>
          <a:p>
            <a:pPr marL="349250" indent="0">
              <a:buNone/>
              <a:defRPr/>
            </a:pPr>
            <a:r>
              <a:rPr lang="en-CA" sz="1800" dirty="0" smtClean="0">
                <a:effectLst/>
              </a:rPr>
              <a:t>A </a:t>
            </a:r>
            <a:r>
              <a:rPr lang="en-CA" sz="1800" dirty="0">
                <a:effectLst/>
              </a:rPr>
              <a:t>brief intervention focusing on historical, attitudinal, creative and experiential sources of meaning developed for advanced cancer patients. Developed as either an 8 </a:t>
            </a:r>
            <a:r>
              <a:rPr lang="en-CA" sz="1800" dirty="0" err="1">
                <a:effectLst/>
              </a:rPr>
              <a:t>wk</a:t>
            </a:r>
            <a:r>
              <a:rPr lang="en-CA" sz="1800" dirty="0">
                <a:effectLst/>
              </a:rPr>
              <a:t> group or 7 </a:t>
            </a:r>
            <a:r>
              <a:rPr lang="en-CA" sz="1800" dirty="0" err="1">
                <a:effectLst/>
              </a:rPr>
              <a:t>wk</a:t>
            </a:r>
            <a:r>
              <a:rPr lang="en-CA" sz="1800" dirty="0">
                <a:effectLst/>
              </a:rPr>
              <a:t> individual intervention.</a:t>
            </a:r>
            <a:endParaRPr lang="en-US" sz="1800" dirty="0"/>
          </a:p>
        </p:txBody>
      </p:sp>
    </p:spTree>
    <p:extLst>
      <p:ext uri="{BB962C8B-B14F-4D97-AF65-F5344CB8AC3E}">
        <p14:creationId xmlns:p14="http://schemas.microsoft.com/office/powerpoint/2010/main" val="3371788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11"/>
            <a:ext cx="8229600" cy="741362"/>
          </a:xfrm>
        </p:spPr>
        <p:txBody>
          <a:bodyPr/>
          <a:lstStyle/>
          <a:p>
            <a:pPr>
              <a:defRPr/>
            </a:pPr>
            <a:r>
              <a:rPr lang="en-CA" dirty="0" smtClean="0"/>
              <a:t>Areas of Promise in Psychotherapy for Advanced Cancer</a:t>
            </a:r>
            <a:endParaRPr lang="en-US" dirty="0"/>
          </a:p>
        </p:txBody>
      </p:sp>
      <p:sp>
        <p:nvSpPr>
          <p:cNvPr id="3" name="Content Placeholder 2"/>
          <p:cNvSpPr>
            <a:spLocks noGrp="1"/>
          </p:cNvSpPr>
          <p:nvPr>
            <p:ph idx="4294967295"/>
          </p:nvPr>
        </p:nvSpPr>
        <p:spPr>
          <a:xfrm>
            <a:off x="301625" y="1524000"/>
            <a:ext cx="8540750" cy="4422775"/>
          </a:xfrm>
        </p:spPr>
        <p:txBody>
          <a:bodyPr>
            <a:normAutofit/>
          </a:bodyPr>
          <a:lstStyle/>
          <a:p>
            <a:pPr>
              <a:defRPr/>
            </a:pPr>
            <a:r>
              <a:rPr lang="en-CA" sz="2200" dirty="0" smtClean="0"/>
              <a:t>CALM (Lo et al, 2014)</a:t>
            </a:r>
          </a:p>
          <a:p>
            <a:pPr>
              <a:defRPr/>
            </a:pPr>
            <a:r>
              <a:rPr lang="en-CA" sz="2200" dirty="0">
                <a:effectLst/>
              </a:rPr>
              <a:t>A brief, </a:t>
            </a:r>
            <a:r>
              <a:rPr lang="en-CA" sz="2200" dirty="0" err="1">
                <a:effectLst/>
              </a:rPr>
              <a:t>manualized</a:t>
            </a:r>
            <a:r>
              <a:rPr lang="en-CA" sz="2200" dirty="0">
                <a:effectLst/>
              </a:rPr>
              <a:t>, semi-structured individual and couple-based psychotherapy designed to alleviate distress in patients with advanced cancer. </a:t>
            </a:r>
            <a:endParaRPr lang="en-CA" sz="2200" dirty="0" smtClean="0">
              <a:effectLst/>
            </a:endParaRPr>
          </a:p>
          <a:p>
            <a:pPr>
              <a:defRPr/>
            </a:pPr>
            <a:r>
              <a:rPr lang="en-CA" sz="2200" dirty="0" smtClean="0">
                <a:effectLst/>
              </a:rPr>
              <a:t> </a:t>
            </a:r>
            <a:r>
              <a:rPr lang="en-CA" sz="2200" dirty="0">
                <a:effectLst/>
              </a:rPr>
              <a:t>3-8 sessions delivered over 6 months that addresses four broad domains: symptom management and </a:t>
            </a:r>
            <a:r>
              <a:rPr lang="en-CA" sz="2200" dirty="0" smtClean="0">
                <a:effectLst/>
              </a:rPr>
              <a:t>communication </a:t>
            </a:r>
            <a:r>
              <a:rPr lang="en-CA" sz="2200" dirty="0">
                <a:effectLst/>
              </a:rPr>
              <a:t>with health care providers, changes in self and relations with close others, sense of meaning and purpose, and the future and mortality </a:t>
            </a:r>
            <a:endParaRPr lang="en-CA" sz="2200" dirty="0" smtClean="0">
              <a:effectLst/>
            </a:endParaRPr>
          </a:p>
          <a:p>
            <a:pPr>
              <a:defRPr/>
            </a:pPr>
            <a:r>
              <a:rPr lang="en-CA" sz="2200" dirty="0" smtClean="0">
                <a:effectLst/>
              </a:rPr>
              <a:t>supportive-expressive </a:t>
            </a:r>
            <a:r>
              <a:rPr lang="en-CA" sz="2200" dirty="0">
                <a:effectLst/>
              </a:rPr>
              <a:t>individual therapy shown to alleviate </a:t>
            </a:r>
            <a:r>
              <a:rPr lang="en-CA" sz="2200" dirty="0" smtClean="0">
                <a:effectLst/>
              </a:rPr>
              <a:t>depressive distress </a:t>
            </a:r>
            <a:r>
              <a:rPr lang="en-CA" sz="2200" dirty="0">
                <a:effectLst/>
              </a:rPr>
              <a:t>and death anxiety and to improve the sense of meaning and peace (spiritual well-being).</a:t>
            </a:r>
            <a:endParaRPr lang="en-US" sz="2200" dirty="0"/>
          </a:p>
        </p:txBody>
      </p:sp>
    </p:spTree>
    <p:extLst>
      <p:ext uri="{BB962C8B-B14F-4D97-AF65-F5344CB8AC3E}">
        <p14:creationId xmlns:p14="http://schemas.microsoft.com/office/powerpoint/2010/main" val="169899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413" y="6217544"/>
            <a:ext cx="2499060" cy="76416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dirty="0"/>
          </a:p>
        </p:txBody>
      </p:sp>
      <p:pic>
        <p:nvPicPr>
          <p:cNvPr id="27" name="Picture 26" descr="Slide03.jpg"/>
          <p:cNvPicPr>
            <a:picLocks noChangeAspect="1"/>
          </p:cNvPicPr>
          <p:nvPr/>
        </p:nvPicPr>
        <p:blipFill rotWithShape="1">
          <a:blip r:embed="rId3">
            <a:extLst>
              <a:ext uri="{28A0092B-C50C-407E-A947-70E740481C1C}">
                <a14:useLocalDpi xmlns:a14="http://schemas.microsoft.com/office/drawing/2010/main" val="0"/>
              </a:ext>
            </a:extLst>
          </a:blip>
          <a:srcRect l="18955" t="20697" r="27124" b="16994"/>
          <a:stretch/>
        </p:blipFill>
        <p:spPr>
          <a:xfrm>
            <a:off x="5520470" y="3677892"/>
            <a:ext cx="3623529" cy="3140391"/>
          </a:xfrm>
          <a:prstGeom prst="rect">
            <a:avLst/>
          </a:prstGeom>
        </p:spPr>
      </p:pic>
      <p:sp>
        <p:nvSpPr>
          <p:cNvPr id="15362" name="Rectangle 2"/>
          <p:cNvSpPr>
            <a:spLocks noGrp="1" noChangeArrowheads="1"/>
          </p:cNvSpPr>
          <p:nvPr>
            <p:ph type="title"/>
          </p:nvPr>
        </p:nvSpPr>
        <p:spPr>
          <a:noFill/>
        </p:spPr>
        <p:txBody>
          <a:bodyPr lIns="92075" tIns="46038" rIns="92075" bIns="46038">
            <a:normAutofit/>
          </a:bodyPr>
          <a:lstStyle/>
          <a:p>
            <a:pPr eaLnBrk="1" hangingPunct="1"/>
            <a:r>
              <a:rPr lang="en-US" altLang="en-US" dirty="0" smtClean="0">
                <a:latin typeface="+mn-lt"/>
              </a:rPr>
              <a:t>Depression in Cancer</a:t>
            </a:r>
          </a:p>
        </p:txBody>
      </p:sp>
      <p:sp>
        <p:nvSpPr>
          <p:cNvPr id="15363" name="Rectangle 3"/>
          <p:cNvSpPr>
            <a:spLocks noGrp="1" noChangeArrowheads="1"/>
          </p:cNvSpPr>
          <p:nvPr>
            <p:ph type="body" idx="4294967295"/>
          </p:nvPr>
        </p:nvSpPr>
        <p:spPr>
          <a:xfrm>
            <a:off x="521544" y="1471984"/>
            <a:ext cx="8229600" cy="778061"/>
          </a:xfrm>
          <a:noFill/>
        </p:spPr>
        <p:txBody>
          <a:bodyPr lIns="92075" tIns="46038" rIns="92075" bIns="46038">
            <a:normAutofit/>
          </a:bodyPr>
          <a:lstStyle/>
          <a:p>
            <a:pPr eaLnBrk="1" hangingPunct="1">
              <a:spcBef>
                <a:spcPts val="0"/>
              </a:spcBef>
              <a:buClr>
                <a:schemeClr val="accent2"/>
              </a:buClr>
            </a:pPr>
            <a:r>
              <a:rPr lang="en-US" altLang="en-US" sz="1600" dirty="0" smtClean="0"/>
              <a:t>Major Depression: 5-16%</a:t>
            </a:r>
          </a:p>
          <a:p>
            <a:pPr eaLnBrk="1" hangingPunct="1">
              <a:spcBef>
                <a:spcPts val="0"/>
              </a:spcBef>
              <a:buClr>
                <a:schemeClr val="accent2"/>
              </a:buClr>
            </a:pPr>
            <a:r>
              <a:rPr lang="en-US" altLang="en-US" sz="1600" dirty="0" smtClean="0"/>
              <a:t>Other Depressive Disorders: 25-32%</a:t>
            </a:r>
          </a:p>
        </p:txBody>
      </p:sp>
      <p:sp>
        <p:nvSpPr>
          <p:cNvPr id="4" name="Text12"/>
          <p:cNvSpPr>
            <a:spLocks noChangeArrowheads="1"/>
          </p:cNvSpPr>
          <p:nvPr/>
        </p:nvSpPr>
        <p:spPr bwMode="auto">
          <a:xfrm>
            <a:off x="584423" y="1200744"/>
            <a:ext cx="7590116"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defTabSz="330200">
              <a:buClr>
                <a:schemeClr val="folHlink"/>
              </a:buClr>
            </a:pPr>
            <a:r>
              <a:rPr lang="en-CA" sz="2000" b="1" dirty="0" smtClean="0"/>
              <a:t>Depression </a:t>
            </a:r>
            <a:r>
              <a:rPr lang="en-US" sz="2000" b="1" dirty="0" smtClean="0"/>
              <a:t>is prevalent </a:t>
            </a:r>
            <a:r>
              <a:rPr lang="de-DE" sz="2000" b="1" dirty="0" smtClean="0"/>
              <a:t>in</a:t>
            </a:r>
            <a:r>
              <a:rPr lang="en-US" sz="2000" b="1" dirty="0" smtClean="0"/>
              <a:t> cancer </a:t>
            </a:r>
            <a:r>
              <a:rPr lang="en-US" sz="1100" dirty="0" smtClean="0"/>
              <a:t>(Miller et al., 2011) </a:t>
            </a:r>
            <a:endParaRPr lang="en-US" sz="1100" dirty="0"/>
          </a:p>
        </p:txBody>
      </p:sp>
      <p:sp>
        <p:nvSpPr>
          <p:cNvPr id="6" name="Text12"/>
          <p:cNvSpPr>
            <a:spLocks noChangeArrowheads="1"/>
          </p:cNvSpPr>
          <p:nvPr/>
        </p:nvSpPr>
        <p:spPr bwMode="auto">
          <a:xfrm>
            <a:off x="615868" y="5009852"/>
            <a:ext cx="4495800"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330200">
              <a:buClr>
                <a:schemeClr val="folHlink"/>
              </a:buClr>
            </a:pPr>
            <a:r>
              <a:rPr lang="de-DE" sz="2000" b="1" dirty="0" smtClean="0"/>
              <a:t>Depression is treatable</a:t>
            </a:r>
            <a:endParaRPr lang="en-US" sz="2000" b="1" dirty="0"/>
          </a:p>
        </p:txBody>
      </p:sp>
      <p:sp>
        <p:nvSpPr>
          <p:cNvPr id="7" name="Text12"/>
          <p:cNvSpPr>
            <a:spLocks noChangeArrowheads="1"/>
          </p:cNvSpPr>
          <p:nvPr/>
        </p:nvSpPr>
        <p:spPr bwMode="auto">
          <a:xfrm>
            <a:off x="596249" y="5367344"/>
            <a:ext cx="4831542"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190500" lvl="1" indent="-188913" defTabSz="330200">
              <a:buClr>
                <a:schemeClr val="folHlink"/>
              </a:buClr>
              <a:buFontTx/>
              <a:buChar char="•"/>
            </a:pPr>
            <a:r>
              <a:rPr lang="en-US" sz="1600" dirty="0" smtClean="0"/>
              <a:t>P</a:t>
            </a:r>
            <a:r>
              <a:rPr lang="de-DE" sz="1600" dirty="0" smtClean="0"/>
              <a:t>harmacological treatments</a:t>
            </a:r>
          </a:p>
          <a:p>
            <a:pPr marL="190500" lvl="1" indent="-188913" defTabSz="330200">
              <a:buClr>
                <a:schemeClr val="folHlink"/>
              </a:buClr>
              <a:buFontTx/>
              <a:buChar char="•"/>
            </a:pPr>
            <a:r>
              <a:rPr lang="de-DE" sz="1600" dirty="0" smtClean="0"/>
              <a:t>Psychological treatments</a:t>
            </a:r>
          </a:p>
          <a:p>
            <a:pPr marL="190500" lvl="1" indent="-188913" defTabSz="330200">
              <a:buClr>
                <a:schemeClr val="folHlink"/>
              </a:buClr>
              <a:buFontTx/>
              <a:buChar char="•"/>
            </a:pPr>
            <a:r>
              <a:rPr lang="de-DE" sz="1600" dirty="0" smtClean="0"/>
              <a:t>Collaborative care interventions</a:t>
            </a:r>
            <a:endParaRPr lang="en-US" sz="1600" dirty="0"/>
          </a:p>
        </p:txBody>
      </p:sp>
      <p:sp>
        <p:nvSpPr>
          <p:cNvPr id="8" name="Rectangle 10"/>
          <p:cNvSpPr>
            <a:spLocks noChangeArrowheads="1"/>
          </p:cNvSpPr>
          <p:nvPr/>
        </p:nvSpPr>
        <p:spPr bwMode="auto">
          <a:xfrm>
            <a:off x="222250" y="1232887"/>
            <a:ext cx="234950" cy="234950"/>
          </a:xfrm>
          <a:prstGeom prst="rect">
            <a:avLst/>
          </a:prstGeom>
          <a:solidFill>
            <a:schemeClr val="accent2"/>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buClr>
                <a:schemeClr val="folHlink"/>
              </a:buClr>
            </a:pPr>
            <a:r>
              <a:rPr kumimoji="1" lang="en-US" sz="2000" b="1" dirty="0"/>
              <a:t>1</a:t>
            </a:r>
          </a:p>
        </p:txBody>
      </p:sp>
      <p:sp>
        <p:nvSpPr>
          <p:cNvPr id="9" name="Text12"/>
          <p:cNvSpPr>
            <a:spLocks noChangeArrowheads="1"/>
          </p:cNvSpPr>
          <p:nvPr/>
        </p:nvSpPr>
        <p:spPr bwMode="auto">
          <a:xfrm>
            <a:off x="596248" y="2605285"/>
            <a:ext cx="8547751"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defTabSz="330200">
              <a:buClr>
                <a:schemeClr val="folHlink"/>
              </a:buClr>
            </a:pPr>
            <a:r>
              <a:rPr lang="en-US" sz="2000" b="1" dirty="0"/>
              <a:t>A</a:t>
            </a:r>
            <a:r>
              <a:rPr lang="en-US" sz="2000" b="1" dirty="0" smtClean="0"/>
              <a:t>ssociated </a:t>
            </a:r>
            <a:r>
              <a:rPr lang="en-US" sz="2000" b="1" dirty="0"/>
              <a:t>with </a:t>
            </a:r>
            <a:r>
              <a:rPr lang="en-US" sz="2000" b="1" dirty="0" smtClean="0"/>
              <a:t>poor outcomes </a:t>
            </a:r>
            <a:r>
              <a:rPr lang="en-US" sz="1100" dirty="0" smtClean="0"/>
              <a:t>(Massie &amp; Poplin, 1998, </a:t>
            </a:r>
            <a:r>
              <a:rPr lang="en-US" sz="1100" dirty="0" err="1" smtClean="0"/>
              <a:t>Pirl</a:t>
            </a:r>
            <a:r>
              <a:rPr lang="en-US" sz="1100" dirty="0" smtClean="0"/>
              <a:t> &amp; Roth, 1999, </a:t>
            </a:r>
            <a:r>
              <a:rPr lang="en-US" sz="1100" dirty="0" err="1" smtClean="0"/>
              <a:t>Llyod</a:t>
            </a:r>
            <a:r>
              <a:rPr lang="en-US" sz="1100" dirty="0" smtClean="0"/>
              <a:t>-Williams et al, 2009)</a:t>
            </a:r>
            <a:endParaRPr lang="en-US" sz="1100" b="1" dirty="0"/>
          </a:p>
        </p:txBody>
      </p:sp>
      <p:sp>
        <p:nvSpPr>
          <p:cNvPr id="10" name="Text12"/>
          <p:cNvSpPr>
            <a:spLocks noChangeArrowheads="1"/>
          </p:cNvSpPr>
          <p:nvPr/>
        </p:nvSpPr>
        <p:spPr bwMode="auto">
          <a:xfrm>
            <a:off x="596249" y="2918437"/>
            <a:ext cx="7078008" cy="1477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342900" indent="-342900">
              <a:buClr>
                <a:schemeClr val="accent2"/>
              </a:buClr>
              <a:buFont typeface="Arial"/>
              <a:buChar char="•"/>
              <a:defRPr/>
            </a:pPr>
            <a:r>
              <a:rPr lang="en-US" sz="1600" dirty="0"/>
              <a:t>Reduced coping with physical symptoms (e.g</a:t>
            </a:r>
            <a:r>
              <a:rPr lang="en-US" sz="1600" dirty="0" smtClean="0"/>
              <a:t>. pain</a:t>
            </a:r>
            <a:r>
              <a:rPr lang="en-US" sz="1600" dirty="0"/>
              <a:t>)</a:t>
            </a:r>
          </a:p>
          <a:p>
            <a:pPr marL="342900" indent="-342900">
              <a:buClr>
                <a:schemeClr val="accent2"/>
              </a:buClr>
              <a:buFont typeface="Arial"/>
              <a:buChar char="•"/>
              <a:defRPr/>
            </a:pPr>
            <a:r>
              <a:rPr lang="en-US" sz="1600" dirty="0" smtClean="0"/>
              <a:t>Worsened </a:t>
            </a:r>
            <a:r>
              <a:rPr lang="en-US" sz="1600" dirty="0"/>
              <a:t>quality of life</a:t>
            </a:r>
          </a:p>
          <a:p>
            <a:pPr marL="342900" indent="-342900">
              <a:buClr>
                <a:schemeClr val="accent2"/>
              </a:buClr>
              <a:buFont typeface="Arial"/>
              <a:buChar char="•"/>
              <a:defRPr/>
            </a:pPr>
            <a:r>
              <a:rPr lang="en-US" sz="1600" dirty="0" smtClean="0"/>
              <a:t>Increased </a:t>
            </a:r>
            <a:r>
              <a:rPr lang="en-US" sz="1600" dirty="0"/>
              <a:t>health care utilization</a:t>
            </a:r>
          </a:p>
          <a:p>
            <a:pPr marL="342900" indent="-342900">
              <a:buClr>
                <a:schemeClr val="accent2"/>
              </a:buClr>
              <a:buFont typeface="Arial"/>
              <a:buChar char="•"/>
              <a:defRPr/>
            </a:pPr>
            <a:r>
              <a:rPr lang="en-US" sz="1600" dirty="0"/>
              <a:t>Non-compliance with treatment</a:t>
            </a:r>
          </a:p>
          <a:p>
            <a:pPr marL="342900" indent="-342900">
              <a:buClr>
                <a:schemeClr val="accent2"/>
              </a:buClr>
              <a:buFont typeface="Arial"/>
              <a:buChar char="•"/>
              <a:defRPr/>
            </a:pPr>
            <a:r>
              <a:rPr lang="en-US" sz="1600" dirty="0"/>
              <a:t>Increased likelihood of suicide</a:t>
            </a:r>
          </a:p>
          <a:p>
            <a:pPr marL="342900" indent="-342900">
              <a:buClr>
                <a:schemeClr val="accent2"/>
              </a:buClr>
              <a:buFont typeface="Arial"/>
              <a:buChar char="•"/>
              <a:defRPr/>
            </a:pPr>
            <a:r>
              <a:rPr lang="en-US" sz="1600" dirty="0"/>
              <a:t>A predictor of early death in some </a:t>
            </a:r>
            <a:r>
              <a:rPr lang="en-US" sz="1600" dirty="0" smtClean="0"/>
              <a:t>studies with </a:t>
            </a:r>
            <a:r>
              <a:rPr lang="en-US" sz="1600" dirty="0"/>
              <a:t>cancer </a:t>
            </a:r>
            <a:r>
              <a:rPr lang="en-US" sz="1600" dirty="0" smtClean="0"/>
              <a:t>patients</a:t>
            </a:r>
            <a:endParaRPr lang="en-US" sz="1600" dirty="0"/>
          </a:p>
        </p:txBody>
      </p:sp>
      <p:sp>
        <p:nvSpPr>
          <p:cNvPr id="12" name="Rectangle 14"/>
          <p:cNvSpPr>
            <a:spLocks noChangeArrowheads="1"/>
          </p:cNvSpPr>
          <p:nvPr/>
        </p:nvSpPr>
        <p:spPr bwMode="auto">
          <a:xfrm>
            <a:off x="200213" y="2641698"/>
            <a:ext cx="234950" cy="234950"/>
          </a:xfrm>
          <a:prstGeom prst="rect">
            <a:avLst/>
          </a:prstGeom>
          <a:solidFill>
            <a:schemeClr val="accent2"/>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buClr>
                <a:schemeClr val="folHlink"/>
              </a:buClr>
            </a:pPr>
            <a:r>
              <a:rPr kumimoji="1" lang="en-US" sz="2000" b="1" dirty="0"/>
              <a:t>2</a:t>
            </a:r>
          </a:p>
        </p:txBody>
      </p:sp>
      <p:sp>
        <p:nvSpPr>
          <p:cNvPr id="13" name="Rectangle 15"/>
          <p:cNvSpPr>
            <a:spLocks noChangeArrowheads="1"/>
          </p:cNvSpPr>
          <p:nvPr/>
        </p:nvSpPr>
        <p:spPr bwMode="auto">
          <a:xfrm>
            <a:off x="276413" y="5039018"/>
            <a:ext cx="234950" cy="234950"/>
          </a:xfrm>
          <a:prstGeom prst="rect">
            <a:avLst/>
          </a:prstGeom>
          <a:solidFill>
            <a:schemeClr val="accent2"/>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eaLnBrk="0" hangingPunct="0">
              <a:buClr>
                <a:schemeClr val="folHlink"/>
              </a:buClr>
            </a:pPr>
            <a:r>
              <a:rPr kumimoji="1" lang="en-US" sz="2000" b="1" dirty="0"/>
              <a:t>3</a:t>
            </a:r>
          </a:p>
        </p:txBody>
      </p:sp>
    </p:spTree>
    <p:extLst>
      <p:ext uri="{BB962C8B-B14F-4D97-AF65-F5344CB8AC3E}">
        <p14:creationId xmlns:p14="http://schemas.microsoft.com/office/powerpoint/2010/main" val="358074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9092" y="6088828"/>
            <a:ext cx="2345167" cy="76917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Case Example: Mrs. J</a:t>
            </a:r>
            <a:endParaRPr lang="en-CA" dirty="0"/>
          </a:p>
        </p:txBody>
      </p:sp>
      <p:sp>
        <p:nvSpPr>
          <p:cNvPr id="3" name="Rectangle 2"/>
          <p:cNvSpPr/>
          <p:nvPr/>
        </p:nvSpPr>
        <p:spPr>
          <a:xfrm>
            <a:off x="268243" y="1255075"/>
            <a:ext cx="8418557" cy="5324535"/>
          </a:xfrm>
          <a:prstGeom prst="rect">
            <a:avLst/>
          </a:prstGeom>
        </p:spPr>
        <p:txBody>
          <a:bodyPr wrap="square">
            <a:spAutoFit/>
          </a:bodyPr>
          <a:lstStyle/>
          <a:p>
            <a:r>
              <a:rPr lang="en-GB" sz="2000" i="1" dirty="0" smtClean="0"/>
              <a:t>Mrs. </a:t>
            </a:r>
            <a:r>
              <a:rPr lang="en-GB" sz="2000" i="1" dirty="0"/>
              <a:t>J is a 38 year woman, married with children aged 1 and 3. While still breast feeding, she was diagnosed with Stage IV breast cancer with metastases to liver and </a:t>
            </a:r>
            <a:r>
              <a:rPr lang="en-GB" sz="2000" i="1" dirty="0" smtClean="0"/>
              <a:t>lung.</a:t>
            </a:r>
          </a:p>
          <a:p>
            <a:endParaRPr lang="en-GB" sz="2000" i="1" dirty="0" smtClean="0"/>
          </a:p>
          <a:p>
            <a:r>
              <a:rPr lang="en-GB" sz="2000" i="1" dirty="0" smtClean="0"/>
              <a:t>She presented </a:t>
            </a:r>
            <a:r>
              <a:rPr lang="en-GB" sz="2000" i="1" dirty="0"/>
              <a:t>with symptoms of </a:t>
            </a:r>
            <a:r>
              <a:rPr lang="en-GB" sz="2000" i="1" dirty="0" smtClean="0"/>
              <a:t>sadness, </a:t>
            </a:r>
            <a:r>
              <a:rPr lang="en-GB" sz="2000" i="1" dirty="0"/>
              <a:t>existential </a:t>
            </a:r>
            <a:r>
              <a:rPr lang="en-GB" sz="2000" i="1" dirty="0" smtClean="0"/>
              <a:t>distress, fatigue </a:t>
            </a:r>
            <a:r>
              <a:rPr lang="en-GB" sz="2000" i="1" dirty="0"/>
              <a:t>and difficulty initiating sleep. She was hopeful that chemotherapy would prolong her life and her symptoms did not meet diagnostic criteria for </a:t>
            </a:r>
            <a:r>
              <a:rPr lang="en-GB" sz="2000" i="1" dirty="0" smtClean="0"/>
              <a:t>major depression. </a:t>
            </a:r>
            <a:r>
              <a:rPr lang="en-GB" sz="2000" i="1" dirty="0"/>
              <a:t>She had no personal psychiatric history, although she reported a history of depression in her mother and </a:t>
            </a:r>
            <a:r>
              <a:rPr lang="en-GB" sz="2000" i="1" dirty="0" smtClean="0"/>
              <a:t>brother.</a:t>
            </a:r>
          </a:p>
          <a:p>
            <a:endParaRPr lang="en-GB" sz="2000" i="1" dirty="0" smtClean="0"/>
          </a:p>
          <a:p>
            <a:r>
              <a:rPr lang="en-GB" sz="2000" i="1" dirty="0" smtClean="0"/>
              <a:t>She actively </a:t>
            </a:r>
            <a:r>
              <a:rPr lang="en-GB" sz="2000" i="1" dirty="0"/>
              <a:t>engaged in </a:t>
            </a:r>
            <a:r>
              <a:rPr lang="en-GB" sz="2000" i="1" dirty="0" smtClean="0"/>
              <a:t>metastatic breast cancer support groups, but found this unhelpful as no participants shared her life stage</a:t>
            </a:r>
          </a:p>
          <a:p>
            <a:endParaRPr lang="en-GB" sz="2000" i="1" dirty="0" smtClean="0"/>
          </a:p>
          <a:p>
            <a:r>
              <a:rPr lang="en-GB" sz="2000" i="1" dirty="0" smtClean="0"/>
              <a:t>Her nurse worked with her in problem solving techniques, focusing </a:t>
            </a:r>
            <a:r>
              <a:rPr lang="en-GB" sz="2000" i="1" dirty="0"/>
              <a:t>on </a:t>
            </a:r>
            <a:r>
              <a:rPr lang="en-GB" sz="2000" i="1" dirty="0" smtClean="0"/>
              <a:t>her goal of producing legacy projects for </a:t>
            </a:r>
            <a:r>
              <a:rPr lang="en-GB" sz="2000" i="1" dirty="0"/>
              <a:t>her </a:t>
            </a:r>
            <a:r>
              <a:rPr lang="en-GB" sz="2000" i="1" dirty="0" smtClean="0"/>
              <a:t>children, with some benefit for her mood although she continued to experience all daily activities as bitter-sweet </a:t>
            </a:r>
            <a:endParaRPr lang="en-CA" sz="2000" dirty="0"/>
          </a:p>
        </p:txBody>
      </p:sp>
    </p:spTree>
    <p:extLst>
      <p:ext uri="{BB962C8B-B14F-4D97-AF65-F5344CB8AC3E}">
        <p14:creationId xmlns:p14="http://schemas.microsoft.com/office/powerpoint/2010/main" val="113770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8"/>
            <a:ext cx="8229600" cy="741362"/>
          </a:xfrm>
        </p:spPr>
        <p:txBody>
          <a:bodyPr/>
          <a:lstStyle/>
          <a:p>
            <a:r>
              <a:rPr lang="en-US" dirty="0" smtClean="0"/>
              <a:t>Recommendation 8:</a:t>
            </a:r>
            <a:br>
              <a:rPr lang="en-US" dirty="0" smtClean="0"/>
            </a:br>
            <a:r>
              <a:rPr lang="en-US" dirty="0" smtClean="0"/>
              <a:t>Pharmacologic intervention</a:t>
            </a:r>
            <a:endParaRPr lang="en-CA"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31</a:t>
            </a:fld>
            <a:endParaRPr lang="en-US"/>
          </a:p>
        </p:txBody>
      </p:sp>
      <p:sp>
        <p:nvSpPr>
          <p:cNvPr id="4" name="TextBox 3"/>
          <p:cNvSpPr txBox="1"/>
          <p:nvPr/>
        </p:nvSpPr>
        <p:spPr>
          <a:xfrm>
            <a:off x="565785" y="1653480"/>
            <a:ext cx="8012430" cy="3847207"/>
          </a:xfrm>
          <a:prstGeom prst="rect">
            <a:avLst/>
          </a:prstGeom>
          <a:noFill/>
        </p:spPr>
        <p:txBody>
          <a:bodyPr wrap="square" rtlCol="0">
            <a:spAutoFit/>
          </a:bodyPr>
          <a:lstStyle/>
          <a:p>
            <a:r>
              <a:rPr lang="en-US" sz="2800" dirty="0" smtClean="0"/>
              <a:t>Recommendation 8 in the guideline contain clinical advice:</a:t>
            </a:r>
          </a:p>
          <a:p>
            <a:endParaRPr lang="en-US" sz="2800" dirty="0" smtClean="0"/>
          </a:p>
          <a:p>
            <a:pPr marL="742950" lvl="1" indent="-285750">
              <a:buFont typeface="Arial" panose="020B0604020202020204" pitchFamily="34" charset="0"/>
              <a:buChar char="•"/>
            </a:pPr>
            <a:r>
              <a:rPr lang="en-US" sz="2000" dirty="0" smtClean="0"/>
              <a:t>When to use anti-depressants</a:t>
            </a:r>
          </a:p>
          <a:p>
            <a:pPr marL="742950" lvl="1" indent="-285750">
              <a:buFont typeface="Arial" panose="020B0604020202020204" pitchFamily="34" charset="0"/>
              <a:buChar char="•"/>
            </a:pPr>
            <a:r>
              <a:rPr lang="en-US" sz="2000" dirty="0" smtClean="0"/>
              <a:t>Which anti-depressant to use</a:t>
            </a:r>
          </a:p>
          <a:p>
            <a:pPr marL="742950" lvl="1" indent="-285750">
              <a:buFont typeface="Arial" panose="020B0604020202020204" pitchFamily="34" charset="0"/>
              <a:buChar char="•"/>
            </a:pPr>
            <a:r>
              <a:rPr lang="en-US" sz="2000" dirty="0" smtClean="0"/>
              <a:t>Drug interactions</a:t>
            </a:r>
          </a:p>
          <a:p>
            <a:pPr marL="742950" lvl="1" indent="-285750">
              <a:buFont typeface="Arial" panose="020B0604020202020204" pitchFamily="34" charset="0"/>
              <a:buChar char="•"/>
            </a:pPr>
            <a:r>
              <a:rPr lang="en-US" sz="2000" dirty="0" smtClean="0"/>
              <a:t>Issues with specific anti-depressants</a:t>
            </a:r>
          </a:p>
          <a:p>
            <a:pPr marL="742950" lvl="1" indent="-285750">
              <a:buFont typeface="Arial" panose="020B0604020202020204" pitchFamily="34" charset="0"/>
              <a:buChar char="•"/>
            </a:pPr>
            <a:r>
              <a:rPr lang="en-US" sz="2000" dirty="0" smtClean="0"/>
              <a:t>Starting, maintaining and discontinuing anti-depressants</a:t>
            </a:r>
          </a:p>
          <a:p>
            <a:pPr marL="742950" lvl="1" indent="-285750">
              <a:buFont typeface="Arial" panose="020B0604020202020204" pitchFamily="34" charset="0"/>
              <a:buChar char="•"/>
            </a:pPr>
            <a:r>
              <a:rPr lang="en-US" sz="2000" dirty="0" smtClean="0"/>
              <a:t>What to do when a patient is not improving, including combining and switching medications</a:t>
            </a:r>
            <a:endParaRPr lang="en-CA" sz="2000" dirty="0" smtClean="0"/>
          </a:p>
          <a:p>
            <a:endParaRPr lang="en-US" sz="2000" dirty="0"/>
          </a:p>
        </p:txBody>
      </p:sp>
    </p:spTree>
    <p:extLst>
      <p:ext uri="{BB962C8B-B14F-4D97-AF65-F5344CB8AC3E}">
        <p14:creationId xmlns:p14="http://schemas.microsoft.com/office/powerpoint/2010/main" val="362796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45" y="145546"/>
            <a:ext cx="8229600" cy="741362"/>
          </a:xfrm>
        </p:spPr>
        <p:txBody>
          <a:bodyPr/>
          <a:lstStyle/>
          <a:p>
            <a:r>
              <a:rPr lang="en-US" dirty="0" smtClean="0"/>
              <a:t>Recommendation 8: </a:t>
            </a:r>
            <a:br>
              <a:rPr lang="en-US" dirty="0" smtClean="0"/>
            </a:br>
            <a:r>
              <a:rPr lang="en-US" dirty="0" smtClean="0"/>
              <a:t>Pharmacologic intervention</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32</a:t>
            </a:fld>
            <a:endParaRPr lang="en-US"/>
          </a:p>
        </p:txBody>
      </p:sp>
      <p:sp>
        <p:nvSpPr>
          <p:cNvPr id="4" name="Content Placeholder 2"/>
          <p:cNvSpPr txBox="1">
            <a:spLocks/>
          </p:cNvSpPr>
          <p:nvPr/>
        </p:nvSpPr>
        <p:spPr>
          <a:xfrm>
            <a:off x="310445" y="1205089"/>
            <a:ext cx="8376355" cy="5516386"/>
          </a:xfrm>
          <a:prstGeom prst="rect">
            <a:avLst/>
          </a:prstGeom>
          <a:solidFill>
            <a:srgbClr val="FFFFFF"/>
          </a:solidFill>
        </p:spPr>
        <p:txBody>
          <a:bodyPr vert="horz" lIns="0" tIns="0" rIns="0" bIns="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8000" dirty="0" smtClean="0"/>
              <a:t>Do not use antidepressants routinely for sub-threshold or mild depression</a:t>
            </a:r>
          </a:p>
          <a:p>
            <a:pPr>
              <a:lnSpc>
                <a:spcPct val="120000"/>
              </a:lnSpc>
            </a:pPr>
            <a:endParaRPr lang="en-US" sz="8000" dirty="0" smtClean="0"/>
          </a:p>
          <a:p>
            <a:pPr>
              <a:lnSpc>
                <a:spcPct val="120000"/>
              </a:lnSpc>
            </a:pPr>
            <a:r>
              <a:rPr lang="en-US" sz="8000" dirty="0"/>
              <a:t>No antidepressant can be recommended as more effective than any </a:t>
            </a:r>
            <a:r>
              <a:rPr lang="en-US" sz="8000" dirty="0" smtClean="0"/>
              <a:t>other</a:t>
            </a:r>
          </a:p>
          <a:p>
            <a:pPr>
              <a:lnSpc>
                <a:spcPct val="120000"/>
              </a:lnSpc>
            </a:pPr>
            <a:endParaRPr lang="en-US" sz="8000" dirty="0" smtClean="0"/>
          </a:p>
          <a:p>
            <a:pPr>
              <a:lnSpc>
                <a:spcPct val="120000"/>
              </a:lnSpc>
            </a:pPr>
            <a:r>
              <a:rPr lang="en-US" altLang="en-US" sz="8000" dirty="0" smtClean="0"/>
              <a:t>Select based on clinical context</a:t>
            </a:r>
          </a:p>
          <a:p>
            <a:pPr lvl="1">
              <a:lnSpc>
                <a:spcPct val="120000"/>
              </a:lnSpc>
            </a:pPr>
            <a:r>
              <a:rPr lang="en-CA" sz="6400" dirty="0"/>
              <a:t>Past </a:t>
            </a:r>
            <a:r>
              <a:rPr lang="en-CA" sz="6400" dirty="0" smtClean="0"/>
              <a:t>personal and family psychiatric </a:t>
            </a:r>
            <a:r>
              <a:rPr lang="en-CA" sz="6400" dirty="0"/>
              <a:t>history (e.g., past positive treatment responses to an antidepressant) </a:t>
            </a:r>
          </a:p>
          <a:p>
            <a:pPr lvl="1">
              <a:lnSpc>
                <a:spcPct val="120000"/>
              </a:lnSpc>
            </a:pPr>
            <a:r>
              <a:rPr lang="en-CA" sz="6400" dirty="0" smtClean="0"/>
              <a:t>Concurrent </a:t>
            </a:r>
            <a:r>
              <a:rPr lang="en-CA" sz="6400" dirty="0"/>
              <a:t>medications (e.g., potential drug-drug interactions)</a:t>
            </a:r>
          </a:p>
          <a:p>
            <a:pPr lvl="1">
              <a:lnSpc>
                <a:spcPct val="120000"/>
              </a:lnSpc>
            </a:pPr>
            <a:r>
              <a:rPr lang="en-CA" sz="6400" dirty="0"/>
              <a:t>Somatic symptom profile (e.g., sedating antidepressant for those with prominent insomnia; weight gaining antidepressant for cachectic patients)</a:t>
            </a:r>
          </a:p>
          <a:p>
            <a:pPr lvl="1">
              <a:lnSpc>
                <a:spcPct val="120000"/>
              </a:lnSpc>
            </a:pPr>
            <a:r>
              <a:rPr lang="en-CA" sz="6400" dirty="0"/>
              <a:t>Potential for dual benefit (e.g., duloxetine and TCAs for neuropathic pain, venlafaxine for hot flashes)</a:t>
            </a:r>
          </a:p>
          <a:p>
            <a:pPr lvl="1">
              <a:lnSpc>
                <a:spcPct val="120000"/>
              </a:lnSpc>
            </a:pPr>
            <a:r>
              <a:rPr lang="en-CA" sz="6400" dirty="0"/>
              <a:t>Type of cancer (e.g., avoid bupropion in those with central nervous system  cancers)</a:t>
            </a:r>
          </a:p>
          <a:p>
            <a:pPr lvl="1">
              <a:lnSpc>
                <a:spcPct val="120000"/>
              </a:lnSpc>
            </a:pPr>
            <a:r>
              <a:rPr lang="en-CA" sz="6400" dirty="0"/>
              <a:t>Comorbidities (e.g., avoid </a:t>
            </a:r>
            <a:r>
              <a:rPr lang="en-CA" sz="6400" dirty="0" err="1"/>
              <a:t>psychostimulants</a:t>
            </a:r>
            <a:r>
              <a:rPr lang="en-CA" sz="6400" dirty="0"/>
              <a:t> or TCAs in cardiac disease)</a:t>
            </a:r>
          </a:p>
          <a:p>
            <a:pPr lvl="1">
              <a:lnSpc>
                <a:spcPct val="120000"/>
              </a:lnSpc>
            </a:pPr>
            <a:r>
              <a:rPr lang="en-CA" sz="6400" dirty="0"/>
              <a:t>Cancer prognosis (e.g., consider </a:t>
            </a:r>
            <a:r>
              <a:rPr lang="en-CA" sz="6400" dirty="0" err="1"/>
              <a:t>psychostimulants</a:t>
            </a:r>
            <a:r>
              <a:rPr lang="en-CA" sz="6400" dirty="0"/>
              <a:t> if very short life expectancy</a:t>
            </a:r>
            <a:r>
              <a:rPr lang="en-CA" sz="6400" dirty="0" smtClean="0"/>
              <a:t>)</a:t>
            </a:r>
            <a:endParaRPr lang="en-CA" sz="6400" dirty="0"/>
          </a:p>
        </p:txBody>
      </p:sp>
    </p:spTree>
    <p:extLst>
      <p:ext uri="{BB962C8B-B14F-4D97-AF65-F5344CB8AC3E}">
        <p14:creationId xmlns:p14="http://schemas.microsoft.com/office/powerpoint/2010/main" val="345611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73"/>
            <a:ext cx="8229600" cy="741362"/>
          </a:xfrm>
        </p:spPr>
        <p:txBody>
          <a:bodyPr/>
          <a:lstStyle/>
          <a:p>
            <a:r>
              <a:rPr lang="en-US" dirty="0" smtClean="0"/>
              <a:t>Common first line antidepressants in cancer</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33</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451324523"/>
              </p:ext>
            </p:extLst>
          </p:nvPr>
        </p:nvGraphicFramePr>
        <p:xfrm>
          <a:off x="314660" y="1199011"/>
          <a:ext cx="8514680" cy="5522464"/>
        </p:xfrm>
        <a:graphic>
          <a:graphicData uri="http://schemas.openxmlformats.org/presentationml/2006/ole">
            <mc:AlternateContent xmlns:mc="http://schemas.openxmlformats.org/markup-compatibility/2006">
              <mc:Choice xmlns:v="urn:schemas-microsoft-com:vml" Requires="v">
                <p:oleObj spid="_x0000_s4130" name="Document" r:id="rId5" imgW="6093237" imgH="3948588" progId="Word.Document.12">
                  <p:embed/>
                </p:oleObj>
              </mc:Choice>
              <mc:Fallback>
                <p:oleObj name="Document" r:id="rId5" imgW="6093237" imgH="3948588" progId="Word.Document.12">
                  <p:embed/>
                  <p:pic>
                    <p:nvPicPr>
                      <p:cNvPr id="0" name=""/>
                      <p:cNvPicPr/>
                      <p:nvPr/>
                    </p:nvPicPr>
                    <p:blipFill>
                      <a:blip r:embed="rId6"/>
                      <a:stretch>
                        <a:fillRect/>
                      </a:stretch>
                    </p:blipFill>
                    <p:spPr>
                      <a:xfrm>
                        <a:off x="314660" y="1199011"/>
                        <a:ext cx="8514680" cy="5522464"/>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716695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39"/>
            <a:ext cx="8229600" cy="741362"/>
          </a:xfrm>
        </p:spPr>
        <p:txBody>
          <a:bodyPr/>
          <a:lstStyle/>
          <a:p>
            <a:r>
              <a:rPr lang="en-US" dirty="0" smtClean="0"/>
              <a:t>Potential drug interactions</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34</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233051701"/>
              </p:ext>
            </p:extLst>
          </p:nvPr>
        </p:nvGraphicFramePr>
        <p:xfrm>
          <a:off x="88369" y="1195301"/>
          <a:ext cx="8598431" cy="5526174"/>
        </p:xfrm>
        <a:graphic>
          <a:graphicData uri="http://schemas.openxmlformats.org/presentationml/2006/ole">
            <mc:AlternateContent xmlns:mc="http://schemas.openxmlformats.org/markup-compatibility/2006">
              <mc:Choice xmlns:v="urn:schemas-microsoft-com:vml" Requires="v">
                <p:oleObj spid="_x0000_s5151" name="Document" r:id="rId5" imgW="8684461" imgH="5598175" progId="Word.Document.12">
                  <p:embed/>
                </p:oleObj>
              </mc:Choice>
              <mc:Fallback>
                <p:oleObj name="Document" r:id="rId5" imgW="8684461" imgH="5598175" progId="Word.Document.12">
                  <p:embed/>
                  <p:pic>
                    <p:nvPicPr>
                      <p:cNvPr id="0" name=""/>
                      <p:cNvPicPr/>
                      <p:nvPr/>
                    </p:nvPicPr>
                    <p:blipFill>
                      <a:blip r:embed="rId6"/>
                      <a:stretch>
                        <a:fillRect/>
                      </a:stretch>
                    </p:blipFill>
                    <p:spPr>
                      <a:xfrm>
                        <a:off x="88369" y="1195301"/>
                        <a:ext cx="8598431" cy="5526174"/>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012727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0607" y="6164132"/>
            <a:ext cx="2388198" cy="55734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Initiating an antidepressant</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35</a:t>
            </a:fld>
            <a:endParaRPr lang="en-US"/>
          </a:p>
        </p:txBody>
      </p:sp>
      <p:sp>
        <p:nvSpPr>
          <p:cNvPr id="4" name="Rectangle 3"/>
          <p:cNvSpPr/>
          <p:nvPr/>
        </p:nvSpPr>
        <p:spPr>
          <a:xfrm>
            <a:off x="295836" y="1211351"/>
            <a:ext cx="8065911" cy="5144999"/>
          </a:xfrm>
          <a:prstGeom prst="rect">
            <a:avLst/>
          </a:prstGeom>
        </p:spPr>
        <p:txBody>
          <a:bodyPr wrap="square">
            <a:spAutoFit/>
          </a:bodyPr>
          <a:lstStyle/>
          <a:p>
            <a:pPr marL="285750" lvl="0" indent="-285750">
              <a:spcAft>
                <a:spcPts val="1000"/>
              </a:spcAft>
              <a:buFont typeface="Arial"/>
              <a:buChar char="•"/>
            </a:pPr>
            <a:r>
              <a:rPr lang="en-CA" dirty="0"/>
              <a:t>Screen for possible medical contributors to presenting conditions (e.g., TSH, vitamin B</a:t>
            </a:r>
            <a:r>
              <a:rPr lang="en-CA" baseline="-25000" dirty="0"/>
              <a:t>12</a:t>
            </a:r>
            <a:r>
              <a:rPr lang="en-CA" dirty="0"/>
              <a:t>), as well as substance use</a:t>
            </a:r>
          </a:p>
          <a:p>
            <a:pPr marL="285750" lvl="0" indent="-285750">
              <a:spcAft>
                <a:spcPts val="1000"/>
              </a:spcAft>
              <a:buFont typeface="Arial"/>
              <a:buChar char="•"/>
            </a:pPr>
            <a:r>
              <a:rPr lang="en-CA" dirty="0"/>
              <a:t>Start on lowest dose to minimize detrimental side effects and titrate up to therapeutic dose after first week</a:t>
            </a:r>
          </a:p>
          <a:p>
            <a:pPr marL="285750" lvl="0" indent="-285750">
              <a:spcAft>
                <a:spcPts val="1000"/>
              </a:spcAft>
              <a:buFont typeface="Arial"/>
              <a:buChar char="•"/>
            </a:pPr>
            <a:r>
              <a:rPr lang="en-CA" dirty="0"/>
              <a:t>Discuss potential detrimental side effects (particularly initial gastrointestinal (GI) upset, headache, or anxiety) which should resolve within the first week</a:t>
            </a:r>
          </a:p>
          <a:p>
            <a:pPr marL="285750" lvl="0" indent="-285750">
              <a:spcAft>
                <a:spcPts val="1000"/>
              </a:spcAft>
              <a:buFont typeface="Arial"/>
              <a:buChar char="•"/>
            </a:pPr>
            <a:r>
              <a:rPr lang="en-CA" dirty="0"/>
              <a:t>Explain that detrimental side effects occur before therapeutic benefit, which can take four to six weeks to reach full beneficial effect</a:t>
            </a:r>
          </a:p>
          <a:p>
            <a:pPr marL="285750" lvl="0" indent="-285750">
              <a:spcAft>
                <a:spcPts val="1000"/>
              </a:spcAft>
              <a:buFont typeface="Arial"/>
              <a:buChar char="•"/>
            </a:pPr>
            <a:r>
              <a:rPr lang="en-CA" dirty="0"/>
              <a:t>Advise of need to take medications daily and continue even after remission of depressive symptoms</a:t>
            </a:r>
          </a:p>
          <a:p>
            <a:pPr marL="285750" lvl="0" indent="-285750">
              <a:spcAft>
                <a:spcPts val="1000"/>
              </a:spcAft>
              <a:buFont typeface="Arial"/>
              <a:buChar char="•"/>
            </a:pPr>
            <a:r>
              <a:rPr lang="en-CA" dirty="0"/>
              <a:t>Counsel about potential discontinuation symptoms if medications are stopped abruptly </a:t>
            </a:r>
          </a:p>
          <a:p>
            <a:pPr marL="285750" lvl="0" indent="-285750">
              <a:spcAft>
                <a:spcPts val="1000"/>
              </a:spcAft>
              <a:buFont typeface="Arial"/>
              <a:buChar char="•"/>
            </a:pPr>
            <a:r>
              <a:rPr lang="en-CA" dirty="0"/>
              <a:t>Reassure patients that dependence or tolerance does not occur</a:t>
            </a:r>
          </a:p>
          <a:p>
            <a:pPr marL="285750" indent="-285750">
              <a:spcAft>
                <a:spcPts val="1000"/>
              </a:spcAft>
              <a:buFont typeface="Arial"/>
              <a:buChar char="•"/>
            </a:pPr>
            <a:r>
              <a:rPr lang="en-CA" dirty="0"/>
              <a:t>Discuss concerns related to antidepressants and potential increased suicidality </a:t>
            </a:r>
            <a:endParaRPr lang="en-US" dirty="0"/>
          </a:p>
        </p:txBody>
      </p:sp>
    </p:spTree>
    <p:extLst>
      <p:ext uri="{BB962C8B-B14F-4D97-AF65-F5344CB8AC3E}">
        <p14:creationId xmlns:p14="http://schemas.microsoft.com/office/powerpoint/2010/main" val="601867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426" y="6035040"/>
            <a:ext cx="2237590" cy="68643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Managing Risk of Suicide</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36</a:t>
            </a:fld>
            <a:endParaRPr lang="en-US" dirty="0"/>
          </a:p>
        </p:txBody>
      </p:sp>
      <p:sp>
        <p:nvSpPr>
          <p:cNvPr id="4" name="Rectangle 3"/>
          <p:cNvSpPr/>
          <p:nvPr/>
        </p:nvSpPr>
        <p:spPr>
          <a:xfrm>
            <a:off x="457200" y="1286513"/>
            <a:ext cx="8376356" cy="5698996"/>
          </a:xfrm>
          <a:prstGeom prst="rect">
            <a:avLst/>
          </a:prstGeom>
        </p:spPr>
        <p:txBody>
          <a:bodyPr wrap="square">
            <a:spAutoFit/>
          </a:bodyPr>
          <a:lstStyle/>
          <a:p>
            <a:pPr marL="285750" lvl="0" indent="-285750">
              <a:spcAft>
                <a:spcPts val="1000"/>
              </a:spcAft>
              <a:buFont typeface="Arial"/>
              <a:buChar char="•"/>
            </a:pPr>
            <a:r>
              <a:rPr lang="en-CA" dirty="0"/>
              <a:t>Advise risk of increased suicidality from antidepressants is small, most often associated with adolescents, and occurs early in the course of </a:t>
            </a:r>
            <a:r>
              <a:rPr lang="en-CA" dirty="0" smtClean="0"/>
              <a:t>treatment; </a:t>
            </a:r>
            <a:r>
              <a:rPr lang="en-CA" b="1" dirty="0" smtClean="0"/>
              <a:t>the risk of suicide from untreated depression is much greater</a:t>
            </a:r>
            <a:endParaRPr lang="en-CA" b="1" dirty="0"/>
          </a:p>
          <a:p>
            <a:pPr marL="285750" lvl="0" indent="-285750">
              <a:spcAft>
                <a:spcPts val="1000"/>
              </a:spcAft>
              <a:buFont typeface="Arial"/>
              <a:buChar char="•"/>
            </a:pPr>
            <a:r>
              <a:rPr lang="en-US" dirty="0"/>
              <a:t>Explain that increased risk m</a:t>
            </a:r>
            <a:r>
              <a:rPr lang="en-CA" dirty="0"/>
              <a:t>ay arise from improved motivational activation, occurring before improvement in the depressed mood which underlies the suicidal </a:t>
            </a:r>
            <a:r>
              <a:rPr lang="en-CA" dirty="0" smtClean="0"/>
              <a:t>thoughts, or as a result of anxiety/restlessness with treatment; occasionally antidepressant treatment can unmask a bipolar illness that can be destabilized by antidepressant (switching into mania or a mixed state)</a:t>
            </a:r>
            <a:endParaRPr lang="en-CA" dirty="0"/>
          </a:p>
          <a:p>
            <a:pPr marL="285750" lvl="0" indent="-285750">
              <a:spcAft>
                <a:spcPts val="1000"/>
              </a:spcAft>
              <a:buFont typeface="Arial"/>
              <a:buChar char="•"/>
            </a:pPr>
            <a:r>
              <a:rPr lang="en-CA" dirty="0"/>
              <a:t>Provide guidance on how to seek help</a:t>
            </a:r>
          </a:p>
          <a:p>
            <a:pPr marL="285750" lvl="0" indent="-285750">
              <a:spcAft>
                <a:spcPts val="1000"/>
              </a:spcAft>
              <a:buFont typeface="Arial"/>
              <a:buChar char="•"/>
            </a:pPr>
            <a:r>
              <a:rPr lang="en-CA" dirty="0"/>
              <a:t>Note that suicidal thoughts can be common, but completed suicide accounts for &lt;0.02% of cancer deaths (this is 1.5 times the general population’s risk), and overall suicide risk is decreased by treatment of depression</a:t>
            </a:r>
          </a:p>
          <a:p>
            <a:pPr marL="285750" lvl="0" indent="-285750">
              <a:spcAft>
                <a:spcPts val="1000"/>
              </a:spcAft>
              <a:buFont typeface="Arial"/>
              <a:buChar char="•"/>
            </a:pPr>
            <a:r>
              <a:rPr lang="en-CA" dirty="0"/>
              <a:t>Inquire separately about suicidal ideation, intent, and plan</a:t>
            </a:r>
          </a:p>
          <a:p>
            <a:pPr marL="285750" lvl="0" indent="-285750">
              <a:spcAft>
                <a:spcPts val="1000"/>
              </a:spcAft>
              <a:buFont typeface="Arial"/>
              <a:buChar char="•"/>
            </a:pPr>
            <a:r>
              <a:rPr lang="en-CA" dirty="0"/>
              <a:t>Distinguish suicidal ideation from rational thoughts of death, and desire for hastened death</a:t>
            </a:r>
          </a:p>
          <a:p>
            <a:pPr marL="285750" lvl="0" indent="-285750">
              <a:spcAft>
                <a:spcPts val="1000"/>
              </a:spcAft>
              <a:buFont typeface="Arial"/>
              <a:buChar char="•"/>
            </a:pPr>
            <a:r>
              <a:rPr lang="en-CA" dirty="0"/>
              <a:t>Reassess adherence and mood after one week if suicidal ideation is present</a:t>
            </a:r>
          </a:p>
          <a:p>
            <a:pPr marL="285750" indent="-285750">
              <a:spcAft>
                <a:spcPts val="1000"/>
              </a:spcAft>
              <a:buFont typeface="Arial"/>
              <a:buChar char="•"/>
            </a:pPr>
            <a:r>
              <a:rPr lang="en-CA" dirty="0"/>
              <a:t>Refer to mental health </a:t>
            </a:r>
            <a:r>
              <a:rPr lang="en-CA" dirty="0" smtClean="0"/>
              <a:t>specialist urgently </a:t>
            </a:r>
            <a:r>
              <a:rPr lang="en-CA" dirty="0"/>
              <a:t>if considerable imminent risk </a:t>
            </a:r>
            <a:endParaRPr lang="en-US" dirty="0"/>
          </a:p>
        </p:txBody>
      </p:sp>
    </p:spTree>
    <p:extLst>
      <p:ext uri="{BB962C8B-B14F-4D97-AF65-F5344CB8AC3E}">
        <p14:creationId xmlns:p14="http://schemas.microsoft.com/office/powerpoint/2010/main" val="123257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19"/>
            <a:ext cx="8229600" cy="741362"/>
          </a:xfrm>
        </p:spPr>
        <p:txBody>
          <a:bodyPr/>
          <a:lstStyle/>
          <a:p>
            <a:r>
              <a:rPr lang="en-US" dirty="0" smtClean="0"/>
              <a:t>Maintaining an antidepressant</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37</a:t>
            </a:fld>
            <a:endParaRPr lang="en-US" dirty="0"/>
          </a:p>
        </p:txBody>
      </p:sp>
      <p:sp>
        <p:nvSpPr>
          <p:cNvPr id="4" name="Rectangle 3"/>
          <p:cNvSpPr/>
          <p:nvPr/>
        </p:nvSpPr>
        <p:spPr>
          <a:xfrm>
            <a:off x="457200" y="1429893"/>
            <a:ext cx="8310282" cy="3780522"/>
          </a:xfrm>
          <a:prstGeom prst="rect">
            <a:avLst/>
          </a:prstGeom>
        </p:spPr>
        <p:txBody>
          <a:bodyPr wrap="square">
            <a:spAutoFit/>
          </a:bodyPr>
          <a:lstStyle/>
          <a:p>
            <a:pPr marL="285750" lvl="0" indent="-285750">
              <a:spcAft>
                <a:spcPts val="1000"/>
              </a:spcAft>
              <a:buFont typeface="Arial"/>
              <a:buChar char="•"/>
            </a:pPr>
            <a:r>
              <a:rPr lang="en-CA" dirty="0"/>
              <a:t>Provide support in first week when risk of nonadherence is greatest; follow up every two to four weeks until remission</a:t>
            </a:r>
          </a:p>
          <a:p>
            <a:pPr marL="285750" lvl="0" indent="-285750">
              <a:spcAft>
                <a:spcPts val="1000"/>
              </a:spcAft>
              <a:buFont typeface="Arial"/>
              <a:buChar char="•"/>
            </a:pPr>
            <a:r>
              <a:rPr lang="en-CA" dirty="0"/>
              <a:t>Monitor agitation, increased anxiety, and insomnia. Consider short-term benzodiazepine for initial symptoms, if required</a:t>
            </a:r>
          </a:p>
          <a:p>
            <a:pPr marL="285750" lvl="0" indent="-285750">
              <a:spcAft>
                <a:spcPts val="1000"/>
              </a:spcAft>
              <a:buFont typeface="Arial"/>
              <a:buChar char="•"/>
            </a:pPr>
            <a:r>
              <a:rPr lang="en-CA" dirty="0"/>
              <a:t>Assess response after three to four weeks at a therapeutic dose; increase dose if no response; switch medication if no response after six weeks</a:t>
            </a:r>
          </a:p>
          <a:p>
            <a:pPr marL="285750" lvl="0" indent="-285750">
              <a:spcAft>
                <a:spcPts val="1000"/>
              </a:spcAft>
              <a:buFont typeface="Arial"/>
              <a:buChar char="•"/>
            </a:pPr>
            <a:r>
              <a:rPr lang="en-CA" dirty="0"/>
              <a:t>Regularly monitor for changes in medical status and cancer treatments and adjust accordingly</a:t>
            </a:r>
          </a:p>
          <a:p>
            <a:pPr marL="285750" lvl="0" indent="-285750">
              <a:spcAft>
                <a:spcPts val="1000"/>
              </a:spcAft>
              <a:buFont typeface="Arial"/>
              <a:buChar char="•"/>
            </a:pPr>
            <a:r>
              <a:rPr lang="en-CA" dirty="0"/>
              <a:t>Continue at effective dose for at least six months after full remission</a:t>
            </a:r>
          </a:p>
          <a:p>
            <a:pPr marL="285750" indent="-285750">
              <a:spcAft>
                <a:spcPts val="1000"/>
              </a:spcAft>
              <a:buFont typeface="Arial"/>
              <a:buChar char="•"/>
            </a:pPr>
            <a:r>
              <a:rPr lang="en-CA" dirty="0"/>
              <a:t>Patients with a history of recurrent depression should be advised to continue maintenance treatment for at least two years or indefinitely </a:t>
            </a:r>
            <a:endParaRPr lang="en-US" dirty="0"/>
          </a:p>
        </p:txBody>
      </p:sp>
    </p:spTree>
    <p:extLst>
      <p:ext uri="{BB962C8B-B14F-4D97-AF65-F5344CB8AC3E}">
        <p14:creationId xmlns:p14="http://schemas.microsoft.com/office/powerpoint/2010/main" val="261814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09"/>
            <a:ext cx="8229600" cy="741362"/>
          </a:xfrm>
        </p:spPr>
        <p:txBody>
          <a:bodyPr/>
          <a:lstStyle/>
          <a:p>
            <a:r>
              <a:rPr lang="en-US" dirty="0" smtClean="0"/>
              <a:t>Discontinuing an antidepressant</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38</a:t>
            </a:fld>
            <a:endParaRPr lang="en-US" dirty="0"/>
          </a:p>
        </p:txBody>
      </p:sp>
      <p:sp>
        <p:nvSpPr>
          <p:cNvPr id="4" name="Rectangle 3"/>
          <p:cNvSpPr/>
          <p:nvPr/>
        </p:nvSpPr>
        <p:spPr>
          <a:xfrm>
            <a:off x="311972" y="1521178"/>
            <a:ext cx="8374828" cy="4334520"/>
          </a:xfrm>
          <a:prstGeom prst="rect">
            <a:avLst/>
          </a:prstGeom>
        </p:spPr>
        <p:txBody>
          <a:bodyPr wrap="square">
            <a:spAutoFit/>
          </a:bodyPr>
          <a:lstStyle/>
          <a:p>
            <a:pPr marL="285750" lvl="0" indent="-285750">
              <a:spcAft>
                <a:spcPts val="1000"/>
              </a:spcAft>
              <a:buFont typeface="Arial"/>
              <a:buChar char="•"/>
            </a:pPr>
            <a:r>
              <a:rPr lang="en-CA" dirty="0"/>
              <a:t>Be aware that discontinuation syndromes (malaise, dizziness, agitation, headache, nausea, paresthesia) may occur with abrupt termination or missed doses at high dosage levels</a:t>
            </a:r>
          </a:p>
          <a:p>
            <a:pPr marL="285750" lvl="0" indent="-285750">
              <a:spcAft>
                <a:spcPts val="1000"/>
              </a:spcAft>
              <a:buFont typeface="Arial"/>
              <a:buChar char="•"/>
            </a:pPr>
            <a:r>
              <a:rPr lang="en-CA" dirty="0"/>
              <a:t>Understand that discontinuation syndromes are more common with antidepressants with a shorter half-life (i.e., venlafaxine, paroxetine); they do not occur with fluoxetine</a:t>
            </a:r>
          </a:p>
          <a:p>
            <a:pPr marL="285750" lvl="0" indent="-285750">
              <a:spcAft>
                <a:spcPts val="1000"/>
              </a:spcAft>
              <a:buFont typeface="Arial"/>
              <a:buChar char="•"/>
            </a:pPr>
            <a:r>
              <a:rPr lang="en-CA" dirty="0"/>
              <a:t>Taper gradually over four weeks to minimize discontinuation syndromes; symptoms may be more prominent toward the end of the taper</a:t>
            </a:r>
          </a:p>
          <a:p>
            <a:pPr marL="285750" lvl="0" indent="-285750">
              <a:spcAft>
                <a:spcPts val="1000"/>
              </a:spcAft>
              <a:buFont typeface="Arial"/>
              <a:buChar char="•"/>
            </a:pPr>
            <a:r>
              <a:rPr lang="en-CA" dirty="0"/>
              <a:t>Advise that symptoms are usually mild and self-limiting over approximately one week</a:t>
            </a:r>
          </a:p>
          <a:p>
            <a:pPr marL="285750" lvl="0" indent="-285750">
              <a:spcAft>
                <a:spcPts val="1000"/>
              </a:spcAft>
              <a:buFont typeface="Arial"/>
              <a:buChar char="•"/>
            </a:pPr>
            <a:r>
              <a:rPr lang="en-CA" dirty="0"/>
              <a:t>If symptoms are severe, taper more slowly or consider switching to longer half-life SSRIs such as fluoxetine and then stopping</a:t>
            </a:r>
          </a:p>
          <a:p>
            <a:pPr marL="285750" lvl="0" indent="-285750">
              <a:spcAft>
                <a:spcPts val="1000"/>
              </a:spcAft>
              <a:buFont typeface="Arial"/>
              <a:buChar char="•"/>
            </a:pPr>
            <a:r>
              <a:rPr lang="en-CA" dirty="0"/>
              <a:t>Monitor for possible depression relapse over the next few months</a:t>
            </a:r>
          </a:p>
        </p:txBody>
      </p:sp>
    </p:spTree>
    <p:extLst>
      <p:ext uri="{BB962C8B-B14F-4D97-AF65-F5344CB8AC3E}">
        <p14:creationId xmlns:p14="http://schemas.microsoft.com/office/powerpoint/2010/main" val="2413048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1365" y="5895191"/>
            <a:ext cx="2850776" cy="94279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a:xfrm>
            <a:off x="242048" y="53898"/>
            <a:ext cx="8485094" cy="741362"/>
          </a:xfrm>
        </p:spPr>
        <p:txBody>
          <a:bodyPr>
            <a:normAutofit fontScale="90000"/>
          </a:bodyPr>
          <a:lstStyle/>
          <a:p>
            <a:r>
              <a:rPr lang="en-US" sz="3600" dirty="0" smtClean="0"/>
              <a:t>What to do when the patient is not improving?</a:t>
            </a:r>
            <a:endParaRPr lang="en-CA" sz="3600" dirty="0"/>
          </a:p>
        </p:txBody>
      </p:sp>
      <p:sp>
        <p:nvSpPr>
          <p:cNvPr id="3" name="Content Placeholder 2"/>
          <p:cNvSpPr>
            <a:spLocks noGrp="1"/>
          </p:cNvSpPr>
          <p:nvPr>
            <p:ph idx="4294967295"/>
          </p:nvPr>
        </p:nvSpPr>
        <p:spPr>
          <a:xfrm>
            <a:off x="161365" y="6325618"/>
            <a:ext cx="8233634" cy="519375"/>
          </a:xfrm>
        </p:spPr>
        <p:txBody>
          <a:bodyPr>
            <a:normAutofit fontScale="85000" lnSpcReduction="10000"/>
          </a:bodyPr>
          <a:lstStyle/>
          <a:p>
            <a:pPr marL="0" indent="0">
              <a:buNone/>
            </a:pPr>
            <a:r>
              <a:rPr lang="en-US" sz="1600" dirty="0" smtClean="0"/>
              <a:t>Note: </a:t>
            </a:r>
            <a:br>
              <a:rPr lang="en-US" sz="1600" dirty="0" smtClean="0"/>
            </a:br>
            <a:r>
              <a:rPr lang="en-US" sz="1600" dirty="0" smtClean="0"/>
              <a:t>no published evidence in cancer; recommendations extrapolated from general psychiatric literature</a:t>
            </a:r>
          </a:p>
        </p:txBody>
      </p:sp>
      <p:pic>
        <p:nvPicPr>
          <p:cNvPr id="4" name="Picture 3" descr="Figure 2.jpg"/>
          <p:cNvPicPr>
            <a:picLocks noChangeAspect="1"/>
          </p:cNvPicPr>
          <p:nvPr/>
        </p:nvPicPr>
        <p:blipFill rotWithShape="1">
          <a:blip r:embed="rId3">
            <a:extLst>
              <a:ext uri="{28A0092B-C50C-407E-A947-70E740481C1C}">
                <a14:useLocalDpi xmlns:a14="http://schemas.microsoft.com/office/drawing/2010/main" val="0"/>
              </a:ext>
            </a:extLst>
          </a:blip>
          <a:srcRect b="6390"/>
          <a:stretch/>
        </p:blipFill>
        <p:spPr>
          <a:xfrm>
            <a:off x="905829" y="1128002"/>
            <a:ext cx="7265108" cy="5100676"/>
          </a:xfrm>
          <a:prstGeom prst="rect">
            <a:avLst/>
          </a:prstGeom>
        </p:spPr>
      </p:pic>
    </p:spTree>
    <p:extLst>
      <p:ext uri="{BB962C8B-B14F-4D97-AF65-F5344CB8AC3E}">
        <p14:creationId xmlns:p14="http://schemas.microsoft.com/office/powerpoint/2010/main" val="43560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676" y="6190630"/>
            <a:ext cx="2223525" cy="66737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912386" name="Rectangle 2"/>
          <p:cNvSpPr>
            <a:spLocks noGrp="1" noChangeArrowheads="1"/>
          </p:cNvSpPr>
          <p:nvPr>
            <p:ph type="title"/>
          </p:nvPr>
        </p:nvSpPr>
        <p:spPr>
          <a:xfrm>
            <a:off x="369794" y="211700"/>
            <a:ext cx="8404412" cy="741362"/>
          </a:xfrm>
        </p:spPr>
        <p:txBody>
          <a:bodyPr/>
          <a:lstStyle/>
          <a:p>
            <a:r>
              <a:rPr lang="it-IT" sz="2800" dirty="0" smtClean="0"/>
              <a:t>Depression as a Final Common Pathway of Distress </a:t>
            </a:r>
            <a:endParaRPr lang="it-IT" sz="2800" dirty="0"/>
          </a:p>
        </p:txBody>
      </p:sp>
      <p:sp>
        <p:nvSpPr>
          <p:cNvPr id="912387" name="Rectangle 3"/>
          <p:cNvSpPr>
            <a:spLocks noGrp="1" noChangeArrowheads="1"/>
          </p:cNvSpPr>
          <p:nvPr>
            <p:ph type="body" idx="4294967295"/>
          </p:nvPr>
        </p:nvSpPr>
        <p:spPr>
          <a:xfrm>
            <a:off x="478112" y="5982461"/>
            <a:ext cx="8382000" cy="609600"/>
          </a:xfrm>
        </p:spPr>
        <p:txBody>
          <a:bodyPr/>
          <a:lstStyle/>
          <a:p>
            <a:pPr marL="0" indent="0">
              <a:buNone/>
            </a:pPr>
            <a:r>
              <a:rPr lang="it-IT" sz="2400" dirty="0" smtClean="0"/>
              <a:t>Requires individual bio-psycho-social approach to treatment</a:t>
            </a:r>
            <a:endParaRPr lang="it-IT" sz="2400" dirty="0"/>
          </a:p>
        </p:txBody>
      </p:sp>
      <p:sp>
        <p:nvSpPr>
          <p:cNvPr id="4" name="TextBox 3"/>
          <p:cNvSpPr txBox="1"/>
          <p:nvPr/>
        </p:nvSpPr>
        <p:spPr>
          <a:xfrm>
            <a:off x="764270" y="1280570"/>
            <a:ext cx="1878038" cy="646331"/>
          </a:xfrm>
          <a:prstGeom prst="rect">
            <a:avLst/>
          </a:prstGeom>
          <a:noFill/>
          <a:ln>
            <a:solidFill>
              <a:schemeClr val="tx1"/>
            </a:solidFill>
          </a:ln>
        </p:spPr>
        <p:txBody>
          <a:bodyPr wrap="none" rtlCol="0">
            <a:spAutoFit/>
          </a:bodyPr>
          <a:lstStyle/>
          <a:p>
            <a:pPr algn="ctr"/>
            <a:r>
              <a:rPr lang="en-US" b="1" dirty="0" smtClean="0"/>
              <a:t>Cancer-Related</a:t>
            </a:r>
          </a:p>
          <a:p>
            <a:pPr algn="ctr"/>
            <a:r>
              <a:rPr lang="en-US" b="1" dirty="0" smtClean="0"/>
              <a:t>Stressors</a:t>
            </a:r>
            <a:endParaRPr lang="en-US" b="1" dirty="0"/>
          </a:p>
        </p:txBody>
      </p:sp>
      <p:sp>
        <p:nvSpPr>
          <p:cNvPr id="7" name="TextBox 6"/>
          <p:cNvSpPr txBox="1"/>
          <p:nvPr/>
        </p:nvSpPr>
        <p:spPr>
          <a:xfrm>
            <a:off x="3681632" y="1419070"/>
            <a:ext cx="2159929" cy="369332"/>
          </a:xfrm>
          <a:prstGeom prst="rect">
            <a:avLst/>
          </a:prstGeom>
          <a:noFill/>
          <a:ln>
            <a:solidFill>
              <a:schemeClr val="tx1"/>
            </a:solidFill>
          </a:ln>
        </p:spPr>
        <p:txBody>
          <a:bodyPr wrap="none" rtlCol="0">
            <a:spAutoFit/>
          </a:bodyPr>
          <a:lstStyle/>
          <a:p>
            <a:pPr algn="ctr"/>
            <a:r>
              <a:rPr lang="en-US" b="1" dirty="0" smtClean="0"/>
              <a:t>Individual Factors</a:t>
            </a:r>
            <a:endParaRPr lang="en-US" b="1" dirty="0"/>
          </a:p>
        </p:txBody>
      </p:sp>
      <p:sp>
        <p:nvSpPr>
          <p:cNvPr id="8" name="TextBox 7"/>
          <p:cNvSpPr txBox="1"/>
          <p:nvPr/>
        </p:nvSpPr>
        <p:spPr>
          <a:xfrm>
            <a:off x="6862561" y="1280569"/>
            <a:ext cx="1697901" cy="646331"/>
          </a:xfrm>
          <a:prstGeom prst="rect">
            <a:avLst/>
          </a:prstGeom>
          <a:noFill/>
          <a:ln>
            <a:solidFill>
              <a:schemeClr val="tx1"/>
            </a:solidFill>
          </a:ln>
        </p:spPr>
        <p:txBody>
          <a:bodyPr wrap="none" rtlCol="0">
            <a:spAutoFit/>
          </a:bodyPr>
          <a:lstStyle/>
          <a:p>
            <a:pPr algn="ctr"/>
            <a:r>
              <a:rPr lang="en-US" b="1" dirty="0" smtClean="0"/>
              <a:t>Continuum of</a:t>
            </a:r>
          </a:p>
          <a:p>
            <a:pPr algn="ctr"/>
            <a:r>
              <a:rPr lang="en-US" b="1" dirty="0" smtClean="0"/>
              <a:t>Depression</a:t>
            </a:r>
            <a:endParaRPr lang="en-US" b="1" dirty="0"/>
          </a:p>
        </p:txBody>
      </p:sp>
      <p:grpSp>
        <p:nvGrpSpPr>
          <p:cNvPr id="17" name="Group 16"/>
          <p:cNvGrpSpPr/>
          <p:nvPr/>
        </p:nvGrpSpPr>
        <p:grpSpPr>
          <a:xfrm>
            <a:off x="3008091" y="2063724"/>
            <a:ext cx="3507013" cy="3502602"/>
            <a:chOff x="3073120" y="2706439"/>
            <a:chExt cx="2882696" cy="2594439"/>
          </a:xfrm>
        </p:grpSpPr>
        <p:sp>
          <p:nvSpPr>
            <p:cNvPr id="13" name="Isosceles Triangle 12"/>
            <p:cNvSpPr/>
            <p:nvPr/>
          </p:nvSpPr>
          <p:spPr>
            <a:xfrm>
              <a:off x="3073120" y="2706439"/>
              <a:ext cx="2882696" cy="2594439"/>
            </a:xfrm>
            <a:prstGeom prs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3875992" y="3698408"/>
              <a:ext cx="1341618" cy="1436246"/>
            </a:xfrm>
            <a:prstGeom prst="rect">
              <a:avLst/>
            </a:prstGeom>
            <a:noFill/>
          </p:spPr>
          <p:txBody>
            <a:bodyPr wrap="none" rtlCol="0">
              <a:spAutoFit/>
            </a:bodyPr>
            <a:lstStyle/>
            <a:p>
              <a:pPr algn="ctr"/>
              <a:r>
                <a:rPr lang="en-US" sz="1200" dirty="0"/>
                <a:t>Life stage</a:t>
              </a:r>
            </a:p>
            <a:p>
              <a:pPr algn="ctr"/>
              <a:r>
                <a:rPr lang="en-US" sz="1200" dirty="0" smtClean="0"/>
                <a:t>Demographics</a:t>
              </a:r>
            </a:p>
            <a:p>
              <a:pPr algn="ctr"/>
              <a:r>
                <a:rPr lang="en-US" sz="1200" dirty="0" smtClean="0"/>
                <a:t>Coping strategies</a:t>
              </a:r>
            </a:p>
            <a:p>
              <a:pPr algn="ctr"/>
              <a:r>
                <a:rPr lang="en-US" sz="1200" dirty="0" smtClean="0"/>
                <a:t>Self </a:t>
              </a:r>
              <a:r>
                <a:rPr lang="en-US" sz="1200" dirty="0"/>
                <a:t>esteem</a:t>
              </a:r>
            </a:p>
            <a:p>
              <a:pPr algn="ctr"/>
              <a:r>
                <a:rPr lang="en-US" sz="1200" dirty="0" smtClean="0"/>
                <a:t>Spirituality/Religiosity</a:t>
              </a:r>
              <a:endParaRPr lang="en-US" sz="1200" dirty="0"/>
            </a:p>
            <a:p>
              <a:pPr algn="ctr"/>
              <a:r>
                <a:rPr lang="en-US" sz="1200" dirty="0"/>
                <a:t>Social support</a:t>
              </a:r>
            </a:p>
            <a:p>
              <a:pPr algn="ctr"/>
              <a:r>
                <a:rPr lang="en-US" sz="1200" dirty="0"/>
                <a:t>Attachment style</a:t>
              </a:r>
            </a:p>
            <a:p>
              <a:pPr algn="ctr"/>
              <a:r>
                <a:rPr lang="en-US" sz="1200" dirty="0" smtClean="0"/>
                <a:t>Previous trauma</a:t>
              </a:r>
            </a:p>
            <a:p>
              <a:pPr algn="ctr"/>
              <a:r>
                <a:rPr lang="en-US" sz="1200" dirty="0" smtClean="0"/>
                <a:t>Psychiatric history</a:t>
              </a:r>
            </a:p>
            <a:p>
              <a:pPr algn="ctr"/>
              <a:r>
                <a:rPr lang="en-US" sz="1200" dirty="0" smtClean="0"/>
                <a:t>Genetic vulnerability</a:t>
              </a:r>
            </a:p>
          </p:txBody>
        </p:sp>
      </p:grpSp>
      <p:sp>
        <p:nvSpPr>
          <p:cNvPr id="9" name="TextBox 8"/>
          <p:cNvSpPr txBox="1"/>
          <p:nvPr/>
        </p:nvSpPr>
        <p:spPr>
          <a:xfrm>
            <a:off x="478112" y="2042745"/>
            <a:ext cx="2450354" cy="3544560"/>
          </a:xfrm>
          <a:prstGeom prst="rect">
            <a:avLst/>
          </a:prstGeom>
          <a:solidFill>
            <a:schemeClr val="tx1">
              <a:lumMod val="95000"/>
              <a:lumOff val="5000"/>
            </a:schemeClr>
          </a:solidFill>
          <a:ln>
            <a:solidFill>
              <a:schemeClr val="tx1"/>
            </a:solidFill>
          </a:ln>
        </p:spPr>
        <p:txBody>
          <a:bodyPr wrap="square" rtlCol="0">
            <a:spAutoFit/>
          </a:bodyPr>
          <a:lstStyle/>
          <a:p>
            <a:pPr marL="285750" indent="-201613"/>
            <a:endParaRPr lang="en-US" sz="1200" b="1" dirty="0" smtClean="0">
              <a:solidFill>
                <a:schemeClr val="bg1"/>
              </a:solidFill>
            </a:endParaRPr>
          </a:p>
          <a:p>
            <a:pPr marL="285750" indent="-201613"/>
            <a:r>
              <a:rPr lang="en-US" sz="1200" b="1" dirty="0" smtClean="0">
                <a:solidFill>
                  <a:schemeClr val="bg1"/>
                </a:solidFill>
              </a:rPr>
              <a:t>Biological</a:t>
            </a:r>
          </a:p>
          <a:p>
            <a:pPr marL="285750" indent="-201613">
              <a:buFont typeface="Arial"/>
              <a:buChar char="•"/>
            </a:pPr>
            <a:r>
              <a:rPr lang="en-US" sz="1200" dirty="0" err="1" smtClean="0">
                <a:solidFill>
                  <a:schemeClr val="bg1"/>
                </a:solidFill>
              </a:rPr>
              <a:t>Tumour</a:t>
            </a:r>
            <a:r>
              <a:rPr lang="en-US" sz="1200" dirty="0" smtClean="0">
                <a:solidFill>
                  <a:schemeClr val="bg1"/>
                </a:solidFill>
              </a:rPr>
              <a:t> burden</a:t>
            </a:r>
          </a:p>
          <a:p>
            <a:pPr marL="285750" indent="-201613">
              <a:buFont typeface="Arial"/>
              <a:buChar char="•"/>
            </a:pPr>
            <a:r>
              <a:rPr lang="en-US" sz="1200" dirty="0" smtClean="0">
                <a:solidFill>
                  <a:schemeClr val="bg1"/>
                </a:solidFill>
              </a:rPr>
              <a:t>Treatment morbidity</a:t>
            </a:r>
          </a:p>
          <a:p>
            <a:pPr marL="285750" indent="-201613">
              <a:buFont typeface="Arial"/>
              <a:buChar char="•"/>
            </a:pPr>
            <a:r>
              <a:rPr lang="en-US" sz="1200" dirty="0" smtClean="0">
                <a:solidFill>
                  <a:schemeClr val="bg1"/>
                </a:solidFill>
              </a:rPr>
              <a:t>Pain and physical symptoms</a:t>
            </a:r>
          </a:p>
          <a:p>
            <a:pPr marL="285750" indent="-201613">
              <a:buFont typeface="Arial"/>
              <a:buChar char="•"/>
            </a:pPr>
            <a:r>
              <a:rPr lang="en-US" sz="1200" dirty="0" smtClean="0">
                <a:solidFill>
                  <a:schemeClr val="bg1"/>
                </a:solidFill>
              </a:rPr>
              <a:t>Neurobiological </a:t>
            </a:r>
            <a:r>
              <a:rPr lang="en-US" sz="1200" dirty="0">
                <a:solidFill>
                  <a:schemeClr val="bg1"/>
                </a:solidFill>
              </a:rPr>
              <a:t>changes</a:t>
            </a:r>
          </a:p>
          <a:p>
            <a:pPr marL="285750" indent="-201613">
              <a:spcAft>
                <a:spcPts val="1000"/>
              </a:spcAft>
              <a:buFont typeface="Arial"/>
              <a:buChar char="•"/>
            </a:pPr>
            <a:r>
              <a:rPr lang="en-US" sz="1200" dirty="0" smtClean="0">
                <a:solidFill>
                  <a:schemeClr val="bg1"/>
                </a:solidFill>
              </a:rPr>
              <a:t>Stage of disease</a:t>
            </a:r>
          </a:p>
          <a:p>
            <a:pPr marL="285750" indent="-201613"/>
            <a:r>
              <a:rPr lang="en-US" sz="1200" b="1" dirty="0" smtClean="0">
                <a:solidFill>
                  <a:schemeClr val="bg1"/>
                </a:solidFill>
              </a:rPr>
              <a:t>Psychosocial</a:t>
            </a:r>
          </a:p>
          <a:p>
            <a:pPr marL="285750" indent="-201613">
              <a:buFont typeface="Arial"/>
              <a:buChar char="•"/>
            </a:pPr>
            <a:r>
              <a:rPr lang="en-US" sz="1200" dirty="0" smtClean="0">
                <a:solidFill>
                  <a:schemeClr val="bg1"/>
                </a:solidFill>
              </a:rPr>
              <a:t>Diagnosis, relapse</a:t>
            </a:r>
          </a:p>
          <a:p>
            <a:pPr marL="285750" indent="-201613">
              <a:buFont typeface="Arial"/>
              <a:buChar char="•"/>
            </a:pPr>
            <a:r>
              <a:rPr lang="en-US" sz="1200" dirty="0" smtClean="0">
                <a:solidFill>
                  <a:schemeClr val="bg1"/>
                </a:solidFill>
              </a:rPr>
              <a:t>Proximity to death</a:t>
            </a:r>
          </a:p>
          <a:p>
            <a:pPr marL="285750" indent="-201613">
              <a:buFont typeface="Arial"/>
              <a:buChar char="•"/>
            </a:pPr>
            <a:r>
              <a:rPr lang="en-US" sz="1200" dirty="0" smtClean="0">
                <a:solidFill>
                  <a:schemeClr val="bg1"/>
                </a:solidFill>
              </a:rPr>
              <a:t>Disability</a:t>
            </a:r>
          </a:p>
          <a:p>
            <a:pPr marL="285750" indent="-201613">
              <a:buFont typeface="Arial"/>
              <a:buChar char="•"/>
            </a:pPr>
            <a:r>
              <a:rPr lang="en-US" sz="1200" dirty="0" smtClean="0">
                <a:solidFill>
                  <a:schemeClr val="bg1"/>
                </a:solidFill>
              </a:rPr>
              <a:t>Altered role functioning</a:t>
            </a:r>
          </a:p>
          <a:p>
            <a:pPr marL="285750" indent="-201613">
              <a:buFont typeface="Arial"/>
              <a:buChar char="•"/>
            </a:pPr>
            <a:r>
              <a:rPr lang="en-US" sz="1200" dirty="0" smtClean="0">
                <a:solidFill>
                  <a:schemeClr val="bg1"/>
                </a:solidFill>
              </a:rPr>
              <a:t>Changes in identity</a:t>
            </a:r>
          </a:p>
          <a:p>
            <a:pPr marL="285750" indent="-201613">
              <a:buFont typeface="Arial"/>
              <a:buChar char="•"/>
            </a:pPr>
            <a:r>
              <a:rPr lang="en-US" sz="1200" dirty="0" smtClean="0">
                <a:solidFill>
                  <a:schemeClr val="bg1"/>
                </a:solidFill>
              </a:rPr>
              <a:t>Changes in appearance</a:t>
            </a:r>
          </a:p>
          <a:p>
            <a:pPr marL="285750" indent="-201613">
              <a:buFont typeface="Arial"/>
              <a:buChar char="•"/>
            </a:pPr>
            <a:r>
              <a:rPr lang="en-US" sz="1200" dirty="0" smtClean="0">
                <a:solidFill>
                  <a:schemeClr val="bg1"/>
                </a:solidFill>
              </a:rPr>
              <a:t>Altered life trajectory</a:t>
            </a:r>
          </a:p>
          <a:p>
            <a:pPr marL="285750" indent="-201613">
              <a:buFont typeface="Arial"/>
              <a:buChar char="•"/>
            </a:pPr>
            <a:r>
              <a:rPr lang="en-US" sz="1200" dirty="0" smtClean="0">
                <a:solidFill>
                  <a:schemeClr val="bg1"/>
                </a:solidFill>
              </a:rPr>
              <a:t>Uncertainty</a:t>
            </a:r>
          </a:p>
          <a:p>
            <a:pPr marL="285750" indent="-201613">
              <a:buFont typeface="Arial"/>
              <a:buChar char="•"/>
            </a:pPr>
            <a:r>
              <a:rPr lang="en-US" sz="1200" dirty="0" smtClean="0">
                <a:solidFill>
                  <a:schemeClr val="bg1"/>
                </a:solidFill>
              </a:rPr>
              <a:t>Medical communication</a:t>
            </a:r>
          </a:p>
          <a:p>
            <a:pPr marL="285750" indent="-201613">
              <a:buFont typeface="Arial"/>
              <a:buChar char="•"/>
            </a:pPr>
            <a:endParaRPr lang="en-US" sz="1200" dirty="0">
              <a:solidFill>
                <a:schemeClr val="bg1"/>
              </a:solidFill>
            </a:endParaRPr>
          </a:p>
        </p:txBody>
      </p:sp>
      <p:sp>
        <p:nvSpPr>
          <p:cNvPr id="18" name="Rectangle 17"/>
          <p:cNvSpPr/>
          <p:nvPr/>
        </p:nvSpPr>
        <p:spPr>
          <a:xfrm>
            <a:off x="6648821" y="3700744"/>
            <a:ext cx="2125384" cy="1865581"/>
          </a:xfrm>
          <a:prstGeom prst="rect">
            <a:avLst/>
          </a:prstGeom>
          <a:solidFill>
            <a:srgbClr val="15A40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6648822" y="2695988"/>
            <a:ext cx="2132854" cy="1004759"/>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a:off x="6648822" y="2022724"/>
            <a:ext cx="2132854" cy="73069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7013052" y="2084702"/>
            <a:ext cx="1445319" cy="553998"/>
          </a:xfrm>
          <a:prstGeom prst="rect">
            <a:avLst/>
          </a:prstGeom>
          <a:solidFill>
            <a:srgbClr val="FF0000"/>
          </a:solidFill>
        </p:spPr>
        <p:txBody>
          <a:bodyPr wrap="square" rtlCol="0" anchor="ctr">
            <a:spAutoFit/>
          </a:bodyPr>
          <a:lstStyle/>
          <a:p>
            <a:pPr algn="ctr"/>
            <a:r>
              <a:rPr lang="en-US" sz="1200" b="1" dirty="0" smtClean="0"/>
              <a:t>Major </a:t>
            </a:r>
          </a:p>
          <a:p>
            <a:pPr algn="ctr"/>
            <a:endParaRPr lang="en-US" sz="700" b="1" dirty="0"/>
          </a:p>
          <a:p>
            <a:pPr algn="ctr"/>
            <a:r>
              <a:rPr lang="en-US" sz="1000" b="1" dirty="0" smtClean="0"/>
              <a:t>Depression</a:t>
            </a:r>
            <a:endParaRPr lang="en-US" sz="1000" b="1" dirty="0"/>
          </a:p>
        </p:txBody>
      </p:sp>
      <p:sp>
        <p:nvSpPr>
          <p:cNvPr id="14" name="TextBox 13"/>
          <p:cNvSpPr txBox="1"/>
          <p:nvPr/>
        </p:nvSpPr>
        <p:spPr>
          <a:xfrm>
            <a:off x="6673019" y="2885494"/>
            <a:ext cx="2076987" cy="723275"/>
          </a:xfrm>
          <a:prstGeom prst="rect">
            <a:avLst/>
          </a:prstGeom>
          <a:solidFill>
            <a:srgbClr val="FFFF00"/>
          </a:solidFill>
        </p:spPr>
        <p:txBody>
          <a:bodyPr wrap="square" rtlCol="0" anchor="ctr">
            <a:spAutoFit/>
          </a:bodyPr>
          <a:lstStyle/>
          <a:p>
            <a:pPr algn="ctr"/>
            <a:r>
              <a:rPr lang="en-US" sz="1200" b="1" dirty="0" smtClean="0"/>
              <a:t>Sub-threshold</a:t>
            </a:r>
          </a:p>
          <a:p>
            <a:pPr algn="ctr"/>
            <a:endParaRPr lang="en-US" sz="700" b="1" dirty="0" smtClean="0"/>
          </a:p>
          <a:p>
            <a:pPr algn="ctr"/>
            <a:r>
              <a:rPr lang="en-US" sz="1100" b="1" dirty="0" smtClean="0"/>
              <a:t>Adjustment </a:t>
            </a:r>
            <a:r>
              <a:rPr lang="en-US" sz="1100" b="1" dirty="0"/>
              <a:t>D</a:t>
            </a:r>
            <a:r>
              <a:rPr lang="en-US" sz="1100" b="1" dirty="0" smtClean="0"/>
              <a:t>isorder</a:t>
            </a:r>
            <a:r>
              <a:rPr lang="en-US" sz="1100" b="1" dirty="0"/>
              <a:t>, </a:t>
            </a:r>
            <a:r>
              <a:rPr lang="en-US" sz="1100" b="1" dirty="0" smtClean="0"/>
              <a:t>Minor Depression</a:t>
            </a:r>
            <a:r>
              <a:rPr lang="en-US" sz="1100" b="1" dirty="0"/>
              <a:t>, </a:t>
            </a:r>
            <a:r>
              <a:rPr lang="en-US" sz="1100" b="1" dirty="0" smtClean="0"/>
              <a:t>Dysthymia</a:t>
            </a:r>
            <a:endParaRPr lang="en-US" sz="1100" b="1" dirty="0"/>
          </a:p>
        </p:txBody>
      </p:sp>
      <p:sp>
        <p:nvSpPr>
          <p:cNvPr id="15" name="TextBox 14"/>
          <p:cNvSpPr txBox="1"/>
          <p:nvPr/>
        </p:nvSpPr>
        <p:spPr>
          <a:xfrm>
            <a:off x="7013051" y="4360382"/>
            <a:ext cx="1445319" cy="546303"/>
          </a:xfrm>
          <a:prstGeom prst="rect">
            <a:avLst/>
          </a:prstGeom>
          <a:solidFill>
            <a:srgbClr val="15A402"/>
          </a:solidFill>
        </p:spPr>
        <p:txBody>
          <a:bodyPr wrap="square" rtlCol="0" anchor="ctr">
            <a:spAutoFit/>
          </a:bodyPr>
          <a:lstStyle/>
          <a:p>
            <a:pPr algn="ctr"/>
            <a:r>
              <a:rPr lang="en-US" sz="1200" b="1" dirty="0" smtClean="0"/>
              <a:t>Normal</a:t>
            </a:r>
          </a:p>
          <a:p>
            <a:pPr algn="ctr"/>
            <a:endParaRPr lang="en-US" sz="700" b="1" dirty="0" smtClean="0"/>
          </a:p>
          <a:p>
            <a:pPr algn="ctr"/>
            <a:r>
              <a:rPr lang="en-US" sz="1050" b="1" dirty="0" smtClean="0"/>
              <a:t>Sadness</a:t>
            </a:r>
            <a:endParaRPr lang="en-US" sz="1100" b="1" dirty="0"/>
          </a:p>
        </p:txBody>
      </p:sp>
    </p:spTree>
    <p:extLst>
      <p:ext uri="{BB962C8B-B14F-4D97-AF65-F5344CB8AC3E}">
        <p14:creationId xmlns:p14="http://schemas.microsoft.com/office/powerpoint/2010/main" val="1883115963"/>
      </p:ext>
    </p:extLst>
  </p:cSld>
  <p:clrMapOvr>
    <a:masterClrMapping/>
  </p:clrMapOvr>
  <p:transition advTm="47435"/>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24030"/>
            <a:ext cx="8229600" cy="741362"/>
          </a:xfrm>
        </p:spPr>
        <p:txBody>
          <a:bodyPr>
            <a:normAutofit fontScale="90000"/>
          </a:bodyPr>
          <a:lstStyle/>
          <a:p>
            <a:r>
              <a:rPr lang="en-CA" altLang="en-US" dirty="0" smtClean="0"/>
              <a:t>Augmentation and Switching: </a:t>
            </a:r>
            <a:br>
              <a:rPr lang="en-CA" altLang="en-US" dirty="0" smtClean="0"/>
            </a:br>
            <a:r>
              <a:rPr lang="en-CA" altLang="en-US" dirty="0" smtClean="0"/>
              <a:t>Clinical context may be important</a:t>
            </a:r>
            <a:endParaRPr lang="en-US" altLang="en-US" dirty="0" smtClean="0"/>
          </a:p>
        </p:txBody>
      </p:sp>
      <p:sp>
        <p:nvSpPr>
          <p:cNvPr id="55299" name="Content Placeholder 2"/>
          <p:cNvSpPr>
            <a:spLocks noGrp="1"/>
          </p:cNvSpPr>
          <p:nvPr>
            <p:ph idx="4294967295"/>
          </p:nvPr>
        </p:nvSpPr>
        <p:spPr>
          <a:xfrm>
            <a:off x="457200" y="1366612"/>
            <a:ext cx="8229600" cy="4525963"/>
          </a:xfrm>
        </p:spPr>
        <p:txBody>
          <a:bodyPr>
            <a:normAutofit fontScale="70000" lnSpcReduction="20000"/>
          </a:bodyPr>
          <a:lstStyle/>
          <a:p>
            <a:pPr>
              <a:lnSpc>
                <a:spcPct val="110000"/>
              </a:lnSpc>
            </a:pPr>
            <a:r>
              <a:rPr lang="en-US" altLang="en-US" sz="2800" dirty="0" smtClean="0"/>
              <a:t>No research data on using combinations in cancer patients</a:t>
            </a:r>
          </a:p>
          <a:p>
            <a:pPr>
              <a:lnSpc>
                <a:spcPct val="110000"/>
              </a:lnSpc>
            </a:pPr>
            <a:endParaRPr lang="en-CA" altLang="en-US" sz="2800" dirty="0" smtClean="0"/>
          </a:p>
          <a:p>
            <a:pPr>
              <a:lnSpc>
                <a:spcPct val="110000"/>
              </a:lnSpc>
            </a:pPr>
            <a:r>
              <a:rPr lang="en-CA" altLang="en-US" sz="2800" dirty="0" smtClean="0"/>
              <a:t>The patient with residual fatigue, cognitive complaints, chemo brain on an SSRI or SNRI: consider </a:t>
            </a:r>
            <a:r>
              <a:rPr lang="en-CA" altLang="en-US" sz="2800" smtClean="0"/>
              <a:t>psychostimulant</a:t>
            </a:r>
            <a:r>
              <a:rPr lang="en-CA" altLang="en-US" sz="2800"/>
              <a:t> </a:t>
            </a:r>
            <a:r>
              <a:rPr lang="en-CA" altLang="en-US" sz="2800" smtClean="0"/>
              <a:t>(</a:t>
            </a:r>
            <a:r>
              <a:rPr lang="en-CA" altLang="en-US" sz="2600" smtClean="0"/>
              <a:t>e.g. </a:t>
            </a:r>
            <a:r>
              <a:rPr lang="en-CA" altLang="en-US" sz="2600" dirty="0" smtClean="0"/>
              <a:t>methylphenidate or </a:t>
            </a:r>
            <a:r>
              <a:rPr lang="en-CA" altLang="en-US" sz="2600" dirty="0" err="1" smtClean="0"/>
              <a:t>lis-dexamfetamine</a:t>
            </a:r>
            <a:r>
              <a:rPr lang="en-CA" altLang="en-US" sz="2600" dirty="0" smtClean="0"/>
              <a:t>), </a:t>
            </a:r>
            <a:r>
              <a:rPr lang="en-CA" altLang="en-US" sz="3000" dirty="0" smtClean="0"/>
              <a:t>aripiprazole or bupropion XL </a:t>
            </a:r>
          </a:p>
          <a:p>
            <a:pPr>
              <a:lnSpc>
                <a:spcPct val="110000"/>
              </a:lnSpc>
            </a:pPr>
            <a:endParaRPr lang="en-CA" altLang="en-US" sz="3000" dirty="0" smtClean="0"/>
          </a:p>
          <a:p>
            <a:pPr>
              <a:lnSpc>
                <a:spcPct val="110000"/>
              </a:lnSpc>
            </a:pPr>
            <a:r>
              <a:rPr lang="en-CA" altLang="en-US" sz="2800" dirty="0" smtClean="0"/>
              <a:t>The patient with residual anxiety, insomnia, anorexia, extreme hypervigilance about recurrence</a:t>
            </a:r>
            <a:endParaRPr lang="en-CA" altLang="en-US" sz="2800" dirty="0"/>
          </a:p>
          <a:p>
            <a:pPr lvl="1">
              <a:lnSpc>
                <a:spcPct val="110000"/>
              </a:lnSpc>
              <a:spcAft>
                <a:spcPts val="1000"/>
              </a:spcAft>
            </a:pPr>
            <a:r>
              <a:rPr lang="en-CA" altLang="en-US" sz="2600" dirty="0" smtClean="0"/>
              <a:t>consider olanzapine, quetiapine XR, aripiprazole, </a:t>
            </a:r>
            <a:r>
              <a:rPr lang="en-CA" altLang="en-US" sz="2600" dirty="0" err="1" smtClean="0"/>
              <a:t>lurasidone</a:t>
            </a:r>
            <a:r>
              <a:rPr lang="en-CA" altLang="en-US" sz="2600" dirty="0" smtClean="0"/>
              <a:t> or mirtazapine rather than benzodiazepine</a:t>
            </a:r>
          </a:p>
          <a:p>
            <a:pPr lvl="1">
              <a:lnSpc>
                <a:spcPct val="110000"/>
              </a:lnSpc>
              <a:spcAft>
                <a:spcPts val="1000"/>
              </a:spcAft>
            </a:pPr>
            <a:endParaRPr lang="en-CA" altLang="en-US" sz="2600" dirty="0" smtClean="0"/>
          </a:p>
          <a:p>
            <a:pPr>
              <a:lnSpc>
                <a:spcPct val="110000"/>
              </a:lnSpc>
            </a:pPr>
            <a:r>
              <a:rPr lang="en-US" altLang="en-US" sz="2800" dirty="0" smtClean="0"/>
              <a:t>The patient with residual cognitive complaints, poor functional recovery: consider </a:t>
            </a:r>
            <a:r>
              <a:rPr lang="en-US" altLang="en-US" sz="2800" dirty="0" err="1" smtClean="0"/>
              <a:t>vortioxetine</a:t>
            </a:r>
            <a:r>
              <a:rPr lang="en-US" altLang="en-US" sz="2800" dirty="0" smtClean="0"/>
              <a:t> (can also be used first line)</a:t>
            </a:r>
            <a:endParaRPr lang="en-US" altLang="en-US" dirty="0" smtClean="0"/>
          </a:p>
        </p:txBody>
      </p:sp>
    </p:spTree>
    <p:extLst>
      <p:ext uri="{BB962C8B-B14F-4D97-AF65-F5344CB8AC3E}">
        <p14:creationId xmlns:p14="http://schemas.microsoft.com/office/powerpoint/2010/main" val="683697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4245" y="6153374"/>
            <a:ext cx="2323651" cy="60242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Case Example: Mrs. J</a:t>
            </a:r>
            <a:endParaRPr lang="en-CA" dirty="0"/>
          </a:p>
        </p:txBody>
      </p:sp>
      <p:sp>
        <p:nvSpPr>
          <p:cNvPr id="3" name="Rectangle 2"/>
          <p:cNvSpPr/>
          <p:nvPr/>
        </p:nvSpPr>
        <p:spPr>
          <a:xfrm>
            <a:off x="287403" y="1106062"/>
            <a:ext cx="8569193" cy="5355312"/>
          </a:xfrm>
          <a:prstGeom prst="rect">
            <a:avLst/>
          </a:prstGeom>
        </p:spPr>
        <p:txBody>
          <a:bodyPr wrap="square">
            <a:spAutoFit/>
          </a:bodyPr>
          <a:lstStyle/>
          <a:p>
            <a:r>
              <a:rPr lang="en-GB" i="1" dirty="0" smtClean="0"/>
              <a:t>Mrs. </a:t>
            </a:r>
            <a:r>
              <a:rPr lang="en-GB" i="1" dirty="0"/>
              <a:t>J </a:t>
            </a:r>
            <a:r>
              <a:rPr lang="en-GB" i="1" dirty="0" smtClean="0"/>
              <a:t>subsequently developed </a:t>
            </a:r>
            <a:r>
              <a:rPr lang="en-GB" i="1" dirty="0"/>
              <a:t>brain metastases, treated </a:t>
            </a:r>
            <a:r>
              <a:rPr lang="en-GB" i="1" dirty="0" smtClean="0"/>
              <a:t>with </a:t>
            </a:r>
            <a:r>
              <a:rPr lang="en-GB" i="1" dirty="0"/>
              <a:t>brain radiation and </a:t>
            </a:r>
            <a:r>
              <a:rPr lang="en-GB" i="1" dirty="0" smtClean="0"/>
              <a:t>steroids. She </a:t>
            </a:r>
            <a:r>
              <a:rPr lang="en-GB" i="1" dirty="0"/>
              <a:t>then reported significantly more insomnia, feelings of disengagement from her children, and losing interest in completing legacy projects. She was self-critical about her impatience and irritability with her family, felt persistently sad and hopeless, and had thoughts that she would be better off dead, although she denied suicidal </a:t>
            </a:r>
            <a:r>
              <a:rPr lang="en-GB" i="1" dirty="0" smtClean="0"/>
              <a:t>intent.</a:t>
            </a:r>
          </a:p>
          <a:p>
            <a:endParaRPr lang="en-GB" i="1" dirty="0" smtClean="0"/>
          </a:p>
          <a:p>
            <a:r>
              <a:rPr lang="en-GB" i="1" dirty="0" smtClean="0"/>
              <a:t>She was started on venlafaxine because she was also experiencing severe hot-flashes with tamoxifen, with significant </a:t>
            </a:r>
            <a:r>
              <a:rPr lang="en-GB" i="1" dirty="0"/>
              <a:t>resolution of her depressive </a:t>
            </a:r>
            <a:r>
              <a:rPr lang="en-GB" i="1" dirty="0" smtClean="0"/>
              <a:t>symptoms</a:t>
            </a:r>
          </a:p>
          <a:p>
            <a:r>
              <a:rPr lang="en-GB" i="1" dirty="0" smtClean="0"/>
              <a:t>As her </a:t>
            </a:r>
            <a:r>
              <a:rPr lang="en-GB" i="1" dirty="0"/>
              <a:t>steroids were tapered, </a:t>
            </a:r>
            <a:r>
              <a:rPr lang="en-GB" i="1" dirty="0" smtClean="0"/>
              <a:t>Mrs </a:t>
            </a:r>
            <a:r>
              <a:rPr lang="en-GB" i="1" dirty="0"/>
              <a:t>J’s depression relapsed, with worsening insomnia, </a:t>
            </a:r>
            <a:r>
              <a:rPr lang="en-GB" i="1" dirty="0" err="1"/>
              <a:t>anergia</a:t>
            </a:r>
            <a:r>
              <a:rPr lang="en-GB" i="1" dirty="0"/>
              <a:t> and anorexia, as well as daily vomiting with meals.  </a:t>
            </a:r>
            <a:r>
              <a:rPr lang="en-GB" i="1" dirty="0" smtClean="0"/>
              <a:t>Increasing her venlafaxine resulted in an </a:t>
            </a:r>
            <a:r>
              <a:rPr lang="en-GB" i="1" dirty="0"/>
              <a:t>elevation in her blood pressure with no benefit to her </a:t>
            </a:r>
            <a:r>
              <a:rPr lang="en-GB" i="1" dirty="0" smtClean="0"/>
              <a:t>mood. Olanzapine was added, with great benefit to her </a:t>
            </a:r>
            <a:r>
              <a:rPr lang="en-GB" i="1" dirty="0"/>
              <a:t>sleep, appetite, mood and </a:t>
            </a:r>
            <a:r>
              <a:rPr lang="en-GB" i="1" dirty="0" smtClean="0"/>
              <a:t>nausea.</a:t>
            </a:r>
          </a:p>
          <a:p>
            <a:endParaRPr lang="en-GB" i="1" dirty="0" smtClean="0"/>
          </a:p>
          <a:p>
            <a:r>
              <a:rPr lang="en-GB" i="1" dirty="0" smtClean="0"/>
              <a:t>Ms </a:t>
            </a:r>
            <a:r>
              <a:rPr lang="en-GB" i="1" dirty="0"/>
              <a:t>J </a:t>
            </a:r>
            <a:r>
              <a:rPr lang="en-GB" i="1" dirty="0" smtClean="0"/>
              <a:t>and her </a:t>
            </a:r>
            <a:r>
              <a:rPr lang="en-GB" i="1" dirty="0"/>
              <a:t>husband </a:t>
            </a:r>
            <a:r>
              <a:rPr lang="en-GB" i="1" dirty="0" smtClean="0"/>
              <a:t>engaged </a:t>
            </a:r>
            <a:r>
              <a:rPr lang="en-GB" i="1" dirty="0"/>
              <a:t>in joint </a:t>
            </a:r>
            <a:r>
              <a:rPr lang="en-GB" i="1" dirty="0" smtClean="0"/>
              <a:t>supportive-expressive psychotherapy.  </a:t>
            </a:r>
            <a:r>
              <a:rPr lang="en-GB" i="1" dirty="0"/>
              <a:t>Although she experienced a brief upsurge in emotional distress while preparing her children for her death, she remained </a:t>
            </a:r>
            <a:r>
              <a:rPr lang="en-GB" i="1" dirty="0" smtClean="0"/>
              <a:t>euthymic</a:t>
            </a:r>
            <a:r>
              <a:rPr lang="en-GB" i="1" dirty="0"/>
              <a:t>.  Ms J completed all of her planned legacy projects and died peacefully.  </a:t>
            </a:r>
            <a:endParaRPr lang="en-CA" dirty="0"/>
          </a:p>
        </p:txBody>
      </p:sp>
    </p:spTree>
    <p:extLst>
      <p:ext uri="{BB962C8B-B14F-4D97-AF65-F5344CB8AC3E}">
        <p14:creationId xmlns:p14="http://schemas.microsoft.com/office/powerpoint/2010/main" val="272033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US" dirty="0"/>
          </a:p>
        </p:txBody>
      </p:sp>
      <p:sp>
        <p:nvSpPr>
          <p:cNvPr id="9" name="Slide Number Placeholder 8"/>
          <p:cNvSpPr>
            <a:spLocks noGrp="1"/>
          </p:cNvSpPr>
          <p:nvPr>
            <p:ph type="sldNum" sz="quarter" idx="12"/>
          </p:nvPr>
        </p:nvSpPr>
        <p:spPr/>
        <p:txBody>
          <a:bodyPr/>
          <a:lstStyle/>
          <a:p>
            <a:fld id="{D28A7EBE-86EF-4D46-BBBA-56D187EC3882}" type="slidenum">
              <a:rPr lang="en-US" smtClean="0"/>
              <a:pPr/>
              <a:t>42</a:t>
            </a:fld>
            <a:endParaRPr lang="en-US" dirty="0"/>
          </a:p>
        </p:txBody>
      </p:sp>
      <p:sp>
        <p:nvSpPr>
          <p:cNvPr id="6" name="Subtitle 5"/>
          <p:cNvSpPr>
            <a:spLocks noGrp="1"/>
          </p:cNvSpPr>
          <p:nvPr>
            <p:ph type="subTitle" idx="4"/>
          </p:nvPr>
        </p:nvSpPr>
        <p:spPr>
          <a:xfrm>
            <a:off x="457200" y="1322678"/>
            <a:ext cx="7620000" cy="307777"/>
          </a:xfrm>
        </p:spPr>
        <p:txBody>
          <a:bodyPr>
            <a:noAutofit/>
          </a:bodyPr>
          <a:lstStyle/>
          <a:p>
            <a:r>
              <a:rPr lang="en-US" sz="1800" dirty="0" smtClean="0"/>
              <a:t>Cancer Care Ontario would like to thank the following individuals for their contributions:</a:t>
            </a:r>
            <a:endParaRPr lang="en-US" sz="1800" dirty="0"/>
          </a:p>
        </p:txBody>
      </p:sp>
      <p:sp>
        <p:nvSpPr>
          <p:cNvPr id="7" name="Text Placeholder 6"/>
          <p:cNvSpPr>
            <a:spLocks noGrp="1"/>
          </p:cNvSpPr>
          <p:nvPr>
            <p:ph type="body" sz="quarter" idx="13"/>
          </p:nvPr>
        </p:nvSpPr>
        <p:spPr>
          <a:xfrm>
            <a:off x="457200" y="2146718"/>
            <a:ext cx="7124700" cy="3501728"/>
          </a:xfrm>
        </p:spPr>
        <p:txBody>
          <a:bodyPr>
            <a:normAutofit/>
          </a:bodyPr>
          <a:lstStyle/>
          <a:p>
            <a:pPr marL="0" indent="0">
              <a:lnSpc>
                <a:spcPct val="110000"/>
              </a:lnSpc>
              <a:spcBef>
                <a:spcPts val="0"/>
              </a:spcBef>
              <a:spcAft>
                <a:spcPts val="0"/>
              </a:spcAft>
              <a:buNone/>
            </a:pPr>
            <a:r>
              <a:rPr lang="en-CA" dirty="0"/>
              <a:t>Dr. Mark </a:t>
            </a:r>
            <a:r>
              <a:rPr lang="en-CA" dirty="0" smtClean="0"/>
              <a:t>Katz, </a:t>
            </a:r>
            <a:r>
              <a:rPr lang="en-CA" sz="1400" dirty="0"/>
              <a:t>MD</a:t>
            </a:r>
            <a:r>
              <a:rPr lang="en-CA" b="1" dirty="0"/>
              <a:t>, </a:t>
            </a:r>
            <a:r>
              <a:rPr lang="en-CA" sz="1400" dirty="0"/>
              <a:t>FRCP(C) </a:t>
            </a:r>
            <a:r>
              <a:rPr lang="en-US" dirty="0" smtClean="0">
                <a:solidFill>
                  <a:schemeClr val="tx1"/>
                </a:solidFill>
                <a:latin typeface="+mn-lt"/>
              </a:rPr>
              <a:t/>
            </a:r>
            <a:br>
              <a:rPr lang="en-US" dirty="0" smtClean="0">
                <a:solidFill>
                  <a:schemeClr val="tx1"/>
                </a:solidFill>
                <a:latin typeface="+mn-lt"/>
              </a:rPr>
            </a:br>
            <a:r>
              <a:rPr lang="en-CA" sz="1400" dirty="0">
                <a:latin typeface="+mn-lt"/>
                <a:ea typeface="Calibri" panose="020F0502020204030204" pitchFamily="34" charset="0"/>
                <a:cs typeface="Times New Roman" panose="02020603050405020304" pitchFamily="18" charset="0"/>
              </a:rPr>
              <a:t>Provincial Head of PSO at </a:t>
            </a:r>
            <a:r>
              <a:rPr lang="en-CA" sz="1400" dirty="0" smtClean="0">
                <a:latin typeface="+mn-lt"/>
                <a:ea typeface="Calibri" panose="020F0502020204030204" pitchFamily="34" charset="0"/>
                <a:cs typeface="Times New Roman" panose="02020603050405020304" pitchFamily="18" charset="0"/>
              </a:rPr>
              <a:t>CCO</a:t>
            </a:r>
          </a:p>
          <a:p>
            <a:pPr marL="0" indent="0">
              <a:lnSpc>
                <a:spcPct val="110000"/>
              </a:lnSpc>
              <a:spcBef>
                <a:spcPts val="0"/>
              </a:spcBef>
              <a:spcAft>
                <a:spcPts val="0"/>
              </a:spcAft>
              <a:buNone/>
            </a:pPr>
            <a:r>
              <a:rPr lang="en-US" sz="1400" dirty="0" smtClean="0">
                <a:latin typeface="+mn-lt"/>
                <a:ea typeface="Calibri" panose="020F0502020204030204" pitchFamily="34" charset="0"/>
                <a:cs typeface="Times New Roman" panose="02020603050405020304" pitchFamily="18" charset="0"/>
              </a:rPr>
              <a:t>Psychiatrist</a:t>
            </a:r>
            <a:r>
              <a:rPr lang="en-US" sz="1400" dirty="0">
                <a:latin typeface="+mn-lt"/>
                <a:ea typeface="Calibri" panose="020F0502020204030204" pitchFamily="34" charset="0"/>
                <a:cs typeface="Times New Roman" panose="02020603050405020304" pitchFamily="18" charset="0"/>
              </a:rPr>
              <a:t>, Southlake Regional Cancer</a:t>
            </a:r>
            <a:endParaRPr lang="en-CA" sz="1400" dirty="0">
              <a:latin typeface="+mn-lt"/>
              <a:ea typeface="Calibri" panose="020F0502020204030204" pitchFamily="34" charset="0"/>
              <a:cs typeface="Times New Roman" panose="02020603050405020304" pitchFamily="18" charset="0"/>
            </a:endParaRPr>
          </a:p>
          <a:p>
            <a:pPr marL="0" indent="0">
              <a:lnSpc>
                <a:spcPct val="100000"/>
              </a:lnSpc>
              <a:spcAft>
                <a:spcPts val="0"/>
              </a:spcAft>
              <a:buNone/>
            </a:pPr>
            <a:endParaRPr lang="en-US" sz="1400" dirty="0" smtClean="0">
              <a:solidFill>
                <a:schemeClr val="tx1"/>
              </a:solidFill>
              <a:latin typeface="+mn-lt"/>
            </a:endParaRPr>
          </a:p>
          <a:p>
            <a:pPr marL="0" indent="0">
              <a:lnSpc>
                <a:spcPct val="100000"/>
              </a:lnSpc>
              <a:spcAft>
                <a:spcPts val="0"/>
              </a:spcAft>
              <a:buNone/>
            </a:pPr>
            <a:endParaRPr lang="en-US" sz="1400" dirty="0" smtClean="0">
              <a:solidFill>
                <a:schemeClr val="tx1"/>
              </a:solidFill>
              <a:latin typeface="+mn-lt"/>
            </a:endParaRPr>
          </a:p>
          <a:p>
            <a:pPr marL="0" indent="0">
              <a:lnSpc>
                <a:spcPct val="120000"/>
              </a:lnSpc>
              <a:spcBef>
                <a:spcPts val="0"/>
              </a:spcBef>
              <a:spcAft>
                <a:spcPts val="0"/>
              </a:spcAft>
              <a:buNone/>
            </a:pPr>
            <a:r>
              <a:rPr lang="en-CA" dirty="0"/>
              <a:t>Dr. Madeline </a:t>
            </a:r>
            <a:r>
              <a:rPr lang="en-CA" dirty="0" smtClean="0"/>
              <a:t>Li, </a:t>
            </a:r>
            <a:r>
              <a:rPr lang="en-CA" sz="1400" dirty="0" smtClean="0"/>
              <a:t>MD</a:t>
            </a:r>
            <a:r>
              <a:rPr lang="en-CA" dirty="0" smtClean="0"/>
              <a:t>, </a:t>
            </a:r>
            <a:r>
              <a:rPr lang="en-CA" sz="1400" dirty="0"/>
              <a:t>PhD FRCP(C</a:t>
            </a:r>
            <a:r>
              <a:rPr lang="en-CA" sz="1400" dirty="0" smtClean="0"/>
              <a:t>)</a:t>
            </a:r>
            <a:r>
              <a:rPr lang="en-US" sz="1400" dirty="0" smtClean="0">
                <a:solidFill>
                  <a:schemeClr val="tx1"/>
                </a:solidFill>
                <a:latin typeface="+mn-lt"/>
              </a:rPr>
              <a:t/>
            </a:r>
            <a:br>
              <a:rPr lang="en-US" sz="1400" dirty="0" smtClean="0">
                <a:solidFill>
                  <a:schemeClr val="tx1"/>
                </a:solidFill>
                <a:latin typeface="+mn-lt"/>
              </a:rPr>
            </a:br>
            <a:r>
              <a:rPr lang="en-CA" sz="1400" dirty="0">
                <a:latin typeface="+mn-lt"/>
              </a:rPr>
              <a:t>Psychiatrist, Department of Supportive Care </a:t>
            </a:r>
            <a:endParaRPr lang="en-CA" sz="1400" dirty="0" smtClean="0">
              <a:latin typeface="+mn-lt"/>
            </a:endParaRPr>
          </a:p>
          <a:p>
            <a:pPr marL="0" indent="0">
              <a:lnSpc>
                <a:spcPct val="120000"/>
              </a:lnSpc>
              <a:spcBef>
                <a:spcPts val="0"/>
              </a:spcBef>
              <a:spcAft>
                <a:spcPts val="0"/>
              </a:spcAft>
              <a:buNone/>
            </a:pPr>
            <a:r>
              <a:rPr lang="en-CA" sz="1400" dirty="0" smtClean="0">
                <a:latin typeface="+mn-lt"/>
              </a:rPr>
              <a:t>University </a:t>
            </a:r>
            <a:r>
              <a:rPr lang="en-CA" sz="1400" dirty="0">
                <a:latin typeface="+mn-lt"/>
              </a:rPr>
              <a:t>Health Network - Princess Margaret Cancer Centre</a:t>
            </a:r>
          </a:p>
          <a:p>
            <a:pPr marL="0" indent="0">
              <a:lnSpc>
                <a:spcPct val="100000"/>
              </a:lnSpc>
              <a:spcAft>
                <a:spcPts val="0"/>
              </a:spcAft>
              <a:buNone/>
            </a:pPr>
            <a:endParaRPr lang="en-US" sz="1400" dirty="0" smtClean="0">
              <a:solidFill>
                <a:schemeClr val="tx1"/>
              </a:solidFill>
              <a:latin typeface="+mn-lt"/>
            </a:endParaRPr>
          </a:p>
          <a:p>
            <a:pPr marL="0" indent="0">
              <a:lnSpc>
                <a:spcPct val="90000"/>
              </a:lnSpc>
              <a:buNone/>
            </a:pPr>
            <a:endParaRPr lang="en-US" sz="1400" dirty="0">
              <a:solidFill>
                <a:schemeClr val="tx1"/>
              </a:solidFill>
              <a:latin typeface="+mn-lt"/>
            </a:endParaRPr>
          </a:p>
          <a:p>
            <a:pPr marL="0" indent="0">
              <a:lnSpc>
                <a:spcPct val="90000"/>
              </a:lnSpc>
              <a:buNone/>
            </a:pPr>
            <a:endParaRPr lang="en-US" sz="1400" dirty="0" smtClean="0">
              <a:solidFill>
                <a:schemeClr val="tx1"/>
              </a:solidFill>
              <a:latin typeface="+mn-lt"/>
            </a:endParaRPr>
          </a:p>
          <a:p>
            <a:pPr marL="0" indent="0">
              <a:lnSpc>
                <a:spcPct val="90000"/>
              </a:lnSpc>
              <a:buNone/>
            </a:pPr>
            <a:endParaRPr lang="en-US" sz="1400" dirty="0">
              <a:solidFill>
                <a:schemeClr val="tx1"/>
              </a:solidFill>
              <a:latin typeface="+mn-lt"/>
            </a:endParaRPr>
          </a:p>
          <a:p>
            <a:pPr marL="0" indent="0">
              <a:lnSpc>
                <a:spcPct val="100000"/>
              </a:lnSpc>
              <a:spcAft>
                <a:spcPts val="0"/>
              </a:spcAft>
              <a:buNone/>
            </a:pPr>
            <a:endParaRPr lang="en-US" sz="1400" dirty="0" smtClean="0"/>
          </a:p>
        </p:txBody>
      </p:sp>
    </p:spTree>
    <p:extLst>
      <p:ext uri="{BB962C8B-B14F-4D97-AF65-F5344CB8AC3E}">
        <p14:creationId xmlns:p14="http://schemas.microsoft.com/office/powerpoint/2010/main" val="3487119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5002" y="6099586"/>
            <a:ext cx="2183803" cy="75841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p:cNvSpPr>
            <a:spLocks noGrp="1"/>
          </p:cNvSpPr>
          <p:nvPr>
            <p:ph type="title"/>
          </p:nvPr>
        </p:nvSpPr>
        <p:spPr/>
        <p:txBody>
          <a:bodyPr/>
          <a:lstStyle/>
          <a:p>
            <a:r>
              <a:rPr lang="en-US" dirty="0" smtClean="0"/>
              <a:t>DSM-5 Diagnostic Criteria for Major Depression</a:t>
            </a:r>
            <a:endParaRPr lang="en-US"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37931165"/>
              </p:ext>
            </p:extLst>
          </p:nvPr>
        </p:nvGraphicFramePr>
        <p:xfrm>
          <a:off x="457200" y="1146810"/>
          <a:ext cx="8069580" cy="5397108"/>
        </p:xfrm>
        <a:graphic>
          <a:graphicData uri="http://schemas.openxmlformats.org/drawingml/2006/table">
            <a:tbl>
              <a:tblPr firstRow="1" firstCol="1" bandRow="1" bandCol="1"/>
              <a:tblGrid>
                <a:gridCol w="8069580"/>
              </a:tblGrid>
              <a:tr h="349620">
                <a:tc>
                  <a:txBody>
                    <a:bodyPr/>
                    <a:lstStyle/>
                    <a:p>
                      <a:pPr marL="342900" marR="0" lvl="0" indent="-342900" algn="just">
                        <a:lnSpc>
                          <a:spcPct val="115000"/>
                        </a:lnSpc>
                        <a:spcBef>
                          <a:spcPts val="0"/>
                        </a:spcBef>
                        <a:spcAft>
                          <a:spcPts val="0"/>
                        </a:spcAft>
                        <a:tabLst>
                          <a:tab pos="457200" algn="l"/>
                        </a:tabLst>
                      </a:pPr>
                      <a:r>
                        <a:rPr lang="en-CA" sz="1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DSM-5 diagnostic criteria for a major depressive episode (A and B criteria only)</a:t>
                      </a:r>
                      <a:endParaRPr lang="en-CA" sz="16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80"/>
                    </a:solidFill>
                  </a:tcPr>
                </a:tc>
              </a:tr>
              <a:tr h="4859920">
                <a:tc>
                  <a:txBody>
                    <a:bodyPr/>
                    <a:lstStyle/>
                    <a:p>
                      <a:pPr marL="114300" marR="0" lvl="0" indent="-114300" algn="just">
                        <a:lnSpc>
                          <a:spcPct val="115000"/>
                        </a:lnSpc>
                        <a:spcBef>
                          <a:spcPts val="0"/>
                        </a:spcBef>
                        <a:spcAft>
                          <a:spcPts val="0"/>
                        </a:spcAft>
                        <a:buSzPts val="1000"/>
                        <a:buFont typeface="Symbol" panose="05050102010706020507" pitchFamily="18" charset="2"/>
                        <a:buChar char=""/>
                        <a:tabLst>
                          <a:tab pos="228600" algn="l"/>
                          <a:tab pos="457200" algn="l"/>
                        </a:tabLst>
                      </a:pPr>
                      <a:r>
                        <a:rPr lang="en-CA" sz="1600" dirty="0">
                          <a:effectLst/>
                          <a:latin typeface="Calibri" panose="020F0502020204030204" pitchFamily="34" charset="0"/>
                          <a:ea typeface="Times New Roman" panose="02020603050405020304" pitchFamily="18" charset="0"/>
                          <a:cs typeface="Arial" panose="020B0604020202020204" pitchFamily="34" charset="0"/>
                        </a:rPr>
                        <a:t>At least five of the following symptoms, present during the same two-week period, representing a change from previous functioning, each present nearly every day; and at least one of the symptoms is either (1) or (2). Note: Do not include symptoms that are clearly attributable to another medical condition</a:t>
                      </a: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a:t>
                      </a:r>
                    </a:p>
                    <a:p>
                      <a:pPr marL="342900" marR="0" lvl="0" indent="-342900" algn="just">
                        <a:lnSpc>
                          <a:spcPct val="115000"/>
                        </a:lnSpc>
                        <a:spcBef>
                          <a:spcPts val="0"/>
                        </a:spcBef>
                        <a:spcAft>
                          <a:spcPts val="0"/>
                        </a:spcAft>
                        <a:buSzPts val="1000"/>
                        <a:buFont typeface="Symbol" panose="05050102010706020507" pitchFamily="18" charset="2"/>
                        <a:buChar char=""/>
                        <a:tabLst>
                          <a:tab pos="228600" algn="l"/>
                          <a:tab pos="457200" algn="l"/>
                        </a:tabLst>
                      </a:pP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Depressed mood most of the day</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Markedly diminished interest or pleasure in almost all activities most of the day</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Significant weight loss or gain (change of &gt;5% in a month), or decrease or increase in appetite</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Insomnia or hypersomnia</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Psychomotor agitation or retardation</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Fatigue or loss of energy</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Feelings of worthlessness or excessive or inappropriate guilt</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Diminished ability to think or concentrate, or indecisiveness</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CA" sz="1600" dirty="0">
                          <a:effectLst/>
                          <a:latin typeface="Calibri" panose="020F0502020204030204" pitchFamily="34" charset="0"/>
                          <a:ea typeface="Times New Roman" panose="02020603050405020304" pitchFamily="18" charset="0"/>
                          <a:cs typeface="Arial" panose="020B0604020202020204" pitchFamily="34" charset="0"/>
                        </a:rPr>
                        <a:t>Recurrent thoughts of death (not just fear of dying), recurrent suicidal ideation, or a suicide attempt or </a:t>
                      </a:r>
                      <a:r>
                        <a:rPr lang="en-CA" sz="1600" dirty="0" smtClean="0">
                          <a:effectLst/>
                          <a:latin typeface="Calibri" panose="020F0502020204030204" pitchFamily="34" charset="0"/>
                          <a:ea typeface="Times New Roman" panose="02020603050405020304" pitchFamily="18" charset="0"/>
                          <a:cs typeface="Arial" panose="020B0604020202020204" pitchFamily="34" charset="0"/>
                        </a:rPr>
                        <a:t>plan</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marR="0" lvl="0" indent="-114300" algn="just">
                        <a:lnSpc>
                          <a:spcPct val="115000"/>
                        </a:lnSpc>
                        <a:spcBef>
                          <a:spcPts val="0"/>
                        </a:spcBef>
                        <a:spcAft>
                          <a:spcPts val="0"/>
                        </a:spcAft>
                        <a:buSzPts val="1000"/>
                        <a:buFont typeface="Symbol" panose="05050102010706020507" pitchFamily="18" charset="2"/>
                        <a:buChar char=""/>
                        <a:tabLst>
                          <a:tab pos="228600" algn="l"/>
                        </a:tabLst>
                      </a:pPr>
                      <a:r>
                        <a:rPr lang="en-CA" sz="1600" dirty="0">
                          <a:effectLst/>
                          <a:latin typeface="Calibri" panose="020F0502020204030204" pitchFamily="34" charset="0"/>
                          <a:ea typeface="Times New Roman" panose="02020603050405020304" pitchFamily="18" charset="0"/>
                          <a:cs typeface="Arial" panose="020B0604020202020204" pitchFamily="34" charset="0"/>
                        </a:rPr>
                        <a:t>Symptoms cause clinically significant distress or impairment in social, occupational, or other important areas of functioning.</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786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5495" y="211700"/>
            <a:ext cx="7227794" cy="741362"/>
          </a:xfrm>
          <a:prstGeom prst="rect">
            <a:avLst/>
          </a:prstGeom>
        </p:spPr>
        <p:txBody>
          <a:bodyPr vert="horz" lIns="0" tIns="0" rIns="0" bIns="0" rtlCol="0" anchor="ctr">
            <a:no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r>
              <a:rPr lang="it-IT" sz="2800" dirty="0" smtClean="0"/>
              <a:t>Challenges in the Diagnosis of Depression</a:t>
            </a:r>
            <a:endParaRPr lang="it-IT" sz="2800" dirty="0"/>
          </a:p>
        </p:txBody>
      </p:sp>
      <p:sp>
        <p:nvSpPr>
          <p:cNvPr id="2" name="Rectangle 1"/>
          <p:cNvSpPr/>
          <p:nvPr/>
        </p:nvSpPr>
        <p:spPr>
          <a:xfrm>
            <a:off x="194310" y="1460985"/>
            <a:ext cx="8286750" cy="4354525"/>
          </a:xfrm>
          <a:prstGeom prst="rect">
            <a:avLst/>
          </a:prstGeom>
        </p:spPr>
        <p:txBody>
          <a:bodyPr wrap="square">
            <a:spAutoFit/>
          </a:bodyPr>
          <a:lstStyle/>
          <a:p>
            <a:pPr marL="457200" indent="-457200">
              <a:lnSpc>
                <a:spcPct val="110000"/>
              </a:lnSpc>
              <a:buFont typeface="+mj-lt"/>
              <a:buAutoNum type="arabicPeriod"/>
            </a:pPr>
            <a:r>
              <a:rPr lang="en-US" sz="1900" dirty="0"/>
              <a:t>What is depression vs cancer?</a:t>
            </a:r>
          </a:p>
          <a:p>
            <a:pPr marL="800100" lvl="1" indent="-342900">
              <a:buFont typeface="Arial" panose="020B0604020202020204" pitchFamily="34" charset="0"/>
              <a:buChar char="•"/>
            </a:pPr>
            <a:r>
              <a:rPr lang="en-US" sz="1900" dirty="0"/>
              <a:t>Clinical depression vs. the normal dysphoric response</a:t>
            </a:r>
          </a:p>
          <a:p>
            <a:pPr marL="800100" lvl="1" indent="-342900">
              <a:buFont typeface="Arial" panose="020B0604020202020204" pitchFamily="34" charset="0"/>
              <a:buChar char="•"/>
            </a:pPr>
            <a:r>
              <a:rPr lang="en-US" sz="1900" dirty="0"/>
              <a:t>Overlap between physical symptoms of disease vs. depression</a:t>
            </a:r>
          </a:p>
          <a:p>
            <a:pPr marL="800100" lvl="1" indent="-342900">
              <a:buFont typeface="Arial" panose="020B0604020202020204" pitchFamily="34" charset="0"/>
              <a:buChar char="•"/>
            </a:pPr>
            <a:r>
              <a:rPr lang="en-US" sz="1900" dirty="0"/>
              <a:t>Distinguishing loss of enjoyment from cancer-related loss of function</a:t>
            </a:r>
          </a:p>
          <a:p>
            <a:pPr marL="800100" lvl="1" indent="-342900">
              <a:spcBef>
                <a:spcPts val="0"/>
              </a:spcBef>
              <a:spcAft>
                <a:spcPts val="500"/>
              </a:spcAft>
              <a:buFont typeface="Arial" panose="020B0604020202020204" pitchFamily="34" charset="0"/>
              <a:buChar char="•"/>
            </a:pPr>
            <a:r>
              <a:rPr lang="en-US" sz="1900" dirty="0"/>
              <a:t>Similar medical conditions such as hypoactive </a:t>
            </a:r>
            <a:r>
              <a:rPr lang="en-US" sz="1900" dirty="0" smtClean="0"/>
              <a:t>delirium</a:t>
            </a:r>
          </a:p>
          <a:p>
            <a:pPr marL="800100" lvl="1" indent="-342900">
              <a:spcBef>
                <a:spcPts val="0"/>
              </a:spcBef>
              <a:spcAft>
                <a:spcPts val="500"/>
              </a:spcAft>
              <a:buFont typeface="Arial" panose="020B0604020202020204" pitchFamily="34" charset="0"/>
              <a:buChar char="•"/>
            </a:pPr>
            <a:endParaRPr lang="en-US" sz="1900" dirty="0"/>
          </a:p>
          <a:p>
            <a:pPr marL="457200" indent="-457200">
              <a:lnSpc>
                <a:spcPct val="110000"/>
              </a:lnSpc>
              <a:buFont typeface="+mj-lt"/>
              <a:buAutoNum type="arabicPeriod"/>
            </a:pPr>
            <a:r>
              <a:rPr lang="en-US" sz="1900" dirty="0"/>
              <a:t>Recognizing atypical presentations in cancer patients</a:t>
            </a:r>
          </a:p>
          <a:p>
            <a:pPr marL="800100" lvl="1" indent="-342900">
              <a:lnSpc>
                <a:spcPct val="110000"/>
              </a:lnSpc>
              <a:spcBef>
                <a:spcPts val="0"/>
              </a:spcBef>
              <a:spcAft>
                <a:spcPts val="500"/>
              </a:spcAft>
              <a:buFont typeface="Arial" panose="020B0604020202020204" pitchFamily="34" charset="0"/>
              <a:buChar char="•"/>
            </a:pPr>
            <a:r>
              <a:rPr lang="en-US" sz="1900" dirty="0"/>
              <a:t>Amplified somatic symptoms, treatment non-compliance or refusal, extreme recurrence </a:t>
            </a:r>
            <a:r>
              <a:rPr lang="en-US" sz="1900" dirty="0" smtClean="0"/>
              <a:t>fear</a:t>
            </a:r>
          </a:p>
          <a:p>
            <a:pPr marL="800100" lvl="1" indent="-342900">
              <a:lnSpc>
                <a:spcPct val="110000"/>
              </a:lnSpc>
              <a:spcBef>
                <a:spcPts val="0"/>
              </a:spcBef>
              <a:spcAft>
                <a:spcPts val="500"/>
              </a:spcAft>
              <a:buFont typeface="Arial" panose="020B0604020202020204" pitchFamily="34" charset="0"/>
              <a:buChar char="•"/>
            </a:pPr>
            <a:endParaRPr lang="en-US" sz="1900" dirty="0"/>
          </a:p>
          <a:p>
            <a:pPr marL="457200" indent="-457200">
              <a:lnSpc>
                <a:spcPct val="110000"/>
              </a:lnSpc>
              <a:spcBef>
                <a:spcPts val="0"/>
              </a:spcBef>
              <a:spcAft>
                <a:spcPts val="500"/>
              </a:spcAft>
              <a:buFont typeface="+mj-lt"/>
              <a:buAutoNum type="arabicPeriod"/>
            </a:pPr>
            <a:r>
              <a:rPr lang="en-US" sz="1900" dirty="0"/>
              <a:t>Distinguishing suicidality from desire for hastened death or rational thoughts about assisted </a:t>
            </a:r>
            <a:r>
              <a:rPr lang="en-US" sz="1900" dirty="0" smtClean="0"/>
              <a:t>dying</a:t>
            </a:r>
          </a:p>
        </p:txBody>
      </p:sp>
    </p:spTree>
    <p:extLst>
      <p:ext uri="{BB962C8B-B14F-4D97-AF65-F5344CB8AC3E}">
        <p14:creationId xmlns:p14="http://schemas.microsoft.com/office/powerpoint/2010/main" val="425323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5495" y="211700"/>
            <a:ext cx="7227794" cy="741362"/>
          </a:xfrm>
          <a:prstGeom prst="rect">
            <a:avLst/>
          </a:prstGeom>
        </p:spPr>
        <p:txBody>
          <a:bodyPr vert="horz" lIns="0" tIns="0" rIns="0" bIns="0" rtlCol="0" anchor="ctr">
            <a:no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r>
              <a:rPr lang="it-IT" sz="2800" dirty="0" smtClean="0"/>
              <a:t>Challenges in the Diagnosis of Depression</a:t>
            </a:r>
            <a:endParaRPr lang="it-IT" sz="2800" dirty="0"/>
          </a:p>
        </p:txBody>
      </p:sp>
      <p:sp>
        <p:nvSpPr>
          <p:cNvPr id="2" name="Rectangle 1"/>
          <p:cNvSpPr/>
          <p:nvPr/>
        </p:nvSpPr>
        <p:spPr>
          <a:xfrm>
            <a:off x="255495" y="1259944"/>
            <a:ext cx="7623810" cy="4207306"/>
          </a:xfrm>
          <a:prstGeom prst="rect">
            <a:avLst/>
          </a:prstGeom>
        </p:spPr>
        <p:txBody>
          <a:bodyPr wrap="square">
            <a:spAutoFit/>
          </a:bodyPr>
          <a:lstStyle/>
          <a:p>
            <a:pPr marL="457200" indent="-457200">
              <a:lnSpc>
                <a:spcPct val="110000"/>
              </a:lnSpc>
              <a:spcBef>
                <a:spcPts val="0"/>
              </a:spcBef>
              <a:spcAft>
                <a:spcPts val="500"/>
              </a:spcAft>
              <a:buFont typeface="+mj-lt"/>
              <a:buAutoNum type="arabicPeriod"/>
            </a:pPr>
            <a:endParaRPr lang="en-US" sz="1900" dirty="0"/>
          </a:p>
          <a:p>
            <a:pPr marL="457200" indent="-457200">
              <a:lnSpc>
                <a:spcPct val="110000"/>
              </a:lnSpc>
              <a:spcBef>
                <a:spcPts val="0"/>
              </a:spcBef>
              <a:spcAft>
                <a:spcPts val="500"/>
              </a:spcAft>
              <a:buFont typeface="+mj-lt"/>
              <a:buAutoNum type="arabicPeriod" startAt="4"/>
            </a:pPr>
            <a:r>
              <a:rPr lang="en-US" sz="1900" dirty="0"/>
              <a:t>Normalizing or rationalizing the </a:t>
            </a:r>
            <a:r>
              <a:rPr lang="en-US" sz="1900" dirty="0" smtClean="0"/>
              <a:t>depression</a:t>
            </a:r>
          </a:p>
          <a:p>
            <a:pPr marL="457200" indent="-457200">
              <a:lnSpc>
                <a:spcPct val="110000"/>
              </a:lnSpc>
              <a:spcBef>
                <a:spcPts val="0"/>
              </a:spcBef>
              <a:spcAft>
                <a:spcPts val="500"/>
              </a:spcAft>
              <a:buFont typeface="+mj-lt"/>
              <a:buAutoNum type="arabicPeriod" startAt="4"/>
            </a:pPr>
            <a:endParaRPr lang="en-US" sz="1900" dirty="0"/>
          </a:p>
          <a:p>
            <a:pPr marL="457200" indent="-457200">
              <a:lnSpc>
                <a:spcPct val="110000"/>
              </a:lnSpc>
              <a:spcBef>
                <a:spcPts val="0"/>
              </a:spcBef>
              <a:spcAft>
                <a:spcPts val="500"/>
              </a:spcAft>
              <a:buFont typeface="+mj-lt"/>
              <a:buAutoNum type="arabicPeriod" startAt="4"/>
            </a:pPr>
            <a:r>
              <a:rPr lang="en-US" sz="1900" dirty="0"/>
              <a:t>Patient discomfort in expressing emotional </a:t>
            </a:r>
            <a:r>
              <a:rPr lang="en-US" sz="1900" dirty="0" smtClean="0"/>
              <a:t>pain</a:t>
            </a:r>
          </a:p>
          <a:p>
            <a:pPr marL="457200" indent="-457200">
              <a:lnSpc>
                <a:spcPct val="110000"/>
              </a:lnSpc>
              <a:spcBef>
                <a:spcPts val="0"/>
              </a:spcBef>
              <a:spcAft>
                <a:spcPts val="500"/>
              </a:spcAft>
              <a:buFont typeface="+mj-lt"/>
              <a:buAutoNum type="arabicPeriod" startAt="4"/>
            </a:pPr>
            <a:endParaRPr lang="en-US" sz="1900" dirty="0"/>
          </a:p>
          <a:p>
            <a:pPr marL="457200" indent="-457200">
              <a:lnSpc>
                <a:spcPct val="110000"/>
              </a:lnSpc>
              <a:spcBef>
                <a:spcPts val="0"/>
              </a:spcBef>
              <a:spcAft>
                <a:spcPts val="1000"/>
              </a:spcAft>
              <a:buFont typeface="+mj-lt"/>
              <a:buAutoNum type="arabicPeriod" startAt="4"/>
            </a:pPr>
            <a:r>
              <a:rPr lang="en-US" sz="1900" dirty="0"/>
              <a:t>Caregiver discomfort or time constraints in exploring emotional </a:t>
            </a:r>
            <a:r>
              <a:rPr lang="en-US" sz="1900" dirty="0" smtClean="0"/>
              <a:t>issues</a:t>
            </a:r>
          </a:p>
          <a:p>
            <a:pPr marL="457200" indent="-457200">
              <a:lnSpc>
                <a:spcPct val="110000"/>
              </a:lnSpc>
              <a:spcBef>
                <a:spcPts val="0"/>
              </a:spcBef>
              <a:spcAft>
                <a:spcPts val="1000"/>
              </a:spcAft>
              <a:buFont typeface="+mj-lt"/>
              <a:buAutoNum type="arabicPeriod" startAt="4"/>
            </a:pPr>
            <a:endParaRPr lang="en-US" sz="1900" dirty="0"/>
          </a:p>
          <a:p>
            <a:pPr>
              <a:lnSpc>
                <a:spcPct val="110000"/>
              </a:lnSpc>
              <a:buFont typeface="Wingdings" charset="2"/>
              <a:buChar char="Ø"/>
            </a:pPr>
            <a:r>
              <a:rPr lang="en-US" sz="1900" b="1" dirty="0"/>
              <a:t>As a result of these issues depression in cancer tends to be underdiagnosed and undertreated but can sometimes be over-diagnosed</a:t>
            </a:r>
          </a:p>
        </p:txBody>
      </p:sp>
    </p:spTree>
    <p:extLst>
      <p:ext uri="{BB962C8B-B14F-4D97-AF65-F5344CB8AC3E}">
        <p14:creationId xmlns:p14="http://schemas.microsoft.com/office/powerpoint/2010/main" val="23131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it-IT" sz="2400" dirty="0"/>
              <a:t>T</a:t>
            </a:r>
            <a:r>
              <a:rPr lang="it-IT" sz="2400" dirty="0" smtClean="0"/>
              <a:t>he Continuum of Depression</a:t>
            </a:r>
            <a:endParaRPr lang="it-IT" sz="2400" dirty="0"/>
          </a:p>
        </p:txBody>
      </p:sp>
      <p:sp>
        <p:nvSpPr>
          <p:cNvPr id="13" name="Right Arrow 12"/>
          <p:cNvSpPr/>
          <p:nvPr/>
        </p:nvSpPr>
        <p:spPr bwMode="auto">
          <a:xfrm>
            <a:off x="6001201" y="1919668"/>
            <a:ext cx="509650" cy="148442"/>
          </a:xfrm>
          <a:prstGeom prst="rightArrow">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15" name="Right Arrow 14"/>
          <p:cNvSpPr/>
          <p:nvPr/>
        </p:nvSpPr>
        <p:spPr bwMode="auto">
          <a:xfrm>
            <a:off x="1874760" y="1904359"/>
            <a:ext cx="509650" cy="148442"/>
          </a:xfrm>
          <a:prstGeom prst="rightArrow">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57682673"/>
              </p:ext>
            </p:extLst>
          </p:nvPr>
        </p:nvGraphicFramePr>
        <p:xfrm>
          <a:off x="118336" y="1432299"/>
          <a:ext cx="8864300" cy="4580284"/>
        </p:xfrm>
        <a:graphic>
          <a:graphicData uri="http://schemas.openxmlformats.org/drawingml/2006/table">
            <a:tbl>
              <a:tblPr firstRow="1" bandRow="1">
                <a:tableStyleId>{5C22544A-7EE6-4342-B048-85BDC9FD1C3A}</a:tableStyleId>
              </a:tblPr>
              <a:tblGrid>
                <a:gridCol w="2564797"/>
                <a:gridCol w="3824698"/>
                <a:gridCol w="2474805"/>
              </a:tblGrid>
              <a:tr h="648364">
                <a:tc>
                  <a:txBody>
                    <a:bodyPr/>
                    <a:lstStyle/>
                    <a:p>
                      <a:r>
                        <a:rPr lang="en-US" sz="1600" dirty="0" smtClean="0">
                          <a:solidFill>
                            <a:srgbClr val="15A402"/>
                          </a:solidFill>
                        </a:rPr>
                        <a:t>Normal </a:t>
                      </a:r>
                    </a:p>
                    <a:p>
                      <a:r>
                        <a:rPr lang="en-US" sz="1600" dirty="0" smtClean="0">
                          <a:solidFill>
                            <a:srgbClr val="15A402"/>
                          </a:solidFill>
                        </a:rPr>
                        <a:t>Sadness</a:t>
                      </a:r>
                      <a:endParaRPr lang="en-US" sz="1600" dirty="0">
                        <a:solidFill>
                          <a:srgbClr val="15A402"/>
                        </a:solidFill>
                      </a:endParaRPr>
                    </a:p>
                  </a:txBody>
                  <a:tcPr/>
                </a:tc>
                <a:tc>
                  <a:txBody>
                    <a:bodyPr/>
                    <a:lstStyle/>
                    <a:p>
                      <a:r>
                        <a:rPr lang="en-US" sz="1600" dirty="0" smtClean="0">
                          <a:solidFill>
                            <a:srgbClr val="FFFF00"/>
                          </a:solidFill>
                        </a:rPr>
                        <a:t>Sub-threshold or Minor </a:t>
                      </a:r>
                    </a:p>
                    <a:p>
                      <a:r>
                        <a:rPr lang="en-US" sz="1600" dirty="0" smtClean="0">
                          <a:solidFill>
                            <a:srgbClr val="FFFF00"/>
                          </a:solidFill>
                        </a:rPr>
                        <a:t>Depression</a:t>
                      </a:r>
                      <a:endParaRPr lang="en-US" sz="1600" dirty="0">
                        <a:solidFill>
                          <a:srgbClr val="FFFF00"/>
                        </a:solidFill>
                      </a:endParaRPr>
                    </a:p>
                  </a:txBody>
                  <a:tcPr/>
                </a:tc>
                <a:tc>
                  <a:txBody>
                    <a:bodyPr/>
                    <a:lstStyle/>
                    <a:p>
                      <a:r>
                        <a:rPr lang="en-US" sz="1600" dirty="0" smtClean="0">
                          <a:solidFill>
                            <a:srgbClr val="FF0000"/>
                          </a:solidFill>
                        </a:rPr>
                        <a:t>Major</a:t>
                      </a:r>
                      <a:r>
                        <a:rPr lang="en-US" sz="1600" baseline="0" dirty="0" smtClean="0">
                          <a:solidFill>
                            <a:srgbClr val="FF0000"/>
                          </a:solidFill>
                        </a:rPr>
                        <a:t> </a:t>
                      </a:r>
                    </a:p>
                    <a:p>
                      <a:r>
                        <a:rPr lang="en-US" sz="1600" baseline="0" dirty="0" smtClean="0">
                          <a:solidFill>
                            <a:srgbClr val="FF0000"/>
                          </a:solidFill>
                        </a:rPr>
                        <a:t>Depression</a:t>
                      </a:r>
                      <a:endParaRPr lang="en-US" sz="1600" dirty="0">
                        <a:solidFill>
                          <a:srgbClr val="FF0000"/>
                        </a:solidFill>
                      </a:endParaRPr>
                    </a:p>
                  </a:txBody>
                  <a:tcPr/>
                </a:tc>
              </a:tr>
              <a:tr h="3685436">
                <a:tc>
                  <a:txBody>
                    <a:bodyPr/>
                    <a:lstStyle/>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Maintains intimacy and connection</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Believes that things will get better</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Can enjoy happy memories</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Sense of self-worth fluctuates with thoughts of cancer</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Looks forward to the future</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Retains capacity for pleasure</a:t>
                      </a:r>
                    </a:p>
                    <a:p>
                      <a:pPr marL="171450" lvl="0" indent="-171450">
                        <a:buFont typeface="Arial"/>
                        <a:buChar char="•"/>
                      </a:pPr>
                      <a:endParaRPr lang="en-CA" sz="1400" dirty="0" smtClean="0">
                        <a:effectLst/>
                        <a:latin typeface="Calibri Light" panose="020F0302020204030204" pitchFamily="34" charset="0"/>
                      </a:endParaRPr>
                    </a:p>
                    <a:p>
                      <a:pPr marL="171450" indent="-171450">
                        <a:buFont typeface="Arial"/>
                        <a:buChar char="•"/>
                      </a:pPr>
                      <a:r>
                        <a:rPr lang="en-CA" sz="1400" kern="1200" dirty="0" smtClean="0">
                          <a:solidFill>
                            <a:schemeClr val="dk1"/>
                          </a:solidFill>
                          <a:effectLst/>
                          <a:latin typeface="Calibri Light" panose="020F0302020204030204" pitchFamily="34" charset="0"/>
                          <a:ea typeface="+mn-ea"/>
                          <a:cs typeface="+mn-cs"/>
                        </a:rPr>
                        <a:t>Maintains will to live</a:t>
                      </a:r>
                      <a:r>
                        <a:rPr lang="en-CA" sz="1400" dirty="0" smtClean="0">
                          <a:effectLst/>
                          <a:latin typeface="Calibri Light" panose="020F0302020204030204" pitchFamily="34" charset="0"/>
                        </a:rPr>
                        <a:t> </a:t>
                      </a:r>
                      <a:endParaRPr lang="en-US" sz="1400" dirty="0">
                        <a:latin typeface="Calibri Light" panose="020F0302020204030204" pitchFamily="34" charset="0"/>
                      </a:endParaRPr>
                    </a:p>
                  </a:txBody>
                  <a:tcPr/>
                </a:tc>
                <a:tc>
                  <a:txBody>
                    <a:bodyPr/>
                    <a:lstStyle/>
                    <a:p>
                      <a:pPr marL="171450" lvl="0" indent="-171450">
                        <a:buFont typeface="Arial"/>
                        <a:buChar char="•"/>
                      </a:pPr>
                      <a:endParaRPr lang="en-CA" sz="1400" kern="1200" dirty="0" smtClean="0">
                        <a:effectLst/>
                        <a:latin typeface="Calibri Light" panose="020F0302020204030204" pitchFamily="34" charset="0"/>
                      </a:endParaRPr>
                    </a:p>
                    <a:p>
                      <a:pPr marL="171450" lvl="0" indent="-171450">
                        <a:buFont typeface="Arial"/>
                        <a:buChar char="•"/>
                      </a:pPr>
                      <a:r>
                        <a:rPr lang="en-CA" sz="1400" kern="1200" dirty="0" smtClean="0">
                          <a:effectLst/>
                          <a:latin typeface="Calibri Light" panose="020F0302020204030204" pitchFamily="34" charset="0"/>
                        </a:rPr>
                        <a:t>Shows similar low mood presentation as in major depression but does not meet full criteria for symptom number,</a:t>
                      </a:r>
                      <a:r>
                        <a:rPr lang="en-CA" sz="1400" kern="1200" baseline="0" dirty="0" smtClean="0">
                          <a:effectLst/>
                          <a:latin typeface="Calibri Light" panose="020F0302020204030204" pitchFamily="34" charset="0"/>
                        </a:rPr>
                        <a:t> severity </a:t>
                      </a:r>
                      <a:r>
                        <a:rPr lang="en-CA" sz="1400" kern="1200" dirty="0" smtClean="0">
                          <a:effectLst/>
                          <a:latin typeface="Calibri Light" panose="020F0302020204030204" pitchFamily="34" charset="0"/>
                        </a:rPr>
                        <a:t>or duration</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effectLst/>
                          <a:latin typeface="Calibri Light" panose="020F0302020204030204" pitchFamily="34" charset="0"/>
                        </a:rPr>
                        <a:t>Includes persistent depressive disorder (dysthymia) if &gt; 2 years duration</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a:buChar char="•"/>
                      </a:pPr>
                      <a:r>
                        <a:rPr lang="en-CA" sz="1400" kern="1200" dirty="0" smtClean="0">
                          <a:effectLst/>
                          <a:latin typeface="Calibri Light" panose="020F0302020204030204" pitchFamily="34" charset="0"/>
                        </a:rPr>
                        <a:t>Includes episodes lasting &lt; 2 weeks</a:t>
                      </a:r>
                    </a:p>
                    <a:p>
                      <a:pPr marL="171450" lvl="0" indent="-171450">
                        <a:buFont typeface="Arial"/>
                        <a:buChar char="•"/>
                      </a:pPr>
                      <a:endParaRPr lang="en-CA" sz="1400" dirty="0" smtClean="0">
                        <a:effectLst/>
                        <a:latin typeface="Calibri Light" panose="020F0302020204030204" pitchFamily="34" charset="0"/>
                      </a:endParaRPr>
                    </a:p>
                    <a:p>
                      <a:pPr marL="171450" lvl="0" indent="-171450">
                        <a:buFont typeface="Arial" panose="020B0604020202020204" pitchFamily="34" charset="0"/>
                        <a:buChar char="•"/>
                      </a:pPr>
                      <a:r>
                        <a:rPr lang="en-CA" sz="1400" kern="1200" dirty="0" smtClean="0">
                          <a:solidFill>
                            <a:schemeClr val="dk1"/>
                          </a:solidFill>
                          <a:effectLst/>
                          <a:latin typeface="Calibri Light" panose="020F0302020204030204" pitchFamily="34" charset="0"/>
                          <a:ea typeface="+mn-ea"/>
                          <a:cs typeface="+mn-cs"/>
                        </a:rPr>
                        <a:t>Includes adjustment disorder which includes marked distress or functional impairment, but is often self-limited, and does not meet other criteria for major depression</a:t>
                      </a:r>
                      <a:endParaRPr lang="en-CA" sz="1400" dirty="0" smtClean="0">
                        <a:effectLst/>
                        <a:latin typeface="Calibri Light" panose="020F0302020204030204" pitchFamily="34" charset="0"/>
                      </a:endParaRPr>
                    </a:p>
                    <a:p>
                      <a:pPr marL="171450" indent="-171450">
                        <a:buFont typeface="Arial"/>
                        <a:buChar char="•"/>
                      </a:pPr>
                      <a:endParaRPr lang="en-US" sz="1400" dirty="0">
                        <a:latin typeface="Calibri Light" panose="020F0302020204030204" pitchFamily="34" charset="0"/>
                      </a:endParaRPr>
                    </a:p>
                  </a:txBody>
                  <a:tcPr/>
                </a:tc>
                <a:tc>
                  <a:txBody>
                    <a:bodyPr/>
                    <a:lstStyle/>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Feels isolated</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Feeling of permanence</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Excessive guilt and regret</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Self-critical ruminations</a:t>
                      </a:r>
                      <a:r>
                        <a:rPr lang="en-CA" sz="1400" kern="1200" baseline="0" dirty="0" smtClean="0">
                          <a:solidFill>
                            <a:schemeClr val="dk1"/>
                          </a:solidFill>
                          <a:effectLst/>
                          <a:latin typeface="Calibri Light" panose="020F0302020204030204" pitchFamily="34" charset="0"/>
                          <a:ea typeface="+mn-ea"/>
                          <a:cs typeface="+mn-cs"/>
                        </a:rPr>
                        <a:t> or </a:t>
                      </a:r>
                      <a:r>
                        <a:rPr lang="en-CA" sz="1400" kern="1200" dirty="0" smtClean="0">
                          <a:solidFill>
                            <a:schemeClr val="dk1"/>
                          </a:solidFill>
                          <a:effectLst/>
                          <a:latin typeface="Calibri Light" panose="020F0302020204030204" pitchFamily="34" charset="0"/>
                          <a:ea typeface="+mn-ea"/>
                          <a:cs typeface="+mn-cs"/>
                        </a:rPr>
                        <a:t>loathing</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Constant, pervasive and nonreactive sadness </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Sense of hopelessness</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lvl="0" indent="-171450">
                        <a:buFont typeface="Arial"/>
                        <a:buChar char="•"/>
                      </a:pPr>
                      <a:r>
                        <a:rPr lang="en-CA" sz="1400" kern="1200" dirty="0" smtClean="0">
                          <a:solidFill>
                            <a:schemeClr val="dk1"/>
                          </a:solidFill>
                          <a:effectLst/>
                          <a:latin typeface="Calibri Light" panose="020F0302020204030204" pitchFamily="34" charset="0"/>
                          <a:ea typeface="+mn-ea"/>
                          <a:cs typeface="+mn-cs"/>
                        </a:rPr>
                        <a:t>Loss of interest in activities</a:t>
                      </a:r>
                    </a:p>
                    <a:p>
                      <a:pPr marL="171450" lvl="0" indent="-171450">
                        <a:buFont typeface="Arial"/>
                        <a:buChar char="•"/>
                      </a:pPr>
                      <a:endParaRPr lang="en-CA" sz="1400" kern="1200" dirty="0" smtClean="0">
                        <a:solidFill>
                          <a:schemeClr val="dk1"/>
                        </a:solidFill>
                        <a:effectLst/>
                        <a:latin typeface="Calibri Light" panose="020F0302020204030204" pitchFamily="34" charset="0"/>
                        <a:ea typeface="+mn-ea"/>
                        <a:cs typeface="+mn-cs"/>
                      </a:endParaRPr>
                    </a:p>
                    <a:p>
                      <a:pPr marL="171450" indent="-171450">
                        <a:buFont typeface="Arial"/>
                        <a:buChar char="•"/>
                      </a:pPr>
                      <a:r>
                        <a:rPr lang="en-CA" sz="1400" kern="1200" dirty="0" smtClean="0">
                          <a:solidFill>
                            <a:schemeClr val="dk1"/>
                          </a:solidFill>
                          <a:effectLst/>
                          <a:latin typeface="Calibri Light" panose="020F0302020204030204" pitchFamily="34" charset="0"/>
                          <a:ea typeface="+mn-ea"/>
                          <a:cs typeface="+mn-cs"/>
                        </a:rPr>
                        <a:t>Suicidal thoughts</a:t>
                      </a:r>
                      <a:r>
                        <a:rPr lang="en-CA" sz="1400" dirty="0" smtClean="0">
                          <a:effectLst/>
                          <a:latin typeface="Calibri Light" panose="020F0302020204030204" pitchFamily="34" charset="0"/>
                        </a:rPr>
                        <a:t> </a:t>
                      </a:r>
                      <a:endParaRPr lang="en-US" sz="1400" dirty="0">
                        <a:latin typeface="Calibri Light" panose="020F0302020204030204" pitchFamily="34" charset="0"/>
                      </a:endParaRPr>
                    </a:p>
                  </a:txBody>
                  <a:tcPr/>
                </a:tc>
              </a:tr>
            </a:tbl>
          </a:graphicData>
        </a:graphic>
      </p:graphicFrame>
      <p:sp>
        <p:nvSpPr>
          <p:cNvPr id="6" name="Notched Right Arrow 5"/>
          <p:cNvSpPr/>
          <p:nvPr/>
        </p:nvSpPr>
        <p:spPr>
          <a:xfrm>
            <a:off x="1658528" y="1584040"/>
            <a:ext cx="978408" cy="309446"/>
          </a:xfrm>
          <a:prstGeom prst="notchedRightArrow">
            <a:avLst/>
          </a:prstGeom>
          <a:gradFill>
            <a:gsLst>
              <a:gs pos="0">
                <a:schemeClr val="bg1"/>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Notched Right Arrow 11"/>
          <p:cNvSpPr/>
          <p:nvPr/>
        </p:nvSpPr>
        <p:spPr>
          <a:xfrm>
            <a:off x="5320582" y="1573645"/>
            <a:ext cx="978408" cy="309446"/>
          </a:xfrm>
          <a:prstGeom prst="notchedRightArrow">
            <a:avLst/>
          </a:prstGeom>
          <a:gradFill>
            <a:gsLst>
              <a:gs pos="0">
                <a:schemeClr val="bg1"/>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79399488"/>
      </p:ext>
    </p:extLst>
  </p:cSld>
  <p:clrMapOvr>
    <a:masterClrMapping/>
  </p:clrMapOvr>
  <p:transition advTm="568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9017" y="6097849"/>
            <a:ext cx="2167666" cy="7476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7" name="Title 6"/>
          <p:cNvSpPr>
            <a:spLocks noGrp="1"/>
          </p:cNvSpPr>
          <p:nvPr>
            <p:ph type="title"/>
          </p:nvPr>
        </p:nvSpPr>
        <p:spPr/>
        <p:txBody>
          <a:bodyPr>
            <a:normAutofit fontScale="90000"/>
          </a:bodyPr>
          <a:lstStyle/>
          <a:p>
            <a:r>
              <a:rPr lang="en-US" sz="2800" dirty="0" smtClean="0">
                <a:latin typeface="+mn-lt"/>
              </a:rPr>
              <a:t>The CCO Management of Depression in Patients with Cancer Guideline</a:t>
            </a:r>
            <a:r>
              <a:rPr lang="en-US" sz="3600" dirty="0" smtClean="0"/>
              <a:t/>
            </a:r>
            <a:br>
              <a:rPr lang="en-US" sz="3600" dirty="0" smtClean="0"/>
            </a:br>
            <a:endParaRPr lang="en-CA" sz="1800" dirty="0"/>
          </a:p>
        </p:txBody>
      </p:sp>
      <p:sp>
        <p:nvSpPr>
          <p:cNvPr id="3" name="Slide Number Placeholder 2"/>
          <p:cNvSpPr>
            <a:spLocks noGrp="1"/>
          </p:cNvSpPr>
          <p:nvPr>
            <p:ph type="sldNum" sz="quarter" idx="12"/>
          </p:nvPr>
        </p:nvSpPr>
        <p:spPr/>
        <p:txBody>
          <a:bodyPr/>
          <a:lstStyle/>
          <a:p>
            <a:fld id="{D28A7EBE-86EF-4D46-BBBA-56D187EC3882}" type="slidenum">
              <a:rPr lang="en-US" smtClean="0"/>
              <a:pPr/>
              <a:t>9</a:t>
            </a:fld>
            <a:endParaRPr lang="en-US"/>
          </a:p>
        </p:txBody>
      </p:sp>
      <p:sp>
        <p:nvSpPr>
          <p:cNvPr id="8" name="Content Placeholder 7"/>
          <p:cNvSpPr>
            <a:spLocks noGrp="1"/>
          </p:cNvSpPr>
          <p:nvPr>
            <p:ph idx="4294967295"/>
          </p:nvPr>
        </p:nvSpPr>
        <p:spPr>
          <a:xfrm>
            <a:off x="457200" y="1525766"/>
            <a:ext cx="8229600" cy="4006354"/>
          </a:xfrm>
        </p:spPr>
        <p:txBody>
          <a:bodyPr>
            <a:normAutofit/>
          </a:bodyPr>
          <a:lstStyle/>
          <a:p>
            <a:pPr>
              <a:lnSpc>
                <a:spcPct val="110000"/>
              </a:lnSpc>
              <a:spcBef>
                <a:spcPts val="0"/>
              </a:spcBef>
            </a:pPr>
            <a:r>
              <a:rPr lang="en-US" sz="1900" dirty="0" smtClean="0">
                <a:latin typeface="Arial" panose="020B0604020202020204" pitchFamily="34" charset="0"/>
                <a:cs typeface="Arial" panose="020B0604020202020204" pitchFamily="34" charset="0"/>
              </a:rPr>
              <a:t>A quality initiative carried out with PEBC</a:t>
            </a:r>
          </a:p>
          <a:p>
            <a:pPr>
              <a:lnSpc>
                <a:spcPct val="110000"/>
              </a:lnSpc>
              <a:spcBef>
                <a:spcPts val="0"/>
              </a:spcBef>
            </a:pPr>
            <a:endParaRPr lang="en-US" sz="1900" dirty="0" smtClean="0">
              <a:latin typeface="Arial" panose="020B0604020202020204" pitchFamily="34" charset="0"/>
              <a:cs typeface="Arial" panose="020B0604020202020204" pitchFamily="34" charset="0"/>
            </a:endParaRPr>
          </a:p>
          <a:p>
            <a:pPr>
              <a:lnSpc>
                <a:spcPct val="110000"/>
              </a:lnSpc>
              <a:spcBef>
                <a:spcPts val="0"/>
              </a:spcBef>
            </a:pPr>
            <a:r>
              <a:rPr lang="en-US" sz="1900" dirty="0" smtClean="0">
                <a:latin typeface="Arial" panose="020B0604020202020204" pitchFamily="34" charset="0"/>
                <a:cs typeface="Arial" panose="020B0604020202020204" pitchFamily="34" charset="0"/>
              </a:rPr>
              <a:t>Released May 2015</a:t>
            </a:r>
          </a:p>
          <a:p>
            <a:pPr marL="0" indent="0">
              <a:lnSpc>
                <a:spcPct val="110000"/>
              </a:lnSpc>
              <a:spcBef>
                <a:spcPts val="0"/>
              </a:spcBef>
              <a:buNone/>
            </a:pPr>
            <a:endParaRPr lang="en-US" sz="1900" dirty="0" smtClean="0">
              <a:latin typeface="Arial" panose="020B0604020202020204" pitchFamily="34" charset="0"/>
              <a:cs typeface="Arial" panose="020B0604020202020204" pitchFamily="34" charset="0"/>
            </a:endParaRPr>
          </a:p>
          <a:p>
            <a:pPr>
              <a:lnSpc>
                <a:spcPct val="110000"/>
              </a:lnSpc>
              <a:spcBef>
                <a:spcPts val="0"/>
              </a:spcBef>
            </a:pPr>
            <a:r>
              <a:rPr lang="en-US" sz="1900" dirty="0" smtClean="0">
                <a:latin typeface="Arial" panose="020B0604020202020204" pitchFamily="34" charset="0"/>
                <a:cs typeface="Arial" panose="020B0604020202020204" pitchFamily="34" charset="0"/>
              </a:rPr>
              <a:t>Update on the field since 2007 </a:t>
            </a:r>
            <a:r>
              <a:rPr lang="en-US" sz="1900" dirty="0">
                <a:latin typeface="Arial" panose="020B0604020202020204" pitchFamily="34" charset="0"/>
                <a:cs typeface="Arial" panose="020B0604020202020204" pitchFamily="34" charset="0"/>
              </a:rPr>
              <a:t>guideline identifying 2 </a:t>
            </a:r>
            <a:r>
              <a:rPr lang="en-US" sz="1900" dirty="0" smtClean="0">
                <a:latin typeface="Arial" panose="020B0604020202020204" pitchFamily="34" charset="0"/>
                <a:cs typeface="Arial" panose="020B0604020202020204" pitchFamily="34" charset="0"/>
              </a:rPr>
              <a:t>new pharmacologic, 7 new psychologic, and 8 new </a:t>
            </a:r>
            <a:r>
              <a:rPr lang="en-US" sz="1900" dirty="0">
                <a:latin typeface="Arial" panose="020B0604020202020204" pitchFamily="34" charset="0"/>
                <a:cs typeface="Arial" panose="020B0604020202020204" pitchFamily="34" charset="0"/>
              </a:rPr>
              <a:t>collaborative care </a:t>
            </a:r>
            <a:r>
              <a:rPr lang="en-US" sz="1900" dirty="0" smtClean="0">
                <a:latin typeface="Arial" panose="020B0604020202020204" pitchFamily="34" charset="0"/>
                <a:cs typeface="Arial" panose="020B0604020202020204" pitchFamily="34" charset="0"/>
              </a:rPr>
              <a:t>RCTs </a:t>
            </a:r>
            <a:r>
              <a:rPr lang="en-US" sz="1900" dirty="0">
                <a:latin typeface="Arial" panose="020B0604020202020204" pitchFamily="34" charset="0"/>
                <a:cs typeface="Arial" panose="020B0604020202020204" pitchFamily="34" charset="0"/>
              </a:rPr>
              <a:t>published in the last 10 </a:t>
            </a:r>
            <a:r>
              <a:rPr lang="en-US" sz="1900" dirty="0" smtClean="0">
                <a:latin typeface="Arial" panose="020B0604020202020204" pitchFamily="34" charset="0"/>
                <a:cs typeface="Arial" panose="020B0604020202020204" pitchFamily="34" charset="0"/>
              </a:rPr>
              <a:t>years</a:t>
            </a:r>
          </a:p>
          <a:p>
            <a:pPr>
              <a:lnSpc>
                <a:spcPct val="110000"/>
              </a:lnSpc>
              <a:spcBef>
                <a:spcPts val="0"/>
              </a:spcBef>
            </a:pPr>
            <a:endParaRPr lang="en-US" sz="1900" dirty="0" smtClean="0">
              <a:latin typeface="Arial" panose="020B0604020202020204" pitchFamily="34" charset="0"/>
              <a:cs typeface="Arial" panose="020B0604020202020204" pitchFamily="34" charset="0"/>
            </a:endParaRPr>
          </a:p>
          <a:p>
            <a:pPr>
              <a:lnSpc>
                <a:spcPct val="110000"/>
              </a:lnSpc>
              <a:spcBef>
                <a:spcPts val="0"/>
              </a:spcBef>
            </a:pPr>
            <a:r>
              <a:rPr lang="en-US" sz="1900" dirty="0" smtClean="0">
                <a:latin typeface="Arial" panose="020B0604020202020204" pitchFamily="34" charset="0"/>
                <a:cs typeface="Arial" panose="020B0604020202020204" pitchFamily="34" charset="0"/>
              </a:rPr>
              <a:t>Clinical Practice Guideline: </a:t>
            </a:r>
            <a:r>
              <a:rPr lang="it-IT" sz="1900" dirty="0" err="1">
                <a:latin typeface="Arial" panose="020B0604020202020204" pitchFamily="34" charset="0"/>
                <a:cs typeface="Arial" panose="020B0604020202020204" pitchFamily="34" charset="0"/>
              </a:rPr>
              <a:t>J</a:t>
            </a:r>
            <a:r>
              <a:rPr lang="it-IT" sz="1900" dirty="0">
                <a:latin typeface="Arial" panose="020B0604020202020204" pitchFamily="34" charset="0"/>
                <a:cs typeface="Arial" panose="020B0604020202020204" pitchFamily="34" charset="0"/>
              </a:rPr>
              <a:t> </a:t>
            </a:r>
            <a:r>
              <a:rPr lang="it-IT" sz="1900" dirty="0" err="1">
                <a:latin typeface="Arial" panose="020B0604020202020204" pitchFamily="34" charset="0"/>
                <a:cs typeface="Arial" panose="020B0604020202020204" pitchFamily="34" charset="0"/>
              </a:rPr>
              <a:t>Oncol</a:t>
            </a:r>
            <a:r>
              <a:rPr lang="it-IT" sz="1900" dirty="0">
                <a:latin typeface="Arial" panose="020B0604020202020204" pitchFamily="34" charset="0"/>
                <a:cs typeface="Arial" panose="020B0604020202020204" pitchFamily="34" charset="0"/>
              </a:rPr>
              <a:t> </a:t>
            </a:r>
            <a:r>
              <a:rPr lang="it-IT" sz="1900" dirty="0" err="1">
                <a:latin typeface="Arial" panose="020B0604020202020204" pitchFamily="34" charset="0"/>
                <a:cs typeface="Arial" panose="020B0604020202020204" pitchFamily="34" charset="0"/>
              </a:rPr>
              <a:t>Pract</a:t>
            </a:r>
            <a:r>
              <a:rPr lang="it-IT" sz="1900" dirty="0">
                <a:latin typeface="Arial" panose="020B0604020202020204" pitchFamily="34" charset="0"/>
                <a:cs typeface="Arial" panose="020B0604020202020204" pitchFamily="34" charset="0"/>
              </a:rPr>
              <a:t>. 2016 </a:t>
            </a:r>
            <a:r>
              <a:rPr lang="it-IT" sz="1900" dirty="0" smtClean="0">
                <a:latin typeface="Arial" panose="020B0604020202020204" pitchFamily="34" charset="0"/>
                <a:cs typeface="Arial" panose="020B0604020202020204" pitchFamily="34" charset="0"/>
              </a:rPr>
              <a:t>Aug;12</a:t>
            </a:r>
            <a:r>
              <a:rPr lang="it-IT" sz="1900" dirty="0">
                <a:latin typeface="Arial" panose="020B0604020202020204" pitchFamily="34" charset="0"/>
                <a:cs typeface="Arial" panose="020B0604020202020204" pitchFamily="34" charset="0"/>
              </a:rPr>
              <a:t>(8):</a:t>
            </a:r>
            <a:r>
              <a:rPr lang="it-IT" sz="1900" dirty="0" smtClean="0">
                <a:latin typeface="Arial" panose="020B0604020202020204" pitchFamily="34" charset="0"/>
                <a:cs typeface="Arial" panose="020B0604020202020204" pitchFamily="34" charset="0"/>
              </a:rPr>
              <a:t>747-56</a:t>
            </a:r>
          </a:p>
          <a:p>
            <a:pPr>
              <a:lnSpc>
                <a:spcPct val="110000"/>
              </a:lnSpc>
              <a:spcBef>
                <a:spcPts val="0"/>
              </a:spcBef>
            </a:pPr>
            <a:endParaRPr lang="it-IT" sz="1900" dirty="0" smtClean="0">
              <a:latin typeface="Arial" panose="020B0604020202020204" pitchFamily="34" charset="0"/>
              <a:cs typeface="Arial" panose="020B0604020202020204" pitchFamily="34" charset="0"/>
            </a:endParaRPr>
          </a:p>
          <a:p>
            <a:pPr>
              <a:lnSpc>
                <a:spcPct val="110000"/>
              </a:lnSpc>
              <a:spcBef>
                <a:spcPts val="0"/>
              </a:spcBef>
            </a:pPr>
            <a:r>
              <a:rPr lang="en-US" sz="1900" dirty="0" smtClean="0">
                <a:latin typeface="Arial" panose="020B0604020202020204" pitchFamily="34" charset="0"/>
                <a:cs typeface="Arial" panose="020B0604020202020204" pitchFamily="34" charset="0"/>
              </a:rPr>
              <a:t>Systematic Review and Meta-analysis: Psycho-oncology. 2016 Sept 19. </a:t>
            </a:r>
            <a:r>
              <a:rPr lang="en-US" sz="1900" dirty="0" err="1" smtClean="0">
                <a:latin typeface="Arial" panose="020B0604020202020204" pitchFamily="34" charset="0"/>
                <a:cs typeface="Arial" panose="020B0604020202020204" pitchFamily="34" charset="0"/>
              </a:rPr>
              <a:t>doi</a:t>
            </a:r>
            <a:r>
              <a:rPr lang="en-US" sz="1900" dirty="0" smtClean="0">
                <a:latin typeface="Arial" panose="020B0604020202020204" pitchFamily="34" charset="0"/>
                <a:cs typeface="Arial" panose="020B0604020202020204" pitchFamily="34" charset="0"/>
              </a:rPr>
              <a:t>: 10.1002/pon.4286</a:t>
            </a:r>
          </a:p>
        </p:txBody>
      </p:sp>
      <p:sp>
        <p:nvSpPr>
          <p:cNvPr id="2" name="TextBox 1"/>
          <p:cNvSpPr txBox="1"/>
          <p:nvPr/>
        </p:nvSpPr>
        <p:spPr>
          <a:xfrm>
            <a:off x="457200" y="5994623"/>
            <a:ext cx="7611035" cy="430887"/>
          </a:xfrm>
          <a:prstGeom prst="rect">
            <a:avLst/>
          </a:prstGeom>
          <a:noFill/>
        </p:spPr>
        <p:txBody>
          <a:bodyPr wrap="square" rtlCol="0">
            <a:spAutoFit/>
          </a:bodyPr>
          <a:lstStyle/>
          <a:p>
            <a:r>
              <a:rPr lang="en-CA" sz="1100" dirty="0"/>
              <a:t>M Li, E Kennedy, N Byrne, C </a:t>
            </a:r>
            <a:r>
              <a:rPr lang="en-CA" sz="1100" dirty="0" err="1"/>
              <a:t>Gerin</a:t>
            </a:r>
            <a:r>
              <a:rPr lang="en-CA" sz="1100" dirty="0"/>
              <a:t>-Lajoie , E Green, M Katz, H </a:t>
            </a:r>
            <a:r>
              <a:rPr lang="en-CA" sz="1100" dirty="0" err="1"/>
              <a:t>Keshavarz</a:t>
            </a:r>
            <a:r>
              <a:rPr lang="en-CA" sz="1100" dirty="0"/>
              <a:t>, S Sellick and the Management of  Depression in Cancer Patients Expert Panel</a:t>
            </a:r>
          </a:p>
        </p:txBody>
      </p:sp>
    </p:spTree>
    <p:extLst>
      <p:ext uri="{BB962C8B-B14F-4D97-AF65-F5344CB8AC3E}">
        <p14:creationId xmlns:p14="http://schemas.microsoft.com/office/powerpoint/2010/main" val="2988618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25fe27-9e88-450d-a5e5-ccf74f0659c6"/>
    <TaxKeywordTaxHTField xmlns="7b25fe27-9e88-450d-a5e5-ccf74f0659c6">
      <Terms xmlns="http://schemas.microsoft.com/office/infopath/2007/PartnerControls"/>
    </TaxKeywordTaxHTField>
    <Topic_x0020_Category xmlns="7b25fe27-9e88-450d-a5e5-ccf74f0659c6">Branding</Topic_x0020_Category>
    <Document_x0020_Author xmlns="7b25fe27-9e88-450d-a5e5-ccf74f0659c6">
      <UserInfo>
        <DisplayName>Lawler, Shannon</DisplayName>
        <AccountId>4334</AccountId>
        <AccountType/>
      </UserInfo>
    </Document_x0020_Author>
    <AverageRating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s" ma:contentTypeID="0x010100D2D3E2EDB71F954289A697052D129A060103003492AF1E28ED904F82DD568ACAC108F3" ma:contentTypeVersion="15" ma:contentTypeDescription="" ma:contentTypeScope="" ma:versionID="ae7db6311494f858edade093463aaa54">
  <xsd:schema xmlns:xsd="http://www.w3.org/2001/XMLSchema" xmlns:xs="http://www.w3.org/2001/XMLSchema" xmlns:p="http://schemas.microsoft.com/office/2006/metadata/properties" xmlns:ns1="http://schemas.microsoft.com/sharepoint/v3" xmlns:ns2="7b25fe27-9e88-450d-a5e5-ccf74f0659c6" targetNamespace="http://schemas.microsoft.com/office/2006/metadata/properties" ma:root="true" ma:fieldsID="8109295550478893c1012e6f84d32990" ns1:_="" ns2:_="">
    <xsd:import namespace="http://schemas.microsoft.com/sharepoint/v3"/>
    <xsd:import namespace="7b25fe27-9e88-450d-a5e5-ccf74f0659c6"/>
    <xsd:element name="properties">
      <xsd:complexType>
        <xsd:sequence>
          <xsd:element name="documentManagement">
            <xsd:complexType>
              <xsd:all>
                <xsd:element ref="ns2:Content_x0020_Category" minOccurs="0"/>
                <xsd:element ref="ns2:Content_x0020_Classification" minOccurs="0"/>
                <xsd:element ref="ns2:Topic_x0020_Category"/>
                <xsd:element ref="ns2:Document_x0020_Author"/>
                <xsd:element ref="ns1:AverageRating" minOccurs="0"/>
                <xsd:element ref="ns1:RatingCount"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Rating_x0020__x0028_0_x002d_5_x0029_" ma:readOnly="true">
      <xsd:simpleType>
        <xsd:restriction base="dms:Number"/>
      </xsd:simpleType>
    </xsd:element>
    <xsd:element name="RatingCount" ma:index="9" nillable="true" ma:displayName="Number of Ratings" ma:decimals="0" ma:description="Number of ratings submitted" ma:internalName="Number_x0020_of_x0020_Rating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b25fe27-9e88-450d-a5e5-ccf74f0659c6" elementFormDefault="qualified">
    <xsd:import namespace="http://schemas.microsoft.com/office/2006/documentManagement/types"/>
    <xsd:import namespace="http://schemas.microsoft.com/office/infopath/2007/PartnerControls"/>
    <xsd:element name="Content_x0020_Category" ma:index="3" nillable="true" ma:displayName="Aggregation Category" ma:list="{635a792a-0165-42d2-8e89-cafceb45d45e}" ma:internalName="Content_x0020_Category" ma:readOnly="true" ma:showField="Title" ma:web="7b25fe27-9e88-450d-a5e5-ccf74f0659c6">
      <xsd:simpleType>
        <xsd:restriction base="dms:Lookup"/>
      </xsd:simpleType>
    </xsd:element>
    <xsd:element name="Content_x0020_Classification" ma:index="4" nillable="true" ma:displayName="Content Classification" ma:list="{0845c4f7-ed77-43f2-b823-4ab3ff3db383}" ma:internalName="Content_x0020_Classification" ma:readOnly="true" ma:showField="Title" ma:web="7b25fe27-9e88-450d-a5e5-ccf74f0659c6">
      <xsd:simpleType>
        <xsd:restriction base="dms:Lookup"/>
      </xsd:simpleType>
    </xsd:element>
    <xsd:element name="Topic_x0020_Category" ma:index="5" ma:displayName="Topic Category" ma:internalName="Topic_x0020_Category">
      <xsd:simpleType>
        <xsd:restriction base="dms:Text">
          <xsd:maxLength value="255"/>
        </xsd:restriction>
      </xsd:simpleType>
    </xsd:element>
    <xsd:element name="Document_x0020_Author" ma:index="6"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13"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d8c02b02-9044-4107-930a-fdad099cc039}" ma:internalName="TaxCatchAll" ma:showField="CatchAllData" ma:web="7b25fe27-9e88-450d-a5e5-ccf74f0659c6">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d8c02b02-9044-4107-930a-fdad099cc039}" ma:internalName="TaxCatchAllLabel" ma:readOnly="true" ma:showField="CatchAllDataLabel" ma:web="7b25fe27-9e88-450d-a5e5-ccf74f0659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C47ED-6E67-405E-97CD-713924522ED0}">
  <ds:schemaRefs>
    <ds:schemaRef ds:uri="http://purl.org/dc/elements/1.1/"/>
    <ds:schemaRef ds:uri="7b25fe27-9e88-450d-a5e5-ccf74f0659c6"/>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7496B9A-E7C5-4661-8234-88B56E9004AE}">
  <ds:schemaRefs>
    <ds:schemaRef ds:uri="http://schemas.microsoft.com/sharepoint/v3/contenttype/forms"/>
  </ds:schemaRefs>
</ds:datastoreItem>
</file>

<file path=customXml/itemProps3.xml><?xml version="1.0" encoding="utf-8"?>
<ds:datastoreItem xmlns:ds="http://schemas.openxmlformats.org/officeDocument/2006/customXml" ds:itemID="{07834349-4118-4914-8097-381873F5F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5fe27-9e88-450d-a5e5-ccf74f065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14837</TotalTime>
  <Words>4582</Words>
  <Application>Microsoft Office PowerPoint</Application>
  <PresentationFormat>On-screen Show (4:3)</PresentationFormat>
  <Paragraphs>539</Paragraphs>
  <Slides>42</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ＭＳ Ｐゴシック</vt:lpstr>
      <vt:lpstr>Arial</vt:lpstr>
      <vt:lpstr>Calibri</vt:lpstr>
      <vt:lpstr>Calibri Light</vt:lpstr>
      <vt:lpstr>Courier New</vt:lpstr>
      <vt:lpstr>Georgia</vt:lpstr>
      <vt:lpstr>Lucida Grande</vt:lpstr>
      <vt:lpstr>Symbol</vt:lpstr>
      <vt:lpstr>Times New Roman</vt:lpstr>
      <vt:lpstr>Trebuchet MS</vt:lpstr>
      <vt:lpstr>Wingdings</vt:lpstr>
      <vt:lpstr>Office Theme</vt:lpstr>
      <vt:lpstr>Document</vt:lpstr>
      <vt:lpstr>Implementing  The Management of Depression in Patients  with Cancer  Guideline</vt:lpstr>
      <vt:lpstr>Learning Objectives</vt:lpstr>
      <vt:lpstr>Depression in Cancer</vt:lpstr>
      <vt:lpstr>Depression as a Final Common Pathway of Distress </vt:lpstr>
      <vt:lpstr>DSM-5 Diagnostic Criteria for Major Depression</vt:lpstr>
      <vt:lpstr>PowerPoint Presentation</vt:lpstr>
      <vt:lpstr>PowerPoint Presentation</vt:lpstr>
      <vt:lpstr>The Continuum of Depression</vt:lpstr>
      <vt:lpstr>The CCO Management of Depression in Patients with Cancer Guideline </vt:lpstr>
      <vt:lpstr>Recommendation 1:  Screening for Depression</vt:lpstr>
      <vt:lpstr>Depression Severity by PHQ-9</vt:lpstr>
      <vt:lpstr>Recommendation 2:  General Management Principles</vt:lpstr>
      <vt:lpstr>Recommendation 2:  General Management Principles</vt:lpstr>
      <vt:lpstr>Quick Reference Management Algorithm</vt:lpstr>
      <vt:lpstr>Recomendation 3:  Interventions</vt:lpstr>
      <vt:lpstr>Recommendation 4:  Stepped Care Approach</vt:lpstr>
      <vt:lpstr>Low intensity psychological interventions</vt:lpstr>
      <vt:lpstr>High intensity psychological interventions</vt:lpstr>
      <vt:lpstr>Recommendation 5: Collaborative Care</vt:lpstr>
      <vt:lpstr>Collaborative Care Model for Depression</vt:lpstr>
      <vt:lpstr>Recommendation 6:   Specialist Referral</vt:lpstr>
      <vt:lpstr>Recommendation 7:  Psychological interventions</vt:lpstr>
      <vt:lpstr>Cognitive Behavioral Therapy</vt:lpstr>
      <vt:lpstr>Behavioral Activation</vt:lpstr>
      <vt:lpstr>Problem Solving Therapy</vt:lpstr>
      <vt:lpstr>Problem Solving Therapy</vt:lpstr>
      <vt:lpstr>Supportive-Expressive Therapy </vt:lpstr>
      <vt:lpstr>Areas of Promise in Psychotherapy for Advanced Cancer</vt:lpstr>
      <vt:lpstr>Areas of Promise in Psychotherapy for Advanced Cancer</vt:lpstr>
      <vt:lpstr>Case Example: Mrs. J</vt:lpstr>
      <vt:lpstr>Recommendation 8: Pharmacologic intervention</vt:lpstr>
      <vt:lpstr>Recommendation 8:  Pharmacologic intervention</vt:lpstr>
      <vt:lpstr>Common first line antidepressants in cancer</vt:lpstr>
      <vt:lpstr>Potential drug interactions</vt:lpstr>
      <vt:lpstr>Initiating an antidepressant</vt:lpstr>
      <vt:lpstr>Managing Risk of Suicide</vt:lpstr>
      <vt:lpstr>Maintaining an antidepressant</vt:lpstr>
      <vt:lpstr>Discontinuing an antidepressant</vt:lpstr>
      <vt:lpstr>What to do when the patient is not improving?</vt:lpstr>
      <vt:lpstr>Augmentation and Switching:  Clinical context may be important</vt:lpstr>
      <vt:lpstr>Case Example: Mrs. J</vt:lpstr>
      <vt:lpstr>Acknowledgements</vt:lpstr>
    </vt:vector>
  </TitlesOfParts>
  <Company>Context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Cancer Care Ontario</dc:title>
  <dc:creator>Katrina Lovrick</dc:creator>
  <cp:lastModifiedBy>Memphis, Jadon</cp:lastModifiedBy>
  <cp:revision>221</cp:revision>
  <dcterms:created xsi:type="dcterms:W3CDTF">2015-05-25T14:29:47Z</dcterms:created>
  <dcterms:modified xsi:type="dcterms:W3CDTF">2018-09-20T15:46:59Z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0x010100D2D3E2EDB71F954289A697052D129A060103003492AF1E28ED904F82DD568ACAC108F3</vt:lpwstr>
  </property>
  <property fmtid="{D5CDD505-2E9C-101B-9397-08002B2CF9AE}" pid="3" name="TaxKeyword">
    <vt:lpwstr/>
  </property>
  <property fmtid="{D5CDD505-2E9C-101B-9397-08002B2CF9AE}" pid="4" name="Order">
    <vt:r8>2800</vt:r8>
  </property>
  <property fmtid="{D5CDD505-2E9C-101B-9397-08002B2CF9AE}" pid="5" name="_CopySource">
    <vt:lpwstr>https://ecco.cancercare.on.ca/aboutcco/BrandAndValues/Shared Documents/PowerPoint Templates/CancerCareOntario_PowerPointTemplate.pptx</vt:lpwstr>
  </property>
  <property fmtid="{D5CDD505-2E9C-101B-9397-08002B2CF9AE}" pid="6" name="xd_ProgID">
    <vt:lpwstr/>
  </property>
  <property fmtid="{D5CDD505-2E9C-101B-9397-08002B2CF9AE}" pid="7" name="TemplateUrl">
    <vt:lpwstr/>
  </property>
</Properties>
</file>