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22"/>
  </p:notesMasterIdLst>
  <p:handoutMasterIdLst>
    <p:handoutMasterId r:id="rId23"/>
  </p:handoutMasterIdLst>
  <p:sldIdLst>
    <p:sldId id="256" r:id="rId6"/>
    <p:sldId id="284" r:id="rId7"/>
    <p:sldId id="288" r:id="rId8"/>
    <p:sldId id="265" r:id="rId9"/>
    <p:sldId id="300" r:id="rId10"/>
    <p:sldId id="293" r:id="rId11"/>
    <p:sldId id="303" r:id="rId12"/>
    <p:sldId id="305" r:id="rId13"/>
    <p:sldId id="266" r:id="rId14"/>
    <p:sldId id="304" r:id="rId15"/>
    <p:sldId id="299" r:id="rId16"/>
    <p:sldId id="279" r:id="rId17"/>
    <p:sldId id="302" r:id="rId18"/>
    <p:sldId id="298" r:id="rId19"/>
    <p:sldId id="275" r:id="rId20"/>
    <p:sldId id="28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Services" initials="IS" lastIdx="21" clrIdx="0"/>
  <p:cmAuthor id="1" name="Almeida, Kaitlynn J." initials="AKJ"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B60"/>
    <a:srgbClr val="4472C4"/>
    <a:srgbClr val="00B7E2"/>
    <a:srgbClr val="7DF5FB"/>
    <a:srgbClr val="009BC0"/>
    <a:srgbClr val="CA8FE1"/>
    <a:srgbClr val="DAA0E4"/>
    <a:srgbClr val="00574A"/>
    <a:srgbClr val="006757"/>
    <a:srgbClr val="E26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405" autoAdjust="0"/>
  </p:normalViewPr>
  <p:slideViewPr>
    <p:cSldViewPr snapToObjects="1">
      <p:cViewPr varScale="1">
        <p:scale>
          <a:sx n="85" d="100"/>
          <a:sy n="85" d="100"/>
        </p:scale>
        <p:origin x="129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AC2407-C901-0845-B1A6-3EFD17ACA43F}" type="datetimeFigureOut">
              <a:rPr lang="en-US" smtClean="0"/>
              <a:t>4/10/2017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BC922A-E4EE-8446-9D1D-CC1664207DBC}" type="slidenum">
              <a:rPr lang="en-US" smtClean="0"/>
              <a:t>‹#›</a:t>
            </a:fld>
            <a:endParaRPr lang="en-US"/>
          </a:p>
        </p:txBody>
      </p:sp>
    </p:spTree>
    <p:extLst>
      <p:ext uri="{BB962C8B-B14F-4D97-AF65-F5344CB8AC3E}">
        <p14:creationId xmlns:p14="http://schemas.microsoft.com/office/powerpoint/2010/main" val="1394041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456AB-AA68-DE4D-B96B-9821E49F9D24}" type="datetimeFigureOut">
              <a:rPr lang="en-US" smtClean="0"/>
              <a:t>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38149-BDEE-DF4D-8284-CB5D1506C436}" type="slidenum">
              <a:rPr lang="en-US" smtClean="0"/>
              <a:t>‹#›</a:t>
            </a:fld>
            <a:endParaRPr lang="en-US"/>
          </a:p>
        </p:txBody>
      </p:sp>
    </p:spTree>
    <p:extLst>
      <p:ext uri="{BB962C8B-B14F-4D97-AF65-F5344CB8AC3E}">
        <p14:creationId xmlns:p14="http://schemas.microsoft.com/office/powerpoint/2010/main" val="2391955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slide deck is one of a number of tools available to HCPs in the CCO Psychosocial Oncology Guidelines Online Resource Hub. </a:t>
            </a:r>
          </a:p>
          <a:p>
            <a:endParaRPr lang="en-US" b="0" dirty="0" smtClean="0"/>
          </a:p>
          <a:p>
            <a:r>
              <a:rPr lang="en-US" b="0" dirty="0" smtClean="0"/>
              <a:t>We hope this PPT will communicate why it is important for HCPs to initiate conversations about exercise with patients with cancer, and understand the role of the CCO guideline in positively influencing patient care. </a:t>
            </a:r>
          </a:p>
          <a:p>
            <a:endParaRPr lang="en-US" b="0" dirty="0" smtClean="0"/>
          </a:p>
          <a:p>
            <a:r>
              <a:rPr lang="en-US" b="0" dirty="0" smtClean="0"/>
              <a:t>The slide deck will hopefully serve as a helpful and easy-to-use tool at leadership tables and staff meetings.</a:t>
            </a:r>
          </a:p>
          <a:p>
            <a:endParaRPr lang="en-US" b="0" dirty="0"/>
          </a:p>
        </p:txBody>
      </p:sp>
      <p:sp>
        <p:nvSpPr>
          <p:cNvPr id="4" name="Slide Number Placeholder 3"/>
          <p:cNvSpPr>
            <a:spLocks noGrp="1"/>
          </p:cNvSpPr>
          <p:nvPr>
            <p:ph type="sldNum" sz="quarter" idx="10"/>
          </p:nvPr>
        </p:nvSpPr>
        <p:spPr/>
        <p:txBody>
          <a:bodyPr/>
          <a:lstStyle/>
          <a:p>
            <a:fld id="{91038149-BDEE-DF4D-8284-CB5D1506C436}" type="slidenum">
              <a:rPr lang="en-US" smtClean="0"/>
              <a:t>1</a:t>
            </a:fld>
            <a:endParaRPr lang="en-US"/>
          </a:p>
        </p:txBody>
      </p:sp>
    </p:spTree>
    <p:extLst>
      <p:ext uri="{BB962C8B-B14F-4D97-AF65-F5344CB8AC3E}">
        <p14:creationId xmlns:p14="http://schemas.microsoft.com/office/powerpoint/2010/main" val="7632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a:t>
            </a:r>
            <a:r>
              <a:rPr lang="en-US" baseline="0" dirty="0" smtClean="0"/>
              <a:t> evidence, the CCO PEBC has created guidelines on exercise for people living with cancer. These guidelines are available on the CCO PEBC website and published in Current Oncology. </a:t>
            </a:r>
          </a:p>
          <a:p>
            <a:endParaRPr lang="en-US" baseline="0" dirty="0" smtClean="0"/>
          </a:p>
          <a:p>
            <a:r>
              <a:rPr lang="en-US" baseline="0" dirty="0" smtClean="0"/>
              <a:t>The published guidelines provide expanded detail and nuance, however; to summarize the 6 recommendations (use animation), moderate intensity exercise of 150 min/</a:t>
            </a:r>
            <a:r>
              <a:rPr lang="en-US" baseline="0" dirty="0" err="1" smtClean="0"/>
              <a:t>wk</a:t>
            </a:r>
            <a:r>
              <a:rPr lang="en-US" baseline="0" dirty="0" smtClean="0"/>
              <a:t> is safe and effective for improving QOL and fitness. Exercise prescriptions are best facilitated by a pre-exercise assessment and delivered in a supervised/group setting.  An important element of effective programming are recommendations/referrals by their health care team. </a:t>
            </a:r>
          </a:p>
          <a:p>
            <a:endParaRPr lang="en-US" baseline="0" dirty="0" smtClean="0"/>
          </a:p>
          <a:p>
            <a:r>
              <a:rPr lang="en-US" baseline="0" dirty="0" smtClean="0"/>
              <a:t>There are 6 recommendations. </a:t>
            </a:r>
            <a:endParaRPr lang="en-CA" dirty="0"/>
          </a:p>
        </p:txBody>
      </p:sp>
      <p:sp>
        <p:nvSpPr>
          <p:cNvPr id="4" name="Slide Number Placeholder 3"/>
          <p:cNvSpPr>
            <a:spLocks noGrp="1"/>
          </p:cNvSpPr>
          <p:nvPr>
            <p:ph type="sldNum" sz="quarter" idx="10"/>
          </p:nvPr>
        </p:nvSpPr>
        <p:spPr/>
        <p:txBody>
          <a:bodyPr/>
          <a:lstStyle/>
          <a:p>
            <a:fld id="{679B7A07-B42E-4D7B-BF9E-DB6D1A3D9866}"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260300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a:t>
            </a:r>
            <a:r>
              <a:rPr lang="en-US" sz="1200" kern="1200" baseline="0" dirty="0" smtClean="0">
                <a:solidFill>
                  <a:schemeClr val="tx1"/>
                </a:solidFill>
                <a:effectLst/>
                <a:latin typeface="+mn-lt"/>
                <a:ea typeface="+mn-ea"/>
                <a:cs typeface="+mn-cs"/>
              </a:rPr>
              <a:t> these guidelines are a starting point, their presence alone does not guarantee patients will be active.  As a health care professional, you play an important role in influencing patients’ </a:t>
            </a:r>
            <a:r>
              <a:rPr lang="en-US" sz="1200" kern="1200" baseline="0" dirty="0" err="1" smtClean="0">
                <a:solidFill>
                  <a:schemeClr val="tx1"/>
                </a:solidFill>
                <a:effectLst/>
                <a:latin typeface="+mn-lt"/>
                <a:ea typeface="+mn-ea"/>
                <a:cs typeface="+mn-cs"/>
              </a:rPr>
              <a:t>behaviours</a:t>
            </a:r>
            <a:r>
              <a:rPr lang="en-US" sz="1200" kern="1200" baseline="0" dirty="0" smtClean="0">
                <a:solidFill>
                  <a:schemeClr val="tx1"/>
                </a:solidFill>
                <a:effectLst/>
                <a:latin typeface="+mn-lt"/>
                <a:ea typeface="+mn-ea"/>
                <a:cs typeface="+mn-cs"/>
              </a:rPr>
              <a:t>, particularly with respect to exercise.  Unfortunately, cancer survivors are less likely to receive exercise advice from a HCP compared to patients with other chronic diseases. Your recommendation to exercise will make your patient that much more likely to do it, so starting the conversation is important.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Promoting a physically active lifestyle often starts in the clinic. HCPs play a major role in emphasizing the importance of physical activity and initiating a change towards a more active lifestyle. Research supports the critical value of HCP recommendations for exercise in creating an active patient population. Clinicians need not be experts in physical activity or exercise to be able to endorse them as an important part of managing cancer and the challenges of treatment, but have the influence to impress upon patients the importance of it and potential resources that they may access.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Barnes &amp; </a:t>
            </a:r>
            <a:r>
              <a:rPr lang="en-US" sz="1200" kern="1200" dirty="0" err="1" smtClean="0">
                <a:solidFill>
                  <a:schemeClr val="tx1"/>
                </a:solidFill>
                <a:effectLst/>
                <a:latin typeface="+mn-lt"/>
                <a:ea typeface="+mn-ea"/>
                <a:cs typeface="+mn-cs"/>
              </a:rPr>
              <a:t>Schoenborn</a:t>
            </a:r>
            <a:r>
              <a:rPr lang="en-US" sz="1200" kern="1200" dirty="0" smtClean="0">
                <a:solidFill>
                  <a:schemeClr val="tx1"/>
                </a:solidFill>
                <a:effectLst/>
                <a:latin typeface="+mn-lt"/>
                <a:ea typeface="+mn-ea"/>
                <a:cs typeface="+mn-cs"/>
              </a:rPr>
              <a:t> (2012). National Center for Health Statistics, 86:1-8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Weidinger</a:t>
            </a:r>
            <a:r>
              <a:rPr lang="en-US" sz="1200" kern="1200" dirty="0" smtClean="0">
                <a:solidFill>
                  <a:schemeClr val="tx1"/>
                </a:solidFill>
                <a:effectLst/>
                <a:latin typeface="+mn-lt"/>
                <a:ea typeface="+mn-ea"/>
                <a:cs typeface="+mn-cs"/>
              </a:rPr>
              <a:t>, K. A., </a:t>
            </a:r>
            <a:r>
              <a:rPr lang="en-US" sz="1200" kern="1200" dirty="0" err="1" smtClean="0">
                <a:solidFill>
                  <a:schemeClr val="tx1"/>
                </a:solidFill>
                <a:effectLst/>
                <a:latin typeface="+mn-lt"/>
                <a:ea typeface="+mn-ea"/>
                <a:cs typeface="+mn-cs"/>
              </a:rPr>
              <a:t>Lovegreen</a:t>
            </a:r>
            <a:r>
              <a:rPr lang="en-US" sz="1200" kern="1200" dirty="0" smtClean="0">
                <a:solidFill>
                  <a:schemeClr val="tx1"/>
                </a:solidFill>
                <a:effectLst/>
                <a:latin typeface="+mn-lt"/>
                <a:ea typeface="+mn-ea"/>
                <a:cs typeface="+mn-cs"/>
              </a:rPr>
              <a:t>, S. L., Elliott, M. B., </a:t>
            </a:r>
            <a:r>
              <a:rPr lang="en-US" sz="1200" kern="1200" dirty="0" err="1" smtClean="0">
                <a:solidFill>
                  <a:schemeClr val="tx1"/>
                </a:solidFill>
                <a:effectLst/>
                <a:latin typeface="+mn-lt"/>
                <a:ea typeface="+mn-ea"/>
                <a:cs typeface="+mn-cs"/>
              </a:rPr>
              <a:t>Hagood</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Haire-Joshu</a:t>
            </a:r>
            <a:r>
              <a:rPr lang="en-US" sz="1200" kern="1200" dirty="0" smtClean="0">
                <a:solidFill>
                  <a:schemeClr val="tx1"/>
                </a:solidFill>
                <a:effectLst/>
                <a:latin typeface="+mn-lt"/>
                <a:ea typeface="+mn-ea"/>
                <a:cs typeface="+mn-cs"/>
              </a:rPr>
              <a:t>, D., McGill, J. B., &amp; </a:t>
            </a:r>
            <a:r>
              <a:rPr lang="en-US" sz="1200" kern="1200" dirty="0" err="1" smtClean="0">
                <a:solidFill>
                  <a:schemeClr val="tx1"/>
                </a:solidFill>
                <a:effectLst/>
                <a:latin typeface="+mn-lt"/>
                <a:ea typeface="+mn-ea"/>
                <a:cs typeface="+mn-cs"/>
              </a:rPr>
              <a:t>Brownson</a:t>
            </a:r>
            <a:r>
              <a:rPr lang="en-US" sz="1200" kern="1200" dirty="0" smtClean="0">
                <a:solidFill>
                  <a:schemeClr val="tx1"/>
                </a:solidFill>
                <a:effectLst/>
                <a:latin typeface="+mn-lt"/>
                <a:ea typeface="+mn-ea"/>
                <a:cs typeface="+mn-cs"/>
              </a:rPr>
              <a:t>, R. C. (2008). How to make exercise counseling more effective: Lessons from rural America. The Journal of Family Practice, 57(6), 394-402</a:t>
            </a:r>
          </a:p>
        </p:txBody>
      </p:sp>
      <p:sp>
        <p:nvSpPr>
          <p:cNvPr id="4" name="Slide Number Placeholder 3"/>
          <p:cNvSpPr>
            <a:spLocks noGrp="1"/>
          </p:cNvSpPr>
          <p:nvPr>
            <p:ph type="sldNum" sz="quarter" idx="10"/>
          </p:nvPr>
        </p:nvSpPr>
        <p:spPr/>
        <p:txBody>
          <a:bodyPr/>
          <a:lstStyle/>
          <a:p>
            <a:fld id="{91038149-BDEE-DF4D-8284-CB5D1506C436}" type="slidenum">
              <a:rPr lang="en-US" smtClean="0"/>
              <a:t>11</a:t>
            </a:fld>
            <a:endParaRPr lang="en-US"/>
          </a:p>
        </p:txBody>
      </p:sp>
    </p:spTree>
    <p:extLst>
      <p:ext uri="{BB962C8B-B14F-4D97-AF65-F5344CB8AC3E}">
        <p14:creationId xmlns:p14="http://schemas.microsoft.com/office/powerpoint/2010/main" val="965326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dirty="0" smtClean="0"/>
              <a:t>Of course the exercise</a:t>
            </a:r>
            <a:r>
              <a:rPr lang="en-US" b="0" baseline="0" dirty="0" smtClean="0"/>
              <a:t> conversation with patients is easier said than done.</a:t>
            </a:r>
          </a:p>
          <a:p>
            <a:endParaRPr lang="en-US" b="0" dirty="0" smtClean="0"/>
          </a:p>
          <a:p>
            <a:r>
              <a:rPr lang="en-US" b="0" dirty="0" smtClean="0"/>
              <a:t>There are a number of barriers that can effect the patient-provider conversation around exercise. These include: (go through slide)</a:t>
            </a:r>
          </a:p>
          <a:p>
            <a:endParaRPr lang="en-US" b="1" dirty="0" smtClean="0"/>
          </a:p>
          <a:p>
            <a:r>
              <a:rPr lang="en-US" b="0" dirty="0" smtClean="0"/>
              <a:t>It is to be expected that patients will describe a number of barriers to physical activity. People with cancer often face fluctuating well-being that can interfere with plans to exercise. It is important to note that the research suggests that even a little bit of exercise is better than none at all and that exercise can be tapered on days when they’re not feeling particularly energetic or well.  Similarly there may be several  environmental or geographic barriers, such as climate or proximity to a fitness/wellness facility. Similarly, availability of equipment or familiarity with equipment can undermine attempts to become active. Perhaps the most common barrier to exercise is time, something that limits the vast majority of the population. However, people with cancer often have to contend with several medical appointments that compete for their. Moreover, people with cancer may feel like they heave ‘less time’ because fatigue can shorten their days.  </a:t>
            </a:r>
          </a:p>
          <a:p>
            <a:endParaRPr lang="en-US" b="0" dirty="0" smtClean="0"/>
          </a:p>
          <a:p>
            <a:r>
              <a:rPr lang="en-US" b="0" dirty="0" smtClean="0"/>
              <a:t>In addition to patient-related barriers, supporting exercise can be challenged by a lack of endorsement/support by the medical team due to either an absence of time or comfort with the subject, or simply unfamiliarity with the potential resources available to patients. </a:t>
            </a:r>
          </a:p>
        </p:txBody>
      </p:sp>
      <p:sp>
        <p:nvSpPr>
          <p:cNvPr id="4" name="Slide Number Placeholder 3"/>
          <p:cNvSpPr>
            <a:spLocks noGrp="1"/>
          </p:cNvSpPr>
          <p:nvPr>
            <p:ph type="sldNum" sz="quarter" idx="10"/>
          </p:nvPr>
        </p:nvSpPr>
        <p:spPr/>
        <p:txBody>
          <a:bodyPr/>
          <a:lstStyle/>
          <a:p>
            <a:fld id="{91038149-BDEE-DF4D-8284-CB5D1506C436}" type="slidenum">
              <a:rPr lang="en-US" smtClean="0"/>
              <a:t>12</a:t>
            </a:fld>
            <a:endParaRPr lang="en-US"/>
          </a:p>
        </p:txBody>
      </p:sp>
    </p:spTree>
    <p:extLst>
      <p:ext uri="{BB962C8B-B14F-4D97-AF65-F5344CB8AC3E}">
        <p14:creationId xmlns:p14="http://schemas.microsoft.com/office/powerpoint/2010/main" val="331395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Changing </a:t>
            </a:r>
            <a:r>
              <a:rPr lang="en-US" dirty="0" err="1" smtClean="0"/>
              <a:t>behaviour</a:t>
            </a:r>
            <a:r>
              <a:rPr lang="en-US" dirty="0" smtClean="0"/>
              <a:t> can be complicated and difficult, so it is important to consider the barriers and some general strategies to overcome them. [review the list]. </a:t>
            </a:r>
          </a:p>
          <a:p>
            <a:endParaRPr lang="en-US" dirty="0" smtClean="0"/>
          </a:p>
          <a:p>
            <a:r>
              <a:rPr lang="en-US" dirty="0" smtClean="0"/>
              <a:t>These are only a few examples, </a:t>
            </a:r>
            <a:r>
              <a:rPr lang="en-US" b="1" dirty="0" smtClean="0"/>
              <a:t>however, the potential barriers are endless and dynamic – one suggestion may work for some and not for others, so it’s important to consider the broader context and support creative and/or patient-initiated strategies to overcome barriers to physical activity. </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13</a:t>
            </a:fld>
            <a:endParaRPr lang="en-US"/>
          </a:p>
        </p:txBody>
      </p:sp>
    </p:spTree>
    <p:extLst>
      <p:ext uri="{BB962C8B-B14F-4D97-AF65-F5344CB8AC3E}">
        <p14:creationId xmlns:p14="http://schemas.microsoft.com/office/powerpoint/2010/main" val="318269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Changing the culture of care to include physical activity will take some time – but there are resources to help you. Some regions/</a:t>
            </a:r>
            <a:r>
              <a:rPr lang="en-US" dirty="0" err="1" smtClean="0"/>
              <a:t>centres</a:t>
            </a:r>
            <a:r>
              <a:rPr lang="en-US" dirty="0" smtClean="0"/>
              <a:t> have or are close to exercise programs that are appropriate for people with cancer. Other regions/</a:t>
            </a:r>
            <a:r>
              <a:rPr lang="en-US" dirty="0" err="1" smtClean="0"/>
              <a:t>centres</a:t>
            </a:r>
            <a:r>
              <a:rPr lang="en-US" dirty="0" smtClean="0"/>
              <a:t> may rely on online resources to promote PA and support patient self-management.  Various resources are available at the CCO Psychosocial Oncology Guidelines Online Resource</a:t>
            </a:r>
            <a:r>
              <a:rPr lang="en-US" baseline="0" dirty="0" smtClean="0"/>
              <a:t> Hub in the exercise section. </a:t>
            </a:r>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14</a:t>
            </a:fld>
            <a:endParaRPr lang="en-US"/>
          </a:p>
        </p:txBody>
      </p:sp>
    </p:spTree>
    <p:extLst>
      <p:ext uri="{BB962C8B-B14F-4D97-AF65-F5344CB8AC3E}">
        <p14:creationId xmlns:p14="http://schemas.microsoft.com/office/powerpoint/2010/main" val="362602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038149-BDEE-DF4D-8284-CB5D1506C436}" type="slidenum">
              <a:rPr lang="en-US" smtClean="0"/>
              <a:t>15</a:t>
            </a:fld>
            <a:endParaRPr lang="en-US"/>
          </a:p>
        </p:txBody>
      </p:sp>
    </p:spTree>
    <p:extLst>
      <p:ext uri="{BB962C8B-B14F-4D97-AF65-F5344CB8AC3E}">
        <p14:creationId xmlns:p14="http://schemas.microsoft.com/office/powerpoint/2010/main" val="111505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038149-BDEE-DF4D-8284-CB5D1506C436}" type="slidenum">
              <a:rPr lang="en-US" smtClean="0"/>
              <a:t>16</a:t>
            </a:fld>
            <a:endParaRPr lang="en-US"/>
          </a:p>
        </p:txBody>
      </p:sp>
    </p:spTree>
    <p:extLst>
      <p:ext uri="{BB962C8B-B14F-4D97-AF65-F5344CB8AC3E}">
        <p14:creationId xmlns:p14="http://schemas.microsoft.com/office/powerpoint/2010/main" val="41615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purpose of this slide deck is to act as a tool…. (go through bullet points).</a:t>
            </a:r>
          </a:p>
          <a:p>
            <a:endParaRPr lang="en-US" b="0" dirty="0" smtClean="0"/>
          </a:p>
          <a:p>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91038149-BDEE-DF4D-8284-CB5D1506C436}" type="slidenum">
              <a:rPr lang="en-US" smtClean="0"/>
              <a:t>2</a:t>
            </a:fld>
            <a:endParaRPr lang="en-US"/>
          </a:p>
        </p:txBody>
      </p:sp>
    </p:spTree>
    <p:extLst>
      <p:ext uri="{BB962C8B-B14F-4D97-AF65-F5344CB8AC3E}">
        <p14:creationId xmlns:p14="http://schemas.microsoft.com/office/powerpoint/2010/main" val="164401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is an overview of the types of items we have included in the PPT, in order of progression.</a:t>
            </a:r>
            <a:endParaRPr lang="en-CA" b="0" dirty="0"/>
          </a:p>
        </p:txBody>
      </p:sp>
      <p:sp>
        <p:nvSpPr>
          <p:cNvPr id="4" name="Slide Number Placeholder 3"/>
          <p:cNvSpPr>
            <a:spLocks noGrp="1"/>
          </p:cNvSpPr>
          <p:nvPr>
            <p:ph type="sldNum" sz="quarter" idx="10"/>
          </p:nvPr>
        </p:nvSpPr>
        <p:spPr/>
        <p:txBody>
          <a:bodyPr/>
          <a:lstStyle/>
          <a:p>
            <a:fld id="{91038149-BDEE-DF4D-8284-CB5D1506C436}" type="slidenum">
              <a:rPr lang="en-US" smtClean="0"/>
              <a:t>3</a:t>
            </a:fld>
            <a:endParaRPr lang="en-US"/>
          </a:p>
        </p:txBody>
      </p:sp>
    </p:spTree>
    <p:extLst>
      <p:ext uri="{BB962C8B-B14F-4D97-AF65-F5344CB8AC3E}">
        <p14:creationId xmlns:p14="http://schemas.microsoft.com/office/powerpoint/2010/main" val="54186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patients are living</a:t>
            </a:r>
            <a:r>
              <a:rPr lang="en-US" baseline="0" dirty="0" smtClean="0"/>
              <a:t> longer. Cancer is considered to be a chronic disease now, which it wasn’t previously. Since people are living longer, quality of life (</a:t>
            </a:r>
            <a:r>
              <a:rPr lang="en-US" baseline="0" dirty="0" err="1" smtClean="0"/>
              <a:t>QoL</a:t>
            </a:r>
            <a:r>
              <a:rPr lang="en-US" baseline="0" dirty="0" smtClean="0"/>
              <a:t>) has become very important to both patients and HCPs.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“In chronic conditions, adding </a:t>
            </a:r>
            <a:r>
              <a:rPr lang="en-US" sz="1200" b="1" i="1" dirty="0" smtClean="0">
                <a:latin typeface="+mn-lt"/>
              </a:rPr>
              <a:t>life to years </a:t>
            </a:r>
            <a:r>
              <a:rPr lang="en-US" sz="1200" dirty="0" smtClean="0">
                <a:latin typeface="+mn-lt"/>
              </a:rPr>
              <a:t>instead of</a:t>
            </a:r>
            <a:r>
              <a:rPr lang="en-US" sz="1200" baseline="0" dirty="0" smtClean="0">
                <a:latin typeface="+mn-lt"/>
              </a:rPr>
              <a:t> </a:t>
            </a:r>
            <a:r>
              <a:rPr lang="en-US" sz="1200" dirty="0" smtClean="0">
                <a:latin typeface="+mn-lt"/>
              </a:rPr>
              <a:t>years to life is an important task.”</a:t>
            </a:r>
            <a:endParaRPr lang="en-CA" sz="1200" dirty="0" smtClean="0">
              <a:latin typeface="+mn-lt"/>
            </a:endParaRPr>
          </a:p>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4</a:t>
            </a:fld>
            <a:endParaRPr lang="en-US"/>
          </a:p>
        </p:txBody>
      </p:sp>
    </p:spTree>
    <p:extLst>
      <p:ext uri="{BB962C8B-B14F-4D97-AF65-F5344CB8AC3E}">
        <p14:creationId xmlns:p14="http://schemas.microsoft.com/office/powerpoint/2010/main" val="413599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Quality of life (</a:t>
            </a:r>
            <a:r>
              <a:rPr lang="en-US" baseline="0" dirty="0" err="1" smtClean="0"/>
              <a:t>QoL</a:t>
            </a:r>
            <a:r>
              <a:rPr lang="en-US" baseline="0" dirty="0" smtClean="0"/>
              <a:t>) encompasses many domains of health, including physical, psychological, social health.  People who experience physical health tend to be able to engage in their activities of daily living more fully, they have the energy to participate in leisure and social activities, they have a more positive body image, and specific to persons with cancer, are more likely to tolerate the effects of their cancer treatments.  </a:t>
            </a:r>
          </a:p>
        </p:txBody>
      </p:sp>
      <p:sp>
        <p:nvSpPr>
          <p:cNvPr id="4" name="Slide Number Placeholder 3"/>
          <p:cNvSpPr>
            <a:spLocks noGrp="1"/>
          </p:cNvSpPr>
          <p:nvPr>
            <p:ph type="sldNum" sz="quarter" idx="10"/>
          </p:nvPr>
        </p:nvSpPr>
        <p:spPr/>
        <p:txBody>
          <a:bodyPr/>
          <a:lstStyle/>
          <a:p>
            <a:fld id="{91038149-BDEE-DF4D-8284-CB5D1506C436}" type="slidenum">
              <a:rPr lang="en-US" smtClean="0"/>
              <a:t>5</a:t>
            </a:fld>
            <a:endParaRPr lang="en-US"/>
          </a:p>
        </p:txBody>
      </p:sp>
    </p:spTree>
    <p:extLst>
      <p:ext uri="{BB962C8B-B14F-4D97-AF65-F5344CB8AC3E}">
        <p14:creationId xmlns:p14="http://schemas.microsoft.com/office/powerpoint/2010/main" val="379984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 of exercise after a cancer diagnosis are confirmed by a growing body of evidence. Some refer to this evidence as ‘overwhelming’ and ‘convincing’.  The CCO Guideline Development Group conducted a thorough review of the literature in 2016 and found that, for people with cancer, the strongest evidence describes benefits for QOL and physical fitness for those that exercise vs. those that do not.  In addition to these outcomes, epidemiological evidence is emerging demonstrating improved all-cause and cancer-specific mortality for those who are most active. The relationship between exercise and cancer progression and survival is being further explored more definitively with multi-</a:t>
            </a:r>
            <a:r>
              <a:rPr lang="en-US" dirty="0" err="1" smtClean="0"/>
              <a:t>centre</a:t>
            </a:r>
            <a:r>
              <a:rPr lang="en-US" dirty="0" smtClean="0"/>
              <a:t> RCTs in several countries around the world. </a:t>
            </a:r>
          </a:p>
          <a:p>
            <a:endParaRPr lang="en-US" dirty="0" smtClean="0"/>
          </a:p>
          <a:p>
            <a:r>
              <a:rPr lang="en-US" dirty="0" smtClean="0"/>
              <a:t>While this evidence is compelling, it continues to grow rapidly. </a:t>
            </a:r>
          </a:p>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6</a:t>
            </a:fld>
            <a:endParaRPr lang="en-US"/>
          </a:p>
        </p:txBody>
      </p:sp>
    </p:spTree>
    <p:extLst>
      <p:ext uri="{BB962C8B-B14F-4D97-AF65-F5344CB8AC3E}">
        <p14:creationId xmlns:p14="http://schemas.microsoft.com/office/powerpoint/2010/main" val="19624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Ultimately, the research shows that exercise improves quality AND quantity of life in many cancers with emerging findings almost daily describing a new role for exercise during the cancer continuum</a:t>
            </a:r>
            <a:r>
              <a:rPr lang="en-US" baseline="0" dirty="0" smtClean="0"/>
              <a:t> / </a:t>
            </a:r>
            <a:r>
              <a:rPr lang="en-US" dirty="0" smtClean="0"/>
              <a:t>experience. These benefits span the domains of quality of life and is the main reason for why exercise is considered an essential part of comprehensive cancer survivorship care. Complementing the </a:t>
            </a:r>
            <a:r>
              <a:rPr lang="en-US" dirty="0" err="1" smtClean="0"/>
              <a:t>QoL</a:t>
            </a:r>
            <a:r>
              <a:rPr lang="en-US" dirty="0" smtClean="0"/>
              <a:t> evidence are studies describing various biological mechanisms that can partially explain improved survival, such as improved immune function and reduced aggravating biomarkers (e.g. inflammatory cytokines and growth-factors). Additionally, trials have shown that exercise may increase chemotherapy dose tolerance that may also improve cancer outcomes.  Collectively, these findings support the clinical utility of exercise after a cancer diagnosis.  Some</a:t>
            </a:r>
            <a:r>
              <a:rPr lang="en-US" baseline="0" dirty="0" smtClean="0"/>
              <a:t> other benefits include, but are not limited to:</a:t>
            </a:r>
            <a:endParaRPr lang="en-US" dirty="0" smtClean="0"/>
          </a:p>
          <a:p>
            <a:endParaRPr lang="en-US" dirty="0" smtClean="0"/>
          </a:p>
          <a:p>
            <a:r>
              <a:rPr lang="en-US" dirty="0" err="1" smtClean="0"/>
              <a:t>QoL</a:t>
            </a:r>
            <a:endParaRPr lang="en-US" dirty="0" smtClean="0"/>
          </a:p>
          <a:p>
            <a:r>
              <a:rPr lang="en-US" dirty="0" smtClean="0"/>
              <a:t>Physical function</a:t>
            </a:r>
          </a:p>
          <a:p>
            <a:r>
              <a:rPr lang="en-US" dirty="0" smtClean="0"/>
              <a:t>Appetite</a:t>
            </a:r>
          </a:p>
          <a:p>
            <a:r>
              <a:rPr lang="en-US" dirty="0" smtClean="0"/>
              <a:t>Immune system function</a:t>
            </a:r>
          </a:p>
          <a:p>
            <a:r>
              <a:rPr lang="en-US" dirty="0" smtClean="0"/>
              <a:t>Cardio-pulmonary function</a:t>
            </a:r>
          </a:p>
          <a:p>
            <a:r>
              <a:rPr lang="en-US" dirty="0" smtClean="0"/>
              <a:t>Depression &amp; anxiety</a:t>
            </a:r>
          </a:p>
          <a:p>
            <a:r>
              <a:rPr lang="en-US" dirty="0" smtClean="0"/>
              <a:t>Sleep</a:t>
            </a:r>
          </a:p>
          <a:p>
            <a:r>
              <a:rPr lang="en-US" dirty="0" smtClean="0"/>
              <a:t>Bone Health</a:t>
            </a:r>
          </a:p>
          <a:p>
            <a:r>
              <a:rPr lang="en-US" dirty="0" smtClean="0"/>
              <a:t>Body Composition</a:t>
            </a:r>
          </a:p>
          <a:p>
            <a:r>
              <a:rPr lang="en-US" dirty="0" smtClean="0"/>
              <a:t>Hospitalization</a:t>
            </a:r>
          </a:p>
          <a:p>
            <a:r>
              <a:rPr lang="en-US" dirty="0" smtClean="0"/>
              <a:t>Treatment Completion</a:t>
            </a:r>
          </a:p>
          <a:p>
            <a:r>
              <a:rPr lang="en-US" dirty="0" smtClean="0"/>
              <a:t>Treatment tolerance</a:t>
            </a:r>
          </a:p>
          <a:p>
            <a:r>
              <a:rPr lang="en-US" dirty="0" smtClean="0"/>
              <a:t>Fatigue</a:t>
            </a:r>
          </a:p>
          <a:p>
            <a:r>
              <a:rPr lang="en-US" dirty="0" smtClean="0"/>
              <a:t>Pain</a:t>
            </a:r>
          </a:p>
          <a:p>
            <a:r>
              <a:rPr lang="en-US" dirty="0" smtClean="0"/>
              <a:t>Postoperative LOS</a:t>
            </a:r>
          </a:p>
          <a:p>
            <a:r>
              <a:rPr lang="en-US" dirty="0" smtClean="0"/>
              <a:t>Social roles</a:t>
            </a:r>
          </a:p>
          <a:p>
            <a:r>
              <a:rPr lang="en-US" dirty="0" smtClean="0"/>
              <a:t>Self-efficacy</a:t>
            </a:r>
          </a:p>
          <a:p>
            <a:r>
              <a:rPr lang="en-US" dirty="0" smtClean="0"/>
              <a:t>Coping</a:t>
            </a:r>
          </a:p>
          <a:p>
            <a:r>
              <a:rPr lang="en-US" dirty="0" err="1" smtClean="0"/>
              <a:t>Tumour</a:t>
            </a:r>
            <a:r>
              <a:rPr lang="en-US" dirty="0" smtClean="0"/>
              <a:t> cell growth</a:t>
            </a:r>
          </a:p>
          <a:p>
            <a:r>
              <a:rPr lang="en-US" dirty="0" smtClean="0"/>
              <a:t>Insulin sensitivity</a:t>
            </a:r>
          </a:p>
          <a:p>
            <a:r>
              <a:rPr lang="en-US" dirty="0" smtClean="0"/>
              <a:t>Concentration</a:t>
            </a:r>
          </a:p>
          <a:p>
            <a:r>
              <a:rPr lang="en-US" dirty="0" smtClean="0"/>
              <a:t>Lymphedema</a:t>
            </a:r>
          </a:p>
          <a:p>
            <a:r>
              <a:rPr lang="en-US" dirty="0" smtClean="0"/>
              <a:t>Functional mobility</a:t>
            </a:r>
          </a:p>
          <a:p>
            <a:r>
              <a:rPr lang="en-US" dirty="0" smtClean="0"/>
              <a:t>Sexual function</a:t>
            </a:r>
          </a:p>
          <a:p>
            <a:r>
              <a:rPr lang="en-US" dirty="0" smtClean="0"/>
              <a:t>Survival</a:t>
            </a:r>
          </a:p>
        </p:txBody>
      </p:sp>
      <p:sp>
        <p:nvSpPr>
          <p:cNvPr id="4" name="Slide Number Placeholder 3"/>
          <p:cNvSpPr>
            <a:spLocks noGrp="1"/>
          </p:cNvSpPr>
          <p:nvPr>
            <p:ph type="sldNum" sz="quarter" idx="10"/>
          </p:nvPr>
        </p:nvSpPr>
        <p:spPr/>
        <p:txBody>
          <a:bodyPr/>
          <a:lstStyle/>
          <a:p>
            <a:fld id="{91038149-BDEE-DF4D-8284-CB5D1506C436}" type="slidenum">
              <a:rPr lang="en-US" smtClean="0"/>
              <a:t>7</a:t>
            </a:fld>
            <a:endParaRPr lang="en-US"/>
          </a:p>
        </p:txBody>
      </p:sp>
    </p:spTree>
    <p:extLst>
      <p:ext uri="{BB962C8B-B14F-4D97-AF65-F5344CB8AC3E}">
        <p14:creationId xmlns:p14="http://schemas.microsoft.com/office/powerpoint/2010/main" val="215067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Historically, people with chronic diseases, like cancer, have been told to avoid physical activity because of a fear of the potential harm it may cause.  Over time, research has demonstrated that exercise is safe and beneficial after a cancer diagnosis, and more and more people with cancer are becoming physically active. This quote captures the research perspective, that exercise during and after cancer treatments is a helpful intervention that just makes sense. </a:t>
            </a:r>
          </a:p>
        </p:txBody>
      </p:sp>
      <p:sp>
        <p:nvSpPr>
          <p:cNvPr id="4" name="Slide Number Placeholder 3"/>
          <p:cNvSpPr>
            <a:spLocks noGrp="1"/>
          </p:cNvSpPr>
          <p:nvPr>
            <p:ph type="sldNum" sz="quarter" idx="10"/>
          </p:nvPr>
        </p:nvSpPr>
        <p:spPr/>
        <p:txBody>
          <a:bodyPr/>
          <a:lstStyle/>
          <a:p>
            <a:fld id="{91038149-BDEE-DF4D-8284-CB5D1506C43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3829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quote captures the patient’s experience in a nut shell. Exercise has empowered Debora to become more like the Debora before cancer – and possibly a ‘better version of her previous’ self.. An ACTIVE and healthier person.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1038149-BDEE-DF4D-8284-CB5D1506C436}" type="slidenum">
              <a:rPr lang="en-US" smtClean="0"/>
              <a:t>9</a:t>
            </a:fld>
            <a:endParaRPr lang="en-US"/>
          </a:p>
        </p:txBody>
      </p:sp>
    </p:spTree>
    <p:extLst>
      <p:ext uri="{BB962C8B-B14F-4D97-AF65-F5344CB8AC3E}">
        <p14:creationId xmlns:p14="http://schemas.microsoft.com/office/powerpoint/2010/main" val="82857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79556"/>
            <a:ext cx="4256244" cy="1481706"/>
          </a:xfrm>
        </p:spPr>
        <p:txBody>
          <a:bodyPr lIns="0" tIns="0" rIns="0" bIns="0">
            <a:noAutofit/>
          </a:bodyPr>
          <a:lstStyle>
            <a:lvl1pPr algn="l">
              <a:lnSpc>
                <a:spcPts val="5400"/>
              </a:lnSpc>
              <a:defRPr sz="4500">
                <a:solidFill>
                  <a:schemeClr val="bg1"/>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457200"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572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5415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6093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6924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2892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6658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29827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344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36502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2500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p:nvPicPr>
        <p:blipFill>
          <a:blip r:embed="rId2"/>
          <a:stretch>
            <a:fillRect/>
          </a:stretch>
        </p:blipFill>
        <p:spPr>
          <a:xfrm>
            <a:off x="7027334" y="5643033"/>
            <a:ext cx="1778000" cy="939800"/>
          </a:xfrm>
          <a:prstGeom prst="rect">
            <a:avLst/>
          </a:prstGeom>
        </p:spPr>
      </p:pic>
      <p:pic>
        <p:nvPicPr>
          <p:cNvPr id="4" name="Picture 3"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2250">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900" b="1">
                <a:solidFill>
                  <a:srgbClr val="006C5B"/>
                </a:solidFill>
              </a:defRPr>
            </a:lvl1pPr>
          </a:lstStyle>
          <a:p>
            <a:fld id="{D28A7EBE-86EF-4D46-BBBA-56D187EC3882}" type="slidenum">
              <a:rPr lang="en-US" smtClean="0"/>
              <a:pPr/>
              <a:t>‹#›</a:t>
            </a:fld>
            <a:endParaRPr lang="en-US" dirty="0"/>
          </a:p>
        </p:txBody>
      </p:sp>
      <p:sp>
        <p:nvSpPr>
          <p:cNvPr id="8" name="Holder 3"/>
          <p:cNvSpPr>
            <a:spLocks noGrp="1"/>
          </p:cNvSpPr>
          <p:nvPr>
            <p:ph type="subTitle" idx="4"/>
          </p:nvPr>
        </p:nvSpPr>
        <p:spPr>
          <a:xfrm>
            <a:off x="457200" y="1322680"/>
            <a:ext cx="4127500" cy="307777"/>
          </a:xfrm>
          <a:prstGeom prst="rect">
            <a:avLst/>
          </a:prstGeom>
        </p:spPr>
        <p:txBody>
          <a:bodyPr wrap="square" lIns="0" tIns="0" rIns="0" bIns="0">
            <a:noAutofit/>
          </a:bodyPr>
          <a:lstStyle>
            <a:lvl1pPr marL="0" indent="0">
              <a:lnSpc>
                <a:spcPts val="1725"/>
              </a:lnSpc>
              <a:spcAft>
                <a:spcPts val="750"/>
              </a:spcAft>
              <a:buNone/>
              <a:defRPr sz="1500" b="1">
                <a:solidFill>
                  <a:srgbClr val="326295"/>
                </a:solidFill>
                <a:latin typeface="+mj-lt"/>
              </a:defRPr>
            </a:lvl1pPr>
          </a:lstStyle>
          <a:p>
            <a:r>
              <a:rPr lang="en-US" smtClean="0"/>
              <a:t>Click to edit Master subtitle style</a:t>
            </a:r>
            <a:endParaRPr dirty="0"/>
          </a:p>
        </p:txBody>
      </p:sp>
      <p:sp>
        <p:nvSpPr>
          <p:cNvPr id="9" name="Text Placeholder 13"/>
          <p:cNvSpPr>
            <a:spLocks noGrp="1"/>
          </p:cNvSpPr>
          <p:nvPr>
            <p:ph type="body" sz="quarter" idx="13"/>
          </p:nvPr>
        </p:nvSpPr>
        <p:spPr>
          <a:xfrm>
            <a:off x="457201" y="1706658"/>
            <a:ext cx="4004733" cy="3293004"/>
          </a:xfrm>
          <a:prstGeom prst="rect">
            <a:avLst/>
          </a:prstGeom>
        </p:spPr>
        <p:txBody>
          <a:bodyPr vert="horz" lIns="0" tIns="0" rIns="0" bIns="0" numCol="1">
            <a:noAutofit/>
          </a:bodyPr>
          <a:lstStyle>
            <a:lvl1pPr marL="177404" indent="-177404">
              <a:lnSpc>
                <a:spcPts val="1725"/>
              </a:lnSpc>
              <a:spcAft>
                <a:spcPts val="1013"/>
              </a:spcAft>
              <a:buFont typeface="Arial"/>
              <a:buChar char="•"/>
              <a:tabLst>
                <a:tab pos="177404" algn="l"/>
              </a:tabLst>
              <a:defRPr sz="15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3"/>
          <p:cNvSpPr>
            <a:spLocks noGrp="1"/>
          </p:cNvSpPr>
          <p:nvPr>
            <p:ph type="body" sz="quarter" idx="14"/>
          </p:nvPr>
        </p:nvSpPr>
        <p:spPr>
          <a:xfrm>
            <a:off x="4656667" y="1706658"/>
            <a:ext cx="4030133" cy="3293004"/>
          </a:xfrm>
          <a:prstGeom prst="rect">
            <a:avLst/>
          </a:prstGeom>
        </p:spPr>
        <p:txBody>
          <a:bodyPr vert="horz" lIns="0" tIns="0" rIns="0" bIns="0" numCol="1">
            <a:noAutofit/>
          </a:bodyPr>
          <a:lstStyle>
            <a:lvl1pPr marL="177404" indent="-177404">
              <a:lnSpc>
                <a:spcPts val="1725"/>
              </a:lnSpc>
              <a:spcAft>
                <a:spcPts val="1013"/>
              </a:spcAft>
              <a:buFont typeface="Arial"/>
              <a:buChar char="•"/>
              <a:tabLst>
                <a:tab pos="177404" algn="l"/>
              </a:tabLst>
              <a:defRPr sz="15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CCO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501" y="6236915"/>
            <a:ext cx="1858433" cy="468684"/>
          </a:xfrm>
          <a:prstGeom prst="rect">
            <a:avLst/>
          </a:prstGeom>
        </p:spPr>
      </p:pic>
    </p:spTree>
    <p:extLst>
      <p:ext uri="{BB962C8B-B14F-4D97-AF65-F5344CB8AC3E}">
        <p14:creationId xmlns:p14="http://schemas.microsoft.com/office/powerpoint/2010/main" val="558698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lIns="0" tIns="0" rIns="0" bIns="0">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p:nvPicPr>
        <p:blipFill>
          <a:blip r:embed="rId2"/>
          <a:stretch>
            <a:fillRect/>
          </a:stretch>
        </p:blipFill>
        <p:spPr>
          <a:xfrm>
            <a:off x="7027334" y="5643033"/>
            <a:ext cx="1778000" cy="939800"/>
          </a:xfrm>
          <a:prstGeom prst="rect">
            <a:avLst/>
          </a:prstGeom>
        </p:spPr>
      </p:pic>
      <p:pic>
        <p:nvPicPr>
          <p:cNvPr id="8" name="Picture 7"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593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US" smtClean="0"/>
              <a:t>Click to edit Master subtitle style</a:t>
            </a:r>
            <a:endParaRPr dirty="0"/>
          </a:p>
        </p:txBody>
      </p:sp>
      <p:sp>
        <p:nvSpPr>
          <p:cNvPr id="9" name="Text Placeholder 13"/>
          <p:cNvSpPr>
            <a:spLocks noGrp="1"/>
          </p:cNvSpPr>
          <p:nvPr>
            <p:ph type="body" sz="quarter" idx="13"/>
          </p:nvPr>
        </p:nvSpPr>
        <p:spPr>
          <a:xfrm>
            <a:off x="4559300" y="1706658"/>
            <a:ext cx="4127500"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Quote,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tIns="0" rIns="0" bIns="0"/>
          <a:lstStyle>
            <a:lvl1pPr>
              <a:defRPr b="1">
                <a:solidFill>
                  <a:srgbClr val="006C5B"/>
                </a:solidFill>
              </a:defRPr>
            </a:lvl1pPr>
          </a:lstStyle>
          <a:p>
            <a:fld id="{D28A7EBE-86EF-4D46-BBBA-56D187EC3882}" type="slidenum">
              <a:rPr lang="en-US" smtClean="0"/>
              <a:pPr/>
              <a:t>‹#›</a:t>
            </a:fld>
            <a:endParaRPr lang="en-US" dirty="0"/>
          </a:p>
        </p:txBody>
      </p:sp>
      <p:sp>
        <p:nvSpPr>
          <p:cNvPr id="8" name="Holder 3"/>
          <p:cNvSpPr>
            <a:spLocks noGrp="1"/>
          </p:cNvSpPr>
          <p:nvPr>
            <p:ph type="subTitle" idx="4"/>
          </p:nvPr>
        </p:nvSpPr>
        <p:spPr>
          <a:xfrm>
            <a:off x="4559300" y="1342591"/>
            <a:ext cx="4127500" cy="901073"/>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US" smtClean="0"/>
              <a:t>Click to edit Master subtitle style</a:t>
            </a:r>
            <a:endParaRPr dirty="0"/>
          </a:p>
        </p:txBody>
      </p:sp>
      <p:sp>
        <p:nvSpPr>
          <p:cNvPr id="9" name="Text Placeholder 13"/>
          <p:cNvSpPr>
            <a:spLocks noGrp="1"/>
          </p:cNvSpPr>
          <p:nvPr>
            <p:ph type="body" sz="quarter" idx="13"/>
          </p:nvPr>
        </p:nvSpPr>
        <p:spPr>
          <a:xfrm>
            <a:off x="4559300" y="2336799"/>
            <a:ext cx="4127500" cy="2682775"/>
          </a:xfrm>
          <a:prstGeom prst="rect">
            <a:avLst/>
          </a:prstGeom>
        </p:spPr>
        <p:txBody>
          <a:bodyPr vert="horz" lIns="0" tIns="0" rIns="0" bIns="0" numCol="1">
            <a:noAutofit/>
          </a:bodyPr>
          <a:lstStyle>
            <a:lvl1pPr marL="0" indent="0">
              <a:lnSpc>
                <a:spcPts val="2100"/>
              </a:lnSpc>
              <a:spcAft>
                <a:spcPts val="1350"/>
              </a:spcAft>
              <a:buFont typeface="Arial"/>
              <a:buNone/>
              <a:tabLst>
                <a:tab pos="236538" algn="l"/>
              </a:tabLst>
              <a:defRPr sz="1500">
                <a:solidFill>
                  <a:schemeClr val="accent5">
                    <a:lumMod val="10000"/>
                  </a:schemeClr>
                </a:solidFill>
                <a:latin typeface="Georgia"/>
                <a:cs typeface="Georgia"/>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US" smtClean="0"/>
              <a:t>Click to edit Master text styles</a:t>
            </a:r>
          </a:p>
        </p:txBody>
      </p:sp>
      <p:pic>
        <p:nvPicPr>
          <p:cNvPr id="14" name="Picture 13"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19183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72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rgbClr val="326295"/>
                </a:solidFill>
                <a:latin typeface="+mj-lt"/>
              </a:defRPr>
            </a:lvl1pPr>
          </a:lstStyle>
          <a:p>
            <a:r>
              <a:rPr lang="en-US" smtClean="0"/>
              <a:t>Click to edit Master subtitle style</a:t>
            </a:r>
            <a:endParaRPr dirty="0"/>
          </a:p>
        </p:txBody>
      </p:sp>
      <p:sp>
        <p:nvSpPr>
          <p:cNvPr id="9" name="Text Placeholder 13"/>
          <p:cNvSpPr>
            <a:spLocks noGrp="1"/>
          </p:cNvSpPr>
          <p:nvPr>
            <p:ph type="body" sz="quarter" idx="13"/>
          </p:nvPr>
        </p:nvSpPr>
        <p:spPr>
          <a:xfrm>
            <a:off x="457200" y="1706658"/>
            <a:ext cx="40047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3"/>
          <p:cNvSpPr>
            <a:spLocks noGrp="1"/>
          </p:cNvSpPr>
          <p:nvPr>
            <p:ph type="body" sz="quarter" idx="14"/>
          </p:nvPr>
        </p:nvSpPr>
        <p:spPr>
          <a:xfrm>
            <a:off x="4656666" y="1706658"/>
            <a:ext cx="40301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4078401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09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8" name="Picture 7"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2718291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10" name="Picture 9"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34177962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BF5B0D-A3D4-43F7-9837-211D2815A987}" type="datetimeFigureOut">
              <a:rPr lang="en-CA" smtClean="0">
                <a:solidFill>
                  <a:prstClr val="black">
                    <a:tint val="75000"/>
                  </a:prstClr>
                </a:solidFill>
              </a:rPr>
              <a:pPr/>
              <a:t>2017-04-10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701BD43-7022-499E-9576-FA636A2CD03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3458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1200">
                <a:solidFill>
                  <a:schemeClr val="tx1">
                    <a:tint val="75000"/>
                  </a:schemeClr>
                </a:solidFill>
              </a:defRPr>
            </a:lvl1pPr>
          </a:lstStyle>
          <a:p>
            <a:fld id="{D28A7EBE-86EF-4D46-BBBA-56D187EC38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BF5B0D-A3D4-43F7-9837-211D2815A987}" type="datetimeFigureOut">
              <a:rPr lang="en-CA" smtClean="0">
                <a:solidFill>
                  <a:prstClr val="black">
                    <a:tint val="75000"/>
                  </a:prstClr>
                </a:solidFill>
              </a:rPr>
              <a:pPr defTabSz="914400"/>
              <a:t>2017-04-10</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701BD43-7022-499E-9576-FA636A2CD03B}"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27165018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84" y="1722937"/>
            <a:ext cx="6687433" cy="3493008"/>
          </a:xfrm>
          <a:prstGeom prst="rect">
            <a:avLst/>
          </a:prstGeom>
        </p:spPr>
      </p:pic>
      <p:sp>
        <p:nvSpPr>
          <p:cNvPr id="16" name="Round Single Corner Rectangle 15"/>
          <p:cNvSpPr/>
          <p:nvPr/>
        </p:nvSpPr>
        <p:spPr>
          <a:xfrm rot="5400000">
            <a:off x="1238546" y="3215701"/>
            <a:ext cx="419101" cy="2945045"/>
          </a:xfrm>
          <a:prstGeom prst="round1Rect">
            <a:avLst>
              <a:gd name="adj" fmla="val 4207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7171273" y="5798604"/>
            <a:ext cx="1676400" cy="774700"/>
          </a:xfrm>
          <a:prstGeom prst="rect">
            <a:avLst/>
          </a:prstGeom>
        </p:spPr>
      </p:pic>
      <p:sp>
        <p:nvSpPr>
          <p:cNvPr id="2" name="Title 1"/>
          <p:cNvSpPr>
            <a:spLocks noGrp="1"/>
          </p:cNvSpPr>
          <p:nvPr>
            <p:ph type="ctrTitle"/>
          </p:nvPr>
        </p:nvSpPr>
        <p:spPr>
          <a:xfrm>
            <a:off x="366871" y="2124760"/>
            <a:ext cx="6472045" cy="1991502"/>
          </a:xfrm>
        </p:spPr>
        <p:txBody>
          <a:bodyPr>
            <a:noAutofit/>
          </a:bodyPr>
          <a:lstStyle/>
          <a:p>
            <a:pPr>
              <a:lnSpc>
                <a:spcPct val="100000"/>
              </a:lnSpc>
            </a:pPr>
            <a:r>
              <a:rPr lang="en-US" sz="3000" dirty="0" smtClean="0">
                <a:solidFill>
                  <a:schemeClr val="bg2"/>
                </a:solidFill>
              </a:rPr>
              <a:t>It’s Time to Move: </a:t>
            </a:r>
            <a:br>
              <a:rPr lang="en-US" sz="3000" dirty="0" smtClean="0">
                <a:solidFill>
                  <a:schemeClr val="bg2"/>
                </a:solidFill>
              </a:rPr>
            </a:br>
            <a:r>
              <a:rPr lang="en-US" sz="3000" dirty="0" smtClean="0">
                <a:solidFill>
                  <a:schemeClr val="bg2"/>
                </a:solidFill>
              </a:rPr>
              <a:t>Exercise </a:t>
            </a:r>
            <a:r>
              <a:rPr lang="en-US" sz="3200" dirty="0" smtClean="0">
                <a:solidFill>
                  <a:schemeClr val="bg2"/>
                </a:solidFill>
              </a:rPr>
              <a:t>for People Living with Cancer</a:t>
            </a:r>
            <a:endParaRPr lang="en-US" sz="3000" dirty="0">
              <a:solidFill>
                <a:schemeClr val="bg2"/>
              </a:solidFill>
            </a:endParaRPr>
          </a:p>
        </p:txBody>
      </p:sp>
      <p:sp>
        <p:nvSpPr>
          <p:cNvPr id="3" name="Subtitle 2"/>
          <p:cNvSpPr>
            <a:spLocks noGrp="1"/>
          </p:cNvSpPr>
          <p:nvPr>
            <p:ph type="subTitle" idx="1"/>
          </p:nvPr>
        </p:nvSpPr>
        <p:spPr>
          <a:xfrm>
            <a:off x="165269" y="4523919"/>
            <a:ext cx="3263900" cy="307961"/>
          </a:xfrm>
        </p:spPr>
        <p:txBody>
          <a:bodyPr lIns="0" tIns="0" rIns="0">
            <a:normAutofit/>
          </a:bodyPr>
          <a:lstStyle/>
          <a:p>
            <a:r>
              <a:rPr lang="en-US" dirty="0" smtClean="0"/>
              <a:t>February 2017</a:t>
            </a:r>
            <a:endParaRPr lang="en-US" dirty="0"/>
          </a:p>
        </p:txBody>
      </p:sp>
      <p:pic>
        <p:nvPicPr>
          <p:cNvPr id="17" name="Picture 16" descr="CC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544"/>
            <a:ext cx="8229600" cy="741362"/>
          </a:xfrm>
        </p:spPr>
        <p:txBody>
          <a:bodyPr/>
          <a:lstStyle/>
          <a:p>
            <a:r>
              <a:rPr lang="en-US" sz="3000" dirty="0" smtClean="0">
                <a:latin typeface="Arial" panose="020B0604020202020204" pitchFamily="34" charset="0"/>
                <a:cs typeface="Arial" panose="020B0604020202020204" pitchFamily="34" charset="0"/>
              </a:rPr>
              <a:t>CCO PEBC Guideline: Exercise Guidelines for People Living with Cancer</a:t>
            </a:r>
            <a:endParaRPr lang="en-CA" sz="30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95118" y="1069440"/>
            <a:ext cx="8990953" cy="55659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1800" dirty="0">
                <a:solidFill>
                  <a:prstClr val="black"/>
                </a:solidFill>
                <a:latin typeface="Arial" panose="020B0604020202020204" pitchFamily="34" charset="0"/>
                <a:cs typeface="Arial" panose="020B0604020202020204" pitchFamily="34" charset="0"/>
              </a:rPr>
              <a:t>It is recommended, where possible, that people living with cancer perform exercise at a </a:t>
            </a:r>
            <a:r>
              <a:rPr lang="en-US" sz="1800" b="1" dirty="0">
                <a:solidFill>
                  <a:srgbClr val="2E2B60"/>
                </a:solidFill>
                <a:latin typeface="Arial" panose="020B0604020202020204" pitchFamily="34" charset="0"/>
                <a:cs typeface="Arial" panose="020B0604020202020204" pitchFamily="34" charset="0"/>
              </a:rPr>
              <a:t>moderate intensity </a:t>
            </a:r>
            <a:r>
              <a:rPr lang="en-US" sz="1800" dirty="0">
                <a:solidFill>
                  <a:prstClr val="black"/>
                </a:solidFill>
                <a:latin typeface="Arial" panose="020B0604020202020204" pitchFamily="34" charset="0"/>
                <a:cs typeface="Arial" panose="020B0604020202020204" pitchFamily="34" charset="0"/>
              </a:rPr>
              <a:t>(three to six times baseline resting state) on an ongoing basis, as a part of their lifestyle so that improvements in </a:t>
            </a:r>
            <a:r>
              <a:rPr lang="en-US" sz="1800" dirty="0" err="1">
                <a:solidFill>
                  <a:prstClr val="black"/>
                </a:solidFill>
                <a:latin typeface="Arial" panose="020B0604020202020204" pitchFamily="34" charset="0"/>
                <a:cs typeface="Arial" panose="020B0604020202020204" pitchFamily="34" charset="0"/>
              </a:rPr>
              <a:t>QoL</a:t>
            </a:r>
            <a:r>
              <a:rPr lang="en-US" sz="1800" dirty="0">
                <a:solidFill>
                  <a:prstClr val="black"/>
                </a:solidFill>
                <a:latin typeface="Arial" panose="020B0604020202020204" pitchFamily="34" charset="0"/>
                <a:cs typeface="Arial" panose="020B0604020202020204" pitchFamily="34" charset="0"/>
              </a:rPr>
              <a:t> and muscular and aerobic fitness can be maintained for the long term. </a:t>
            </a:r>
          </a:p>
          <a:p>
            <a:pPr marL="0" indent="0">
              <a:spcAft>
                <a:spcPts val="600"/>
              </a:spcAft>
              <a:buFont typeface="Arial"/>
              <a:buNone/>
            </a:pPr>
            <a:r>
              <a:rPr lang="en-US" sz="1800" dirty="0">
                <a:solidFill>
                  <a:prstClr val="black"/>
                </a:solidFill>
                <a:latin typeface="Arial" panose="020B0604020202020204" pitchFamily="34" charset="0"/>
                <a:cs typeface="Arial" panose="020B0604020202020204" pitchFamily="34" charset="0"/>
              </a:rPr>
              <a:t>People living with cancer can </a:t>
            </a:r>
            <a:r>
              <a:rPr lang="en-US" sz="1800" b="1" dirty="0">
                <a:solidFill>
                  <a:srgbClr val="2E2B60"/>
                </a:solidFill>
                <a:latin typeface="Arial" panose="020B0604020202020204" pitchFamily="34" charset="0"/>
                <a:cs typeface="Arial" panose="020B0604020202020204" pitchFamily="34" charset="0"/>
              </a:rPr>
              <a:t>safely engage in moderate amounts of exercise </a:t>
            </a:r>
            <a:r>
              <a:rPr lang="en-US" sz="1800" dirty="0">
                <a:solidFill>
                  <a:prstClr val="black"/>
                </a:solidFill>
                <a:latin typeface="Arial" panose="020B0604020202020204" pitchFamily="34" charset="0"/>
                <a:cs typeface="Arial" panose="020B0604020202020204" pitchFamily="34" charset="0"/>
              </a:rPr>
              <a:t>while on active treatment or post completion of therapy.</a:t>
            </a:r>
          </a:p>
          <a:p>
            <a:pPr marL="0" indent="0">
              <a:spcAft>
                <a:spcPts val="600"/>
              </a:spcAft>
              <a:buFont typeface="Arial"/>
              <a:buNone/>
            </a:pPr>
            <a:r>
              <a:rPr lang="en-US" sz="1800" b="1" dirty="0" smtClean="0">
                <a:solidFill>
                  <a:srgbClr val="2E2B60"/>
                </a:solidFill>
                <a:latin typeface="Arial" panose="020B0604020202020204" pitchFamily="34" charset="0"/>
                <a:cs typeface="Arial" panose="020B0604020202020204" pitchFamily="34" charset="0"/>
              </a:rPr>
              <a:t>Moderate amounts of exercise are recommended</a:t>
            </a:r>
            <a:r>
              <a:rPr lang="en-US" sz="1800" b="1" dirty="0" smtClean="0">
                <a:solidFill>
                  <a:srgbClr val="4472C4"/>
                </a:solidFill>
                <a:latin typeface="Arial" panose="020B0604020202020204" pitchFamily="34" charset="0"/>
                <a:cs typeface="Arial" panose="020B0604020202020204" pitchFamily="34" charset="0"/>
              </a:rPr>
              <a:t> </a:t>
            </a:r>
            <a:r>
              <a:rPr lang="en-US" sz="1800" dirty="0" smtClean="0">
                <a:solidFill>
                  <a:prstClr val="black"/>
                </a:solidFill>
                <a:latin typeface="Arial" panose="020B0604020202020204" pitchFamily="34" charset="0"/>
                <a:cs typeface="Arial" panose="020B0604020202020204" pitchFamily="34" charset="0"/>
              </a:rPr>
              <a:t>to improve </a:t>
            </a:r>
            <a:r>
              <a:rPr lang="en-US" sz="1800" dirty="0" err="1" smtClean="0">
                <a:solidFill>
                  <a:prstClr val="black"/>
                </a:solidFill>
                <a:latin typeface="Arial" panose="020B0604020202020204" pitchFamily="34" charset="0"/>
                <a:cs typeface="Arial" panose="020B0604020202020204" pitchFamily="34" charset="0"/>
              </a:rPr>
              <a:t>QoL</a:t>
            </a:r>
            <a:r>
              <a:rPr lang="en-US" sz="1800" dirty="0" smtClean="0">
                <a:solidFill>
                  <a:prstClr val="black"/>
                </a:solidFill>
                <a:latin typeface="Arial" panose="020B0604020202020204" pitchFamily="34" charset="0"/>
                <a:cs typeface="Arial" panose="020B0604020202020204" pitchFamily="34" charset="0"/>
              </a:rPr>
              <a:t> as well as the muscular and aerobic fitness of people living with cancer </a:t>
            </a:r>
          </a:p>
          <a:p>
            <a:pPr marL="0" indent="0">
              <a:spcAft>
                <a:spcPts val="600"/>
              </a:spcAft>
              <a:buFont typeface="Arial"/>
              <a:buNone/>
            </a:pPr>
            <a:r>
              <a:rPr lang="en-US" sz="1800" b="1" dirty="0" smtClean="0">
                <a:solidFill>
                  <a:srgbClr val="2E2B60"/>
                </a:solidFill>
                <a:latin typeface="Arial" panose="020B0604020202020204" pitchFamily="34" charset="0"/>
                <a:cs typeface="Arial" panose="020B0604020202020204" pitchFamily="34" charset="0"/>
              </a:rPr>
              <a:t>Pre-exercise assessment </a:t>
            </a:r>
            <a:r>
              <a:rPr lang="en-US" sz="1800" dirty="0" smtClean="0">
                <a:solidFill>
                  <a:prstClr val="black"/>
                </a:solidFill>
                <a:latin typeface="Arial" panose="020B0604020202020204" pitchFamily="34" charset="0"/>
                <a:cs typeface="Arial" panose="020B0604020202020204" pitchFamily="34" charset="0"/>
              </a:rPr>
              <a:t>for all people living with cancer before starting an exercise intervention is recommended to evaluate for any effects of disease, treatments and/or co-morbidities</a:t>
            </a:r>
          </a:p>
          <a:p>
            <a:pPr marL="0" indent="0">
              <a:spcAft>
                <a:spcPts val="600"/>
              </a:spcAft>
              <a:buFont typeface="Arial"/>
              <a:buNone/>
            </a:pPr>
            <a:r>
              <a:rPr lang="en-US" sz="1800" dirty="0" smtClean="0">
                <a:solidFill>
                  <a:prstClr val="black"/>
                </a:solidFill>
                <a:latin typeface="Arial" panose="020B0604020202020204" pitchFamily="34" charset="0"/>
                <a:cs typeface="Arial" panose="020B0604020202020204" pitchFamily="34" charset="0"/>
              </a:rPr>
              <a:t>It is recommended, where possible, that people living with cancer exercise in a </a:t>
            </a:r>
            <a:r>
              <a:rPr lang="en-US" sz="1800" b="1" dirty="0" smtClean="0">
                <a:solidFill>
                  <a:srgbClr val="2E2B60"/>
                </a:solidFill>
                <a:latin typeface="Arial" panose="020B0604020202020204" pitchFamily="34" charset="0"/>
                <a:cs typeface="Arial" panose="020B0604020202020204" pitchFamily="34" charset="0"/>
              </a:rPr>
              <a:t>group or supervised setting</a:t>
            </a:r>
            <a:r>
              <a:rPr lang="en-US" sz="1800" dirty="0" smtClean="0">
                <a:solidFill>
                  <a:prstClr val="black"/>
                </a:solidFill>
                <a:latin typeface="Arial" panose="020B0604020202020204" pitchFamily="34" charset="0"/>
                <a:cs typeface="Arial" panose="020B0604020202020204" pitchFamily="34" charset="0"/>
              </a:rPr>
              <a:t> as it may provide a superior benefit/outcome in </a:t>
            </a:r>
            <a:r>
              <a:rPr lang="en-US" sz="1800" dirty="0" err="1" smtClean="0">
                <a:solidFill>
                  <a:prstClr val="black"/>
                </a:solidFill>
                <a:latin typeface="Arial" panose="020B0604020202020204" pitchFamily="34" charset="0"/>
                <a:cs typeface="Arial" panose="020B0604020202020204" pitchFamily="34" charset="0"/>
              </a:rPr>
              <a:t>QoL</a:t>
            </a:r>
            <a:r>
              <a:rPr lang="en-US" sz="1800" dirty="0" smtClean="0">
                <a:solidFill>
                  <a:prstClr val="black"/>
                </a:solidFill>
                <a:latin typeface="Arial" panose="020B0604020202020204" pitchFamily="34" charset="0"/>
                <a:cs typeface="Arial" panose="020B0604020202020204" pitchFamily="34" charset="0"/>
              </a:rPr>
              <a:t> and muscular and aerobic fitness. </a:t>
            </a:r>
          </a:p>
          <a:p>
            <a:pPr marL="0" indent="0">
              <a:spcAft>
                <a:spcPts val="600"/>
              </a:spcAft>
              <a:buFont typeface="Arial"/>
              <a:buNone/>
            </a:pPr>
            <a:r>
              <a:rPr lang="en-US" sz="1800" dirty="0" smtClean="0">
                <a:solidFill>
                  <a:prstClr val="black"/>
                </a:solidFill>
                <a:latin typeface="Arial" panose="020B0604020202020204" pitchFamily="34" charset="0"/>
                <a:cs typeface="Arial" panose="020B0604020202020204" pitchFamily="34" charset="0"/>
              </a:rPr>
              <a:t>Clinicians should advise their patients to engage in exercise consistent with the recommendations outlined by </a:t>
            </a:r>
            <a:r>
              <a:rPr lang="en-US" sz="1800" b="1" dirty="0" smtClean="0">
                <a:solidFill>
                  <a:srgbClr val="2E2B60"/>
                </a:solidFill>
                <a:latin typeface="Arial" panose="020B0604020202020204" pitchFamily="34" charset="0"/>
                <a:cs typeface="Arial" panose="020B0604020202020204" pitchFamily="34" charset="0"/>
              </a:rPr>
              <a:t>CSEP &amp; ACSM</a:t>
            </a:r>
            <a:r>
              <a:rPr lang="en-US" sz="1800" dirty="0" smtClean="0">
                <a:solidFill>
                  <a:prstClr val="black"/>
                </a:solidFill>
                <a:latin typeface="Arial" panose="020B0604020202020204" pitchFamily="34" charset="0"/>
                <a:cs typeface="Arial" panose="020B0604020202020204" pitchFamily="34" charset="0"/>
              </a:rPr>
              <a:t>	</a:t>
            </a:r>
            <a:endParaRPr lang="en-US" sz="18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2362200" y="2321701"/>
            <a:ext cx="4377990" cy="553450"/>
          </a:xfrm>
          <a:prstGeom prst="rect">
            <a:avLst/>
          </a:prstGeom>
          <a:solidFill>
            <a:srgbClr val="2E2B60"/>
          </a:solidFill>
          <a:ln>
            <a:solidFill>
              <a:srgbClr val="2E2B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panose="020B0604020202020204" pitchFamily="34" charset="0"/>
                <a:cs typeface="Arial" panose="020B0604020202020204" pitchFamily="34" charset="0"/>
              </a:rPr>
              <a:t>SAFE</a:t>
            </a:r>
            <a:endParaRPr lang="en-US"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2362200" y="3810000"/>
            <a:ext cx="4377990" cy="553450"/>
          </a:xfrm>
          <a:prstGeom prst="rect">
            <a:avLst/>
          </a:prstGeom>
          <a:solidFill>
            <a:srgbClr val="2E2B60"/>
          </a:solidFill>
          <a:ln>
            <a:solidFill>
              <a:srgbClr val="2E2B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panose="020B0604020202020204" pitchFamily="34" charset="0"/>
                <a:cs typeface="Arial" panose="020B0604020202020204" pitchFamily="34" charset="0"/>
              </a:rPr>
              <a:t>Pre</a:t>
            </a:r>
            <a:r>
              <a:rPr lang="en-US" dirty="0" smtClean="0">
                <a:solidFill>
                  <a:schemeClr val="bg1"/>
                </a:solidFill>
                <a:latin typeface="Arial" panose="020B0604020202020204" pitchFamily="34" charset="0"/>
                <a:cs typeface="Arial" panose="020B0604020202020204" pitchFamily="34" charset="0"/>
              </a:rPr>
              <a:t>-Exercise</a:t>
            </a:r>
            <a:r>
              <a:rPr lang="en-US" dirty="0" smtClean="0">
                <a:solidFill>
                  <a:prstClr val="white"/>
                </a:solidFill>
                <a:latin typeface="Arial" panose="020B0604020202020204" pitchFamily="34" charset="0"/>
                <a:cs typeface="Arial" panose="020B0604020202020204" pitchFamily="34" charset="0"/>
              </a:rPr>
              <a:t> Assessment</a:t>
            </a:r>
            <a:endParaRPr lang="en-US"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2362200" y="3048000"/>
            <a:ext cx="4377990" cy="553450"/>
          </a:xfrm>
          <a:prstGeom prst="rect">
            <a:avLst/>
          </a:prstGeom>
          <a:solidFill>
            <a:srgbClr val="2E2B60"/>
          </a:solidFill>
          <a:ln>
            <a:solidFill>
              <a:srgbClr val="2E2B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panose="020B0604020202020204" pitchFamily="34" charset="0"/>
                <a:cs typeface="Arial" panose="020B0604020202020204" pitchFamily="34" charset="0"/>
              </a:rPr>
              <a:t>Effective for QOL &amp; Physical Fitness</a:t>
            </a:r>
            <a:endParaRPr lang="en-US"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2362200" y="1215046"/>
            <a:ext cx="4377990" cy="926162"/>
          </a:xfrm>
          <a:prstGeom prst="rect">
            <a:avLst/>
          </a:prstGeom>
          <a:solidFill>
            <a:srgbClr val="2E2B60"/>
          </a:solidFill>
          <a:ln>
            <a:solidFill>
              <a:srgbClr val="2E2B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panose="020B0604020202020204" pitchFamily="34" charset="0"/>
                <a:cs typeface="Arial" panose="020B0604020202020204" pitchFamily="34" charset="0"/>
              </a:rPr>
              <a:t>Moderate Intensity, 150 min/week</a:t>
            </a:r>
            <a:endParaRPr lang="en-US"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2362200" y="4635927"/>
            <a:ext cx="4377990" cy="721679"/>
          </a:xfrm>
          <a:prstGeom prst="rect">
            <a:avLst/>
          </a:prstGeom>
          <a:solidFill>
            <a:srgbClr val="2E2B60"/>
          </a:solidFill>
          <a:ln>
            <a:solidFill>
              <a:srgbClr val="2E2B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panose="020B0604020202020204" pitchFamily="34" charset="0"/>
                <a:cs typeface="Arial" panose="020B0604020202020204" pitchFamily="34" charset="0"/>
              </a:rPr>
              <a:t>Supervised/Group</a:t>
            </a:r>
            <a:endParaRPr lang="en-US"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2362200" y="5719773"/>
            <a:ext cx="4377990" cy="553450"/>
          </a:xfrm>
          <a:prstGeom prst="rect">
            <a:avLst/>
          </a:prstGeom>
          <a:solidFill>
            <a:srgbClr val="2E2B60"/>
          </a:solidFill>
          <a:ln>
            <a:solidFill>
              <a:srgbClr val="2E2B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panose="020B0604020202020204" pitchFamily="34" charset="0"/>
                <a:cs typeface="Arial" panose="020B0604020202020204" pitchFamily="34" charset="0"/>
              </a:rPr>
              <a:t>Recommend/Referral from Clinicians</a:t>
            </a:r>
            <a:endParaRPr lang="en-US" dirty="0">
              <a:solidFill>
                <a:prstClr val="white"/>
              </a:solidFill>
              <a:latin typeface="Arial" panose="020B0604020202020204" pitchFamily="34" charset="0"/>
              <a:cs typeface="Arial" panose="020B0604020202020204" pitchFamily="34" charset="0"/>
            </a:endParaRPr>
          </a:p>
        </p:txBody>
      </p:sp>
      <p:sp>
        <p:nvSpPr>
          <p:cNvPr id="12" name="Slide Number Placeholder 2"/>
          <p:cNvSpPr>
            <a:spLocks noGrp="1"/>
          </p:cNvSpPr>
          <p:nvPr>
            <p:ph type="sldNum" sz="quarter" idx="12"/>
          </p:nvPr>
        </p:nvSpPr>
        <p:spPr>
          <a:xfrm>
            <a:off x="6553200" y="6356350"/>
            <a:ext cx="2133600" cy="365125"/>
          </a:xfrm>
        </p:spPr>
        <p:txBody>
          <a:bodyPr/>
          <a:lstStyle/>
          <a:p>
            <a:r>
              <a:rPr lang="en-US" sz="1200" dirty="0" smtClean="0">
                <a:solidFill>
                  <a:srgbClr val="2E2B60"/>
                </a:solidFill>
                <a:latin typeface="Arial" panose="020B0604020202020204" pitchFamily="34" charset="0"/>
                <a:cs typeface="Arial" panose="020B0604020202020204" pitchFamily="34" charset="0"/>
              </a:rPr>
              <a:t>9</a:t>
            </a:r>
            <a:endParaRPr lang="en-US" sz="1200" dirty="0">
              <a:solidFill>
                <a:srgbClr val="2E2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HCPs’</a:t>
            </a:r>
            <a:r>
              <a:rPr lang="en-US" dirty="0" smtClean="0"/>
              <a:t> Role</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11</a:t>
            </a:fld>
            <a:endParaRPr lang="en-US" dirty="0">
              <a:solidFill>
                <a:srgbClr val="2E2B60"/>
              </a:solidFill>
            </a:endParaRPr>
          </a:p>
        </p:txBody>
      </p:sp>
      <p:sp>
        <p:nvSpPr>
          <p:cNvPr id="5" name="Text Placeholder 4"/>
          <p:cNvSpPr>
            <a:spLocks noGrp="1"/>
          </p:cNvSpPr>
          <p:nvPr>
            <p:ph type="body" sz="quarter" idx="13"/>
          </p:nvPr>
        </p:nvSpPr>
        <p:spPr>
          <a:xfrm>
            <a:off x="4489450" y="1415665"/>
            <a:ext cx="4127500" cy="2682775"/>
          </a:xfrm>
        </p:spPr>
        <p:txBody>
          <a:bodyPr/>
          <a:lstStyle/>
          <a:p>
            <a:pPr marL="285750" indent="-285750">
              <a:buFont typeface="Arial" charset="0"/>
              <a:buChar char="•"/>
            </a:pPr>
            <a:r>
              <a:rPr lang="en-US" sz="1800" dirty="0">
                <a:latin typeface="+mn-lt"/>
              </a:rPr>
              <a:t>In comparison to other types of survivorship-relevant guidance and in comparison to individuals with other chronic diseases for which </a:t>
            </a:r>
            <a:r>
              <a:rPr lang="en-US" sz="1800" dirty="0" smtClean="0">
                <a:latin typeface="+mn-lt"/>
              </a:rPr>
              <a:t>exercise </a:t>
            </a:r>
            <a:r>
              <a:rPr lang="en-US" sz="1800" dirty="0">
                <a:latin typeface="+mn-lt"/>
              </a:rPr>
              <a:t>is beneficial (e.g., diabetes), </a:t>
            </a:r>
            <a:r>
              <a:rPr lang="en-US" sz="1800" dirty="0" smtClean="0">
                <a:latin typeface="+mn-lt"/>
              </a:rPr>
              <a:t>cancer survivors </a:t>
            </a:r>
            <a:r>
              <a:rPr lang="en-US" sz="1800" dirty="0">
                <a:latin typeface="+mn-lt"/>
              </a:rPr>
              <a:t>are less likely to receive exercise advice from a HCP </a:t>
            </a:r>
            <a:r>
              <a:rPr lang="en-US" sz="1800" dirty="0" smtClean="0">
                <a:latin typeface="+mn-lt"/>
              </a:rPr>
              <a:t>(Barnes &amp; </a:t>
            </a:r>
            <a:r>
              <a:rPr lang="en-US" sz="1800" dirty="0" err="1" smtClean="0">
                <a:latin typeface="+mn-lt"/>
              </a:rPr>
              <a:t>Schoenborn</a:t>
            </a:r>
            <a:r>
              <a:rPr lang="en-US" sz="1800" dirty="0" smtClean="0">
                <a:latin typeface="+mn-lt"/>
              </a:rPr>
              <a:t>, 2012)</a:t>
            </a:r>
          </a:p>
          <a:p>
            <a:pPr marL="285750" indent="-285750">
              <a:buFont typeface="Arial" charset="0"/>
              <a:buChar char="•"/>
            </a:pPr>
            <a:r>
              <a:rPr lang="en-US" sz="1800" dirty="0" smtClean="0">
                <a:latin typeface="+mn-lt"/>
              </a:rPr>
              <a:t>However, patients who receive exercise advice from a HCP are more than 50% more likely to be active (</a:t>
            </a:r>
            <a:r>
              <a:rPr lang="en-US" sz="1800" dirty="0" err="1" smtClean="0">
                <a:latin typeface="+mn-lt"/>
              </a:rPr>
              <a:t>Weidinger</a:t>
            </a:r>
            <a:r>
              <a:rPr lang="en-US" sz="1800" dirty="0" smtClean="0">
                <a:latin typeface="+mn-lt"/>
              </a:rPr>
              <a:t> et al., 2008)</a:t>
            </a:r>
          </a:p>
          <a:p>
            <a:pPr marL="285750" indent="-285750">
              <a:buFont typeface="Arial" charset="0"/>
              <a:buChar char="•"/>
            </a:pPr>
            <a:r>
              <a:rPr lang="en-US" sz="1800" dirty="0" smtClean="0">
                <a:latin typeface="+mn-lt"/>
              </a:rPr>
              <a:t>Thus, you have an influential role in facilitating active living among patients by starting the conversation!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8424"/>
            <a:ext cx="3851148" cy="4448980"/>
          </a:xfrm>
          <a:prstGeom prst="rect">
            <a:avLst/>
          </a:prstGeom>
        </p:spPr>
      </p:pic>
    </p:spTree>
    <p:extLst>
      <p:ext uri="{BB962C8B-B14F-4D97-AF65-F5344CB8AC3E}">
        <p14:creationId xmlns:p14="http://schemas.microsoft.com/office/powerpoint/2010/main" val="859636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Physical Activity and Exercise</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12</a:t>
            </a:fld>
            <a:endParaRPr lang="en-US" dirty="0">
              <a:solidFill>
                <a:srgbClr val="2E2B60"/>
              </a:solidFill>
            </a:endParaRPr>
          </a:p>
        </p:txBody>
      </p:sp>
      <p:sp>
        <p:nvSpPr>
          <p:cNvPr id="6" name="TextBox 5"/>
          <p:cNvSpPr txBox="1"/>
          <p:nvPr/>
        </p:nvSpPr>
        <p:spPr>
          <a:xfrm>
            <a:off x="1725606" y="2143552"/>
            <a:ext cx="7418394" cy="646331"/>
          </a:xfrm>
          <a:prstGeom prst="rect">
            <a:avLst/>
          </a:prstGeom>
          <a:noFill/>
        </p:spPr>
        <p:txBody>
          <a:bodyPr wrap="square" rtlCol="0">
            <a:spAutoFit/>
          </a:bodyPr>
          <a:lstStyle/>
          <a:p>
            <a:r>
              <a:rPr lang="en-US" b="1" dirty="0" smtClean="0"/>
              <a:t>Environment</a:t>
            </a:r>
            <a:r>
              <a:rPr lang="en-US" dirty="0" smtClean="0"/>
              <a:t> – Outdoor and indoor environments need to be conducive to safe activity</a:t>
            </a:r>
            <a:endParaRPr lang="en-CA" dirty="0"/>
          </a:p>
        </p:txBody>
      </p:sp>
      <p:sp>
        <p:nvSpPr>
          <p:cNvPr id="7" name="TextBox 6"/>
          <p:cNvSpPr txBox="1"/>
          <p:nvPr/>
        </p:nvSpPr>
        <p:spPr>
          <a:xfrm>
            <a:off x="1725607" y="3518696"/>
            <a:ext cx="7418393" cy="646331"/>
          </a:xfrm>
          <a:prstGeom prst="rect">
            <a:avLst/>
          </a:prstGeom>
          <a:noFill/>
        </p:spPr>
        <p:txBody>
          <a:bodyPr wrap="square" rtlCol="0">
            <a:spAutoFit/>
          </a:bodyPr>
          <a:lstStyle/>
          <a:p>
            <a:r>
              <a:rPr lang="en-US" b="1" dirty="0" smtClean="0"/>
              <a:t>Time</a:t>
            </a:r>
            <a:r>
              <a:rPr lang="en-US" dirty="0"/>
              <a:t> </a:t>
            </a:r>
            <a:r>
              <a:rPr lang="en-US" dirty="0" smtClean="0"/>
              <a:t>(patient)– Patients have many competing concerns / interests that can interfere with routine exercise</a:t>
            </a:r>
            <a:endParaRPr lang="en-CA" dirty="0"/>
          </a:p>
        </p:txBody>
      </p:sp>
      <p:sp>
        <p:nvSpPr>
          <p:cNvPr id="8" name="TextBox 7"/>
          <p:cNvSpPr txBox="1"/>
          <p:nvPr/>
        </p:nvSpPr>
        <p:spPr>
          <a:xfrm>
            <a:off x="1725604" y="5049434"/>
            <a:ext cx="7418393" cy="646331"/>
          </a:xfrm>
          <a:prstGeom prst="rect">
            <a:avLst/>
          </a:prstGeom>
          <a:noFill/>
        </p:spPr>
        <p:txBody>
          <a:bodyPr wrap="square" rtlCol="0">
            <a:spAutoFit/>
          </a:bodyPr>
          <a:lstStyle/>
          <a:p>
            <a:r>
              <a:rPr lang="en-US" b="1" dirty="0" smtClean="0"/>
              <a:t>Training</a:t>
            </a:r>
            <a:r>
              <a:rPr lang="en-US" dirty="0" smtClean="0"/>
              <a:t> – Exercise specialists with expertise in oncology are still limited</a:t>
            </a:r>
            <a:endParaRPr lang="en-CA" dirty="0"/>
          </a:p>
        </p:txBody>
      </p:sp>
      <p:sp>
        <p:nvSpPr>
          <p:cNvPr id="9" name="TextBox 8"/>
          <p:cNvSpPr txBox="1"/>
          <p:nvPr/>
        </p:nvSpPr>
        <p:spPr>
          <a:xfrm>
            <a:off x="1725606" y="5841391"/>
            <a:ext cx="7418394" cy="369332"/>
          </a:xfrm>
          <a:prstGeom prst="rect">
            <a:avLst/>
          </a:prstGeom>
          <a:noFill/>
        </p:spPr>
        <p:txBody>
          <a:bodyPr wrap="square" rtlCol="0">
            <a:spAutoFit/>
          </a:bodyPr>
          <a:lstStyle/>
          <a:p>
            <a:r>
              <a:rPr lang="en-US" b="1" dirty="0" smtClean="0"/>
              <a:t>Resources</a:t>
            </a:r>
            <a:r>
              <a:rPr lang="en-US" dirty="0" smtClean="0"/>
              <a:t> – Lack of awareness about available resources</a:t>
            </a:r>
            <a:endParaRPr lang="en-CA" dirty="0"/>
          </a:p>
        </p:txBody>
      </p:sp>
      <p:sp>
        <p:nvSpPr>
          <p:cNvPr id="15" name="TextBox 14"/>
          <p:cNvSpPr txBox="1"/>
          <p:nvPr/>
        </p:nvSpPr>
        <p:spPr>
          <a:xfrm>
            <a:off x="1725606" y="1410352"/>
            <a:ext cx="7418394" cy="646331"/>
          </a:xfrm>
          <a:prstGeom prst="rect">
            <a:avLst/>
          </a:prstGeom>
          <a:noFill/>
        </p:spPr>
        <p:txBody>
          <a:bodyPr wrap="square" rtlCol="0">
            <a:spAutoFit/>
          </a:bodyPr>
          <a:lstStyle/>
          <a:p>
            <a:r>
              <a:rPr lang="en-US" b="1" dirty="0" smtClean="0"/>
              <a:t>Health </a:t>
            </a:r>
            <a:r>
              <a:rPr lang="en-US" dirty="0" smtClean="0"/>
              <a:t>– variable health and energy levels can interfere with exercise programs</a:t>
            </a:r>
          </a:p>
        </p:txBody>
      </p:sp>
      <p:sp>
        <p:nvSpPr>
          <p:cNvPr id="16" name="TextBox 15"/>
          <p:cNvSpPr txBox="1"/>
          <p:nvPr/>
        </p:nvSpPr>
        <p:spPr>
          <a:xfrm>
            <a:off x="1725606" y="2872364"/>
            <a:ext cx="7418394" cy="646331"/>
          </a:xfrm>
          <a:prstGeom prst="rect">
            <a:avLst/>
          </a:prstGeom>
          <a:noFill/>
        </p:spPr>
        <p:txBody>
          <a:bodyPr wrap="square" rtlCol="0">
            <a:spAutoFit/>
          </a:bodyPr>
          <a:lstStyle/>
          <a:p>
            <a:r>
              <a:rPr lang="en-US" b="1" dirty="0" smtClean="0"/>
              <a:t>Equipment</a:t>
            </a:r>
            <a:r>
              <a:rPr lang="en-US" dirty="0" smtClean="0"/>
              <a:t> – some equipment is necessary for some forms of exercise, but it does not have to be extensive or expensive</a:t>
            </a:r>
            <a:endParaRPr lang="en-CA" dirty="0"/>
          </a:p>
        </p:txBody>
      </p:sp>
      <p:sp>
        <p:nvSpPr>
          <p:cNvPr id="17" name="TextBox 16"/>
          <p:cNvSpPr txBox="1"/>
          <p:nvPr/>
        </p:nvSpPr>
        <p:spPr>
          <a:xfrm>
            <a:off x="1725605" y="4284065"/>
            <a:ext cx="7418393" cy="646331"/>
          </a:xfrm>
          <a:prstGeom prst="rect">
            <a:avLst/>
          </a:prstGeom>
          <a:noFill/>
        </p:spPr>
        <p:txBody>
          <a:bodyPr wrap="square" rtlCol="0">
            <a:spAutoFit/>
          </a:bodyPr>
          <a:lstStyle/>
          <a:p>
            <a:r>
              <a:rPr lang="en-US" b="1" dirty="0" smtClean="0"/>
              <a:t>Time</a:t>
            </a:r>
            <a:r>
              <a:rPr lang="en-US" dirty="0"/>
              <a:t> </a:t>
            </a:r>
            <a:r>
              <a:rPr lang="en-US" dirty="0" smtClean="0"/>
              <a:t>(HCP)– Clinicians may not feel they have the knowledge or time to discuss, prescribe, and/or provide referrals for exercise</a:t>
            </a:r>
            <a:endParaRPr lang="en-CA"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00" y="1393538"/>
            <a:ext cx="1248684" cy="89191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38" y="2549077"/>
            <a:ext cx="1023939" cy="102393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219" y="3592956"/>
            <a:ext cx="790575" cy="1209675"/>
          </a:xfrm>
          <a:prstGeom prst="rect">
            <a:avLst/>
          </a:prstGeom>
        </p:spPr>
      </p:pic>
      <p:pic>
        <p:nvPicPr>
          <p:cNvPr id="14" name="Picture 13"/>
          <p:cNvPicPr/>
          <p:nvPr/>
        </p:nvPicPr>
        <p:blipFill rotWithShape="1">
          <a:blip r:embed="rId6"/>
          <a:srcRect l="11487" t="11427" r="25809" b="13993"/>
          <a:stretch/>
        </p:blipFill>
        <p:spPr bwMode="auto">
          <a:xfrm>
            <a:off x="247992" y="4984787"/>
            <a:ext cx="1297180" cy="1175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6075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41362"/>
          </a:xfrm>
        </p:spPr>
        <p:txBody>
          <a:bodyPr/>
          <a:lstStyle/>
          <a:p>
            <a:r>
              <a:rPr lang="en-US" dirty="0"/>
              <a:t>Overcoming Barriers/Strategies to Promote and Support Exercise for People Living with Cancer</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13</a:t>
            </a:fld>
            <a:endParaRPr lang="en-US" dirty="0">
              <a:solidFill>
                <a:srgbClr val="2E2B60"/>
              </a:solidFill>
            </a:endParaRPr>
          </a:p>
        </p:txBody>
      </p:sp>
      <p:grpSp>
        <p:nvGrpSpPr>
          <p:cNvPr id="6" name="Group 5"/>
          <p:cNvGrpSpPr/>
          <p:nvPr/>
        </p:nvGrpSpPr>
        <p:grpSpPr>
          <a:xfrm>
            <a:off x="39666" y="1066800"/>
            <a:ext cx="1215304" cy="2136140"/>
            <a:chOff x="4170" y="1602104"/>
            <a:chExt cx="1215304" cy="2136140"/>
          </a:xfrm>
        </p:grpSpPr>
        <p:sp>
          <p:nvSpPr>
            <p:cNvPr id="25" name="Rounded Rectangle 24"/>
            <p:cNvSpPr/>
            <p:nvPr/>
          </p:nvSpPr>
          <p:spPr>
            <a:xfrm>
              <a:off x="4170"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ounded Rectangle 4"/>
            <p:cNvSpPr/>
            <p:nvPr/>
          </p:nvSpPr>
          <p:spPr>
            <a:xfrm>
              <a:off x="63496"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Health</a:t>
              </a:r>
              <a:endParaRPr lang="en-US" sz="1300" kern="1200" dirty="0"/>
            </a:p>
          </p:txBody>
        </p:sp>
      </p:grpSp>
      <p:grpSp>
        <p:nvGrpSpPr>
          <p:cNvPr id="7" name="Group 6"/>
          <p:cNvGrpSpPr/>
          <p:nvPr/>
        </p:nvGrpSpPr>
        <p:grpSpPr>
          <a:xfrm>
            <a:off x="1347893" y="1066800"/>
            <a:ext cx="1215304" cy="2136140"/>
            <a:chOff x="1312397" y="1602104"/>
            <a:chExt cx="1215304" cy="2136140"/>
          </a:xfrm>
        </p:grpSpPr>
        <p:sp>
          <p:nvSpPr>
            <p:cNvPr id="23" name="Rounded Rectangle 22"/>
            <p:cNvSpPr/>
            <p:nvPr/>
          </p:nvSpPr>
          <p:spPr>
            <a:xfrm>
              <a:off x="1312397"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ounded Rectangle 6"/>
            <p:cNvSpPr/>
            <p:nvPr/>
          </p:nvSpPr>
          <p:spPr>
            <a:xfrm>
              <a:off x="1371723"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Environment</a:t>
              </a:r>
              <a:endParaRPr lang="en-US" sz="1300" kern="1200" dirty="0"/>
            </a:p>
          </p:txBody>
        </p:sp>
      </p:grpSp>
      <p:grpSp>
        <p:nvGrpSpPr>
          <p:cNvPr id="8" name="Group 7"/>
          <p:cNvGrpSpPr/>
          <p:nvPr/>
        </p:nvGrpSpPr>
        <p:grpSpPr>
          <a:xfrm>
            <a:off x="2656120" y="1066800"/>
            <a:ext cx="1215304" cy="2136140"/>
            <a:chOff x="2620624" y="1602104"/>
            <a:chExt cx="1215304" cy="2136140"/>
          </a:xfrm>
        </p:grpSpPr>
        <p:sp>
          <p:nvSpPr>
            <p:cNvPr id="21" name="Rounded Rectangle 20"/>
            <p:cNvSpPr/>
            <p:nvPr/>
          </p:nvSpPr>
          <p:spPr>
            <a:xfrm>
              <a:off x="2620624"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8"/>
            <p:cNvSpPr/>
            <p:nvPr/>
          </p:nvSpPr>
          <p:spPr>
            <a:xfrm>
              <a:off x="2679950"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Equipment</a:t>
              </a:r>
              <a:endParaRPr lang="en-US" sz="1300" kern="1200" dirty="0"/>
            </a:p>
          </p:txBody>
        </p:sp>
      </p:grpSp>
      <p:grpSp>
        <p:nvGrpSpPr>
          <p:cNvPr id="9" name="Group 8"/>
          <p:cNvGrpSpPr/>
          <p:nvPr/>
        </p:nvGrpSpPr>
        <p:grpSpPr>
          <a:xfrm>
            <a:off x="3964347" y="1066800"/>
            <a:ext cx="1215304" cy="2136140"/>
            <a:chOff x="3928851" y="1602104"/>
            <a:chExt cx="1215304" cy="2136140"/>
          </a:xfrm>
        </p:grpSpPr>
        <p:sp>
          <p:nvSpPr>
            <p:cNvPr id="19" name="Rounded Rectangle 18"/>
            <p:cNvSpPr/>
            <p:nvPr/>
          </p:nvSpPr>
          <p:spPr>
            <a:xfrm>
              <a:off x="3928851"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ounded Rectangle 10"/>
            <p:cNvSpPr/>
            <p:nvPr/>
          </p:nvSpPr>
          <p:spPr>
            <a:xfrm>
              <a:off x="3988177"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Time (Patient)</a:t>
              </a:r>
              <a:endParaRPr lang="en-US" sz="1300" kern="1200" dirty="0"/>
            </a:p>
          </p:txBody>
        </p:sp>
      </p:grpSp>
      <p:grpSp>
        <p:nvGrpSpPr>
          <p:cNvPr id="10" name="Group 9"/>
          <p:cNvGrpSpPr/>
          <p:nvPr/>
        </p:nvGrpSpPr>
        <p:grpSpPr>
          <a:xfrm>
            <a:off x="5272575" y="1066800"/>
            <a:ext cx="1215304" cy="2136140"/>
            <a:chOff x="5237079" y="1602104"/>
            <a:chExt cx="1215304" cy="2136140"/>
          </a:xfrm>
        </p:grpSpPr>
        <p:sp>
          <p:nvSpPr>
            <p:cNvPr id="17" name="Rounded Rectangle 16"/>
            <p:cNvSpPr/>
            <p:nvPr/>
          </p:nvSpPr>
          <p:spPr>
            <a:xfrm>
              <a:off x="5237079"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12"/>
            <p:cNvSpPr/>
            <p:nvPr/>
          </p:nvSpPr>
          <p:spPr>
            <a:xfrm>
              <a:off x="5296405"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Time </a:t>
              </a:r>
            </a:p>
            <a:p>
              <a:pPr lvl="0" algn="ctr" defTabSz="577850">
                <a:lnSpc>
                  <a:spcPct val="90000"/>
                </a:lnSpc>
                <a:spcBef>
                  <a:spcPct val="0"/>
                </a:spcBef>
                <a:spcAft>
                  <a:spcPct val="35000"/>
                </a:spcAft>
              </a:pPr>
              <a:r>
                <a:rPr lang="en-US" sz="1300" kern="1200" dirty="0" smtClean="0"/>
                <a:t>(HCP)</a:t>
              </a:r>
              <a:endParaRPr lang="en-US" sz="1300" kern="1200" dirty="0"/>
            </a:p>
          </p:txBody>
        </p:sp>
      </p:grpSp>
      <p:grpSp>
        <p:nvGrpSpPr>
          <p:cNvPr id="11" name="Group 10"/>
          <p:cNvGrpSpPr/>
          <p:nvPr/>
        </p:nvGrpSpPr>
        <p:grpSpPr>
          <a:xfrm>
            <a:off x="6580802" y="1066800"/>
            <a:ext cx="1215304" cy="2136140"/>
            <a:chOff x="6545306" y="1602104"/>
            <a:chExt cx="1215304" cy="2136140"/>
          </a:xfrm>
        </p:grpSpPr>
        <p:sp>
          <p:nvSpPr>
            <p:cNvPr id="15" name="Rounded Rectangle 14"/>
            <p:cNvSpPr/>
            <p:nvPr/>
          </p:nvSpPr>
          <p:spPr>
            <a:xfrm>
              <a:off x="6545306"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ounded Rectangle 14"/>
            <p:cNvSpPr/>
            <p:nvPr/>
          </p:nvSpPr>
          <p:spPr>
            <a:xfrm>
              <a:off x="6604632"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Training</a:t>
              </a:r>
              <a:endParaRPr lang="en-US" sz="1300" kern="1200" dirty="0"/>
            </a:p>
          </p:txBody>
        </p:sp>
      </p:grpSp>
      <p:grpSp>
        <p:nvGrpSpPr>
          <p:cNvPr id="12" name="Group 11"/>
          <p:cNvGrpSpPr/>
          <p:nvPr/>
        </p:nvGrpSpPr>
        <p:grpSpPr>
          <a:xfrm>
            <a:off x="7889029" y="1066800"/>
            <a:ext cx="1215304" cy="2136140"/>
            <a:chOff x="7853533" y="1602104"/>
            <a:chExt cx="1215304" cy="2136140"/>
          </a:xfrm>
        </p:grpSpPr>
        <p:sp>
          <p:nvSpPr>
            <p:cNvPr id="13" name="Rounded Rectangle 12"/>
            <p:cNvSpPr/>
            <p:nvPr/>
          </p:nvSpPr>
          <p:spPr>
            <a:xfrm>
              <a:off x="7853533"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ounded Rectangle 16"/>
            <p:cNvSpPr/>
            <p:nvPr/>
          </p:nvSpPr>
          <p:spPr>
            <a:xfrm>
              <a:off x="7912859"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Resources</a:t>
              </a:r>
              <a:endParaRPr lang="en-US" sz="1300" kern="1200" dirty="0"/>
            </a:p>
          </p:txBody>
        </p:sp>
      </p:grpSp>
      <p:sp>
        <p:nvSpPr>
          <p:cNvPr id="27" name="Rounded Rectangle 26"/>
          <p:cNvSpPr/>
          <p:nvPr/>
        </p:nvSpPr>
        <p:spPr>
          <a:xfrm>
            <a:off x="36860" y="3528168"/>
            <a:ext cx="1222772" cy="2617768"/>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chemeClr val="bg1"/>
                </a:solidFill>
              </a:rPr>
              <a:t>Support adapted exercise and principles of auto-regulation</a:t>
            </a:r>
            <a:endParaRPr lang="en-US" sz="1100" dirty="0">
              <a:solidFill>
                <a:schemeClr val="bg1"/>
              </a:solidFill>
            </a:endParaRPr>
          </a:p>
        </p:txBody>
      </p:sp>
      <p:sp>
        <p:nvSpPr>
          <p:cNvPr id="28" name="Rounded Rectangle 27"/>
          <p:cNvSpPr/>
          <p:nvPr/>
        </p:nvSpPr>
        <p:spPr>
          <a:xfrm>
            <a:off x="1344159" y="3528168"/>
            <a:ext cx="1222772" cy="2617768"/>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chemeClr val="bg1"/>
                </a:solidFill>
              </a:rPr>
              <a:t>Indoor and outdoor exercises can accommodate preference, weather, or facility needs</a:t>
            </a:r>
            <a:endParaRPr lang="en-US" sz="1100" dirty="0">
              <a:solidFill>
                <a:schemeClr val="bg1"/>
              </a:solidFill>
            </a:endParaRPr>
          </a:p>
        </p:txBody>
      </p:sp>
      <p:sp>
        <p:nvSpPr>
          <p:cNvPr id="29" name="Rounded Rectangle 28"/>
          <p:cNvSpPr/>
          <p:nvPr/>
        </p:nvSpPr>
        <p:spPr>
          <a:xfrm>
            <a:off x="2667468" y="3527965"/>
            <a:ext cx="1222772" cy="2617768"/>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chemeClr val="bg1"/>
                </a:solidFill>
              </a:rPr>
              <a:t>Walking is a great exercise </a:t>
            </a:r>
          </a:p>
          <a:p>
            <a:pPr algn="ctr"/>
            <a:endParaRPr lang="en-US" sz="1100" dirty="0">
              <a:solidFill>
                <a:schemeClr val="bg1"/>
              </a:solidFill>
            </a:endParaRPr>
          </a:p>
          <a:p>
            <a:pPr algn="ctr"/>
            <a:r>
              <a:rPr lang="en-US" sz="1100" dirty="0" smtClean="0">
                <a:solidFill>
                  <a:schemeClr val="bg1"/>
                </a:solidFill>
              </a:rPr>
              <a:t>Resistance bands are inexpensive and can facilitate resistance training</a:t>
            </a:r>
            <a:endParaRPr lang="en-US" sz="1100" dirty="0">
              <a:solidFill>
                <a:schemeClr val="bg1"/>
              </a:solidFill>
            </a:endParaRPr>
          </a:p>
        </p:txBody>
      </p:sp>
      <p:sp>
        <p:nvSpPr>
          <p:cNvPr id="30" name="Rounded Rectangle 29"/>
          <p:cNvSpPr/>
          <p:nvPr/>
        </p:nvSpPr>
        <p:spPr>
          <a:xfrm>
            <a:off x="3952682" y="3527965"/>
            <a:ext cx="1222772" cy="2617768"/>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chemeClr val="bg1"/>
                </a:solidFill>
              </a:rPr>
              <a:t>Physical activity can be built into one’s lifestyle, including walking, taking stairs, doing manual chores</a:t>
            </a:r>
            <a:endParaRPr lang="en-US" sz="1100" dirty="0">
              <a:solidFill>
                <a:schemeClr val="bg1"/>
              </a:solidFill>
            </a:endParaRPr>
          </a:p>
        </p:txBody>
      </p:sp>
      <p:sp>
        <p:nvSpPr>
          <p:cNvPr id="31" name="Rounded Rectangle 30"/>
          <p:cNvSpPr/>
          <p:nvPr/>
        </p:nvSpPr>
        <p:spPr>
          <a:xfrm>
            <a:off x="5256408" y="3528168"/>
            <a:ext cx="1222772" cy="2617768"/>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chemeClr val="bg1"/>
                </a:solidFill>
              </a:rPr>
              <a:t>HCPs can provide pre-prepared exercise prescriptions requiring little additional information, refer to exercise specialist</a:t>
            </a:r>
            <a:endParaRPr lang="en-US" sz="1100" dirty="0">
              <a:solidFill>
                <a:schemeClr val="bg1"/>
              </a:solidFill>
            </a:endParaRPr>
          </a:p>
        </p:txBody>
      </p:sp>
      <p:sp>
        <p:nvSpPr>
          <p:cNvPr id="32" name="Rounded Rectangle 31"/>
          <p:cNvSpPr/>
          <p:nvPr/>
        </p:nvSpPr>
        <p:spPr>
          <a:xfrm>
            <a:off x="6553200" y="3527965"/>
            <a:ext cx="1242906" cy="2617768"/>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bg1"/>
                </a:solidFill>
              </a:rPr>
              <a:t>A growing number of exercise specialists are trained in oncology, consider Certified Exercise Physiologists, Registered </a:t>
            </a:r>
            <a:r>
              <a:rPr lang="en-US" sz="1000" dirty="0" err="1" smtClean="0">
                <a:solidFill>
                  <a:schemeClr val="bg1"/>
                </a:solidFill>
              </a:rPr>
              <a:t>Kinesiologists</a:t>
            </a:r>
            <a:r>
              <a:rPr lang="en-US" sz="1000" dirty="0" smtClean="0">
                <a:solidFill>
                  <a:schemeClr val="bg1"/>
                </a:solidFill>
              </a:rPr>
              <a:t> and Physiotherapists</a:t>
            </a:r>
            <a:endParaRPr lang="en-US" sz="1000" dirty="0">
              <a:solidFill>
                <a:schemeClr val="bg1"/>
              </a:solidFill>
            </a:endParaRPr>
          </a:p>
        </p:txBody>
      </p:sp>
      <p:sp>
        <p:nvSpPr>
          <p:cNvPr id="33" name="Rounded Rectangle 32"/>
          <p:cNvSpPr/>
          <p:nvPr/>
        </p:nvSpPr>
        <p:spPr>
          <a:xfrm>
            <a:off x="7861859" y="3528168"/>
            <a:ext cx="1222772" cy="2617768"/>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chemeClr val="bg1"/>
                </a:solidFill>
              </a:rPr>
              <a:t>Online and regional programs can support exercise programs for patients and provide information</a:t>
            </a:r>
            <a:endParaRPr lang="en-US" sz="1100" dirty="0">
              <a:solidFill>
                <a:schemeClr val="bg1"/>
              </a:solidFill>
            </a:endParaRPr>
          </a:p>
        </p:txBody>
      </p:sp>
      <p:cxnSp>
        <p:nvCxnSpPr>
          <p:cNvPr id="35" name="Straight Connector 34"/>
          <p:cNvCxnSpPr>
            <a:endCxn id="27" idx="0"/>
          </p:cNvCxnSpPr>
          <p:nvPr/>
        </p:nvCxnSpPr>
        <p:spPr>
          <a:xfrm>
            <a:off x="646390" y="3186238"/>
            <a:ext cx="1856" cy="341930"/>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951418" y="3205013"/>
            <a:ext cx="1856" cy="341930"/>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277391" y="3184790"/>
            <a:ext cx="1856" cy="341930"/>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576329" y="3202940"/>
            <a:ext cx="1856" cy="341930"/>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91989" y="3184790"/>
            <a:ext cx="1856" cy="341930"/>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542377" y="3175619"/>
            <a:ext cx="1856" cy="341930"/>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215437" y="3183063"/>
            <a:ext cx="1856" cy="341930"/>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0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528"/>
            <a:ext cx="8229600" cy="741362"/>
          </a:xfrm>
        </p:spPr>
        <p:txBody>
          <a:bodyPr/>
          <a:lstStyle/>
          <a:p>
            <a:r>
              <a:rPr lang="en-US" dirty="0" smtClean="0"/>
              <a:t>Additional Resources</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14</a:t>
            </a:fld>
            <a:endParaRPr lang="en-US" dirty="0">
              <a:solidFill>
                <a:srgbClr val="2E2B60"/>
              </a:solidFill>
            </a:endParaRPr>
          </a:p>
        </p:txBody>
      </p:sp>
      <p:sp>
        <p:nvSpPr>
          <p:cNvPr id="8" name="Content Placeholder 2"/>
          <p:cNvSpPr txBox="1">
            <a:spLocks/>
          </p:cNvSpPr>
          <p:nvPr/>
        </p:nvSpPr>
        <p:spPr>
          <a:xfrm>
            <a:off x="457199" y="1268760"/>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2E2B60"/>
                </a:solidFill>
              </a:rPr>
              <a:t>Additional resources, tools and information can be found on the CCO Exercise Resource Hub</a:t>
            </a:r>
          </a:p>
          <a:p>
            <a:pPr marL="0" indent="0">
              <a:buNone/>
            </a:pPr>
            <a:endParaRPr lang="en-US" dirty="0"/>
          </a:p>
          <a:p>
            <a:endParaRPr lang="en-US" dirty="0" smtClean="0"/>
          </a:p>
        </p:txBody>
      </p:sp>
      <p:pic>
        <p:nvPicPr>
          <p:cNvPr id="5" name="Picture 4"/>
          <p:cNvPicPr/>
          <p:nvPr/>
        </p:nvPicPr>
        <p:blipFill rotWithShape="1">
          <a:blip r:embed="rId3"/>
          <a:srcRect l="11487" t="11427" r="25809" b="13993"/>
          <a:stretch/>
        </p:blipFill>
        <p:spPr bwMode="auto">
          <a:xfrm>
            <a:off x="2575337" y="3756779"/>
            <a:ext cx="4019208" cy="2902921"/>
          </a:xfrm>
          <a:prstGeom prst="rect">
            <a:avLst/>
          </a:prstGeom>
          <a:ln>
            <a:noFill/>
          </a:ln>
          <a:extLst>
            <a:ext uri="{53640926-AAD7-44D8-BBD7-CCE9431645EC}">
              <a14:shadowObscured xmlns:a14="http://schemas.microsoft.com/office/drawing/2010/main"/>
            </a:ext>
          </a:extLst>
        </p:spPr>
      </p:pic>
      <p:grpSp>
        <p:nvGrpSpPr>
          <p:cNvPr id="6" name="Group 5"/>
          <p:cNvGrpSpPr/>
          <p:nvPr/>
        </p:nvGrpSpPr>
        <p:grpSpPr>
          <a:xfrm>
            <a:off x="89141" y="3048000"/>
            <a:ext cx="8991600" cy="381000"/>
            <a:chOff x="4170" y="1602104"/>
            <a:chExt cx="1215304" cy="2136140"/>
          </a:xfrm>
        </p:grpSpPr>
        <p:sp>
          <p:nvSpPr>
            <p:cNvPr id="7" name="Rounded Rectangle 6"/>
            <p:cNvSpPr/>
            <p:nvPr/>
          </p:nvSpPr>
          <p:spPr>
            <a:xfrm>
              <a:off x="4170" y="1602104"/>
              <a:ext cx="1215304" cy="2136140"/>
            </a:xfrm>
            <a:prstGeom prst="roundRect">
              <a:avLst/>
            </a:prstGeom>
            <a:solidFill>
              <a:srgbClr val="2E2B6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ounded Rectangle 4"/>
            <p:cNvSpPr/>
            <p:nvPr/>
          </p:nvSpPr>
          <p:spPr>
            <a:xfrm>
              <a:off x="61027" y="1661428"/>
              <a:ext cx="1096652" cy="2017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a:t>http://</a:t>
              </a:r>
              <a:r>
                <a:rPr lang="en-US" sz="1300" dirty="0" smtClean="0"/>
                <a:t>www.cancercare.on.ca/ocs/clinicalprogs/psychosocialonc/psychosocial_oncology_guidelines_resources</a:t>
              </a:r>
              <a:endParaRPr lang="en-US" sz="1300" kern="1200" dirty="0"/>
            </a:p>
          </p:txBody>
        </p:sp>
      </p:grpSp>
    </p:spTree>
    <p:extLst>
      <p:ext uri="{BB962C8B-B14F-4D97-AF65-F5344CB8AC3E}">
        <p14:creationId xmlns:p14="http://schemas.microsoft.com/office/powerpoint/2010/main" val="340854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7850"/>
            <a:ext cx="5809547" cy="4206347"/>
          </a:xfrm>
          <a:prstGeom prst="rect">
            <a:avLst/>
          </a:prstGeom>
        </p:spPr>
      </p:pic>
      <p:sp>
        <p:nvSpPr>
          <p:cNvPr id="7" name="Title 6"/>
          <p:cNvSpPr>
            <a:spLocks noGrp="1"/>
          </p:cNvSpPr>
          <p:nvPr>
            <p:ph type="title"/>
          </p:nvPr>
        </p:nvSpPr>
        <p:spPr/>
        <p:txBody>
          <a:bodyPr/>
          <a:lstStyle/>
          <a:p>
            <a:r>
              <a:rPr lang="en-US" dirty="0"/>
              <a:t>It’s Time to </a:t>
            </a:r>
            <a:r>
              <a:rPr lang="en-US" dirty="0" smtClean="0"/>
              <a:t>Move </a:t>
            </a:r>
            <a:r>
              <a:rPr lang="en-US" dirty="0"/>
              <a:t>– Let’s Start the Conversation</a:t>
            </a:r>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15</a:t>
            </a:fld>
            <a:endParaRPr lang="en-US" dirty="0">
              <a:solidFill>
                <a:srgbClr val="2E2B60"/>
              </a:solidFill>
            </a:endParaRPr>
          </a:p>
        </p:txBody>
      </p:sp>
      <p:sp>
        <p:nvSpPr>
          <p:cNvPr id="2" name="Round Single Corner Rectangle 1"/>
          <p:cNvSpPr/>
          <p:nvPr/>
        </p:nvSpPr>
        <p:spPr>
          <a:xfrm rot="5400000">
            <a:off x="5874807" y="424750"/>
            <a:ext cx="2550585" cy="3987799"/>
          </a:xfrm>
          <a:prstGeom prst="round1Rect">
            <a:avLst/>
          </a:prstGeom>
          <a:solidFill>
            <a:srgbClr val="2E2B60"/>
          </a:solidFill>
          <a:ln>
            <a:solidFill>
              <a:srgbClr val="2E2B6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5246686" y="1439334"/>
            <a:ext cx="3806825" cy="1423467"/>
          </a:xfrm>
          <a:prstGeom prst="rect">
            <a:avLst/>
          </a:prstGeom>
          <a:noFill/>
        </p:spPr>
        <p:txBody>
          <a:bodyPr wrap="square" lIns="0" tIns="0" rIns="0" bIns="0" rtlCol="0">
            <a:spAutoFit/>
          </a:bodyPr>
          <a:lstStyle/>
          <a:p>
            <a:pPr algn="ctr">
              <a:lnSpc>
                <a:spcPts val="2100"/>
              </a:lnSpc>
              <a:spcAft>
                <a:spcPts val="600"/>
              </a:spcAft>
            </a:pPr>
            <a:r>
              <a:rPr lang="en-US" sz="1600" dirty="0">
                <a:solidFill>
                  <a:schemeClr val="bg1"/>
                </a:solidFill>
                <a:cs typeface="Georgia"/>
              </a:rPr>
              <a:t>Visit cancercare.on.ca to access the </a:t>
            </a:r>
            <a:r>
              <a:rPr lang="en-US" sz="1600" b="1" i="1" dirty="0" smtClean="0">
                <a:solidFill>
                  <a:schemeClr val="bg1"/>
                </a:solidFill>
                <a:cs typeface="Georgia"/>
              </a:rPr>
              <a:t>Exercise for Persons with Cancer </a:t>
            </a:r>
            <a:r>
              <a:rPr lang="en-US" sz="1600" dirty="0" smtClean="0">
                <a:solidFill>
                  <a:schemeClr val="bg1"/>
                </a:solidFill>
                <a:cs typeface="Georgia"/>
              </a:rPr>
              <a:t>guideline</a:t>
            </a:r>
            <a:r>
              <a:rPr lang="en-US" sz="1600" dirty="0">
                <a:solidFill>
                  <a:schemeClr val="bg1"/>
                </a:solidFill>
                <a:cs typeface="Georgia"/>
              </a:rPr>
              <a:t>:</a:t>
            </a:r>
            <a:br>
              <a:rPr lang="en-US" sz="1600" dirty="0">
                <a:solidFill>
                  <a:schemeClr val="bg1"/>
                </a:solidFill>
                <a:cs typeface="Georgia"/>
              </a:rPr>
            </a:br>
            <a:endParaRPr lang="en-US" sz="1600" dirty="0">
              <a:solidFill>
                <a:schemeClr val="bg1"/>
              </a:solidFill>
              <a:cs typeface="Georgia"/>
            </a:endParaRPr>
          </a:p>
          <a:p>
            <a:pPr algn="ctr">
              <a:lnSpc>
                <a:spcPts val="2100"/>
              </a:lnSpc>
              <a:spcAft>
                <a:spcPts val="600"/>
              </a:spcAft>
            </a:pPr>
            <a:r>
              <a:rPr lang="en-US" sz="1500" dirty="0">
                <a:solidFill>
                  <a:schemeClr val="bg1"/>
                </a:solidFill>
              </a:rPr>
              <a:t>https://www.cancercare.on.ca/psoguidelines</a:t>
            </a:r>
          </a:p>
        </p:txBody>
      </p:sp>
    </p:spTree>
    <p:extLst>
      <p:ext uri="{BB962C8B-B14F-4D97-AF65-F5344CB8AC3E}">
        <p14:creationId xmlns:p14="http://schemas.microsoft.com/office/powerpoint/2010/main" val="3738109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Acknowledgements</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solidFill>
                  <a:srgbClr val="2E2B60"/>
                </a:solidFill>
              </a:rPr>
              <a:pPr/>
              <a:t>16</a:t>
            </a:fld>
            <a:endParaRPr lang="en-US" dirty="0">
              <a:solidFill>
                <a:srgbClr val="2E2B60"/>
              </a:solidFill>
            </a:endParaRPr>
          </a:p>
        </p:txBody>
      </p:sp>
      <p:sp>
        <p:nvSpPr>
          <p:cNvPr id="6" name="Subtitle 5"/>
          <p:cNvSpPr>
            <a:spLocks noGrp="1"/>
          </p:cNvSpPr>
          <p:nvPr>
            <p:ph type="subTitle" idx="4"/>
          </p:nvPr>
        </p:nvSpPr>
        <p:spPr>
          <a:xfrm>
            <a:off x="457200" y="1322678"/>
            <a:ext cx="8458200" cy="307777"/>
          </a:xfrm>
        </p:spPr>
        <p:txBody>
          <a:bodyPr>
            <a:normAutofit/>
          </a:bodyPr>
          <a:lstStyle/>
          <a:p>
            <a:r>
              <a:rPr lang="en-US" sz="1500" dirty="0" smtClean="0">
                <a:solidFill>
                  <a:srgbClr val="2E2B60"/>
                </a:solidFill>
              </a:rPr>
              <a:t>Cancer Care Ontario would like to thank the following individuals for their contributions:</a:t>
            </a:r>
            <a:endParaRPr lang="en-US" sz="1500" dirty="0">
              <a:solidFill>
                <a:srgbClr val="2E2B60"/>
              </a:solidFill>
            </a:endParaRPr>
          </a:p>
        </p:txBody>
      </p:sp>
      <p:sp>
        <p:nvSpPr>
          <p:cNvPr id="7" name="Text Placeholder 6"/>
          <p:cNvSpPr>
            <a:spLocks noGrp="1"/>
          </p:cNvSpPr>
          <p:nvPr>
            <p:ph type="body" sz="quarter" idx="13"/>
          </p:nvPr>
        </p:nvSpPr>
        <p:spPr>
          <a:xfrm>
            <a:off x="457200" y="1981778"/>
            <a:ext cx="8458200" cy="4190422"/>
          </a:xfrm>
        </p:spPr>
        <p:txBody>
          <a:bodyPr>
            <a:normAutofit/>
          </a:bodyPr>
          <a:lstStyle/>
          <a:p>
            <a:pPr marL="0" indent="0">
              <a:lnSpc>
                <a:spcPct val="100000"/>
              </a:lnSpc>
              <a:spcAft>
                <a:spcPts val="0"/>
              </a:spcAft>
              <a:buNone/>
            </a:pPr>
            <a:r>
              <a:rPr lang="en-US" sz="1400" b="1" dirty="0">
                <a:solidFill>
                  <a:schemeClr val="tx1"/>
                </a:solidFill>
                <a:latin typeface="+mn-lt"/>
              </a:rPr>
              <a:t>T</a:t>
            </a:r>
            <a:r>
              <a:rPr lang="en-US" sz="1400" b="1" dirty="0" smtClean="0">
                <a:solidFill>
                  <a:schemeClr val="tx1"/>
                </a:solidFill>
                <a:latin typeface="+mn-lt"/>
              </a:rPr>
              <a:t>he developers of this PowerPoint resource:</a:t>
            </a:r>
          </a:p>
          <a:p>
            <a:pPr>
              <a:lnSpc>
                <a:spcPct val="100000"/>
              </a:lnSpc>
              <a:spcAft>
                <a:spcPts val="0"/>
              </a:spcAft>
            </a:pPr>
            <a:r>
              <a:rPr lang="en-US" sz="1400" dirty="0" smtClean="0">
                <a:solidFill>
                  <a:schemeClr val="tx1"/>
                </a:solidFill>
                <a:latin typeface="+mn-lt"/>
              </a:rPr>
              <a:t>Daniel Santa Mina, </a:t>
            </a:r>
            <a:r>
              <a:rPr lang="en-US" sz="1400" dirty="0" err="1" smtClean="0">
                <a:solidFill>
                  <a:schemeClr val="tx1"/>
                </a:solidFill>
                <a:latin typeface="+mn-lt"/>
              </a:rPr>
              <a:t>Rkin</a:t>
            </a:r>
            <a:r>
              <a:rPr lang="en-US" sz="1400" dirty="0" smtClean="0">
                <a:solidFill>
                  <a:schemeClr val="tx1"/>
                </a:solidFill>
                <a:latin typeface="+mn-lt"/>
              </a:rPr>
              <a:t>, PhD</a:t>
            </a:r>
          </a:p>
          <a:p>
            <a:pPr>
              <a:lnSpc>
                <a:spcPct val="100000"/>
              </a:lnSpc>
              <a:spcAft>
                <a:spcPts val="0"/>
              </a:spcAft>
            </a:pPr>
            <a:r>
              <a:rPr lang="en-US" sz="1400" dirty="0" smtClean="0">
                <a:solidFill>
                  <a:schemeClr val="tx1"/>
                </a:solidFill>
                <a:latin typeface="+mn-lt"/>
              </a:rPr>
              <a:t>Jennifer </a:t>
            </a:r>
            <a:r>
              <a:rPr lang="en-US" sz="1400" dirty="0" err="1" smtClean="0">
                <a:solidFill>
                  <a:schemeClr val="tx1"/>
                </a:solidFill>
                <a:latin typeface="+mn-lt"/>
              </a:rPr>
              <a:t>Tomasone</a:t>
            </a:r>
            <a:r>
              <a:rPr lang="en-US" sz="1400" dirty="0" smtClean="0">
                <a:solidFill>
                  <a:schemeClr val="tx1"/>
                </a:solidFill>
                <a:latin typeface="+mn-lt"/>
              </a:rPr>
              <a:t>, PhD</a:t>
            </a:r>
          </a:p>
          <a:p>
            <a:pPr marL="0" indent="0">
              <a:lnSpc>
                <a:spcPct val="100000"/>
              </a:lnSpc>
              <a:spcAft>
                <a:spcPts val="0"/>
              </a:spcAft>
              <a:buNone/>
            </a:pPr>
            <a:endParaRPr lang="en-US" sz="1400" dirty="0" smtClean="0"/>
          </a:p>
          <a:p>
            <a:pPr marL="0" lvl="0" indent="0">
              <a:lnSpc>
                <a:spcPct val="100000"/>
              </a:lnSpc>
              <a:spcAft>
                <a:spcPts val="0"/>
              </a:spcAft>
              <a:buNone/>
            </a:pPr>
            <a:r>
              <a:rPr lang="en-US" sz="1400" b="1" dirty="0">
                <a:solidFill>
                  <a:prstClr val="black"/>
                </a:solidFill>
                <a:latin typeface="+mn-lt"/>
              </a:rPr>
              <a:t>M</a:t>
            </a:r>
            <a:r>
              <a:rPr lang="en-US" sz="1400" b="1" dirty="0" smtClean="0">
                <a:solidFill>
                  <a:prstClr val="black"/>
                </a:solidFill>
                <a:latin typeface="+mn-lt"/>
              </a:rPr>
              <a:t>embers of CCO’s Exercise in Cancer Clinical Advisory Committee for their clinical expertise and input</a:t>
            </a:r>
            <a:r>
              <a:rPr lang="en-US" sz="1400" b="1" dirty="0" smtClean="0">
                <a:solidFill>
                  <a:prstClr val="black"/>
                </a:solidFill>
              </a:rPr>
              <a:t>:</a:t>
            </a:r>
          </a:p>
          <a:p>
            <a:pPr lvl="0">
              <a:lnSpc>
                <a:spcPct val="100000"/>
              </a:lnSpc>
              <a:spcAft>
                <a:spcPts val="0"/>
              </a:spcAft>
            </a:pPr>
            <a:r>
              <a:rPr lang="en-US" sz="1400" dirty="0">
                <a:solidFill>
                  <a:prstClr val="black"/>
                </a:solidFill>
              </a:rPr>
              <a:t>Jim Chiarotto, </a:t>
            </a:r>
            <a:r>
              <a:rPr lang="en-US" sz="1400" dirty="0" smtClean="0">
                <a:solidFill>
                  <a:prstClr val="black"/>
                </a:solidFill>
              </a:rPr>
              <a:t>MD</a:t>
            </a:r>
            <a:endParaRPr lang="en-US" sz="1400" dirty="0" smtClean="0">
              <a:solidFill>
                <a:prstClr val="black"/>
              </a:solidFill>
              <a:latin typeface="+mn-lt"/>
            </a:endParaRPr>
          </a:p>
          <a:p>
            <a:pPr>
              <a:lnSpc>
                <a:spcPct val="100000"/>
              </a:lnSpc>
              <a:spcAft>
                <a:spcPts val="0"/>
              </a:spcAft>
            </a:pPr>
            <a:r>
              <a:rPr lang="en-US" sz="1400" dirty="0" smtClean="0">
                <a:solidFill>
                  <a:prstClr val="black"/>
                </a:solidFill>
                <a:latin typeface="+mn-lt"/>
              </a:rPr>
              <a:t>Nicole Culos-Reed, PhD</a:t>
            </a:r>
          </a:p>
          <a:p>
            <a:pPr>
              <a:lnSpc>
                <a:spcPct val="100000"/>
              </a:lnSpc>
              <a:spcAft>
                <a:spcPts val="0"/>
              </a:spcAft>
            </a:pPr>
            <a:r>
              <a:rPr lang="en-US" sz="1400" dirty="0" smtClean="0">
                <a:solidFill>
                  <a:prstClr val="black"/>
                </a:solidFill>
                <a:latin typeface="+mn-lt"/>
              </a:rPr>
              <a:t>Sari Greenwood, MSW RSW</a:t>
            </a:r>
          </a:p>
          <a:p>
            <a:pPr>
              <a:lnSpc>
                <a:spcPct val="100000"/>
              </a:lnSpc>
              <a:spcAft>
                <a:spcPts val="0"/>
              </a:spcAft>
            </a:pPr>
            <a:r>
              <a:rPr lang="en-US" sz="1400" dirty="0" smtClean="0">
                <a:solidFill>
                  <a:prstClr val="black"/>
                </a:solidFill>
                <a:latin typeface="+mn-lt"/>
              </a:rPr>
              <a:t>Renee Leahy, PT</a:t>
            </a:r>
          </a:p>
          <a:p>
            <a:pPr>
              <a:lnSpc>
                <a:spcPct val="100000"/>
              </a:lnSpc>
              <a:spcAft>
                <a:spcPts val="0"/>
              </a:spcAft>
            </a:pPr>
            <a:r>
              <a:rPr lang="en-US" sz="1400" dirty="0" smtClean="0">
                <a:solidFill>
                  <a:prstClr val="black"/>
                </a:solidFill>
                <a:latin typeface="+mn-lt"/>
              </a:rPr>
              <a:t>Catherine Sabiston, PhD</a:t>
            </a:r>
          </a:p>
          <a:p>
            <a:pPr>
              <a:lnSpc>
                <a:spcPct val="100000"/>
              </a:lnSpc>
              <a:spcAft>
                <a:spcPts val="0"/>
              </a:spcAft>
            </a:pPr>
            <a:r>
              <a:rPr lang="en-US" sz="1400" dirty="0" smtClean="0">
                <a:solidFill>
                  <a:prstClr val="black"/>
                </a:solidFill>
                <a:latin typeface="+mn-lt"/>
              </a:rPr>
              <a:t>Daniel Santa Mina, </a:t>
            </a:r>
            <a:r>
              <a:rPr lang="en-US" sz="1400" dirty="0" err="1" smtClean="0">
                <a:solidFill>
                  <a:prstClr val="black"/>
                </a:solidFill>
                <a:latin typeface="+mn-lt"/>
              </a:rPr>
              <a:t>Rkin</a:t>
            </a:r>
            <a:r>
              <a:rPr lang="en-US" sz="1400" dirty="0" smtClean="0">
                <a:solidFill>
                  <a:prstClr val="black"/>
                </a:solidFill>
                <a:latin typeface="+mn-lt"/>
              </a:rPr>
              <a:t>, PhD</a:t>
            </a:r>
          </a:p>
          <a:p>
            <a:pPr>
              <a:lnSpc>
                <a:spcPct val="100000"/>
              </a:lnSpc>
              <a:spcAft>
                <a:spcPts val="0"/>
              </a:spcAft>
            </a:pPr>
            <a:r>
              <a:rPr lang="en-US" sz="1400" dirty="0" smtClean="0">
                <a:solidFill>
                  <a:prstClr val="black"/>
                </a:solidFill>
                <a:latin typeface="+mn-lt"/>
              </a:rPr>
              <a:t>Roanne Segal, MD FRCP(C)</a:t>
            </a:r>
          </a:p>
          <a:p>
            <a:pPr>
              <a:lnSpc>
                <a:spcPct val="100000"/>
              </a:lnSpc>
              <a:spcAft>
                <a:spcPts val="0"/>
              </a:spcAft>
            </a:pPr>
            <a:r>
              <a:rPr lang="en-US" sz="1400" dirty="0" smtClean="0">
                <a:solidFill>
                  <a:prstClr val="black"/>
                </a:solidFill>
                <a:latin typeface="+mn-lt"/>
              </a:rPr>
              <a:t>Jennifer Tomasone, PhD</a:t>
            </a:r>
          </a:p>
          <a:p>
            <a:pPr>
              <a:lnSpc>
                <a:spcPct val="100000"/>
              </a:lnSpc>
              <a:spcAft>
                <a:spcPts val="0"/>
              </a:spcAft>
            </a:pPr>
            <a:endParaRPr lang="en-US" sz="1400" dirty="0">
              <a:solidFill>
                <a:prstClr val="black"/>
              </a:solidFill>
              <a:latin typeface="+mn-lt"/>
            </a:endParaRPr>
          </a:p>
          <a:p>
            <a:pPr marL="0" indent="0">
              <a:lnSpc>
                <a:spcPct val="100000"/>
              </a:lnSpc>
              <a:spcAft>
                <a:spcPts val="0"/>
              </a:spcAft>
              <a:buNone/>
            </a:pPr>
            <a:endParaRPr lang="en-US" sz="1400" dirty="0">
              <a:solidFill>
                <a:schemeClr val="tx1"/>
              </a:solidFill>
            </a:endParaRPr>
          </a:p>
          <a:p>
            <a:pPr marL="0" indent="0">
              <a:lnSpc>
                <a:spcPct val="100000"/>
              </a:lnSpc>
              <a:spcAft>
                <a:spcPts val="0"/>
              </a:spcAft>
              <a:buNone/>
            </a:pPr>
            <a:endParaRPr lang="en-US" sz="1400" dirty="0" smtClean="0"/>
          </a:p>
        </p:txBody>
      </p:sp>
    </p:spTree>
    <p:extLst>
      <p:ext uri="{BB962C8B-B14F-4D97-AF65-F5344CB8AC3E}">
        <p14:creationId xmlns:p14="http://schemas.microsoft.com/office/powerpoint/2010/main" val="3619584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Deck Purpose</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2</a:t>
            </a:fld>
            <a:endParaRPr lang="en-US" dirty="0">
              <a:solidFill>
                <a:srgbClr val="2E2B60"/>
              </a:solidFill>
            </a:endParaRPr>
          </a:p>
        </p:txBody>
      </p:sp>
      <p:sp>
        <p:nvSpPr>
          <p:cNvPr id="5" name="Text Placeholder 4"/>
          <p:cNvSpPr>
            <a:spLocks noGrp="1"/>
          </p:cNvSpPr>
          <p:nvPr>
            <p:ph type="body" sz="quarter" idx="13"/>
          </p:nvPr>
        </p:nvSpPr>
        <p:spPr>
          <a:xfrm>
            <a:off x="431799" y="1711462"/>
            <a:ext cx="7635875" cy="2403338"/>
          </a:xfrm>
        </p:spPr>
        <p:txBody>
          <a:bodyPr/>
          <a:lstStyle/>
          <a:p>
            <a:pPr marL="285750" indent="-285750">
              <a:buFont typeface="Wingdings" panose="05000000000000000000" pitchFamily="2" charset="2"/>
              <a:buChar char="Ø"/>
            </a:pPr>
            <a:r>
              <a:rPr lang="en-US" sz="1800" dirty="0" smtClean="0">
                <a:latin typeface="+mn-lt"/>
              </a:rPr>
              <a:t>A tool for clinicians and guideline champions to use on their own, in a group with other HCPs, and at leadership tables to promote and support exercise for people living with cancer</a:t>
            </a:r>
          </a:p>
          <a:p>
            <a:endParaRPr lang="en-US" sz="1800" dirty="0" smtClean="0">
              <a:latin typeface="+mn-lt"/>
            </a:endParaRPr>
          </a:p>
          <a:p>
            <a:pPr marL="285750" indent="-285750">
              <a:buFont typeface="Wingdings" panose="05000000000000000000" pitchFamily="2" charset="2"/>
              <a:buChar char="Ø"/>
            </a:pPr>
            <a:r>
              <a:rPr lang="en-US" sz="1800" dirty="0" smtClean="0">
                <a:latin typeface="+mn-lt"/>
              </a:rPr>
              <a:t>A tool to demonstrate the evidence of exercise’s safety and benefits, supporting discussions with patients and other HCPs </a:t>
            </a:r>
          </a:p>
          <a:p>
            <a:endParaRPr lang="en-US" sz="1800" dirty="0" smtClean="0">
              <a:latin typeface="+mn-lt"/>
            </a:endParaRPr>
          </a:p>
          <a:p>
            <a:pPr marL="285750" indent="-285750">
              <a:buFont typeface="Wingdings" panose="05000000000000000000" pitchFamily="2" charset="2"/>
              <a:buChar char="Ø"/>
            </a:pPr>
            <a:r>
              <a:rPr lang="en-US" sz="1800" dirty="0" smtClean="0">
                <a:latin typeface="+mn-lt"/>
              </a:rPr>
              <a:t>A tool to help HCPs support exercise programming for their patients, or facilitate access to online and/or regional exercise resources for cancer survivors / patients</a:t>
            </a:r>
            <a:endParaRPr lang="en-CA" dirty="0"/>
          </a:p>
        </p:txBody>
      </p:sp>
    </p:spTree>
    <p:extLst>
      <p:ext uri="{BB962C8B-B14F-4D97-AF65-F5344CB8AC3E}">
        <p14:creationId xmlns:p14="http://schemas.microsoft.com/office/powerpoint/2010/main" val="2429746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3</a:t>
            </a:fld>
            <a:endParaRPr lang="en-US" dirty="0">
              <a:solidFill>
                <a:srgbClr val="2E2B60"/>
              </a:solidFill>
            </a:endParaRPr>
          </a:p>
        </p:txBody>
      </p:sp>
      <p:sp>
        <p:nvSpPr>
          <p:cNvPr id="5" name="Text Placeholder 4"/>
          <p:cNvSpPr>
            <a:spLocks noGrp="1"/>
          </p:cNvSpPr>
          <p:nvPr>
            <p:ph type="body" sz="quarter" idx="13"/>
          </p:nvPr>
        </p:nvSpPr>
        <p:spPr>
          <a:xfrm>
            <a:off x="431799" y="1698624"/>
            <a:ext cx="8102601" cy="4092576"/>
          </a:xfrm>
        </p:spPr>
        <p:txBody>
          <a:bodyPr/>
          <a:lstStyle/>
          <a:p>
            <a:pPr marL="285750" indent="-285750">
              <a:buFont typeface="Wingdings" panose="05000000000000000000" pitchFamily="2" charset="2"/>
              <a:buChar char="q"/>
            </a:pPr>
            <a:r>
              <a:rPr lang="en-US" sz="1800" dirty="0" smtClean="0">
                <a:latin typeface="+mn-lt"/>
              </a:rPr>
              <a:t>Describe the significance of quality of life (</a:t>
            </a:r>
            <a:r>
              <a:rPr lang="en-US" sz="1800" dirty="0" err="1" smtClean="0">
                <a:latin typeface="+mn-lt"/>
              </a:rPr>
              <a:t>QoL</a:t>
            </a:r>
            <a:r>
              <a:rPr lang="en-US" sz="1800" dirty="0" smtClean="0">
                <a:latin typeface="+mn-lt"/>
              </a:rPr>
              <a:t>) for people living with cancer</a:t>
            </a:r>
          </a:p>
          <a:p>
            <a:pPr marL="285750" indent="-285750">
              <a:buFont typeface="Wingdings" panose="05000000000000000000" pitchFamily="2" charset="2"/>
              <a:buChar char="q"/>
            </a:pPr>
            <a:r>
              <a:rPr lang="en-US" sz="1800" dirty="0" smtClean="0">
                <a:latin typeface="+mn-lt"/>
              </a:rPr>
              <a:t>Outline the evidence of exercise-related benefits for people living with cancer</a:t>
            </a:r>
            <a:endParaRPr lang="en-US" sz="1800" dirty="0">
              <a:latin typeface="+mn-lt"/>
            </a:endParaRPr>
          </a:p>
          <a:p>
            <a:pPr marL="285750" indent="-285750">
              <a:buFont typeface="Wingdings" panose="05000000000000000000" pitchFamily="2" charset="2"/>
              <a:buChar char="q"/>
            </a:pPr>
            <a:r>
              <a:rPr lang="en-US" sz="1800" dirty="0" smtClean="0">
                <a:latin typeface="+mn-lt"/>
              </a:rPr>
              <a:t>Describe the relationship between physical activity and </a:t>
            </a:r>
            <a:r>
              <a:rPr lang="en-US" sz="1800" dirty="0" err="1" smtClean="0">
                <a:latin typeface="+mn-lt"/>
              </a:rPr>
              <a:t>QoL</a:t>
            </a:r>
            <a:r>
              <a:rPr lang="en-US" sz="1800" dirty="0" smtClean="0">
                <a:latin typeface="+mn-lt"/>
              </a:rPr>
              <a:t> for people living with cancer</a:t>
            </a:r>
          </a:p>
          <a:p>
            <a:pPr marL="285750" indent="-285750">
              <a:buFont typeface="Wingdings" panose="05000000000000000000" pitchFamily="2" charset="2"/>
              <a:buChar char="q"/>
            </a:pPr>
            <a:r>
              <a:rPr lang="en-US" sz="1800" dirty="0" smtClean="0">
                <a:latin typeface="+mn-lt"/>
              </a:rPr>
              <a:t>Describe the CCO evidence-based recommendations for physical activity type and volume</a:t>
            </a:r>
          </a:p>
          <a:p>
            <a:pPr marL="285750" indent="-285750">
              <a:buFont typeface="Wingdings" panose="05000000000000000000" pitchFamily="2" charset="2"/>
              <a:buChar char="q"/>
            </a:pPr>
            <a:r>
              <a:rPr lang="en-US" sz="1800" dirty="0">
                <a:latin typeface="+mn-lt"/>
              </a:rPr>
              <a:t>Identify </a:t>
            </a:r>
            <a:r>
              <a:rPr lang="en-US" sz="1800" dirty="0" smtClean="0">
                <a:latin typeface="+mn-lt"/>
              </a:rPr>
              <a:t>barriers to exercise for people living with cancer </a:t>
            </a:r>
          </a:p>
          <a:p>
            <a:pPr marL="285750" indent="-285750">
              <a:buFont typeface="Wingdings" panose="05000000000000000000" pitchFamily="2" charset="2"/>
              <a:buChar char="q"/>
            </a:pPr>
            <a:r>
              <a:rPr lang="en-US" sz="1800" dirty="0" smtClean="0">
                <a:latin typeface="+mn-lt"/>
              </a:rPr>
              <a:t>Apply strategies to support active lifestyles for people living with cancer</a:t>
            </a:r>
          </a:p>
        </p:txBody>
      </p:sp>
    </p:spTree>
    <p:extLst>
      <p:ext uri="{BB962C8B-B14F-4D97-AF65-F5344CB8AC3E}">
        <p14:creationId xmlns:p14="http://schemas.microsoft.com/office/powerpoint/2010/main" val="316763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Cancer and Quality of Life</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solidFill>
                  <a:srgbClr val="2E2B60"/>
                </a:solidFill>
              </a:rPr>
              <a:pPr/>
              <a:t>4</a:t>
            </a:fld>
            <a:endParaRPr lang="en-US" dirty="0">
              <a:solidFill>
                <a:srgbClr val="2E2B60"/>
              </a:solidFill>
            </a:endParaRPr>
          </a:p>
        </p:txBody>
      </p:sp>
      <p:grpSp>
        <p:nvGrpSpPr>
          <p:cNvPr id="24" name="Group 23"/>
          <p:cNvGrpSpPr/>
          <p:nvPr/>
        </p:nvGrpSpPr>
        <p:grpSpPr>
          <a:xfrm>
            <a:off x="4348876" y="1421273"/>
            <a:ext cx="4795124" cy="2886280"/>
            <a:chOff x="4348876" y="1950715"/>
            <a:chExt cx="4795124" cy="2886280"/>
          </a:xfrm>
        </p:grpSpPr>
        <p:sp>
          <p:nvSpPr>
            <p:cNvPr id="4" name="TextBox 3"/>
            <p:cNvSpPr txBox="1"/>
            <p:nvPr/>
          </p:nvSpPr>
          <p:spPr>
            <a:xfrm>
              <a:off x="4348876" y="3638591"/>
              <a:ext cx="1627561" cy="923330"/>
            </a:xfrm>
            <a:prstGeom prst="rect">
              <a:avLst/>
            </a:prstGeom>
            <a:noFill/>
          </p:spPr>
          <p:txBody>
            <a:bodyPr wrap="square" rtlCol="0">
              <a:spAutoFit/>
            </a:bodyPr>
            <a:lstStyle/>
            <a:p>
              <a:pPr algn="ctr"/>
              <a:r>
                <a:rPr lang="en-US" dirty="0" smtClean="0">
                  <a:solidFill>
                    <a:srgbClr val="0070C0"/>
                  </a:solidFill>
                </a:rPr>
                <a:t>Scientific &amp; Technological Advances</a:t>
              </a:r>
              <a:endParaRPr lang="en-CA" dirty="0">
                <a:solidFill>
                  <a:srgbClr val="0070C0"/>
                </a:solidFill>
              </a:endParaRPr>
            </a:p>
          </p:txBody>
        </p:sp>
        <p:sp>
          <p:nvSpPr>
            <p:cNvPr id="14" name="TextBox 13"/>
            <p:cNvSpPr txBox="1"/>
            <p:nvPr/>
          </p:nvSpPr>
          <p:spPr>
            <a:xfrm>
              <a:off x="7511627" y="3636666"/>
              <a:ext cx="1417618" cy="1200329"/>
            </a:xfrm>
            <a:prstGeom prst="rect">
              <a:avLst/>
            </a:prstGeom>
            <a:noFill/>
          </p:spPr>
          <p:txBody>
            <a:bodyPr wrap="square" rtlCol="0">
              <a:spAutoFit/>
            </a:bodyPr>
            <a:lstStyle/>
            <a:p>
              <a:pPr algn="ctr"/>
              <a:r>
                <a:rPr lang="en-US" dirty="0" smtClean="0">
                  <a:solidFill>
                    <a:srgbClr val="0070C0"/>
                  </a:solidFill>
                </a:rPr>
                <a:t>Life Expectancy for Cancer Patients</a:t>
              </a:r>
              <a:endParaRPr lang="en-CA" dirty="0">
                <a:solidFill>
                  <a:srgbClr val="0070C0"/>
                </a:solidFill>
              </a:endParaRPr>
            </a:p>
          </p:txBody>
        </p:sp>
        <p:sp>
          <p:nvSpPr>
            <p:cNvPr id="15" name="TextBox 14"/>
            <p:cNvSpPr txBox="1"/>
            <p:nvPr/>
          </p:nvSpPr>
          <p:spPr>
            <a:xfrm>
              <a:off x="5882639" y="3632451"/>
              <a:ext cx="1627561" cy="923330"/>
            </a:xfrm>
            <a:prstGeom prst="rect">
              <a:avLst/>
            </a:prstGeom>
            <a:noFill/>
          </p:spPr>
          <p:txBody>
            <a:bodyPr wrap="square" rtlCol="0">
              <a:spAutoFit/>
            </a:bodyPr>
            <a:lstStyle/>
            <a:p>
              <a:pPr algn="ctr"/>
              <a:r>
                <a:rPr lang="en-US" dirty="0" smtClean="0">
                  <a:solidFill>
                    <a:srgbClr val="0070C0"/>
                  </a:solidFill>
                </a:rPr>
                <a:t>Quality of Cancer Treatment</a:t>
              </a:r>
              <a:endParaRPr lang="en-CA" dirty="0">
                <a:solidFill>
                  <a:srgbClr val="0070C0"/>
                </a:solidFill>
              </a:endParaRPr>
            </a:p>
          </p:txBody>
        </p:sp>
        <p:grpSp>
          <p:nvGrpSpPr>
            <p:cNvPr id="23" name="Group 22"/>
            <p:cNvGrpSpPr/>
            <p:nvPr/>
          </p:nvGrpSpPr>
          <p:grpSpPr>
            <a:xfrm>
              <a:off x="4441372" y="1950715"/>
              <a:ext cx="4702628" cy="1719292"/>
              <a:chOff x="4441372" y="1950715"/>
              <a:chExt cx="4702628" cy="1719292"/>
            </a:xfrm>
          </p:grpSpPr>
          <p:sp>
            <p:nvSpPr>
              <p:cNvPr id="3" name="Up Arrow 2"/>
              <p:cNvSpPr/>
              <p:nvPr/>
            </p:nvSpPr>
            <p:spPr>
              <a:xfrm>
                <a:off x="4977539" y="1950715"/>
                <a:ext cx="400595" cy="1541417"/>
              </a:xfrm>
              <a:prstGeom prst="upArrow">
                <a:avLst/>
              </a:prstGeom>
              <a:gradFill flip="none" rotWithShape="1">
                <a:gsLst>
                  <a:gs pos="0">
                    <a:schemeClr val="accent3">
                      <a:lumMod val="75000"/>
                    </a:schemeClr>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2" name="Up Arrow 11"/>
              <p:cNvSpPr/>
              <p:nvPr/>
            </p:nvSpPr>
            <p:spPr>
              <a:xfrm>
                <a:off x="6497063" y="1950719"/>
                <a:ext cx="400595" cy="1541417"/>
              </a:xfrm>
              <a:prstGeom prst="upArrow">
                <a:avLst/>
              </a:prstGeom>
              <a:gradFill flip="none" rotWithShape="1">
                <a:gsLst>
                  <a:gs pos="0">
                    <a:schemeClr val="accent3">
                      <a:lumMod val="75000"/>
                    </a:schemeClr>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3" name="Up Arrow 12"/>
              <p:cNvSpPr/>
              <p:nvPr/>
            </p:nvSpPr>
            <p:spPr>
              <a:xfrm>
                <a:off x="8016587" y="1950720"/>
                <a:ext cx="400595" cy="1541417"/>
              </a:xfrm>
              <a:prstGeom prst="upArrow">
                <a:avLst/>
              </a:prstGeom>
              <a:gradFill flip="none" rotWithShape="1">
                <a:gsLst>
                  <a:gs pos="0">
                    <a:schemeClr val="accent3">
                      <a:lumMod val="75000"/>
                    </a:schemeClr>
                  </a:gs>
                  <a:gs pos="100000">
                    <a:schemeClr val="accent3">
                      <a:lumMod val="20000"/>
                      <a:lumOff val="8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cxnSp>
            <p:nvCxnSpPr>
              <p:cNvPr id="17" name="Straight Connector 16"/>
              <p:cNvCxnSpPr/>
              <p:nvPr/>
            </p:nvCxnSpPr>
            <p:spPr>
              <a:xfrm>
                <a:off x="4441372" y="3581792"/>
                <a:ext cx="4702628"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Oval 17"/>
              <p:cNvSpPr/>
              <p:nvPr/>
            </p:nvSpPr>
            <p:spPr>
              <a:xfrm>
                <a:off x="5091808" y="3496950"/>
                <a:ext cx="175113" cy="169682"/>
              </a:xfrm>
              <a:prstGeom prst="ellipse">
                <a:avLst/>
              </a:prstGeom>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rgbClr val="0070C0"/>
                  </a:solidFill>
                </a:endParaRPr>
              </a:p>
            </p:txBody>
          </p:sp>
          <p:sp>
            <p:nvSpPr>
              <p:cNvPr id="19" name="Oval 18"/>
              <p:cNvSpPr/>
              <p:nvPr/>
            </p:nvSpPr>
            <p:spPr>
              <a:xfrm>
                <a:off x="6608864" y="3500325"/>
                <a:ext cx="175113" cy="169682"/>
              </a:xfrm>
              <a:prstGeom prst="ellipse">
                <a:avLst/>
              </a:prstGeom>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rgbClr val="0070C0"/>
                  </a:solidFill>
                </a:endParaRPr>
              </a:p>
            </p:txBody>
          </p:sp>
          <p:sp>
            <p:nvSpPr>
              <p:cNvPr id="20" name="Oval 19"/>
              <p:cNvSpPr/>
              <p:nvPr/>
            </p:nvSpPr>
            <p:spPr>
              <a:xfrm>
                <a:off x="8134629" y="3496950"/>
                <a:ext cx="175113" cy="169682"/>
              </a:xfrm>
              <a:prstGeom prst="ellipse">
                <a:avLst/>
              </a:prstGeom>
              <a:ln>
                <a:solidFill>
                  <a:srgbClr val="0070C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rgbClr val="0070C0"/>
                  </a:solidFill>
                </a:endParaRPr>
              </a:p>
            </p:txBody>
          </p:sp>
        </p:grpSp>
      </p:grpSp>
      <p:sp>
        <p:nvSpPr>
          <p:cNvPr id="21" name="TextBox 20"/>
          <p:cNvSpPr txBox="1"/>
          <p:nvPr/>
        </p:nvSpPr>
        <p:spPr>
          <a:xfrm>
            <a:off x="4575881" y="4369377"/>
            <a:ext cx="4402655" cy="1477328"/>
          </a:xfrm>
          <a:prstGeom prst="rect">
            <a:avLst/>
          </a:prstGeom>
          <a:noFill/>
        </p:spPr>
        <p:txBody>
          <a:bodyPr wrap="square" rtlCol="0">
            <a:spAutoFit/>
          </a:bodyPr>
          <a:lstStyle/>
          <a:p>
            <a:pPr algn="ctr"/>
            <a:r>
              <a:rPr lang="en-US" i="1" dirty="0" smtClean="0"/>
              <a:t/>
            </a:r>
            <a:br>
              <a:rPr lang="en-US" i="1" dirty="0" smtClean="0"/>
            </a:br>
            <a:r>
              <a:rPr lang="en-US" i="1" dirty="0" smtClean="0"/>
              <a:t/>
            </a:r>
            <a:br>
              <a:rPr lang="en-US" i="1" dirty="0" smtClean="0"/>
            </a:br>
            <a:r>
              <a:rPr lang="en-US" i="1" dirty="0" smtClean="0"/>
              <a:t>With cancer patients living longer, </a:t>
            </a:r>
            <a:r>
              <a:rPr lang="en-US" b="1" i="1" dirty="0" smtClean="0"/>
              <a:t>quality of life </a:t>
            </a:r>
            <a:r>
              <a:rPr lang="en-US" i="1" dirty="0" smtClean="0"/>
              <a:t>has become very important to both patients and healthcare providers.</a:t>
            </a:r>
            <a:endParaRPr lang="en-CA" i="1" dirty="0"/>
          </a:p>
        </p:txBody>
      </p:sp>
      <p:sp>
        <p:nvSpPr>
          <p:cNvPr id="22" name="Round Single Corner Rectangle 21"/>
          <p:cNvSpPr/>
          <p:nvPr/>
        </p:nvSpPr>
        <p:spPr>
          <a:xfrm rot="5400000">
            <a:off x="320757" y="1242248"/>
            <a:ext cx="3747735" cy="4389253"/>
          </a:xfrm>
          <a:prstGeom prst="round1Rect">
            <a:avLst>
              <a:gd name="adj" fmla="val 14889"/>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40344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One Component of </a:t>
            </a:r>
            <a:r>
              <a:rPr lang="en-US" dirty="0" err="1" smtClean="0"/>
              <a:t>QoL</a:t>
            </a:r>
            <a:r>
              <a:rPr lang="en-US" dirty="0" smtClean="0"/>
              <a:t>: Physical Health </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solidFill>
                  <a:srgbClr val="2E2B60"/>
                </a:solidFill>
              </a:rPr>
              <a:pPr/>
              <a:t>5</a:t>
            </a:fld>
            <a:endParaRPr lang="en-US" dirty="0">
              <a:solidFill>
                <a:srgbClr val="2E2B60"/>
              </a:solidFill>
            </a:endParaRPr>
          </a:p>
        </p:txBody>
      </p:sp>
      <p:sp>
        <p:nvSpPr>
          <p:cNvPr id="11" name="Oval 10"/>
          <p:cNvSpPr/>
          <p:nvPr/>
        </p:nvSpPr>
        <p:spPr>
          <a:xfrm>
            <a:off x="838200" y="1219200"/>
            <a:ext cx="5181599" cy="5137149"/>
          </a:xfrm>
          <a:prstGeom prst="ellipse">
            <a:avLst/>
          </a:prstGeom>
          <a:solidFill>
            <a:schemeClr val="tx2">
              <a:lumMod val="25000"/>
              <a:lumOff val="75000"/>
            </a:schemeClr>
          </a:solidFill>
          <a:ln>
            <a:solidFill>
              <a:srgbClr val="7030A0"/>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sp>
        <p:nvSpPr>
          <p:cNvPr id="12" name="Oval 11"/>
          <p:cNvSpPr/>
          <p:nvPr/>
        </p:nvSpPr>
        <p:spPr>
          <a:xfrm>
            <a:off x="1573797" y="1944618"/>
            <a:ext cx="3710404" cy="3686312"/>
          </a:xfrm>
          <a:prstGeom prst="ellipse">
            <a:avLst/>
          </a:prstGeom>
          <a:solidFill>
            <a:srgbClr val="00B0F0">
              <a:alpha val="30000"/>
            </a:srgbClr>
          </a:solidFill>
          <a:ln>
            <a:solidFill>
              <a:srgbClr val="00B0F0"/>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lt1">
                  <a:alpha val="30000"/>
                </a:schemeClr>
              </a:solidFill>
            </a:endParaRPr>
          </a:p>
        </p:txBody>
      </p:sp>
      <p:sp>
        <p:nvSpPr>
          <p:cNvPr id="13" name="TextBox 12"/>
          <p:cNvSpPr txBox="1"/>
          <p:nvPr/>
        </p:nvSpPr>
        <p:spPr>
          <a:xfrm>
            <a:off x="2861158" y="1368793"/>
            <a:ext cx="1135682" cy="461665"/>
          </a:xfrm>
          <a:prstGeom prst="rect">
            <a:avLst/>
          </a:prstGeom>
          <a:noFill/>
        </p:spPr>
        <p:txBody>
          <a:bodyPr wrap="square" rtlCol="0">
            <a:spAutoFit/>
          </a:bodyPr>
          <a:lstStyle/>
          <a:p>
            <a:pPr algn="ctr"/>
            <a:r>
              <a:rPr lang="en-US" sz="2400" dirty="0" err="1" smtClean="0"/>
              <a:t>QoL</a:t>
            </a:r>
            <a:endParaRPr lang="en-CA" sz="2400" dirty="0"/>
          </a:p>
        </p:txBody>
      </p:sp>
      <p:sp>
        <p:nvSpPr>
          <p:cNvPr id="14" name="TextBox 13"/>
          <p:cNvSpPr txBox="1"/>
          <p:nvPr/>
        </p:nvSpPr>
        <p:spPr>
          <a:xfrm>
            <a:off x="2086479" y="2357735"/>
            <a:ext cx="2740701" cy="461665"/>
          </a:xfrm>
          <a:prstGeom prst="rect">
            <a:avLst/>
          </a:prstGeom>
          <a:noFill/>
        </p:spPr>
        <p:txBody>
          <a:bodyPr wrap="square" rtlCol="0">
            <a:spAutoFit/>
          </a:bodyPr>
          <a:lstStyle/>
          <a:p>
            <a:pPr algn="ctr"/>
            <a:r>
              <a:rPr lang="en-US" sz="2400" dirty="0" smtClean="0"/>
              <a:t>Physical Health</a:t>
            </a:r>
            <a:endParaRPr lang="en-CA" sz="2400" dirty="0"/>
          </a:p>
        </p:txBody>
      </p:sp>
      <p:sp>
        <p:nvSpPr>
          <p:cNvPr id="15" name="TextBox 14"/>
          <p:cNvSpPr txBox="1"/>
          <p:nvPr/>
        </p:nvSpPr>
        <p:spPr>
          <a:xfrm>
            <a:off x="2545669" y="4428594"/>
            <a:ext cx="1908452" cy="369332"/>
          </a:xfrm>
          <a:prstGeom prst="rect">
            <a:avLst/>
          </a:prstGeom>
          <a:noFill/>
        </p:spPr>
        <p:txBody>
          <a:bodyPr wrap="square" rtlCol="0">
            <a:spAutoFit/>
          </a:bodyPr>
          <a:lstStyle/>
          <a:p>
            <a:pPr algn="ctr"/>
            <a:r>
              <a:rPr lang="en-US" dirty="0" smtClean="0">
                <a:solidFill>
                  <a:schemeClr val="tx2">
                    <a:lumMod val="50000"/>
                    <a:lumOff val="50000"/>
                  </a:schemeClr>
                </a:solidFill>
              </a:rPr>
              <a:t>Body image</a:t>
            </a:r>
          </a:p>
        </p:txBody>
      </p:sp>
      <p:sp>
        <p:nvSpPr>
          <p:cNvPr id="3" name="Rectangle 2"/>
          <p:cNvSpPr/>
          <p:nvPr/>
        </p:nvSpPr>
        <p:spPr>
          <a:xfrm>
            <a:off x="2545669" y="2819400"/>
            <a:ext cx="1822323" cy="646331"/>
          </a:xfrm>
          <a:prstGeom prst="rect">
            <a:avLst/>
          </a:prstGeom>
        </p:spPr>
        <p:txBody>
          <a:bodyPr wrap="square">
            <a:spAutoFit/>
          </a:bodyPr>
          <a:lstStyle/>
          <a:p>
            <a:pPr algn="ctr"/>
            <a:r>
              <a:rPr lang="en-US" dirty="0" smtClean="0">
                <a:solidFill>
                  <a:srgbClr val="FFFF00"/>
                </a:solidFill>
              </a:rPr>
              <a:t>Activities of daily </a:t>
            </a:r>
            <a:r>
              <a:rPr lang="en-US" dirty="0">
                <a:solidFill>
                  <a:srgbClr val="FFFF00"/>
                </a:solidFill>
              </a:rPr>
              <a:t>l</a:t>
            </a:r>
            <a:r>
              <a:rPr lang="en-US" dirty="0" smtClean="0">
                <a:solidFill>
                  <a:srgbClr val="FFFF00"/>
                </a:solidFill>
              </a:rPr>
              <a:t>iving</a:t>
            </a:r>
            <a:endParaRPr lang="en-CA" dirty="0">
              <a:solidFill>
                <a:srgbClr val="FFFF00"/>
              </a:solidFill>
            </a:endParaRPr>
          </a:p>
        </p:txBody>
      </p:sp>
      <p:sp>
        <p:nvSpPr>
          <p:cNvPr id="16" name="Rectangle 15"/>
          <p:cNvSpPr/>
          <p:nvPr/>
        </p:nvSpPr>
        <p:spPr>
          <a:xfrm>
            <a:off x="2600994" y="3492700"/>
            <a:ext cx="1822323" cy="923330"/>
          </a:xfrm>
          <a:prstGeom prst="rect">
            <a:avLst/>
          </a:prstGeom>
        </p:spPr>
        <p:txBody>
          <a:bodyPr wrap="square">
            <a:spAutoFit/>
          </a:bodyPr>
          <a:lstStyle/>
          <a:p>
            <a:pPr algn="ctr"/>
            <a:r>
              <a:rPr lang="en-US" dirty="0" smtClean="0">
                <a:solidFill>
                  <a:srgbClr val="008000"/>
                </a:solidFill>
              </a:rPr>
              <a:t>Participation in leisure and social activity</a:t>
            </a:r>
          </a:p>
        </p:txBody>
      </p:sp>
      <p:sp>
        <p:nvSpPr>
          <p:cNvPr id="17" name="TextBox 16"/>
          <p:cNvSpPr txBox="1"/>
          <p:nvPr/>
        </p:nvSpPr>
        <p:spPr>
          <a:xfrm>
            <a:off x="2414753" y="4851163"/>
            <a:ext cx="2088313" cy="646331"/>
          </a:xfrm>
          <a:prstGeom prst="rect">
            <a:avLst/>
          </a:prstGeom>
          <a:noFill/>
        </p:spPr>
        <p:txBody>
          <a:bodyPr wrap="square" rtlCol="0">
            <a:spAutoFit/>
          </a:bodyPr>
          <a:lstStyle/>
          <a:p>
            <a:pPr algn="ctr"/>
            <a:r>
              <a:rPr lang="en-US" dirty="0" smtClean="0">
                <a:solidFill>
                  <a:srgbClr val="E47624"/>
                </a:solidFill>
              </a:rPr>
              <a:t>Treatment tolerance</a:t>
            </a:r>
          </a:p>
        </p:txBody>
      </p:sp>
      <p:pic>
        <p:nvPicPr>
          <p:cNvPr id="7" name="Picture 6"/>
          <p:cNvPicPr>
            <a:picLocks noChangeAspect="1"/>
          </p:cNvPicPr>
          <p:nvPr/>
        </p:nvPicPr>
        <p:blipFill>
          <a:blip r:embed="rId3"/>
          <a:stretch>
            <a:fillRect/>
          </a:stretch>
        </p:blipFill>
        <p:spPr>
          <a:xfrm rot="20731653">
            <a:off x="5695980" y="888929"/>
            <a:ext cx="2337009" cy="1987800"/>
          </a:xfrm>
          <a:prstGeom prst="rect">
            <a:avLst/>
          </a:prstGeom>
        </p:spPr>
      </p:pic>
      <p:pic>
        <p:nvPicPr>
          <p:cNvPr id="8" name="Picture 7"/>
          <p:cNvPicPr>
            <a:picLocks noChangeAspect="1"/>
          </p:cNvPicPr>
          <p:nvPr/>
        </p:nvPicPr>
        <p:blipFill>
          <a:blip r:embed="rId4"/>
          <a:stretch>
            <a:fillRect/>
          </a:stretch>
        </p:blipFill>
        <p:spPr>
          <a:xfrm>
            <a:off x="6716445" y="2448461"/>
            <a:ext cx="2091109" cy="1591194"/>
          </a:xfrm>
          <a:prstGeom prst="rect">
            <a:avLst/>
          </a:prstGeom>
        </p:spPr>
      </p:pic>
      <p:pic>
        <p:nvPicPr>
          <p:cNvPr id="10" name="Picture 9"/>
          <p:cNvPicPr>
            <a:picLocks noChangeAspect="1"/>
          </p:cNvPicPr>
          <p:nvPr/>
        </p:nvPicPr>
        <p:blipFill>
          <a:blip r:embed="rId5"/>
          <a:stretch>
            <a:fillRect/>
          </a:stretch>
        </p:blipFill>
        <p:spPr>
          <a:xfrm rot="954149">
            <a:off x="5517885" y="4955672"/>
            <a:ext cx="2322777" cy="2030144"/>
          </a:xfrm>
          <a:prstGeom prst="rect">
            <a:avLst/>
          </a:prstGeom>
        </p:spPr>
      </p:pic>
      <p:pic>
        <p:nvPicPr>
          <p:cNvPr id="18" name="Picture 17"/>
          <p:cNvPicPr>
            <a:picLocks noChangeAspect="1"/>
          </p:cNvPicPr>
          <p:nvPr/>
        </p:nvPicPr>
        <p:blipFill>
          <a:blip r:embed="rId6"/>
          <a:stretch>
            <a:fillRect/>
          </a:stretch>
        </p:blipFill>
        <p:spPr>
          <a:xfrm>
            <a:off x="6256073" y="3950795"/>
            <a:ext cx="2328874" cy="1853345"/>
          </a:xfrm>
          <a:prstGeom prst="rect">
            <a:avLst/>
          </a:prstGeom>
        </p:spPr>
      </p:pic>
    </p:spTree>
    <p:extLst>
      <p:ext uri="{BB962C8B-B14F-4D97-AF65-F5344CB8AC3E}">
        <p14:creationId xmlns:p14="http://schemas.microsoft.com/office/powerpoint/2010/main" val="979503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528"/>
            <a:ext cx="8229600" cy="741362"/>
          </a:xfrm>
        </p:spPr>
        <p:txBody>
          <a:bodyPr/>
          <a:lstStyle/>
          <a:p>
            <a:r>
              <a:rPr lang="en-US" dirty="0" smtClean="0"/>
              <a:t>Evidence of Exercise-Related Benefits for People Living with Cancer</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6</a:t>
            </a:fld>
            <a:endParaRPr lang="en-US" dirty="0">
              <a:solidFill>
                <a:srgbClr val="2E2B60"/>
              </a:solidFill>
            </a:endParaRPr>
          </a:p>
        </p:txBody>
      </p:sp>
      <p:sp>
        <p:nvSpPr>
          <p:cNvPr id="8" name="Content Placeholder 2"/>
          <p:cNvSpPr txBox="1">
            <a:spLocks/>
          </p:cNvSpPr>
          <p:nvPr/>
        </p:nvSpPr>
        <p:spPr>
          <a:xfrm>
            <a:off x="457200" y="1600200"/>
            <a:ext cx="8229600" cy="45259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smtClean="0"/>
              <a:t>A growing body of strong evidence describes numerous benefits for people living with cancer that engage in exercise</a:t>
            </a:r>
          </a:p>
          <a:p>
            <a:pPr>
              <a:lnSpc>
                <a:spcPct val="120000"/>
              </a:lnSpc>
            </a:pPr>
            <a:r>
              <a:rPr lang="en-US" dirty="0" smtClean="0"/>
              <a:t>A recent systematic review by the Guideline Development group identified:</a:t>
            </a:r>
          </a:p>
          <a:p>
            <a:pPr lvl="1">
              <a:lnSpc>
                <a:spcPct val="120000"/>
              </a:lnSpc>
            </a:pPr>
            <a:r>
              <a:rPr lang="en-US" dirty="0" smtClean="0"/>
              <a:t>3 guidelines (since 2005)</a:t>
            </a:r>
          </a:p>
          <a:p>
            <a:pPr lvl="1">
              <a:lnSpc>
                <a:spcPct val="120000"/>
              </a:lnSpc>
            </a:pPr>
            <a:r>
              <a:rPr lang="en-US" dirty="0" smtClean="0"/>
              <a:t>18 systematic reviews (since 2005)</a:t>
            </a:r>
          </a:p>
          <a:p>
            <a:pPr lvl="1">
              <a:lnSpc>
                <a:spcPct val="120000"/>
              </a:lnSpc>
            </a:pPr>
            <a:r>
              <a:rPr lang="en-US" dirty="0" smtClean="0"/>
              <a:t>And 29 recent RCTs (since 2011)</a:t>
            </a:r>
          </a:p>
          <a:p>
            <a:pPr>
              <a:lnSpc>
                <a:spcPct val="120000"/>
              </a:lnSpc>
            </a:pPr>
            <a:r>
              <a:rPr lang="en-US" dirty="0" smtClean="0"/>
              <a:t>The evidence indicates </a:t>
            </a:r>
            <a:r>
              <a:rPr lang="en-US" dirty="0" err="1" smtClean="0"/>
              <a:t>QoL</a:t>
            </a:r>
            <a:r>
              <a:rPr lang="en-US" dirty="0" smtClean="0"/>
              <a:t> and physical fitness benefits for people living with cancer who exercise compared to controls</a:t>
            </a:r>
          </a:p>
          <a:p>
            <a:pPr>
              <a:lnSpc>
                <a:spcPct val="120000"/>
              </a:lnSpc>
            </a:pPr>
            <a:r>
              <a:rPr lang="en-US" dirty="0" smtClean="0"/>
              <a:t>Epidemiological data support improved all-cause and cancer-specific survival for those who are active compared to those who are sedentary</a:t>
            </a:r>
            <a:endParaRPr lang="en-US" dirty="0"/>
          </a:p>
        </p:txBody>
      </p:sp>
    </p:spTree>
    <p:extLst>
      <p:ext uri="{BB962C8B-B14F-4D97-AF65-F5344CB8AC3E}">
        <p14:creationId xmlns:p14="http://schemas.microsoft.com/office/powerpoint/2010/main" val="205296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528"/>
            <a:ext cx="8229600" cy="741362"/>
          </a:xfrm>
        </p:spPr>
        <p:txBody>
          <a:bodyPr/>
          <a:lstStyle/>
          <a:p>
            <a:r>
              <a:rPr lang="en-US" dirty="0" smtClean="0"/>
              <a:t>Evidence of Exercise-Related Benefits for People Living with Cancer</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solidFill>
                  <a:srgbClr val="2E2B60"/>
                </a:solidFill>
              </a:rPr>
              <a:pPr/>
              <a:t>7</a:t>
            </a:fld>
            <a:endParaRPr lang="en-US" dirty="0">
              <a:solidFill>
                <a:srgbClr val="2E2B60"/>
              </a:solidFill>
            </a:endParaRPr>
          </a:p>
        </p:txBody>
      </p:sp>
      <p:grpSp>
        <p:nvGrpSpPr>
          <p:cNvPr id="14" name="Group 13"/>
          <p:cNvGrpSpPr/>
          <p:nvPr/>
        </p:nvGrpSpPr>
        <p:grpSpPr>
          <a:xfrm>
            <a:off x="4648199" y="2057400"/>
            <a:ext cx="2011680" cy="3657600"/>
            <a:chOff x="2620624" y="1602104"/>
            <a:chExt cx="1215304" cy="2136140"/>
          </a:xfrm>
        </p:grpSpPr>
        <p:sp>
          <p:nvSpPr>
            <p:cNvPr id="19" name="Rounded Rectangle 18"/>
            <p:cNvSpPr/>
            <p:nvPr/>
          </p:nvSpPr>
          <p:spPr>
            <a:xfrm>
              <a:off x="2620624"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ounded Rectangle 8"/>
            <p:cNvSpPr/>
            <p:nvPr/>
          </p:nvSpPr>
          <p:spPr>
            <a:xfrm>
              <a:off x="2679950"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Social Benefits</a:t>
              </a:r>
              <a:endParaRPr lang="en-US" sz="1300" kern="1200" dirty="0"/>
            </a:p>
          </p:txBody>
        </p:sp>
      </p:grpSp>
      <p:grpSp>
        <p:nvGrpSpPr>
          <p:cNvPr id="21" name="Group 20"/>
          <p:cNvGrpSpPr/>
          <p:nvPr/>
        </p:nvGrpSpPr>
        <p:grpSpPr>
          <a:xfrm>
            <a:off x="6857999" y="2057400"/>
            <a:ext cx="2011680" cy="3657600"/>
            <a:chOff x="3928851" y="1602104"/>
            <a:chExt cx="1215304" cy="2136140"/>
          </a:xfrm>
        </p:grpSpPr>
        <p:sp>
          <p:nvSpPr>
            <p:cNvPr id="22" name="Rounded Rectangle 21"/>
            <p:cNvSpPr/>
            <p:nvPr/>
          </p:nvSpPr>
          <p:spPr>
            <a:xfrm>
              <a:off x="3928851"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ounded Rectangle 10"/>
            <p:cNvSpPr/>
            <p:nvPr/>
          </p:nvSpPr>
          <p:spPr>
            <a:xfrm>
              <a:off x="3988177"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Clinical Benefits</a:t>
              </a:r>
              <a:endParaRPr lang="en-US" sz="1300" kern="1200" dirty="0"/>
            </a:p>
          </p:txBody>
        </p:sp>
      </p:grpSp>
      <p:grpSp>
        <p:nvGrpSpPr>
          <p:cNvPr id="24" name="Group 23"/>
          <p:cNvGrpSpPr/>
          <p:nvPr/>
        </p:nvGrpSpPr>
        <p:grpSpPr>
          <a:xfrm>
            <a:off x="2438399" y="2057400"/>
            <a:ext cx="2011680" cy="3657600"/>
            <a:chOff x="2620624" y="1602104"/>
            <a:chExt cx="1215304" cy="2136140"/>
          </a:xfrm>
        </p:grpSpPr>
        <p:sp>
          <p:nvSpPr>
            <p:cNvPr id="25" name="Rounded Rectangle 24"/>
            <p:cNvSpPr/>
            <p:nvPr/>
          </p:nvSpPr>
          <p:spPr>
            <a:xfrm>
              <a:off x="2620624" y="1602104"/>
              <a:ext cx="121530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ounded Rectangle 8"/>
            <p:cNvSpPr/>
            <p:nvPr/>
          </p:nvSpPr>
          <p:spPr>
            <a:xfrm>
              <a:off x="2679950"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Psychological </a:t>
              </a:r>
              <a:r>
                <a:rPr lang="en-US" sz="1300" kern="1200" dirty="0" smtClean="0"/>
                <a:t>Benefits</a:t>
              </a:r>
              <a:endParaRPr lang="en-US" sz="1300" kern="1200" dirty="0"/>
            </a:p>
          </p:txBody>
        </p:sp>
      </p:grpSp>
      <p:grpSp>
        <p:nvGrpSpPr>
          <p:cNvPr id="27" name="Group 26"/>
          <p:cNvGrpSpPr/>
          <p:nvPr/>
        </p:nvGrpSpPr>
        <p:grpSpPr>
          <a:xfrm>
            <a:off x="228600" y="2057400"/>
            <a:ext cx="2011680" cy="3657600"/>
            <a:chOff x="2620624" y="1602104"/>
            <a:chExt cx="1336834" cy="2136140"/>
          </a:xfrm>
        </p:grpSpPr>
        <p:sp>
          <p:nvSpPr>
            <p:cNvPr id="28" name="Rounded Rectangle 27"/>
            <p:cNvSpPr/>
            <p:nvPr/>
          </p:nvSpPr>
          <p:spPr>
            <a:xfrm>
              <a:off x="2620624" y="1602104"/>
              <a:ext cx="133683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Rounded Rectangle 8"/>
            <p:cNvSpPr/>
            <p:nvPr/>
          </p:nvSpPr>
          <p:spPr>
            <a:xfrm>
              <a:off x="2679950" y="1661430"/>
              <a:ext cx="1096652"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Physical Benefits</a:t>
              </a:r>
            </a:p>
          </p:txBody>
        </p:sp>
      </p:grpSp>
      <p:grpSp>
        <p:nvGrpSpPr>
          <p:cNvPr id="30" name="Group 29"/>
          <p:cNvGrpSpPr/>
          <p:nvPr/>
        </p:nvGrpSpPr>
        <p:grpSpPr>
          <a:xfrm>
            <a:off x="228599" y="1284006"/>
            <a:ext cx="8641079" cy="660419"/>
            <a:chOff x="2620624" y="1602104"/>
            <a:chExt cx="1336834" cy="2136140"/>
          </a:xfrm>
        </p:grpSpPr>
        <p:sp>
          <p:nvSpPr>
            <p:cNvPr id="31" name="Rounded Rectangle 30"/>
            <p:cNvSpPr/>
            <p:nvPr/>
          </p:nvSpPr>
          <p:spPr>
            <a:xfrm>
              <a:off x="2620624" y="1602104"/>
              <a:ext cx="1336834" cy="213614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Rounded Rectangle 8"/>
            <p:cNvSpPr/>
            <p:nvPr/>
          </p:nvSpPr>
          <p:spPr>
            <a:xfrm>
              <a:off x="2620624" y="1661432"/>
              <a:ext cx="1336834" cy="2017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dirty="0" smtClean="0"/>
                <a:t>4 Domains of </a:t>
              </a:r>
              <a:r>
                <a:rPr lang="en-US" sz="1600" dirty="0" err="1" smtClean="0"/>
                <a:t>QoL</a:t>
              </a:r>
              <a:r>
                <a:rPr lang="en-US" sz="1600" dirty="0" smtClean="0"/>
                <a:t> Represent Many Exercise-Related Benefits for People Living with Cancer</a:t>
              </a:r>
              <a:endParaRPr lang="en-US" sz="1600" kern="1200" dirty="0" smtClean="0"/>
            </a:p>
          </p:txBody>
        </p:sp>
      </p:grpSp>
    </p:spTree>
    <p:extLst>
      <p:ext uri="{BB962C8B-B14F-4D97-AF65-F5344CB8AC3E}">
        <p14:creationId xmlns:p14="http://schemas.microsoft.com/office/powerpoint/2010/main" val="1166779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Research Perspective</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solidFill>
                  <a:srgbClr val="2E2B60"/>
                </a:solidFill>
              </a:rPr>
              <a:pPr/>
              <a:t>8</a:t>
            </a:fld>
            <a:endParaRPr lang="en-US" dirty="0">
              <a:solidFill>
                <a:srgbClr val="2E2B60"/>
              </a:solidFill>
            </a:endParaRPr>
          </a:p>
        </p:txBody>
      </p:sp>
      <p:sp>
        <p:nvSpPr>
          <p:cNvPr id="2" name="TextBox 1"/>
          <p:cNvSpPr txBox="1"/>
          <p:nvPr/>
        </p:nvSpPr>
        <p:spPr>
          <a:xfrm>
            <a:off x="576564" y="2362200"/>
            <a:ext cx="7957836" cy="2862323"/>
          </a:xfrm>
          <a:prstGeom prst="rect">
            <a:avLst/>
          </a:prstGeom>
          <a:solidFill>
            <a:srgbClr val="2E2B60"/>
          </a:solidFill>
          <a:ln>
            <a:solidFill>
              <a:srgbClr val="2E2B60"/>
            </a:solidFill>
          </a:ln>
        </p:spPr>
        <p:txBody>
          <a:bodyPr wrap="square" rtlCol="0">
            <a:spAutoFit/>
          </a:bodyPr>
          <a:lstStyle/>
          <a:p>
            <a:pPr fontAlgn="ctr"/>
            <a:r>
              <a:rPr lang="en-CA" dirty="0" smtClean="0">
                <a:solidFill>
                  <a:prstClr val="white"/>
                </a:solidFill>
              </a:rPr>
              <a:t>“</a:t>
            </a:r>
            <a:r>
              <a:rPr lang="en-US" dirty="0">
                <a:solidFill>
                  <a:prstClr val="white"/>
                </a:solidFill>
              </a:rPr>
              <a:t>Exercise is a low-cost, low-toxicity intervention that improves health-related fitness and quality of life in cancer survivors. If exercise can be shown to improve cancer outcomes, even in a subset of patients, it would likely be adopted by cancer care organizations in Canada and around the world as standard clinical practice. And even if exercise does not improve survival, the message of the first Canadian exercise guidelines for cancer survivors is clear—don’t take cancer lying down!</a:t>
            </a:r>
            <a:r>
              <a:rPr lang="en-CA" dirty="0" smtClean="0">
                <a:solidFill>
                  <a:prstClr val="white"/>
                </a:solidFill>
              </a:rPr>
              <a:t>.” </a:t>
            </a:r>
          </a:p>
          <a:p>
            <a:pPr fontAlgn="ctr"/>
            <a:endParaRPr lang="en-CA" dirty="0">
              <a:solidFill>
                <a:prstClr val="white"/>
              </a:solidFill>
            </a:endParaRPr>
          </a:p>
          <a:p>
            <a:pPr fontAlgn="ctr"/>
            <a:r>
              <a:rPr lang="en-CA" dirty="0" smtClean="0">
                <a:solidFill>
                  <a:prstClr val="white"/>
                </a:solidFill>
              </a:rPr>
              <a:t>– Kerry </a:t>
            </a:r>
            <a:r>
              <a:rPr lang="en-CA" dirty="0" err="1" smtClean="0">
                <a:solidFill>
                  <a:prstClr val="white"/>
                </a:solidFill>
              </a:rPr>
              <a:t>Courneya</a:t>
            </a:r>
            <a:r>
              <a:rPr lang="en-CA" dirty="0" smtClean="0">
                <a:solidFill>
                  <a:prstClr val="white"/>
                </a:solidFill>
              </a:rPr>
              <a:t>, Canada Research Chair in Physical Activity and Cancer</a:t>
            </a:r>
          </a:p>
          <a:p>
            <a:pPr fontAlgn="ctr"/>
            <a:r>
              <a:rPr lang="en-CA" dirty="0" smtClean="0">
                <a:solidFill>
                  <a:prstClr val="white"/>
                </a:solidFill>
              </a:rPr>
              <a:t>Current Oncology, 2017</a:t>
            </a:r>
            <a:endParaRPr lang="en-CA" dirty="0">
              <a:solidFill>
                <a:prstClr val="white"/>
              </a:solidFill>
            </a:endParaRPr>
          </a:p>
        </p:txBody>
      </p:sp>
    </p:spTree>
    <p:extLst>
      <p:ext uri="{BB962C8B-B14F-4D97-AF65-F5344CB8AC3E}">
        <p14:creationId xmlns:p14="http://schemas.microsoft.com/office/powerpoint/2010/main" val="110008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Patient Perspective</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solidFill>
                  <a:srgbClr val="2E2B60"/>
                </a:solidFill>
              </a:rPr>
              <a:pPr/>
              <a:t>9</a:t>
            </a:fld>
            <a:endParaRPr lang="en-US" dirty="0">
              <a:solidFill>
                <a:srgbClr val="2E2B60"/>
              </a:solidFill>
            </a:endParaRPr>
          </a:p>
        </p:txBody>
      </p:sp>
      <p:sp>
        <p:nvSpPr>
          <p:cNvPr id="2" name="TextBox 1"/>
          <p:cNvSpPr txBox="1"/>
          <p:nvPr/>
        </p:nvSpPr>
        <p:spPr>
          <a:xfrm>
            <a:off x="576564" y="2362200"/>
            <a:ext cx="7957836" cy="2031325"/>
          </a:xfrm>
          <a:prstGeom prst="rect">
            <a:avLst/>
          </a:prstGeom>
          <a:solidFill>
            <a:srgbClr val="2E2B60"/>
          </a:solidFill>
          <a:ln>
            <a:solidFill>
              <a:srgbClr val="2E2B60"/>
            </a:solidFill>
          </a:ln>
        </p:spPr>
        <p:txBody>
          <a:bodyPr wrap="square" rtlCol="0">
            <a:spAutoFit/>
          </a:bodyPr>
          <a:lstStyle/>
          <a:p>
            <a:pPr fontAlgn="ctr"/>
            <a:r>
              <a:rPr lang="en-CA" dirty="0" smtClean="0">
                <a:solidFill>
                  <a:schemeClr val="bg1"/>
                </a:solidFill>
              </a:rPr>
              <a:t>“Cancer </a:t>
            </a:r>
            <a:r>
              <a:rPr lang="en-CA" dirty="0">
                <a:solidFill>
                  <a:schemeClr val="bg1"/>
                </a:solidFill>
              </a:rPr>
              <a:t>is becoming a chronic disease because people are living longer. Just because the active treatment may be over does not mean your journey has ended. The drugs that are formulated to save one life, can leave life long side effects that impede the ability to function. Exercise enabled me to increase physical functioning, decrease fatigue and improved my quality of life. Exercise helped me regain the confidence to be a better version of the old me</a:t>
            </a:r>
            <a:r>
              <a:rPr lang="en-CA" dirty="0" smtClean="0">
                <a:solidFill>
                  <a:schemeClr val="bg1"/>
                </a:solidFill>
              </a:rPr>
              <a:t>.” – Debora, PFA</a:t>
            </a:r>
            <a:endParaRPr lang="en-CA" dirty="0">
              <a:solidFill>
                <a:schemeClr val="bg1"/>
              </a:solidFill>
            </a:endParaRPr>
          </a:p>
        </p:txBody>
      </p:sp>
    </p:spTree>
    <p:extLst>
      <p:ext uri="{BB962C8B-B14F-4D97-AF65-F5344CB8AC3E}">
        <p14:creationId xmlns:p14="http://schemas.microsoft.com/office/powerpoint/2010/main" val="2873157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201E43"/>
      </a:dk2>
      <a:lt2>
        <a:srgbClr val="FFFFFF"/>
      </a:lt2>
      <a:accent1>
        <a:srgbClr val="201E43"/>
      </a:accent1>
      <a:accent2>
        <a:srgbClr val="326295"/>
      </a:accent2>
      <a:accent3>
        <a:srgbClr val="0099BF"/>
      </a:accent3>
      <a:accent4>
        <a:srgbClr val="EBEBEB"/>
      </a:accent4>
      <a:accent5>
        <a:srgbClr val="9B9E9E"/>
      </a:accent5>
      <a:accent6>
        <a:srgbClr val="000000"/>
      </a:accent6>
      <a:hlink>
        <a:srgbClr val="326295"/>
      </a:hlink>
      <a:folHlink>
        <a:srgbClr val="3262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s" ma:contentTypeID="0x010100D2D3E2EDB71F954289A697052D129A060103003492AF1E28ED904F82DD568ACAC108F3" ma:contentTypeVersion="15" ma:contentTypeDescription="" ma:contentTypeScope="" ma:versionID="ae7db6311494f858edade093463aaa54">
  <xsd:schema xmlns:xsd="http://www.w3.org/2001/XMLSchema" xmlns:xs="http://www.w3.org/2001/XMLSchema" xmlns:p="http://schemas.microsoft.com/office/2006/metadata/properties" xmlns:ns1="http://schemas.microsoft.com/sharepoint/v3" xmlns:ns2="7b25fe27-9e88-450d-a5e5-ccf74f0659c6" targetNamespace="http://schemas.microsoft.com/office/2006/metadata/properties" ma:root="true" ma:fieldsID="8109295550478893c1012e6f84d32990" ns1:_="" ns2:_="">
    <xsd:import namespace="http://schemas.microsoft.com/sharepoint/v3"/>
    <xsd:import namespace="7b25fe27-9e88-450d-a5e5-ccf74f0659c6"/>
    <xsd:element name="properties">
      <xsd:complexType>
        <xsd:sequence>
          <xsd:element name="documentManagement">
            <xsd:complexType>
              <xsd:all>
                <xsd:element ref="ns2:Content_x0020_Category" minOccurs="0"/>
                <xsd:element ref="ns2:Content_x0020_Classification" minOccurs="0"/>
                <xsd:element ref="ns2:Topic_x0020_Category"/>
                <xsd:element ref="ns2:Document_x0020_Author"/>
                <xsd:element ref="ns1:AverageRating" minOccurs="0"/>
                <xsd:element ref="ns1:RatingCount"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Rating_x0020__x0028_0_x002d_5_x0029_" ma:readOnly="true">
      <xsd:simpleType>
        <xsd:restriction base="dms:Number"/>
      </xsd:simpleType>
    </xsd:element>
    <xsd:element name="RatingCount" ma:index="9" nillable="true" ma:displayName="Number of Ratings" ma:decimals="0" ma:description="Number of ratings submitted" ma:internalName="Number_x0020_of_x0020_Rating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b25fe27-9e88-450d-a5e5-ccf74f0659c6" elementFormDefault="qualified">
    <xsd:import namespace="http://schemas.microsoft.com/office/2006/documentManagement/types"/>
    <xsd:import namespace="http://schemas.microsoft.com/office/infopath/2007/PartnerControls"/>
    <xsd:element name="Content_x0020_Category" ma:index="3" nillable="true" ma:displayName="Aggregation Category" ma:list="{635a792a-0165-42d2-8e89-cafceb45d45e}" ma:internalName="Content_x0020_Category" ma:readOnly="true" ma:showField="Title" ma:web="7b25fe27-9e88-450d-a5e5-ccf74f0659c6">
      <xsd:simpleType>
        <xsd:restriction base="dms:Lookup"/>
      </xsd:simpleType>
    </xsd:element>
    <xsd:element name="Content_x0020_Classification" ma:index="4" nillable="true" ma:displayName="Content Classification" ma:list="{0845c4f7-ed77-43f2-b823-4ab3ff3db383}" ma:internalName="Content_x0020_Classification" ma:readOnly="true" ma:showField="Title" ma:web="7b25fe27-9e88-450d-a5e5-ccf74f0659c6">
      <xsd:simpleType>
        <xsd:restriction base="dms:Lookup"/>
      </xsd:simpleType>
    </xsd:element>
    <xsd:element name="Topic_x0020_Category" ma:index="5" ma:displayName="Topic Category" ma:internalName="Topic_x0020_Category">
      <xsd:simpleType>
        <xsd:restriction base="dms:Text">
          <xsd:maxLength value="255"/>
        </xsd:restriction>
      </xsd:simpleType>
    </xsd:element>
    <xsd:element name="Document_x0020_Author" ma:index="6"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13" nillable="true"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d8c02b02-9044-4107-930a-fdad099cc039}" ma:internalName="TaxCatchAll" ma:showField="CatchAllData" ma:web="7b25fe27-9e88-450d-a5e5-ccf74f0659c6">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d8c02b02-9044-4107-930a-fdad099cc039}" ma:internalName="TaxCatchAllLabel" ma:readOnly="true" ma:showField="CatchAllDataLabel" ma:web="7b25fe27-9e88-450d-a5e5-ccf74f0659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25fe27-9e88-450d-a5e5-ccf74f0659c6"/>
    <TaxKeywordTaxHTField xmlns="7b25fe27-9e88-450d-a5e5-ccf74f0659c6">
      <Terms xmlns="http://schemas.microsoft.com/office/infopath/2007/PartnerControls"/>
    </TaxKeywordTaxHTField>
    <Topic_x0020_Category xmlns="7b25fe27-9e88-450d-a5e5-ccf74f0659c6">Branding</Topic_x0020_Category>
    <Document_x0020_Author xmlns="7b25fe27-9e88-450d-a5e5-ccf74f0659c6">
      <UserInfo>
        <DisplayName>Lawler, Shannon</DisplayName>
        <AccountId>4334</AccountId>
        <AccountType/>
      </UserInfo>
    </Document_x0020_Author>
    <AverageRating xmlns="http://schemas.microsoft.com/sharepoint/v3" xsi:nil="true"/>
  </documentManagement>
</p:properties>
</file>

<file path=customXml/itemProps1.xml><?xml version="1.0" encoding="utf-8"?>
<ds:datastoreItem xmlns:ds="http://schemas.openxmlformats.org/officeDocument/2006/customXml" ds:itemID="{07834349-4118-4914-8097-381873F5F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5fe27-9e88-450d-a5e5-ccf74f065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496B9A-E7C5-4661-8234-88B56E9004AE}">
  <ds:schemaRefs>
    <ds:schemaRef ds:uri="http://schemas.microsoft.com/sharepoint/v3/contenttype/forms"/>
  </ds:schemaRefs>
</ds:datastoreItem>
</file>

<file path=customXml/itemProps3.xml><?xml version="1.0" encoding="utf-8"?>
<ds:datastoreItem xmlns:ds="http://schemas.openxmlformats.org/officeDocument/2006/customXml" ds:itemID="{597C47ED-6E67-405E-97CD-713924522ED0}">
  <ds:schemaRefs>
    <ds:schemaRef ds:uri="7b25fe27-9e88-450d-a5e5-ccf74f0659c6"/>
    <ds:schemaRef ds:uri="http://schemas.microsoft.com/sharepoint/v3"/>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Exercise CAG_Its time to move presentation_6 Feb 2017_first round edits NO IMAGES</Template>
  <TotalTime>260</TotalTime>
  <Words>2650</Words>
  <Application>Microsoft Office PowerPoint</Application>
  <PresentationFormat>On-screen Show (4:3)</PresentationFormat>
  <Paragraphs>211</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Georgia</vt:lpstr>
      <vt:lpstr>Wingdings</vt:lpstr>
      <vt:lpstr>Office Theme</vt:lpstr>
      <vt:lpstr>1_Office Theme</vt:lpstr>
      <vt:lpstr>It’s Time to Move:  Exercise for People Living with Cancer</vt:lpstr>
      <vt:lpstr>Slide Deck Purpose</vt:lpstr>
      <vt:lpstr>Learning Objectives</vt:lpstr>
      <vt:lpstr>Cancer and Quality of Life</vt:lpstr>
      <vt:lpstr>One Component of QoL: Physical Health </vt:lpstr>
      <vt:lpstr>Evidence of Exercise-Related Benefits for People Living with Cancer</vt:lpstr>
      <vt:lpstr>Evidence of Exercise-Related Benefits for People Living with Cancer</vt:lpstr>
      <vt:lpstr>The Research Perspective</vt:lpstr>
      <vt:lpstr>The Patient Perspective</vt:lpstr>
      <vt:lpstr>CCO PEBC Guideline: Exercise Guidelines for People Living with Cancer</vt:lpstr>
      <vt:lpstr>The HCPs’ Role</vt:lpstr>
      <vt:lpstr>Barriers to Physical Activity and Exercise</vt:lpstr>
      <vt:lpstr>Overcoming Barriers/Strategies to Promote and Support Exercise for People Living with Cancer</vt:lpstr>
      <vt:lpstr>Additional Resources</vt:lpstr>
      <vt:lpstr>It’s Time to Move – Let’s Start the Conversation</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Time to Move:  Exercise for People Living with Cancer</dc:title>
  <dc:creator>Kubko, Mhairi</dc:creator>
  <cp:lastModifiedBy>Kubko, Mhairi</cp:lastModifiedBy>
  <cp:revision>40</cp:revision>
  <dcterms:created xsi:type="dcterms:W3CDTF">2017-04-04T16:53:17Z</dcterms:created>
  <dcterms:modified xsi:type="dcterms:W3CDTF">2017-04-10T18:21:32Z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0x010100D2D3E2EDB71F954289A697052D129A060103003492AF1E28ED904F82DD568ACAC108F3</vt:lpwstr>
  </property>
  <property fmtid="{D5CDD505-2E9C-101B-9397-08002B2CF9AE}" pid="3" name="TaxKeyword">
    <vt:lpwstr/>
  </property>
  <property fmtid="{D5CDD505-2E9C-101B-9397-08002B2CF9AE}" pid="4" name="Order">
    <vt:r8>2800</vt:r8>
  </property>
  <property fmtid="{D5CDD505-2E9C-101B-9397-08002B2CF9AE}" pid="5" name="_CopySource">
    <vt:lpwstr>https://ecco.cancercare.on.ca/aboutcco/BrandAndValues/Shared Documents/PowerPoint Templates/CancerCareOntario_PowerPointTemplate.pptx</vt:lpwstr>
  </property>
  <property fmtid="{D5CDD505-2E9C-101B-9397-08002B2CF9AE}" pid="6" name="xd_ProgID">
    <vt:lpwstr/>
  </property>
  <property fmtid="{D5CDD505-2E9C-101B-9397-08002B2CF9AE}" pid="7" name="TemplateUrl">
    <vt:lpwstr/>
  </property>
</Properties>
</file>