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60" r:id="rId2"/>
    <p:sldMasterId id="2147483665" r:id="rId3"/>
  </p:sldMasterIdLst>
  <p:notesMasterIdLst>
    <p:notesMasterId r:id="rId24"/>
  </p:notesMasterIdLst>
  <p:handoutMasterIdLst>
    <p:handoutMasterId r:id="rId25"/>
  </p:handoutMasterIdLst>
  <p:sldIdLst>
    <p:sldId id="443" r:id="rId4"/>
    <p:sldId id="495" r:id="rId5"/>
    <p:sldId id="501" r:id="rId6"/>
    <p:sldId id="397" r:id="rId7"/>
    <p:sldId id="492" r:id="rId8"/>
    <p:sldId id="472" r:id="rId9"/>
    <p:sldId id="486" r:id="rId10"/>
    <p:sldId id="484" r:id="rId11"/>
    <p:sldId id="485" r:id="rId12"/>
    <p:sldId id="473" r:id="rId13"/>
    <p:sldId id="499" r:id="rId14"/>
    <p:sldId id="490" r:id="rId15"/>
    <p:sldId id="500" r:id="rId16"/>
    <p:sldId id="493" r:id="rId17"/>
    <p:sldId id="489" r:id="rId18"/>
    <p:sldId id="498" r:id="rId19"/>
    <p:sldId id="488" r:id="rId20"/>
    <p:sldId id="496" r:id="rId21"/>
    <p:sldId id="487" r:id="rId22"/>
    <p:sldId id="497" r:id="rId2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373C74"/>
    <a:srgbClr val="FF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9" autoAdjust="0"/>
    <p:restoredTop sz="99645" autoAdjust="0"/>
  </p:normalViewPr>
  <p:slideViewPr>
    <p:cSldViewPr>
      <p:cViewPr>
        <p:scale>
          <a:sx n="60" d="100"/>
          <a:sy n="60" d="100"/>
        </p:scale>
        <p:origin x="-2124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1764"/>
    </p:cViewPr>
  </p:sorterViewPr>
  <p:notesViewPr>
    <p:cSldViewPr>
      <p:cViewPr varScale="1">
        <p:scale>
          <a:sx n="84" d="100"/>
          <a:sy n="84" d="100"/>
        </p:scale>
        <p:origin x="-3168" y="-78"/>
      </p:cViewPr>
      <p:guideLst>
        <p:guide orient="horz" pos="290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1193"/>
          </a:xfrm>
          <a:prstGeom prst="rect">
            <a:avLst/>
          </a:prstGeom>
        </p:spPr>
        <p:txBody>
          <a:bodyPr vert="horz" lIns="86795" tIns="43397" rIns="86795" bIns="4339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1193"/>
          </a:xfrm>
          <a:prstGeom prst="rect">
            <a:avLst/>
          </a:prstGeom>
        </p:spPr>
        <p:txBody>
          <a:bodyPr vert="horz" lIns="86795" tIns="43397" rIns="86795" bIns="43397" rtlCol="0"/>
          <a:lstStyle>
            <a:lvl1pPr algn="r">
              <a:defRPr sz="1100"/>
            </a:lvl1pPr>
          </a:lstStyle>
          <a:p>
            <a:fld id="{1A561240-7421-45DC-A86D-F8C48ADA48BE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57"/>
            <a:ext cx="3038145" cy="461193"/>
          </a:xfrm>
          <a:prstGeom prst="rect">
            <a:avLst/>
          </a:prstGeom>
        </p:spPr>
        <p:txBody>
          <a:bodyPr vert="horz" lIns="86795" tIns="43397" rIns="86795" bIns="4339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7"/>
            <a:ext cx="3038145" cy="461193"/>
          </a:xfrm>
          <a:prstGeom prst="rect">
            <a:avLst/>
          </a:prstGeom>
        </p:spPr>
        <p:txBody>
          <a:bodyPr vert="horz" lIns="86795" tIns="43397" rIns="86795" bIns="43397" rtlCol="0" anchor="b"/>
          <a:lstStyle>
            <a:lvl1pPr algn="r">
              <a:defRPr sz="1100"/>
            </a:lvl1pPr>
          </a:lstStyle>
          <a:p>
            <a:fld id="{FD92EBCF-7614-40C8-AE43-4364114D2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09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804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1804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/>
            </a:lvl1pPr>
          </a:lstStyle>
          <a:p>
            <a:fld id="{14EAEDCF-3CE1-45D1-9000-BF8F930BE081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10" rIns="91419" bIns="457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7"/>
            <a:ext cx="5608320" cy="4156234"/>
          </a:xfrm>
          <a:prstGeom prst="rect">
            <a:avLst/>
          </a:prstGeom>
        </p:spPr>
        <p:txBody>
          <a:bodyPr vert="horz" lIns="91419" tIns="45710" rIns="91419" bIns="457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/>
            </a:lvl1pPr>
          </a:lstStyle>
          <a:p>
            <a:fld id="{3628F746-AC0D-425B-A0E9-310E011B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1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care.on.ca/ocs/csurv/ont-cancer-fact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care.on.ca/ocs/csurv/ont-cancer-fact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xfrm>
            <a:off x="454437" y="4387138"/>
            <a:ext cx="6177796" cy="4198757"/>
          </a:xfrm>
          <a:noFill/>
          <a:ln/>
        </p:spPr>
        <p:txBody>
          <a:bodyPr/>
          <a:lstStyle/>
          <a:p>
            <a:endParaRPr lang="en-CA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4643A-0FF7-4588-BD48-93A452353B8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392" indent="-171392">
              <a:lnSpc>
                <a:spcPct val="90000"/>
              </a:lnSpc>
              <a:buFont typeface="Arial" pitchFamily="34" charset="0"/>
              <a:buChar char="•"/>
            </a:pP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Cervical cancer is almost entirely preventable 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ith regular screening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, appropriate and timely follow-up of abnormal Pap test results and, recently, HPV immunization.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Compared to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most other cancers, cervical cancer is diagnosed about 10 years earlier.</a:t>
            </a:r>
          </a:p>
          <a:p>
            <a:pPr marL="171392" indent="-171392">
              <a:lnSpc>
                <a:spcPct val="90000"/>
              </a:lnSpc>
              <a:buFont typeface="Arial" pitchFamily="34" charset="0"/>
              <a:buChar char="•"/>
            </a:pP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While most women diagnosed with cervical cancer are either under or never screened, 40% of women diagnosed with cervical cancer have been regularly screened. </a:t>
            </a:r>
          </a:p>
          <a:p>
            <a: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So, despite cervical cancer screening, cytology is limited in what it can do. This is part of the reason why there has been so much research on alternate tests.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References: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Ontario Agency for Health Protection and Promotion and the Institute for Clinical Evaluative Sciences. Ontario Burden of Infectious Disease (OBOID) Study. December 2010.</a:t>
            </a:r>
          </a:p>
          <a:p>
            <a:pPr lv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defTabSz="906216">
              <a:defRPr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Canadian Cancer Society’s Steering Committee on Cancer Statistics. Canadian Cancer Statistics 2012. Toronto: Canadian Cancer Society; 2012.</a:t>
            </a:r>
          </a:p>
          <a:p>
            <a:pPr defTabSz="906216">
              <a:defRPr/>
            </a:pPr>
            <a:endParaRPr lang="en-CA" dirty="0" smtClean="0">
              <a:latin typeface="Times New Roman" pitchFamily="18" charset="0"/>
              <a:cs typeface="Times New Roman" pitchFamily="18" charset="0"/>
            </a:endParaRPr>
          </a:p>
          <a:p>
            <a:pPr defTabSz="906216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Cancer Care Ontario. Ontario Cancer Fact: Long-term decline in cervical cancer incidence continues. December 2009. Available at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http://www.cancercare.on.ca/ocs/csurv/ont-cancer-facts/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Accessed June 14, 2012.</a:t>
            </a:r>
            <a:endParaRPr lang="en-CA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8F746-AC0D-425B-A0E9-310E011BA2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40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392" indent="-171392">
              <a:lnSpc>
                <a:spcPct val="90000"/>
              </a:lnSpc>
              <a:buFont typeface="Arial" pitchFamily="34" charset="0"/>
              <a:buChar char="•"/>
            </a:pP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Cervical cancer is almost entirely preventable 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ith regular screening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, appropriate and timely follow-up of abnormal Pap test results and, recently, HPV immunization.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Compared to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most other cancers, cervical cancer is diagnosed about 10 years earlier.</a:t>
            </a:r>
          </a:p>
          <a:p>
            <a:pPr marL="171392" indent="-171392">
              <a:lnSpc>
                <a:spcPct val="90000"/>
              </a:lnSpc>
              <a:buFont typeface="Arial" pitchFamily="34" charset="0"/>
              <a:buChar char="•"/>
            </a:pP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While most women diagnosed with cervical cancer are either under or never screened, 40% of women diagnosed with cervical cancer have been regularly screened. </a:t>
            </a:r>
          </a:p>
          <a:p>
            <a: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So, despite cervical cancer screening, cytology is limited in what it can do. This is part of the reason why there has been so much research on alternate tests.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References: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Ontario Agency for Health Protection and Promotion and the Institute for Clinical Evaluative Sciences. Ontario Burden of Infectious Disease (OBOID) Study. December 2010.</a:t>
            </a:r>
          </a:p>
          <a:p>
            <a:pPr lv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defTabSz="906216">
              <a:defRPr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Canadian Cancer Society’s Steering Committee on Cancer Statistics. Canadian Cancer Statistics 2012. Toronto: Canadian Cancer Society; 2012.</a:t>
            </a:r>
          </a:p>
          <a:p>
            <a:pPr defTabSz="906216">
              <a:defRPr/>
            </a:pPr>
            <a:endParaRPr lang="en-CA" dirty="0" smtClean="0">
              <a:latin typeface="Times New Roman" pitchFamily="18" charset="0"/>
              <a:cs typeface="Times New Roman" pitchFamily="18" charset="0"/>
            </a:endParaRPr>
          </a:p>
          <a:p>
            <a:pPr defTabSz="906216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Cancer Care Ontario. Ontario Cancer Fact: Long-term decline in cervical cancer incidence continues. December 2009. Available at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http://www.cancercare.on.ca/ocs/csurv/ont-cancer-facts/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Accessed June 14, 2012.</a:t>
            </a:r>
            <a:endParaRPr lang="en-CA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8F746-AC0D-425B-A0E9-310E011BA27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40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8F746-AC0D-425B-A0E9-310E011BA2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22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91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800182"/>
            <a:ext cx="4419600" cy="320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25823"/>
            <a:ext cx="2343150" cy="1432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141612"/>
            <a:ext cx="2529459" cy="140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7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761" y="640080"/>
            <a:ext cx="8473439" cy="103909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760" y="1905000"/>
            <a:ext cx="8473440" cy="4416552"/>
          </a:xfrm>
        </p:spPr>
        <p:txBody>
          <a:bodyPr/>
          <a:lstStyle>
            <a:lvl1pPr>
              <a:defRPr sz="23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FD99A-99A3-4E01-B931-83B17ACB16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5761" y="640080"/>
            <a:ext cx="8473439" cy="103909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905000"/>
            <a:ext cx="4114801" cy="4416552"/>
          </a:xfrm>
        </p:spPr>
        <p:txBody>
          <a:bodyPr/>
          <a:lstStyle>
            <a:lvl1pPr>
              <a:defRPr sz="23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4038600" cy="4416552"/>
          </a:xfrm>
        </p:spPr>
        <p:txBody>
          <a:bodyPr/>
          <a:lstStyle>
            <a:lvl1pPr>
              <a:defRPr sz="23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DE920-1625-47A0-A035-E98D298D4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82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65761" y="640080"/>
            <a:ext cx="8473439" cy="10390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D358C-C42A-4C8B-BCA6-3D64B1235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29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67800" y="5334000"/>
            <a:ext cx="76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13" y="5257800"/>
            <a:ext cx="76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641350"/>
            <a:ext cx="2679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5181600"/>
            <a:ext cx="90106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5760" y="2197100"/>
            <a:ext cx="81248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65760" y="4057650"/>
            <a:ext cx="8129016" cy="895350"/>
          </a:xfrm>
        </p:spPr>
        <p:txBody>
          <a:bodyPr>
            <a:normAutofit/>
          </a:bodyPr>
          <a:lstStyle>
            <a:lvl1pPr marL="0" indent="0" algn="l">
              <a:buNone/>
              <a:defRPr sz="2200" b="0">
                <a:solidFill>
                  <a:srgbClr val="58595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90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761" y="640080"/>
            <a:ext cx="8473439" cy="10390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760" y="1905000"/>
            <a:ext cx="8473440" cy="4416552"/>
          </a:xfrm>
        </p:spPr>
        <p:txBody>
          <a:bodyPr/>
          <a:lstStyle>
            <a:lvl1pPr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3B6A0-AC98-4D15-99F5-8AACA11343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81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5761" y="640080"/>
            <a:ext cx="8473439" cy="10390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905000"/>
            <a:ext cx="4114801" cy="4416552"/>
          </a:xfrm>
        </p:spPr>
        <p:txBody>
          <a:bodyPr/>
          <a:lstStyle>
            <a:lvl1pPr>
              <a:defRPr sz="23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4038600" cy="4416552"/>
          </a:xfrm>
        </p:spPr>
        <p:txBody>
          <a:bodyPr/>
          <a:lstStyle>
            <a:lvl1pPr>
              <a:defRPr sz="23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A6347-343D-4C16-8831-B9181C1F5B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60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65761" y="640080"/>
            <a:ext cx="8473439" cy="10390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DDCE5-C853-499C-917B-2470F2866E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306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0CE1CE9E-77B4-43B2-9BF6-9ECD2D5E44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594D-EFAF-45AF-8E61-7748C00F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8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594D-EFAF-45AF-8E61-7748C00F5BA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366783"/>
            <a:ext cx="4114800" cy="30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07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594D-EFAF-45AF-8E61-7748C00F5BA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366783"/>
            <a:ext cx="4114800" cy="30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55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594D-EFAF-45AF-8E61-7748C00F5BA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366783"/>
            <a:ext cx="4114800" cy="30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53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594D-EFAF-45AF-8E61-7748C00F5BA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366783"/>
            <a:ext cx="4114800" cy="30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33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594D-EFAF-45AF-8E61-7748C00F5B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366783"/>
            <a:ext cx="4114800" cy="30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438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594D-EFAF-45AF-8E61-7748C00F5B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366783"/>
            <a:ext cx="4114800" cy="30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32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67800" y="5334000"/>
            <a:ext cx="76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13" y="5257800"/>
            <a:ext cx="76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641350"/>
            <a:ext cx="2679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5181600"/>
            <a:ext cx="90106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5760" y="2197100"/>
            <a:ext cx="81248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65760" y="4057650"/>
            <a:ext cx="8129016" cy="895350"/>
          </a:xfrm>
        </p:spPr>
        <p:txBody>
          <a:bodyPr>
            <a:normAutofit/>
          </a:bodyPr>
          <a:lstStyle>
            <a:lvl1pPr marL="0" indent="0" algn="l">
              <a:buNone/>
              <a:defRPr sz="2200" b="0">
                <a:solidFill>
                  <a:srgbClr val="58595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2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406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324600"/>
            <a:ext cx="434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2460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8594D-EFAF-45AF-8E61-7748C00F5B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229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14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300" y="6430963"/>
            <a:ext cx="7708900" cy="274637"/>
          </a:xfrm>
          <a:prstGeom prst="rect">
            <a:avLst/>
          </a:prstGeom>
        </p:spPr>
        <p:txBody>
          <a:bodyPr lIns="0" rIns="0"/>
          <a:lstStyle>
            <a:lvl1pPr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rgbClr val="37387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6263" y="6427788"/>
            <a:ext cx="642937" cy="274637"/>
          </a:xfrm>
          <a:prstGeom prst="rect">
            <a:avLst/>
          </a:prstGeom>
        </p:spPr>
        <p:txBody>
          <a:bodyPr lIns="0" r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rgbClr val="37387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E6143B-2319-49A7-B273-35E9E9D291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85725"/>
            <a:ext cx="8978900" cy="238125"/>
          </a:xfrm>
          <a:prstGeom prst="rect">
            <a:avLst/>
          </a:prstGeom>
          <a:solidFill>
            <a:srgbClr val="D6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65125" y="639763"/>
            <a:ext cx="847407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125" y="1905000"/>
            <a:ext cx="84740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067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373874"/>
          </a:solidFill>
          <a:latin typeface="Arial Narrow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58595B"/>
        </a:buClr>
        <a:buFont typeface="Wingdings" pitchFamily="2" charset="2"/>
        <a:defRPr sz="23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rgbClr val="58595B"/>
        </a:buClr>
        <a:buFont typeface="Wingdings" pitchFamily="2" charset="2"/>
        <a:buChar char="§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58595B"/>
        </a:buClr>
        <a:buFont typeface="Courier New" pitchFamily="49" charset="0"/>
        <a:buChar char="o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58595B"/>
        </a:buClr>
        <a:buFont typeface="Arial" charset="0"/>
        <a:buChar char="–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58595B"/>
        </a:buClr>
        <a:buFont typeface="Arial" charset="0"/>
        <a:buChar char="•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300" y="6430963"/>
            <a:ext cx="7708900" cy="274637"/>
          </a:xfrm>
          <a:prstGeom prst="rect">
            <a:avLst/>
          </a:prstGeom>
        </p:spPr>
        <p:txBody>
          <a:bodyPr lIns="0" rIns="0"/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37387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6263" y="6427788"/>
            <a:ext cx="642937" cy="274637"/>
          </a:xfrm>
          <a:prstGeom prst="rect">
            <a:avLst/>
          </a:prstGeom>
        </p:spPr>
        <p:txBody>
          <a:bodyPr lIns="0" r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7387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4A7761-7CD3-4508-93C9-975FCB8AD8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85725"/>
            <a:ext cx="8978900" cy="238125"/>
          </a:xfrm>
          <a:prstGeom prst="rect">
            <a:avLst/>
          </a:prstGeom>
          <a:solidFill>
            <a:srgbClr val="D6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65125" y="639763"/>
            <a:ext cx="847407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125" y="1905000"/>
            <a:ext cx="84740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035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373874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8595B"/>
        </a:buClr>
        <a:buFont typeface="Wingdings" pitchFamily="2" charset="2"/>
        <a:defRPr sz="23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58595B"/>
        </a:buClr>
        <a:buFont typeface="Wingdings" pitchFamily="2" charset="2"/>
        <a:buChar char="§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8595B"/>
        </a:buClr>
        <a:buFont typeface="Courier New" pitchFamily="49" charset="0"/>
        <a:buChar char="o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8595B"/>
        </a:buClr>
        <a:buFont typeface="Arial" pitchFamily="34" charset="0"/>
        <a:buChar char="–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tario.ca/hpv" TargetMode="Externa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care.on.ca/cms/One.aspx?portalId=1377&amp;pageId=9536" TargetMode="External"/><Relationship Id="rId2" Type="http://schemas.openxmlformats.org/officeDocument/2006/relationships/hyperlink" Target="mailto:screenforlife@cancercare.on.ca" TargetMode="Externa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c-sc.gc.ca/fn-an/pubs/fnim-pnim/index-eng.php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" y="2438400"/>
            <a:ext cx="8778240" cy="24384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4800" dirty="0" smtClean="0">
                <a:solidFill>
                  <a:srgbClr val="475285"/>
                </a:solidFill>
                <a:latin typeface="Arial Narrow" panose="020B0606020202030204" pitchFamily="34" charset="0"/>
              </a:rPr>
              <a:t/>
            </a:r>
            <a:br>
              <a:rPr lang="en-US" sz="4800" dirty="0" smtClean="0">
                <a:solidFill>
                  <a:srgbClr val="475285"/>
                </a:solidFill>
                <a:latin typeface="Arial Narrow" panose="020B0606020202030204" pitchFamily="34" charset="0"/>
              </a:rPr>
            </a:br>
            <a:r>
              <a:rPr lang="en-US" sz="4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Cervical Screening &amp; </a:t>
            </a:r>
            <a:br>
              <a:rPr lang="en-US" sz="4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the Ontario Cervical Screening Program (OCSP)</a:t>
            </a:r>
            <a:br>
              <a:rPr lang="en-US" sz="4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en-US" sz="4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en-US" sz="4800" dirty="0" smtClean="0">
                <a:latin typeface="Arial Narrow" panose="020B0606020202030204" pitchFamily="34" charset="0"/>
                <a:cs typeface="Times New Roman" pitchFamily="18" charset="0"/>
              </a:rPr>
              <a:t/>
            </a:r>
            <a:br>
              <a:rPr lang="en-US" sz="4800" dirty="0" smtClean="0">
                <a:latin typeface="Arial Narrow" panose="020B0606020202030204" pitchFamily="34" charset="0"/>
                <a:cs typeface="Times New Roman" pitchFamily="18" charset="0"/>
              </a:rPr>
            </a:br>
            <a:endParaRPr lang="en-US" sz="4800" dirty="0" smtClean="0">
              <a:solidFill>
                <a:srgbClr val="00000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1809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What is a colposcopy?  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5867400" cy="45689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</a:t>
            </a:r>
            <a:r>
              <a:rPr lang="en-US" sz="2800" dirty="0" smtClean="0"/>
              <a:t>olposcopy </a:t>
            </a:r>
            <a:r>
              <a:rPr lang="en-US" sz="2800" dirty="0"/>
              <a:t>is </a:t>
            </a:r>
            <a:r>
              <a:rPr lang="en-US" sz="2800" dirty="0" smtClean="0"/>
              <a:t>an examination of the </a:t>
            </a:r>
            <a:r>
              <a:rPr lang="en-US" sz="2800" dirty="0"/>
              <a:t>cervix </a:t>
            </a:r>
            <a:r>
              <a:rPr lang="en-US" sz="2800" dirty="0" smtClean="0"/>
              <a:t>using </a:t>
            </a:r>
            <a:r>
              <a:rPr lang="en-US" sz="2800" dirty="0"/>
              <a:t>a special microscope. 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Similar </a:t>
            </a:r>
            <a:r>
              <a:rPr lang="en-US" sz="2800" dirty="0"/>
              <a:t>to a Pap test, the </a:t>
            </a:r>
            <a:r>
              <a:rPr lang="en-US" sz="2800" dirty="0" err="1"/>
              <a:t>colposcopist</a:t>
            </a:r>
            <a:r>
              <a:rPr lang="en-US" sz="2800" dirty="0"/>
              <a:t> will first insert the speculum to look at the cervix. 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cervix is then examined after a vinegar solution is applied. 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If abnormal </a:t>
            </a:r>
            <a:r>
              <a:rPr lang="en-US" sz="2800" dirty="0"/>
              <a:t>cells are suspected, </a:t>
            </a:r>
            <a:r>
              <a:rPr lang="en-US" sz="2800" dirty="0" smtClean="0"/>
              <a:t>a small biopsy </a:t>
            </a:r>
            <a:r>
              <a:rPr lang="en-US" sz="2800" dirty="0"/>
              <a:t>(tissue sample) is taken.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5FD99A-99A3-4E01-B931-83B17ACB165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285908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8300" y="6430963"/>
            <a:ext cx="7708900" cy="2746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Image source</a:t>
            </a:r>
            <a:r>
              <a:rPr lang="en-US" dirty="0"/>
              <a:t>: </a:t>
            </a:r>
            <a:r>
              <a:rPr lang="en-US" dirty="0" smtClean="0"/>
              <a:t>Family Practice Notebook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990600"/>
            <a:ext cx="8473439" cy="3352800"/>
          </a:xfrm>
        </p:spPr>
        <p:txBody>
          <a:bodyPr/>
          <a:lstStyle/>
          <a:p>
            <a:pPr algn="ctr"/>
            <a:r>
              <a:rPr lang="en-US" sz="4400" dirty="0" smtClean="0"/>
              <a:t>HPV Causes Cervical Cancer.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How can we prevent HPV?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Image source: National Aboriginal Health Organization (NAHO)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5FD99A-99A3-4E01-B931-83B17ACB165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5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473439" cy="1039091"/>
          </a:xfrm>
        </p:spPr>
        <p:txBody>
          <a:bodyPr/>
          <a:lstStyle/>
          <a:p>
            <a:r>
              <a:rPr lang="en-US" dirty="0"/>
              <a:t>What is HPV vaccination?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410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Anyone who has </a:t>
            </a:r>
            <a:r>
              <a:rPr lang="en-US" sz="2400" dirty="0" smtClean="0"/>
              <a:t>sexual contact </a:t>
            </a:r>
            <a:r>
              <a:rPr lang="en-US" sz="2400" dirty="0"/>
              <a:t>can get HPV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HPV vaccination is safe. It will protect you from </a:t>
            </a:r>
            <a:r>
              <a:rPr lang="en-US" sz="2400" dirty="0" smtClean="0"/>
              <a:t>infection with the most important HPV types.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Health Canada recommends that all females aged 9 to 26 have </a:t>
            </a:r>
            <a:r>
              <a:rPr lang="en-US" sz="2400" dirty="0" smtClean="0"/>
              <a:t>the HPV </a:t>
            </a:r>
            <a:r>
              <a:rPr lang="en-US" sz="2400" dirty="0"/>
              <a:t>vaccination.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best protection is offered if vaccination occurs well before sexual contact.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HPV vaccine is approved for males and females.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HPV vaccine is administered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 </a:t>
            </a:r>
            <a:r>
              <a:rPr lang="en-US" sz="2400" dirty="0"/>
              <a:t>three </a:t>
            </a:r>
            <a:r>
              <a:rPr lang="en-US" sz="2400" dirty="0" smtClean="0"/>
              <a:t>doses (3 separate needles).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5FD99A-99A3-4E01-B931-83B17ACB165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098" name="Picture 2" descr="Four girls laying in the gr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95800"/>
            <a:ext cx="319960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8300" y="6430963"/>
            <a:ext cx="7708900" cy="2746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Image source: London Health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53B6A0-AC98-4D15-99F5-8AACA11343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8805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Ontario’s </a:t>
            </a:r>
            <a:r>
              <a:rPr lang="en-US" dirty="0"/>
              <a:t>S</a:t>
            </a:r>
            <a:r>
              <a:rPr lang="en-US" dirty="0" smtClean="0"/>
              <a:t>chool Based Immunization </a:t>
            </a:r>
            <a:r>
              <a:rPr lang="en-US" dirty="0"/>
              <a:t>P</a:t>
            </a:r>
            <a:r>
              <a:rPr lang="en-US" dirty="0" smtClean="0"/>
              <a:t>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95400"/>
            <a:ext cx="8473440" cy="46451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Vaccination is free for grade 8 </a:t>
            </a:r>
            <a:r>
              <a:rPr lang="en-US" sz="2800" dirty="0" smtClean="0"/>
              <a:t>girls in Ontario.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Starting in September 2012, girls in Grades 9–12 who </a:t>
            </a:r>
            <a:r>
              <a:rPr lang="en-US" sz="2800" dirty="0" smtClean="0"/>
              <a:t>did not </a:t>
            </a:r>
            <a:r>
              <a:rPr lang="en-US" sz="2800" dirty="0"/>
              <a:t>receive or </a:t>
            </a:r>
            <a:r>
              <a:rPr lang="en-US" sz="2800" dirty="0" smtClean="0"/>
              <a:t>did not complete </a:t>
            </a:r>
            <a:r>
              <a:rPr lang="en-US" sz="2800" dirty="0"/>
              <a:t>the three-dose HPV immunization in Grade 8 can now receive the vaccine </a:t>
            </a:r>
            <a:r>
              <a:rPr lang="en-US" sz="2800" u="sng" dirty="0"/>
              <a:t>free of charge</a:t>
            </a:r>
            <a:r>
              <a:rPr lang="en-US" sz="2800" dirty="0"/>
              <a:t>, until the end of Grade 12</a:t>
            </a:r>
            <a:r>
              <a:rPr lang="en-US" sz="28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Non-Insured Health Benefits (NIHB) </a:t>
            </a:r>
            <a:r>
              <a:rPr lang="en-US" sz="2800" u="sng" dirty="0" smtClean="0"/>
              <a:t>does not </a:t>
            </a:r>
            <a:r>
              <a:rPr lang="en-US" sz="2800" dirty="0" smtClean="0"/>
              <a:t>cover HPV vaccines outside the school based immunization program.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For more information:</a:t>
            </a:r>
          </a:p>
          <a:p>
            <a:pPr marL="1143000" lvl="1">
              <a:buFont typeface="Arial" panose="020B0604020202020204" pitchFamily="34" charset="0"/>
              <a:buChar char="•"/>
            </a:pPr>
            <a:r>
              <a:rPr lang="en-US" sz="2700" dirty="0" smtClean="0"/>
              <a:t>Contact </a:t>
            </a:r>
            <a:r>
              <a:rPr lang="en-US" sz="2700" dirty="0"/>
              <a:t>your Public Health Unit for more </a:t>
            </a:r>
            <a:r>
              <a:rPr lang="en-US" sz="2700" dirty="0" smtClean="0"/>
              <a:t>details about the HPV school based immunization program.</a:t>
            </a:r>
          </a:p>
          <a:p>
            <a:pPr marL="1143000" lvl="1">
              <a:buFont typeface="Arial" panose="020B0604020202020204" pitchFamily="34" charset="0"/>
              <a:buChar char="•"/>
            </a:pPr>
            <a:r>
              <a:rPr lang="en-US" sz="2700" dirty="0" smtClean="0"/>
              <a:t>Visit </a:t>
            </a:r>
            <a:r>
              <a:rPr lang="en-US" sz="2700" dirty="0" smtClean="0">
                <a:hlinkClick r:id="rId2"/>
              </a:rPr>
              <a:t>www.ontario.ca/hpv</a:t>
            </a:r>
            <a:r>
              <a:rPr lang="en-US" sz="27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5FD99A-99A3-4E01-B931-83B17ACB165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I get an HPV vaccine, should I still have Pap tests?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u="sng" dirty="0" smtClean="0"/>
              <a:t>YES</a:t>
            </a:r>
            <a:r>
              <a:rPr lang="en-US" sz="2800" u="sng" dirty="0"/>
              <a:t>, </a:t>
            </a:r>
            <a:r>
              <a:rPr lang="en-US" sz="2800" dirty="0"/>
              <a:t>it is very important to keep having Pap tests after receiving the </a:t>
            </a:r>
            <a:r>
              <a:rPr lang="en-US" sz="2800" dirty="0" smtClean="0"/>
              <a:t>vaccine.</a:t>
            </a:r>
          </a:p>
          <a:p>
            <a:pPr marL="1143000" lvl="1">
              <a:buFont typeface="Arial" panose="020B0604020202020204" pitchFamily="34" charset="0"/>
              <a:buChar char="•"/>
            </a:pPr>
            <a:r>
              <a:rPr lang="en-US" sz="2800" dirty="0" smtClean="0"/>
              <a:t>If you get the vaccine, you will need regular Pap tests at 21 and older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HPV vaccine does not replace pap tests, but may prevent HPV infection and lower your risk of getting cervical cancer.</a:t>
            </a: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5FD99A-99A3-4E01-B931-83B17ACB165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8300" y="6430963"/>
            <a:ext cx="7708900" cy="2746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Image source: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81000"/>
            <a:ext cx="8473439" cy="1039091"/>
          </a:xfrm>
        </p:spPr>
        <p:txBody>
          <a:bodyPr/>
          <a:lstStyle/>
          <a:p>
            <a:r>
              <a:rPr lang="en-US" dirty="0" smtClean="0"/>
              <a:t>The Ontario Cervical Screening Program (OCSP)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676400"/>
            <a:ext cx="5730240" cy="44165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Cancer Care </a:t>
            </a:r>
            <a:r>
              <a:rPr lang="en-US" sz="2400" dirty="0" smtClean="0"/>
              <a:t>Ontario (CCO) is </a:t>
            </a:r>
            <a:r>
              <a:rPr lang="en-US" sz="2400" dirty="0"/>
              <a:t>the provincial agency responsible for continually improving cancer services.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CCO has screening programs for three diseases: cervical, breast, and colorectal.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OCSP </a:t>
            </a:r>
            <a:r>
              <a:rPr lang="en-US" sz="2400" dirty="0" smtClean="0"/>
              <a:t>is a population-based </a:t>
            </a:r>
            <a:r>
              <a:rPr lang="en-US" sz="2400" dirty="0"/>
              <a:t>screening program with the goal of reducing cervical cancer </a:t>
            </a:r>
            <a:r>
              <a:rPr lang="en-US" sz="2400" dirty="0" smtClean="0"/>
              <a:t>incidence (how often someone gets cancer) </a:t>
            </a:r>
            <a:r>
              <a:rPr lang="en-US" sz="2400" dirty="0"/>
              <a:t>and </a:t>
            </a:r>
            <a:r>
              <a:rPr lang="en-US" sz="2400" dirty="0" smtClean="0"/>
              <a:t>mortality (how often someone passes away from cancer).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This program </a:t>
            </a:r>
            <a:r>
              <a:rPr lang="en-US" sz="2400" dirty="0"/>
              <a:t>supports </a:t>
            </a:r>
            <a:r>
              <a:rPr lang="en-US" sz="2400" dirty="0" smtClean="0"/>
              <a:t>primary care providers </a:t>
            </a:r>
            <a:r>
              <a:rPr lang="en-US" sz="2400" dirty="0"/>
              <a:t>so they can provide the best possible cervical screening for </a:t>
            </a:r>
            <a:r>
              <a:rPr lang="en-US" sz="2400" dirty="0" smtClean="0"/>
              <a:t>you.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5FD99A-99A3-4E01-B931-83B17ACB165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69" y="2133600"/>
            <a:ext cx="236854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33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73439" cy="1039091"/>
          </a:xfrm>
        </p:spPr>
        <p:txBody>
          <a:bodyPr/>
          <a:lstStyle/>
          <a:p>
            <a:r>
              <a:rPr lang="en-US" dirty="0" smtClean="0"/>
              <a:t>The OCSP Correspondence Program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49640" cy="48737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Beginning in fall 2013, </a:t>
            </a:r>
            <a:r>
              <a:rPr lang="en-US" dirty="0" smtClean="0"/>
              <a:t>Ontario women eligible to </a:t>
            </a:r>
            <a:r>
              <a:rPr lang="en-US" dirty="0"/>
              <a:t>be screened </a:t>
            </a:r>
            <a:r>
              <a:rPr lang="en-US" dirty="0" smtClean="0"/>
              <a:t>within </a:t>
            </a:r>
            <a:r>
              <a:rPr lang="en-US" dirty="0"/>
              <a:t>the </a:t>
            </a:r>
            <a:r>
              <a:rPr lang="en-US" dirty="0" smtClean="0"/>
              <a:t>OCSP began getting a </a:t>
            </a:r>
            <a:r>
              <a:rPr lang="en-US" dirty="0"/>
              <a:t>new benefit from Ontario’s cancer screening programs.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CCO </a:t>
            </a:r>
            <a:r>
              <a:rPr lang="en-US" dirty="0"/>
              <a:t>will send letters to women to invite them </a:t>
            </a:r>
            <a:r>
              <a:rPr lang="en-US" dirty="0" smtClean="0"/>
              <a:t>to start </a:t>
            </a:r>
            <a:r>
              <a:rPr lang="en-US" dirty="0"/>
              <a:t>Pap testing, advise them of their test results and remind them when it is time to return for screening.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These </a:t>
            </a:r>
            <a:r>
              <a:rPr lang="en-US" dirty="0"/>
              <a:t>letters will help women stay on top of their cervical cancer screening appointments or possible follow-up visits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You must be registered </a:t>
            </a:r>
            <a:br>
              <a:rPr lang="en-US" dirty="0" smtClean="0"/>
            </a:br>
            <a:r>
              <a:rPr lang="en-US" dirty="0" smtClean="0"/>
              <a:t>with OHIP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5FD99A-99A3-4E01-B931-83B17ACB165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84" y="4243880"/>
            <a:ext cx="52387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know </a:t>
            </a:r>
            <a:r>
              <a:rPr lang="en-US" dirty="0" smtClean="0"/>
              <a:t>more about correspondence?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 more information</a:t>
            </a:r>
            <a:r>
              <a:rPr lang="en-US" dirty="0"/>
              <a:t>: 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Call </a:t>
            </a:r>
            <a:r>
              <a:rPr lang="en-US" dirty="0" smtClean="0"/>
              <a:t>toll-free </a:t>
            </a:r>
            <a:r>
              <a:rPr lang="en-US" dirty="0"/>
              <a:t>at 1-866-662-9233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Email </a:t>
            </a:r>
            <a:r>
              <a:rPr lang="en-US" dirty="0" smtClean="0"/>
              <a:t>at </a:t>
            </a:r>
            <a:r>
              <a:rPr lang="en-US" dirty="0" smtClean="0">
                <a:hlinkClick r:id="rId2"/>
              </a:rPr>
              <a:t>screenforlife@cancercare.on.ca</a:t>
            </a:r>
            <a:r>
              <a:rPr lang="en-US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Check out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www.cancercare.on.ca/cms/One.aspx?portalId=1377&amp;pageId=9536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Translation services are available when you call the above telephone number, and interpreters are on call for a limited number of Aboriginal languages.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5FD99A-99A3-4E01-B931-83B17ACB165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73439" cy="1039091"/>
          </a:xfrm>
        </p:spPr>
        <p:txBody>
          <a:bodyPr/>
          <a:lstStyle/>
          <a:p>
            <a:r>
              <a:rPr lang="en-US" dirty="0"/>
              <a:t>How can you reduce your risk of cervical cancer?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524000"/>
            <a:ext cx="8473440" cy="47975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Cervical </a:t>
            </a:r>
            <a:r>
              <a:rPr lang="en-US" sz="2200" dirty="0"/>
              <a:t>cancer is one of the most preventable cancers.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Go </a:t>
            </a:r>
            <a:r>
              <a:rPr lang="en-US" sz="2200" dirty="0"/>
              <a:t>for regular Pap tests and, if needed, return for follow-up of abnormal </a:t>
            </a:r>
            <a:r>
              <a:rPr lang="en-US" sz="2200" dirty="0" smtClean="0"/>
              <a:t>results.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Consider </a:t>
            </a:r>
            <a:r>
              <a:rPr lang="en-US" sz="2200" dirty="0"/>
              <a:t>HPV </a:t>
            </a:r>
            <a:r>
              <a:rPr lang="en-US" sz="2200" dirty="0" smtClean="0"/>
              <a:t>vaccination.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Even if you are not currently sexually active, are in a same sex partnership, or have no family history of cervical cancer, consider getting screened.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Be </a:t>
            </a:r>
            <a:r>
              <a:rPr lang="en-US" sz="2200" dirty="0"/>
              <a:t>tobacco-free and avoid secondhand smoke. Tobacco can weaken the immune system, which makes it difficult for your body to fight off an HPV infection.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“Recognizing there are challenges to access  healthier foods like fruits and </a:t>
            </a:r>
            <a:r>
              <a:rPr lang="en-US" sz="2200" dirty="0" smtClean="0"/>
              <a:t>vegetable, it’s </a:t>
            </a:r>
            <a:r>
              <a:rPr lang="en-US" sz="2200" dirty="0"/>
              <a:t>still important to make the most healthiest choice while getting exercise</a:t>
            </a:r>
            <a:r>
              <a:rPr lang="en-US" sz="2200" dirty="0" smtClean="0"/>
              <a:t>”….Check out Canada’s Food Guide for First Nation, Inuit </a:t>
            </a:r>
            <a:r>
              <a:rPr lang="en-US" sz="2200" dirty="0"/>
              <a:t>and Métis at: </a:t>
            </a:r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www.hc-sc.gc.ca/fn-an/pubs/fnim-pnim/index-eng.php</a:t>
            </a:r>
            <a:r>
              <a:rPr lang="en-US" sz="2200" dirty="0" smtClean="0"/>
              <a:t>  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5FD99A-99A3-4E01-B931-83B17ACB165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Where is the cervix?</a:t>
            </a:r>
            <a:endParaRPr lang="en-US" sz="36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09600"/>
            <a:ext cx="2667000" cy="55849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4210050" cy="4143375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368300" y="6430963"/>
            <a:ext cx="77089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Image source (right): </a:t>
            </a:r>
            <a:r>
              <a:rPr lang="en-US" sz="1600" dirty="0" err="1" smtClean="0"/>
              <a:t>Anishinaabek</a:t>
            </a:r>
            <a:r>
              <a:rPr lang="en-US" sz="1600" dirty="0" smtClean="0"/>
              <a:t> Cervical Cancer Screening Study, 2013.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024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JIMRE\AppData\Local\Microsoft\Windows\Temporary Internet Files\Content.Outlook\L5OP3DAG\30-Heartbeat of a N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3105912"/>
            <a:ext cx="5974080" cy="413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381000"/>
            <a:ext cx="8473440" cy="3959352"/>
          </a:xfrm>
        </p:spPr>
        <p:txBody>
          <a:bodyPr/>
          <a:lstStyle/>
          <a:p>
            <a:r>
              <a:rPr lang="en-US" sz="5000" dirty="0" err="1" smtClean="0">
                <a:solidFill>
                  <a:srgbClr val="002060"/>
                </a:solidFill>
              </a:rPr>
              <a:t>Miigwetch</a:t>
            </a:r>
            <a:endParaRPr lang="en-US" sz="5000" dirty="0">
              <a:solidFill>
                <a:srgbClr val="002060"/>
              </a:solidFill>
            </a:endParaRPr>
          </a:p>
          <a:p>
            <a:r>
              <a:rPr lang="en-US" sz="5000" dirty="0" smtClean="0">
                <a:solidFill>
                  <a:srgbClr val="002060"/>
                </a:solidFill>
              </a:rPr>
              <a:t>		</a:t>
            </a:r>
            <a:r>
              <a:rPr lang="en-US" sz="5000" dirty="0" err="1" smtClean="0">
                <a:solidFill>
                  <a:srgbClr val="002060"/>
                </a:solidFill>
              </a:rPr>
              <a:t>Qujannamiik</a:t>
            </a:r>
            <a:endParaRPr lang="en-US" sz="5000" dirty="0">
              <a:solidFill>
                <a:srgbClr val="002060"/>
              </a:solidFill>
            </a:endParaRPr>
          </a:p>
          <a:p>
            <a:r>
              <a:rPr lang="en-US" sz="5000" dirty="0" smtClean="0">
                <a:solidFill>
                  <a:srgbClr val="002060"/>
                </a:solidFill>
              </a:rPr>
              <a:t>					Merci</a:t>
            </a:r>
          </a:p>
          <a:p>
            <a:pPr algn="r"/>
            <a:r>
              <a:rPr lang="en-US" sz="5000" dirty="0" smtClean="0">
                <a:solidFill>
                  <a:srgbClr val="002060"/>
                </a:solidFill>
              </a:rPr>
              <a:t>Thank You </a:t>
            </a:r>
            <a:endParaRPr lang="en-US" sz="5000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67097" y="6400800"/>
            <a:ext cx="2543503" cy="27064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Image source: Joseph </a:t>
            </a:r>
            <a:r>
              <a:rPr lang="en-US" dirty="0" err="1" smtClean="0"/>
              <a:t>Sagaj</a:t>
            </a:r>
            <a:r>
              <a:rPr lang="en-US" dirty="0" smtClean="0"/>
              <a:t>, Heartbeat of a Nation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5FD99A-99A3-4E01-B931-83B17ACB165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the cervix?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73440" cy="4416552"/>
          </a:xfrm>
        </p:spPr>
        <p:txBody>
          <a:bodyPr/>
          <a:lstStyle/>
          <a:p>
            <a:r>
              <a:rPr lang="en-US" dirty="0" smtClean="0"/>
              <a:t>The cervix is located between the uterus and vagina.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53B6A0-AC98-4D15-99F5-8AACA11343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 descr="http://www.cancer.gov/PublishedContent/Images/cancertopics/wyntk/cervix/cervix-nearby-orga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5029200" cy="353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520700" y="6354763"/>
            <a:ext cx="77089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 smtClean="0"/>
              <a:t>Image </a:t>
            </a:r>
            <a:r>
              <a:rPr lang="en-US" sz="1400" dirty="0" smtClean="0"/>
              <a:t>source: National Cancer Institute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6280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9144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Cervical </a:t>
            </a:r>
            <a:r>
              <a:rPr lang="en-US" sz="3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Cancer Screening</a:t>
            </a:r>
            <a:endParaRPr lang="en-US" sz="36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143000"/>
            <a:ext cx="5257800" cy="5059363"/>
          </a:xfrm>
        </p:spPr>
        <p:txBody>
          <a:bodyPr>
            <a:noAutofit/>
          </a:bodyPr>
          <a:lstStyle/>
          <a:p>
            <a:pPr>
              <a:spcAft>
                <a:spcPts val="864"/>
              </a:spcAft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Cervical cancer is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almost completely preventable.</a:t>
            </a:r>
          </a:p>
          <a:p>
            <a:pPr>
              <a:spcAft>
                <a:spcPts val="864"/>
              </a:spcAft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Regular screening and follow up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protect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you from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cervical cancer. 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864"/>
              </a:spcAft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Cervical cancer screening can detect early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changes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on the cervix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that can lead to cancer.</a:t>
            </a:r>
          </a:p>
          <a:p>
            <a:pPr>
              <a:spcAft>
                <a:spcPts val="864"/>
              </a:spcAft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Almost all of these changes are caused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by persistent human papillomavirus (HPV) infection. 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96263" y="6427788"/>
            <a:ext cx="642937" cy="274637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545FD99A-99A3-4E01-B931-83B17ACB165C}" type="slidenum">
              <a:rPr lang="en-US" sz="1100" smtClean="0"/>
              <a:pPr algn="r">
                <a:defRPr/>
              </a:pPr>
              <a:t>4</a:t>
            </a:fld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457200"/>
            <a:ext cx="3086100" cy="206768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50" y="2514600"/>
            <a:ext cx="3096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3"/>
          <p:cNvSpPr txBox="1">
            <a:spLocks/>
          </p:cNvSpPr>
          <p:nvPr/>
        </p:nvSpPr>
        <p:spPr>
          <a:xfrm>
            <a:off x="520700" y="6354763"/>
            <a:ext cx="77089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 smtClean="0"/>
              <a:t>Image source (top to bottom): National Aboriginal Health Organization </a:t>
            </a:r>
            <a:br>
              <a:rPr lang="en-US" sz="1400" dirty="0" smtClean="0"/>
            </a:br>
            <a:r>
              <a:rPr lang="en-US" sz="1400" dirty="0" smtClean="0"/>
              <a:t>(NAHO), Canadian Foundation for Women’s Health, Thunder Bay Regional Health Sciences Foundation </a:t>
            </a:r>
            <a:endParaRPr lang="en-US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572000"/>
            <a:ext cx="3086100" cy="198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3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Autofit/>
          </a:bodyPr>
          <a:lstStyle/>
          <a:p>
            <a:pPr algn="l"/>
            <a:r>
              <a:rPr lang="en-US" sz="3600" b="1" u="sng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</a:t>
            </a:r>
            <a:r>
              <a:rPr lang="en-US" sz="3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uman </a:t>
            </a:r>
            <a:r>
              <a:rPr lang="en-US" sz="3600" b="1" u="sng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</a:t>
            </a:r>
            <a:r>
              <a:rPr lang="en-US" sz="3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apilloma</a:t>
            </a:r>
            <a:r>
              <a:rPr lang="en-US" sz="3600" b="1" u="sng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</a:t>
            </a:r>
            <a:r>
              <a:rPr lang="en-US" sz="3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irus (HPV)</a:t>
            </a:r>
            <a:endParaRPr lang="en-US" sz="36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19200"/>
            <a:ext cx="7010400" cy="4572000"/>
          </a:xfrm>
        </p:spPr>
        <p:txBody>
          <a:bodyPr>
            <a:noAutofit/>
          </a:bodyPr>
          <a:lstStyle/>
          <a:p>
            <a:pPr>
              <a:spcAft>
                <a:spcPts val="864"/>
              </a:spcAft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HPV is the most common sexually transmitted infection. There are over 100 different types of HPV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864"/>
              </a:spcAft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HPV is a virus that spreads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by skin to skin sexual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contact. It can be spread by oral sex and other kinds of sexual acts. 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864"/>
              </a:spcAft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Many people who have HPV have no signs of infection.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864"/>
              </a:spcAft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HPV infections resolve (go way on their own) without causing harm 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864"/>
              </a:spcAft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Some types of HPV can cause cancer of the cervix in women and other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types can lead to genital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warts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and other genital (anal, penile, vaginal cancers) in men or women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96263" y="6427788"/>
            <a:ext cx="642937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45FD99A-99A3-4E01-B931-83B17ACB165C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22" y="2286000"/>
            <a:ext cx="2033819" cy="200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43799" y="4343400"/>
            <a:ext cx="160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HPV under a microscope</a:t>
            </a:r>
            <a:endParaRPr lang="en-US" sz="16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368300" y="6507163"/>
            <a:ext cx="77089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Image source: Ministry of Health and Long-Term Care (MOHLTC)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79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73439" cy="1039091"/>
          </a:xfrm>
        </p:spPr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Cervical Screening: </a:t>
            </a:r>
            <a:r>
              <a:rPr lang="en-US" dirty="0">
                <a:cs typeface="Arial" panose="020B0604020202020204" pitchFamily="34" charset="0"/>
              </a:rPr>
              <a:t>P</a:t>
            </a:r>
            <a:r>
              <a:rPr lang="en-US" dirty="0" smtClean="0">
                <a:cs typeface="Arial" panose="020B0604020202020204" pitchFamily="34" charset="0"/>
              </a:rPr>
              <a:t>ap Test 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313537" cy="44165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 Pap test is done in a doctor or </a:t>
            </a:r>
            <a:r>
              <a:rPr lang="en-US" sz="2800" dirty="0" smtClean="0"/>
              <a:t>nurse’s </a:t>
            </a:r>
            <a:r>
              <a:rPr lang="en-US" sz="2800" dirty="0"/>
              <a:t>office.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An </a:t>
            </a:r>
            <a:r>
              <a:rPr lang="en-US" sz="2800" dirty="0"/>
              <a:t>instrument, called a speculum, is gently inserted in your vagina so your cervix can be seen. 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Cells </a:t>
            </a:r>
            <a:r>
              <a:rPr lang="en-US" sz="2800" dirty="0"/>
              <a:t>are taken from the cervix and are sent to a laboratory to be examined under a microscope</a:t>
            </a:r>
            <a:r>
              <a:rPr lang="en-US" sz="28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Regular Pap tests are designed to find early cell changes in the </a:t>
            </a:r>
            <a:r>
              <a:rPr lang="en-US" sz="2800" dirty="0" smtClean="0"/>
              <a:t>cervix</a:t>
            </a:r>
            <a:r>
              <a:rPr lang="en-US" sz="2800" dirty="0"/>
              <a:t> </a:t>
            </a:r>
            <a:r>
              <a:rPr lang="en-US" sz="2800" dirty="0" smtClean="0"/>
              <a:t>that could lead to cancer.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1485900"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57300" lvl="2" indent="0">
              <a:buNone/>
            </a:pPr>
            <a:endParaRPr lang="en-US" dirty="0" smtClean="0"/>
          </a:p>
          <a:p>
            <a:pPr marL="1143000"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5FD99A-99A3-4E01-B931-83B17ACB165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 descr="http://www.womenshealthmatters.ca/assets/legacy/whm/graphics/photos/comb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90741"/>
            <a:ext cx="3657600" cy="374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5625257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PAP test diagram</a:t>
            </a:r>
            <a:endParaRPr lang="en-US" sz="16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8300" y="6430963"/>
            <a:ext cx="7708900" cy="274637"/>
          </a:xfrm>
        </p:spPr>
        <p:txBody>
          <a:bodyPr/>
          <a:lstStyle/>
          <a:p>
            <a:pPr>
              <a:defRPr/>
            </a:pPr>
            <a:r>
              <a:rPr lang="en-US" dirty="0"/>
              <a:t>Image source: </a:t>
            </a:r>
            <a:r>
              <a:rPr lang="en-US" dirty="0" smtClean="0"/>
              <a:t>Women’s Health Matters, Women’s College Hospital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2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often should you be screened?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527048"/>
            <a:ext cx="8473440" cy="48737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Women who have ever had </a:t>
            </a:r>
            <a:r>
              <a:rPr lang="en-US" sz="2800" dirty="0"/>
              <a:t>any sexual skin-to-skin contact, </a:t>
            </a:r>
            <a:r>
              <a:rPr lang="en-US" sz="2800" dirty="0" smtClean="0"/>
              <a:t>should have a Pap </a:t>
            </a:r>
            <a:r>
              <a:rPr lang="en-US" sz="2800" dirty="0"/>
              <a:t>tests </a:t>
            </a:r>
            <a:r>
              <a:rPr lang="en-US" sz="2800" u="sng" dirty="0" smtClean="0"/>
              <a:t>once every three years</a:t>
            </a:r>
            <a:r>
              <a:rPr lang="en-US" sz="2800" dirty="0" smtClean="0"/>
              <a:t>, starting </a:t>
            </a:r>
            <a:r>
              <a:rPr lang="en-US" sz="2800" dirty="0"/>
              <a:t>at age </a:t>
            </a:r>
            <a:r>
              <a:rPr lang="en-US" sz="2800" dirty="0" smtClean="0"/>
              <a:t>21.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Pap tests should be a part of </a:t>
            </a:r>
            <a:br>
              <a:rPr lang="en-US" sz="2800" dirty="0" smtClean="0"/>
            </a:br>
            <a:r>
              <a:rPr lang="en-US" sz="2800" dirty="0" smtClean="0"/>
              <a:t>your regular health check-up </a:t>
            </a:r>
            <a:br>
              <a:rPr lang="en-US" sz="2800" dirty="0" smtClean="0"/>
            </a:br>
            <a:r>
              <a:rPr lang="en-US" sz="2800" dirty="0" smtClean="0"/>
              <a:t>until you are 70 years old. The </a:t>
            </a:r>
            <a:br>
              <a:rPr lang="en-US" sz="2800" dirty="0" smtClean="0"/>
            </a:br>
            <a:r>
              <a:rPr lang="en-US" sz="2800" dirty="0" smtClean="0"/>
              <a:t>risk of getting cervical cancer </a:t>
            </a:r>
            <a:br>
              <a:rPr lang="en-US" sz="2800" dirty="0" smtClean="0"/>
            </a:br>
            <a:r>
              <a:rPr lang="en-US" sz="2800" dirty="0" smtClean="0"/>
              <a:t>does not decrease with age.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Image source: </a:t>
            </a:r>
            <a:r>
              <a:rPr lang="en-US" dirty="0" smtClean="0"/>
              <a:t>British Columbia Medical Journal (BCMJ), PAP Awareness Campaign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5FD99A-99A3-4E01-B931-83B17ACB165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074" name="Picture 2" descr="Residents who participated in the Pap Awareness Campa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3279775" cy="24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7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73439" cy="1039091"/>
          </a:xfrm>
        </p:spPr>
        <p:txBody>
          <a:bodyPr/>
          <a:lstStyle/>
          <a:p>
            <a:r>
              <a:rPr lang="en-US" dirty="0" smtClean="0"/>
              <a:t>What does an abnormal </a:t>
            </a:r>
            <a:r>
              <a:rPr lang="en-US" dirty="0"/>
              <a:t>r</a:t>
            </a:r>
            <a:r>
              <a:rPr lang="en-US" dirty="0" smtClean="0"/>
              <a:t>esult mean?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66800"/>
            <a:ext cx="8473440" cy="52547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 abnormal Pap test result </a:t>
            </a:r>
            <a:r>
              <a:rPr lang="en-US" dirty="0" smtClean="0"/>
              <a:t>means that </a:t>
            </a:r>
            <a:r>
              <a:rPr lang="en-US" dirty="0"/>
              <a:t>the cells taken from </a:t>
            </a:r>
            <a:r>
              <a:rPr lang="en-US" dirty="0" smtClean="0"/>
              <a:t>the </a:t>
            </a:r>
            <a:r>
              <a:rPr lang="en-US" dirty="0"/>
              <a:t>cervix look different under the microscope than normal cells</a:t>
            </a:r>
            <a:r>
              <a:rPr lang="en-US" dirty="0" smtClean="0"/>
              <a:t>.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Abnormal cells can change back to normal, </a:t>
            </a:r>
            <a:r>
              <a:rPr lang="en-US" dirty="0"/>
              <a:t>especially in young women. However, in some women, the abnormal cells change into cancer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 smtClean="0"/>
              <a:t>takes many years for normal cells to develop into cancer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Sometimes if normal cells are found, you may require treatment to prevent cervical cancer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Image source: Centres for Disease Control and Prevention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5FD99A-99A3-4E01-B931-83B17ACB165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050" name="Picture 2" descr="HPV can cause changes in cervical cells over time. Image shows normal cells, pre-cancer cells, and cancer cell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73286"/>
            <a:ext cx="3810000" cy="242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after an abnormal Pap test?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73752"/>
          </a:xfrm>
        </p:spPr>
        <p:txBody>
          <a:bodyPr/>
          <a:lstStyle/>
          <a:p>
            <a:r>
              <a:rPr lang="en-US" sz="2400" dirty="0"/>
              <a:t>Talk to your health care provider about your results and the follow-up testing </a:t>
            </a:r>
            <a:r>
              <a:rPr lang="en-US" sz="2400" dirty="0" smtClean="0"/>
              <a:t>you may need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/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2400" dirty="0" smtClean="0"/>
              <a:t> You </a:t>
            </a:r>
            <a:r>
              <a:rPr lang="en-US" sz="2400" dirty="0"/>
              <a:t>may be asked to repeat your Pap test more often for a short period of time, for example every six months.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Abnormal cell changes may return back to normal on their own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 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2400" dirty="0" smtClean="0"/>
              <a:t>Your </a:t>
            </a:r>
            <a:r>
              <a:rPr lang="en-US" sz="2400" dirty="0"/>
              <a:t>health care provider may suggest an HPV </a:t>
            </a:r>
            <a:r>
              <a:rPr lang="en-US" sz="2400" dirty="0" smtClean="0"/>
              <a:t>test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2400" dirty="0" smtClean="0"/>
              <a:t> You </a:t>
            </a:r>
            <a:r>
              <a:rPr lang="en-US" sz="2400" dirty="0"/>
              <a:t>may be referred for a special examination called a colposcopy.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Image source</a:t>
            </a:r>
            <a:r>
              <a:rPr lang="en-US" dirty="0"/>
              <a:t>: </a:t>
            </a:r>
            <a:r>
              <a:rPr lang="en-US" dirty="0" smtClean="0"/>
              <a:t>Cancer Care Ontario, Cervical Cancer Fact Sheet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5FD99A-99A3-4E01-B931-83B17ACB165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S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co_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CO_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4822</TotalTime>
  <Words>1596</Words>
  <Application>Microsoft Office PowerPoint</Application>
  <PresentationFormat>On-screen Show (4:3)</PresentationFormat>
  <Paragraphs>148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OCSP Template</vt:lpstr>
      <vt:lpstr>cco_powerpoint</vt:lpstr>
      <vt:lpstr>1_CCO_PowerPoint</vt:lpstr>
      <vt:lpstr>  Cervical Screening &amp;  the Ontario Cervical Screening Program (OCSP)   </vt:lpstr>
      <vt:lpstr>Where is the cervix?</vt:lpstr>
      <vt:lpstr>What is the cervix? </vt:lpstr>
      <vt:lpstr>Cervical Cancer Screening</vt:lpstr>
      <vt:lpstr>Human Papillomavirus (HPV)</vt:lpstr>
      <vt:lpstr>Cervical Screening: Pap Test </vt:lpstr>
      <vt:lpstr>How often should you be screened? </vt:lpstr>
      <vt:lpstr>What does an abnormal result mean? </vt:lpstr>
      <vt:lpstr>What happens after an abnormal Pap test?</vt:lpstr>
      <vt:lpstr>What is a colposcopy?  </vt:lpstr>
      <vt:lpstr>HPV Causes Cervical Cancer.    How can we prevent HPV? </vt:lpstr>
      <vt:lpstr>What is HPV vaccination?</vt:lpstr>
      <vt:lpstr>PowerPoint Presentation</vt:lpstr>
      <vt:lpstr>Ontario’s School Based Immunization Program</vt:lpstr>
      <vt:lpstr>If I get an HPV vaccine, should I still have Pap tests? </vt:lpstr>
      <vt:lpstr>The Ontario Cervical Screening Program (OCSP) </vt:lpstr>
      <vt:lpstr>The OCSP Correspondence Program  </vt:lpstr>
      <vt:lpstr>Want to know more about correspondence?  </vt:lpstr>
      <vt:lpstr>How can you reduce your risk of cervical cancer?</vt:lpstr>
      <vt:lpstr>PowerPoint Presentation</vt:lpstr>
    </vt:vector>
  </TitlesOfParts>
  <Company>Cancer Care Ontario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Veerappan, Suriya</dc:creator>
  <cp:lastModifiedBy>Imre, Joseph</cp:lastModifiedBy>
  <cp:revision>254</cp:revision>
  <cp:lastPrinted>2014-09-18T12:33:09Z</cp:lastPrinted>
  <dcterms:created xsi:type="dcterms:W3CDTF">2012-05-07T19:39:38Z</dcterms:created>
  <dcterms:modified xsi:type="dcterms:W3CDTF">2014-10-10T13:10:11Z</dcterms:modified>
</cp:coreProperties>
</file>