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C3F"/>
    <a:srgbClr val="35471E"/>
    <a:srgbClr val="ED592A"/>
    <a:srgbClr val="D2492A"/>
    <a:srgbClr val="CE8E00"/>
    <a:srgbClr val="D47600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94660"/>
  </p:normalViewPr>
  <p:slideViewPr>
    <p:cSldViewPr snapToGrid="0">
      <p:cViewPr varScale="1">
        <p:scale>
          <a:sx n="52" d="100"/>
          <a:sy n="52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CCFD-0EE2-4CFC-B790-68C6810DECF0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818BC-E8B4-414D-9149-2097029E5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2406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818BC-E8B4-414D-9149-2097029E53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430E-EC66-420C-85C9-045D8D025C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 descr="\\quad\Creative Services Server\Cundari\Cancer Care Ontario\PROJECTS\CCON0008 Aboriginal Tabacco Program Tooklit\Creative Development\Explorations\_Files Ready For Studio\PPT\PowerPoint_v5_Metis Folder\ontario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1" y="5911133"/>
            <a:ext cx="1066800" cy="6420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430E-EC66-420C-85C9-045D8D02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430E-EC66-420C-85C9-045D8D02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430E-EC66-420C-85C9-045D8D025C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05135" y="306770"/>
            <a:ext cx="1083483" cy="1215259"/>
          </a:xfrm>
          <a:prstGeom prst="rect">
            <a:avLst/>
          </a:prstGeom>
          <a:noFill/>
        </p:spPr>
      </p:pic>
      <p:pic>
        <p:nvPicPr>
          <p:cNvPr id="9" name="Picture 3" descr="\\quad\Creative Services Server\Cundari\Cancer Care Ontario\PROJECTS\CCON0008 Aboriginal Tabacco Program Tooklit\Creative Development\Explorations\_Files Ready For Studio\PPT\PowerPoint_v5_Metis Folder\ontario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215933"/>
            <a:ext cx="686979" cy="4134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430E-EC66-420C-85C9-045D8D02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430E-EC66-420C-85C9-045D8D02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430E-EC66-420C-85C9-045D8D02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430E-EC66-420C-85C9-045D8D02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430E-EC66-420C-85C9-045D8D02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430E-EC66-420C-85C9-045D8D02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430E-EC66-420C-85C9-045D8D02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1BF3D-743C-4254-A5FB-5CC0E2BC8DD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430E-EC66-420C-85C9-045D8D02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8727" y="847197"/>
            <a:ext cx="4949946" cy="55519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7400" y="2895600"/>
            <a:ext cx="3048000" cy="1446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340"/>
              </a:lnSpc>
            </a:pPr>
            <a:r>
              <a:rPr lang="en-US" sz="2200" b="1" dirty="0" smtClean="0">
                <a:solidFill>
                  <a:srgbClr val="979C3F"/>
                </a:solidFill>
                <a:latin typeface="Myriad Pro" pitchFamily="34" charset="0"/>
              </a:rPr>
              <a:t>Learning about the </a:t>
            </a:r>
          </a:p>
          <a:p>
            <a:pPr>
              <a:lnSpc>
                <a:spcPts val="2340"/>
              </a:lnSpc>
            </a:pPr>
            <a:r>
              <a:rPr lang="en-US" sz="2200" b="1" dirty="0" smtClean="0">
                <a:solidFill>
                  <a:srgbClr val="979C3F"/>
                </a:solidFill>
                <a:latin typeface="Myriad Pro" pitchFamily="34" charset="0"/>
              </a:rPr>
              <a:t>Risks of Commercial</a:t>
            </a:r>
          </a:p>
          <a:p>
            <a:pPr>
              <a:lnSpc>
                <a:spcPts val="2340"/>
              </a:lnSpc>
            </a:pPr>
            <a:r>
              <a:rPr lang="en-US" sz="2200" b="1" dirty="0" smtClean="0">
                <a:solidFill>
                  <a:srgbClr val="979C3F"/>
                </a:solidFill>
                <a:latin typeface="Myriad Pro" pitchFamily="34" charset="0"/>
              </a:rPr>
              <a:t>Tobacco with</a:t>
            </a:r>
          </a:p>
          <a:p>
            <a:pPr>
              <a:lnSpc>
                <a:spcPts val="2340"/>
              </a:lnSpc>
            </a:pPr>
            <a:r>
              <a:rPr lang="en-US" sz="2200" b="1" dirty="0" smtClean="0">
                <a:solidFill>
                  <a:srgbClr val="979C3F"/>
                </a:solidFill>
                <a:latin typeface="Myriad Pro" pitchFamily="34" charset="0"/>
              </a:rPr>
              <a:t>&lt;Community Name&gt;</a:t>
            </a:r>
            <a:endParaRPr lang="en-US" sz="2200" b="1" dirty="0">
              <a:solidFill>
                <a:srgbClr val="979C3F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756" y="2909455"/>
            <a:ext cx="1593087" cy="1357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438400"/>
            <a:ext cx="3581400" cy="320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940"/>
              </a:lnSpc>
            </a:pP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Nicotine Replacement</a:t>
            </a:r>
          </a:p>
          <a:p>
            <a:pPr>
              <a:lnSpc>
                <a:spcPts val="1940"/>
              </a:lnSpc>
            </a:pP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Therapy (NRT)</a:t>
            </a:r>
          </a:p>
          <a:p>
            <a:pPr>
              <a:lnSpc>
                <a:spcPts val="1940"/>
              </a:lnSpc>
            </a:pPr>
            <a:endParaRPr lang="en-US" sz="1700" b="1" kern="1300" dirty="0" smtClean="0">
              <a:solidFill>
                <a:srgbClr val="979C3F"/>
              </a:solidFill>
              <a:latin typeface="Myriad Pro"/>
              <a:cs typeface="Myriad Pro"/>
            </a:endParaRPr>
          </a:p>
          <a:p>
            <a:pPr>
              <a:lnSpc>
                <a:spcPts val="6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NRT can help make the transition</a:t>
            </a: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to non-smoking easier. </a:t>
            </a:r>
          </a:p>
          <a:p>
            <a:pPr>
              <a:lnSpc>
                <a:spcPts val="1940"/>
              </a:lnSpc>
            </a:pPr>
            <a:endParaRPr lang="en-US" sz="1700" kern="1300" dirty="0" smtClean="0">
              <a:solidFill>
                <a:srgbClr val="979C3F"/>
              </a:solidFill>
              <a:latin typeface="Myriad Pro"/>
              <a:cs typeface="Myriad Pro"/>
            </a:endParaRPr>
          </a:p>
          <a:p>
            <a:pPr>
              <a:lnSpc>
                <a:spcPts val="6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It helps minimize withdrawal</a:t>
            </a: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symptoms and cravings.</a:t>
            </a:r>
          </a:p>
          <a:p>
            <a:pPr>
              <a:lnSpc>
                <a:spcPts val="1940"/>
              </a:lnSpc>
            </a:pPr>
            <a:endParaRPr lang="en-US" sz="1700" kern="1300" dirty="0" smtClean="0">
              <a:solidFill>
                <a:srgbClr val="979C3F"/>
              </a:solidFill>
              <a:latin typeface="Myriad Pro"/>
              <a:cs typeface="Myriad Pro"/>
            </a:endParaRPr>
          </a:p>
          <a:p>
            <a:pPr>
              <a:lnSpc>
                <a:spcPts val="6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Best of all, it almost doubles</a:t>
            </a: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quit rates.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2117200"/>
            <a:ext cx="1752600" cy="291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0589" y="2667000"/>
            <a:ext cx="2204221" cy="1713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799" y="914400"/>
            <a:ext cx="3843131" cy="6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In </a:t>
            </a: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20 minutes </a:t>
            </a: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your blood pressure </a:t>
            </a:r>
            <a:b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</a:b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will drop to normal.</a:t>
            </a:r>
          </a:p>
          <a:p>
            <a:pPr>
              <a:lnSpc>
                <a:spcPts val="1200"/>
              </a:lnSpc>
            </a:pPr>
            <a:endParaRPr lang="en-US" sz="1700" kern="1300" dirty="0" smtClean="0">
              <a:solidFill>
                <a:srgbClr val="CE8E00"/>
              </a:solidFill>
              <a:latin typeface="Myriad Pro"/>
              <a:cs typeface="Myriad Pro"/>
            </a:endParaRP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In</a:t>
            </a:r>
            <a:r>
              <a:rPr lang="en-US" sz="1700" kern="1300" dirty="0" smtClean="0">
                <a:solidFill>
                  <a:srgbClr val="CE8E00"/>
                </a:solidFill>
                <a:latin typeface="Myriad Pro"/>
                <a:cs typeface="Myriad Pro"/>
              </a:rPr>
              <a:t> </a:t>
            </a: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8 hours </a:t>
            </a: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your blood oxygen levels</a:t>
            </a:r>
            <a:b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</a:b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will drop to normal.</a:t>
            </a:r>
          </a:p>
          <a:p>
            <a:pPr>
              <a:lnSpc>
                <a:spcPts val="1200"/>
              </a:lnSpc>
            </a:pPr>
            <a:endParaRPr lang="en-US" sz="1700" kern="1300" dirty="0" smtClean="0">
              <a:solidFill>
                <a:srgbClr val="CE8E00"/>
              </a:solidFill>
              <a:latin typeface="Myriad Pro"/>
              <a:cs typeface="Myriad Pro"/>
            </a:endParaRP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In </a:t>
            </a: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24 hours </a:t>
            </a: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you reduce your risk of a heart attack.</a:t>
            </a:r>
          </a:p>
          <a:p>
            <a:pPr>
              <a:lnSpc>
                <a:spcPts val="1200"/>
              </a:lnSpc>
            </a:pPr>
            <a:endParaRPr lang="en-US" sz="1700" kern="1300" dirty="0" smtClean="0">
              <a:solidFill>
                <a:srgbClr val="CE8E00"/>
              </a:solidFill>
              <a:latin typeface="Myriad Pro"/>
              <a:cs typeface="Myriad Pro"/>
            </a:endParaRP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In </a:t>
            </a: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48 hours </a:t>
            </a: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your sense of taste and smell are sharpened. </a:t>
            </a:r>
          </a:p>
          <a:p>
            <a:pPr>
              <a:lnSpc>
                <a:spcPts val="1200"/>
              </a:lnSpc>
            </a:pPr>
            <a:endParaRPr lang="en-US" sz="1700" kern="1300" dirty="0" smtClean="0">
              <a:solidFill>
                <a:srgbClr val="CE8E00"/>
              </a:solidFill>
              <a:latin typeface="Myriad Pro"/>
              <a:cs typeface="Myriad Pro"/>
            </a:endParaRP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In </a:t>
            </a: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2 weeks </a:t>
            </a: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your circulation and lung function improve.</a:t>
            </a:r>
          </a:p>
          <a:p>
            <a:pPr>
              <a:lnSpc>
                <a:spcPts val="1200"/>
              </a:lnSpc>
            </a:pPr>
            <a:endParaRPr lang="en-US" sz="1700" kern="1300" dirty="0" smtClean="0">
              <a:solidFill>
                <a:srgbClr val="CE8E00"/>
              </a:solidFill>
              <a:latin typeface="Myriad Pro"/>
              <a:cs typeface="Myriad Pro"/>
            </a:endParaRP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In</a:t>
            </a:r>
            <a:r>
              <a:rPr lang="en-US" sz="1700" kern="1300" dirty="0" smtClean="0">
                <a:solidFill>
                  <a:srgbClr val="CE8E00"/>
                </a:solidFill>
                <a:latin typeface="Myriad Pro"/>
                <a:cs typeface="Myriad Pro"/>
              </a:rPr>
              <a:t> </a:t>
            </a: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1 year </a:t>
            </a: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your risk of heart attack is reduced to half.</a:t>
            </a:r>
          </a:p>
          <a:p>
            <a:pPr>
              <a:lnSpc>
                <a:spcPts val="1200"/>
              </a:lnSpc>
            </a:pPr>
            <a:endParaRPr lang="en-US" sz="1700" kern="1300" dirty="0" smtClean="0">
              <a:solidFill>
                <a:srgbClr val="CE8E00"/>
              </a:solidFill>
              <a:latin typeface="Myriad Pro"/>
              <a:cs typeface="Myriad Pro"/>
            </a:endParaRP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In </a:t>
            </a: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5 years </a:t>
            </a: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your risk of stroke is reduced. </a:t>
            </a:r>
          </a:p>
          <a:p>
            <a:pPr>
              <a:lnSpc>
                <a:spcPts val="1200"/>
              </a:lnSpc>
            </a:pPr>
            <a:endParaRPr lang="en-US" sz="1700" kern="1300" dirty="0" smtClean="0">
              <a:solidFill>
                <a:srgbClr val="CE8E00"/>
              </a:solidFill>
              <a:latin typeface="Myriad Pro"/>
              <a:cs typeface="Myriad Pro"/>
            </a:endParaRP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In </a:t>
            </a: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10 years </a:t>
            </a: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your risk of lung, mouth, throat, bladder, kidney and pancreas cancers drops.</a:t>
            </a:r>
          </a:p>
        </p:txBody>
      </p:sp>
      <p:pic>
        <p:nvPicPr>
          <p:cNvPr id="16" name="Picture 15" descr="circlebullet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42609" y="1643418"/>
            <a:ext cx="126000" cy="126000"/>
          </a:xfrm>
          <a:prstGeom prst="rect">
            <a:avLst/>
          </a:prstGeom>
        </p:spPr>
      </p:pic>
      <p:pic>
        <p:nvPicPr>
          <p:cNvPr id="17" name="Picture 16" descr="circlebullet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42609" y="2292559"/>
            <a:ext cx="126000" cy="126000"/>
          </a:xfrm>
          <a:prstGeom prst="rect">
            <a:avLst/>
          </a:prstGeom>
        </p:spPr>
      </p:pic>
      <p:pic>
        <p:nvPicPr>
          <p:cNvPr id="18" name="Picture 17" descr="circlebullet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45605" y="2924405"/>
            <a:ext cx="126000" cy="126000"/>
          </a:xfrm>
          <a:prstGeom prst="rect">
            <a:avLst/>
          </a:prstGeom>
        </p:spPr>
      </p:pic>
      <p:pic>
        <p:nvPicPr>
          <p:cNvPr id="19" name="Picture 18" descr="circlebullet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42609" y="3551508"/>
            <a:ext cx="126000" cy="126000"/>
          </a:xfrm>
          <a:prstGeom prst="rect">
            <a:avLst/>
          </a:prstGeom>
        </p:spPr>
      </p:pic>
      <p:pic>
        <p:nvPicPr>
          <p:cNvPr id="20" name="Picture 19" descr="circlebullet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45605" y="4193425"/>
            <a:ext cx="126000" cy="126000"/>
          </a:xfrm>
          <a:prstGeom prst="rect">
            <a:avLst/>
          </a:prstGeom>
        </p:spPr>
      </p:pic>
      <p:pic>
        <p:nvPicPr>
          <p:cNvPr id="21" name="Picture 20" descr="circlebullet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45605" y="4820621"/>
            <a:ext cx="126000" cy="126000"/>
          </a:xfrm>
          <a:prstGeom prst="rect">
            <a:avLst/>
          </a:prstGeom>
        </p:spPr>
      </p:pic>
      <p:pic>
        <p:nvPicPr>
          <p:cNvPr id="22" name="Picture 21" descr="circlebullet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48601" y="5224002"/>
            <a:ext cx="126000" cy="126000"/>
          </a:xfrm>
          <a:prstGeom prst="rect">
            <a:avLst/>
          </a:prstGeom>
        </p:spPr>
      </p:pic>
      <p:pic>
        <p:nvPicPr>
          <p:cNvPr id="12" name="Picture 11" descr="circlebullet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48705" y="1027739"/>
            <a:ext cx="126000" cy="1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304072"/>
            <a:ext cx="2743200" cy="2646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1295400"/>
            <a:ext cx="3581400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940"/>
              </a:lnSpc>
            </a:pP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Local Contact Name:</a:t>
            </a:r>
          </a:p>
          <a:p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&lt;e.g. Local Health Director&gt;</a:t>
            </a:r>
          </a:p>
          <a:p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&lt;e.g. Local Health Director&gt;</a:t>
            </a:r>
          </a:p>
          <a:p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&lt;e.g. Local Health Director&gt;</a:t>
            </a:r>
          </a:p>
          <a:p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&lt;e.g. Local Health Director&gt;</a:t>
            </a:r>
          </a:p>
          <a:p>
            <a:endParaRPr lang="en-US" sz="1700" kern="1300" dirty="0" smtClean="0">
              <a:solidFill>
                <a:srgbClr val="CE8E00"/>
              </a:solidFill>
              <a:latin typeface="Myriad Pro"/>
              <a:cs typeface="Myriad Pro"/>
            </a:endParaRPr>
          </a:p>
          <a:p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Tobacco Wise</a:t>
            </a:r>
          </a:p>
          <a:p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www.tobaccowise.com</a:t>
            </a:r>
          </a:p>
          <a:p>
            <a:endParaRPr lang="en-US" sz="1700" kern="1300" dirty="0" smtClean="0">
              <a:solidFill>
                <a:srgbClr val="CE8E00"/>
              </a:solidFill>
              <a:latin typeface="Myriad Pro"/>
              <a:cs typeface="Myriad Pro"/>
            </a:endParaRPr>
          </a:p>
          <a:p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Smokers’ Helpline</a:t>
            </a:r>
          </a:p>
          <a:p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1-877-513-5333</a:t>
            </a:r>
          </a:p>
          <a:p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www.smokershelpline.ca</a:t>
            </a:r>
          </a:p>
          <a:p>
            <a:endParaRPr lang="en-US" sz="1700" b="1" kern="1300" dirty="0" smtClean="0">
              <a:solidFill>
                <a:srgbClr val="ED592A"/>
              </a:solidFill>
              <a:latin typeface="Myriad Pro"/>
              <a:cs typeface="Myriad Pro"/>
            </a:endParaRPr>
          </a:p>
          <a:p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National Native Addictions</a:t>
            </a:r>
          </a:p>
          <a:p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Partnership Foundation</a:t>
            </a:r>
          </a:p>
          <a:p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1-866-763-4714</a:t>
            </a:r>
          </a:p>
          <a:p>
            <a:r>
              <a:rPr lang="en-US" sz="1700" kern="1300" dirty="0" err="1" smtClean="0">
                <a:solidFill>
                  <a:srgbClr val="979C3F"/>
                </a:solidFill>
                <a:latin typeface="Myriad Pro"/>
                <a:cs typeface="Myriad Pro"/>
              </a:rPr>
              <a:t>www.nnapf.ca</a:t>
            </a:r>
            <a:endParaRPr lang="en-US" sz="1700" kern="1300" dirty="0" smtClean="0">
              <a:solidFill>
                <a:srgbClr val="979C3F"/>
              </a:solidFill>
              <a:latin typeface="Myriad Pro"/>
              <a:cs typeface="Myriad Pro"/>
            </a:endParaRPr>
          </a:p>
          <a:p>
            <a:endParaRPr lang="en-US" sz="1700" b="1" kern="1300" dirty="0" smtClean="0">
              <a:solidFill>
                <a:srgbClr val="ED592A"/>
              </a:solidFill>
              <a:latin typeface="Myriad Pro"/>
              <a:cs typeface="Myriad Pro"/>
            </a:endParaRPr>
          </a:p>
          <a:p>
            <a:endParaRPr lang="en-US" sz="1700" b="1" kern="1300" dirty="0" smtClean="0">
              <a:solidFill>
                <a:srgbClr val="ED592A"/>
              </a:solidFill>
              <a:latin typeface="Myriad Pro"/>
              <a:cs typeface="Myriad Pro"/>
            </a:endParaRPr>
          </a:p>
          <a:p>
            <a:endParaRPr lang="en-US" sz="1700" kern="1300" dirty="0" smtClean="0">
              <a:solidFill>
                <a:srgbClr val="CE8E00"/>
              </a:solidFill>
              <a:latin typeface="Myriad Pro"/>
              <a:cs typeface="Myriad Pro"/>
            </a:endParaRPr>
          </a:p>
          <a:p>
            <a:endParaRPr lang="en-US" sz="1700" b="1" kern="1300" dirty="0" smtClean="0">
              <a:solidFill>
                <a:srgbClr val="ED592A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667445"/>
            <a:ext cx="2819399" cy="21996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5800" y="2667001"/>
            <a:ext cx="30480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lnSpc>
                <a:spcPts val="1940"/>
              </a:lnSpc>
              <a:buFont typeface="Arial"/>
              <a:buChar char="•"/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You have smoke-free spaces available to you.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5800" y="3276601"/>
            <a:ext cx="38862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lnSpc>
                <a:spcPts val="1940"/>
              </a:lnSpc>
              <a:buFont typeface="Arial"/>
              <a:buChar char="•"/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There are policies on smoking in band-related buildings, </a:t>
            </a:r>
            <a:r>
              <a:rPr lang="en-US" kern="1300" dirty="0" err="1" smtClean="0">
                <a:solidFill>
                  <a:srgbClr val="979C3F"/>
                </a:solidFill>
                <a:latin typeface="Myriad Pro"/>
                <a:cs typeface="Myriad Pro"/>
              </a:rPr>
              <a:t>pow</a:t>
            </a: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 wow grounds, communal areas, etc.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4114801"/>
            <a:ext cx="38862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lnSpc>
                <a:spcPts val="1940"/>
              </a:lnSpc>
              <a:buFont typeface="Arial"/>
              <a:buChar char="•"/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People refrain from smoking around children and other family and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23324815_Full_SM2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1" y="2362200"/>
            <a:ext cx="3124199" cy="2883046"/>
          </a:xfrm>
          <a:prstGeom prst="rect">
            <a:avLst/>
          </a:prstGeom>
        </p:spPr>
      </p:pic>
      <p:pic>
        <p:nvPicPr>
          <p:cNvPr id="11" name="Picture 10" descr="iStock_000018508970_Large_SM2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57074">
            <a:off x="4420115" y="2377027"/>
            <a:ext cx="1532501" cy="2758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231" y="2667000"/>
            <a:ext cx="3299033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267200"/>
            <a:ext cx="34290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940"/>
              </a:lnSpc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Is there significance around commercial tobacco and sacred tobacco in our community?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15000" y="3390169"/>
            <a:ext cx="457200" cy="648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667928"/>
            <a:ext cx="2286000" cy="2237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2286000"/>
            <a:ext cx="3581400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lnSpc>
                <a:spcPts val="1940"/>
              </a:lnSpc>
              <a:buFont typeface="Arial"/>
              <a:buChar char="•"/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Give thanks to the Creator</a:t>
            </a:r>
          </a:p>
          <a:p>
            <a:pPr marL="119063" indent="-119063">
              <a:lnSpc>
                <a:spcPts val="1940"/>
              </a:lnSpc>
              <a:buFont typeface="Arial"/>
              <a:buChar char="•"/>
            </a:pPr>
            <a:r>
              <a:rPr lang="en-US" kern="1300" dirty="0" err="1" smtClean="0">
                <a:solidFill>
                  <a:srgbClr val="979C3F"/>
                </a:solidFill>
                <a:latin typeface="Myriad Pro"/>
                <a:cs typeface="Myriad Pro"/>
              </a:rPr>
              <a:t>Honour</a:t>
            </a: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 all creatures</a:t>
            </a:r>
          </a:p>
          <a:p>
            <a:pPr marL="119063" indent="-119063">
              <a:lnSpc>
                <a:spcPts val="1940"/>
              </a:lnSpc>
              <a:buFont typeface="Arial"/>
              <a:buChar char="•"/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Seek protection and guidance</a:t>
            </a:r>
          </a:p>
          <a:p>
            <a:pPr marL="119063" indent="-119063">
              <a:lnSpc>
                <a:spcPts val="1940"/>
              </a:lnSpc>
              <a:buFont typeface="Arial"/>
              <a:buChar char="•"/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Help our thoughts and prayers reach the Creator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1905000"/>
            <a:ext cx="41148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lnSpc>
                <a:spcPts val="1940"/>
              </a:lnSpc>
            </a:pPr>
            <a:r>
              <a:rPr lang="en-US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No. </a:t>
            </a:r>
            <a:r>
              <a:rPr lang="en-US" b="1" kern="1300" smtClean="0">
                <a:solidFill>
                  <a:srgbClr val="35471E"/>
                </a:solidFill>
                <a:latin typeface="Myriad Pro"/>
                <a:cs typeface="Myriad Pro"/>
              </a:rPr>
              <a:t>Traditional tobacco </a:t>
            </a:r>
            <a:r>
              <a:rPr lang="en-US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is used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4114800"/>
            <a:ext cx="3886200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lnSpc>
                <a:spcPts val="1940"/>
              </a:lnSpc>
              <a:buFont typeface="Arial"/>
              <a:buChar char="•"/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Sprayed with nicotine and up </a:t>
            </a:r>
            <a:r>
              <a:rPr lang="en-US" kern="1300" smtClean="0">
                <a:solidFill>
                  <a:srgbClr val="979C3F"/>
                </a:solidFill>
                <a:latin typeface="Myriad Pro"/>
                <a:cs typeface="Myriad Pro"/>
              </a:rPr>
              <a:t>to </a:t>
            </a:r>
            <a:br>
              <a:rPr lang="en-US" kern="1300" smtClean="0">
                <a:solidFill>
                  <a:srgbClr val="979C3F"/>
                </a:solidFill>
                <a:latin typeface="Myriad Pro"/>
                <a:cs typeface="Myriad Pro"/>
              </a:rPr>
            </a:br>
            <a:r>
              <a:rPr lang="en-US" kern="1300" smtClean="0">
                <a:solidFill>
                  <a:srgbClr val="979C3F"/>
                </a:solidFill>
                <a:latin typeface="Myriad Pro"/>
                <a:cs typeface="Myriad Pro"/>
              </a:rPr>
              <a:t>600 </a:t>
            </a: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other chemicals</a:t>
            </a:r>
          </a:p>
          <a:p>
            <a:pPr marL="119063" indent="-119063">
              <a:lnSpc>
                <a:spcPts val="1940"/>
              </a:lnSpc>
              <a:buFont typeface="Arial"/>
              <a:buChar char="•"/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Extremely addictive and hard to quit</a:t>
            </a:r>
          </a:p>
          <a:p>
            <a:pPr marL="119063" indent="-119063">
              <a:lnSpc>
                <a:spcPts val="1940"/>
              </a:lnSpc>
              <a:buFont typeface="Arial"/>
              <a:buChar char="•"/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Harmful to the smoker and those around them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3733800"/>
            <a:ext cx="41148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lnSpc>
                <a:spcPts val="1940"/>
              </a:lnSpc>
            </a:pPr>
            <a:r>
              <a:rPr lang="en-US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However, commercial tobacco 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981200"/>
            <a:ext cx="62071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5471E"/>
                </a:solidFill>
                <a:latin typeface="Myriad Pro"/>
                <a:cs typeface="Myriad Pro"/>
              </a:rPr>
              <a:t>DID YOU KNOW:</a:t>
            </a:r>
          </a:p>
          <a:p>
            <a:r>
              <a:rPr lang="en-US" dirty="0" smtClean="0">
                <a:solidFill>
                  <a:srgbClr val="979C3F"/>
                </a:solidFill>
                <a:latin typeface="Myriad Pro"/>
                <a:cs typeface="Myriad Pro"/>
              </a:rPr>
              <a:t>The rate of smoking among First Nations populations is</a:t>
            </a:r>
          </a:p>
          <a:p>
            <a:r>
              <a:rPr lang="en-US" dirty="0" smtClean="0">
                <a:solidFill>
                  <a:srgbClr val="979C3F"/>
                </a:solidFill>
                <a:latin typeface="Myriad Pro"/>
                <a:cs typeface="Myriad Pro"/>
              </a:rPr>
              <a:t>three times higher than that of non-Aboriginal populations.</a:t>
            </a:r>
            <a:endParaRPr lang="en-US" dirty="0">
              <a:solidFill>
                <a:srgbClr val="979C3F"/>
              </a:solidFill>
              <a:latin typeface="Myriad Pro"/>
              <a:cs typeface="Myriad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841" y="3482165"/>
            <a:ext cx="7814516" cy="2441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garette.tif"/>
          <p:cNvPicPr>
            <a:picLocks noChangeAspect="1"/>
          </p:cNvPicPr>
          <p:nvPr/>
        </p:nvPicPr>
        <p:blipFill>
          <a:blip r:embed="rId3" cstate="print"/>
          <a:srcRect l="25820"/>
          <a:stretch>
            <a:fillRect/>
          </a:stretch>
        </p:blipFill>
        <p:spPr>
          <a:xfrm>
            <a:off x="0" y="1035050"/>
            <a:ext cx="4378325" cy="5137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399" y="2001560"/>
            <a:ext cx="40617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5471E"/>
                </a:solidFill>
                <a:latin typeface="Myriad Pro"/>
                <a:cs typeface="Myriad Pro"/>
              </a:rPr>
              <a:t>FACT:</a:t>
            </a:r>
          </a:p>
          <a:p>
            <a:r>
              <a:rPr lang="en-US" dirty="0" smtClean="0">
                <a:solidFill>
                  <a:srgbClr val="979C3F"/>
                </a:solidFill>
                <a:latin typeface="Myriad Pro"/>
                <a:cs typeface="Myriad Pro"/>
              </a:rPr>
              <a:t>Commercial cigarettes contain</a:t>
            </a:r>
          </a:p>
          <a:p>
            <a:r>
              <a:rPr lang="en-US" dirty="0" smtClean="0">
                <a:solidFill>
                  <a:srgbClr val="979C3F"/>
                </a:solidFill>
                <a:latin typeface="Myriad Pro"/>
                <a:cs typeface="Myriad Pro"/>
              </a:rPr>
              <a:t>43 ingredients known to cause cancer.</a:t>
            </a:r>
            <a:endParaRPr lang="en-US" dirty="0">
              <a:solidFill>
                <a:srgbClr val="979C3F"/>
              </a:solidFill>
              <a:latin typeface="Myriad Pro"/>
              <a:cs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200400"/>
            <a:ext cx="381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5471E"/>
                </a:solidFill>
                <a:latin typeface="Myriad Pro"/>
                <a:cs typeface="Myriad Pro"/>
              </a:rPr>
              <a:t>FACT:</a:t>
            </a:r>
          </a:p>
          <a:p>
            <a:r>
              <a:rPr lang="en-US" dirty="0" smtClean="0">
                <a:solidFill>
                  <a:srgbClr val="979C3F"/>
                </a:solidFill>
                <a:latin typeface="Myriad Pro"/>
                <a:cs typeface="Myriad Pro"/>
              </a:rPr>
              <a:t>37,000 Canadians die each year from</a:t>
            </a:r>
          </a:p>
          <a:p>
            <a:r>
              <a:rPr lang="en-US" dirty="0" smtClean="0">
                <a:solidFill>
                  <a:srgbClr val="979C3F"/>
                </a:solidFill>
                <a:latin typeface="Myriad Pro"/>
                <a:cs typeface="Myriad Pro"/>
              </a:rPr>
              <a:t>commercial tobacco use.</a:t>
            </a:r>
            <a:endParaRPr lang="en-US" dirty="0">
              <a:solidFill>
                <a:srgbClr val="979C3F"/>
              </a:solidFill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363760"/>
            <a:ext cx="381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5471E"/>
                </a:solidFill>
                <a:latin typeface="Myriad Pro"/>
                <a:cs typeface="Myriad Pro"/>
              </a:rPr>
              <a:t>FACT:</a:t>
            </a:r>
          </a:p>
          <a:p>
            <a:r>
              <a:rPr lang="en-US" smtClean="0">
                <a:solidFill>
                  <a:srgbClr val="979C3F"/>
                </a:solidFill>
                <a:latin typeface="Myriad Pro"/>
                <a:cs typeface="Myriad Pro"/>
              </a:rPr>
              <a:t>The average smoker will lose 14 years of their life due to smoking.</a:t>
            </a:r>
            <a:endParaRPr lang="en-US" dirty="0">
              <a:solidFill>
                <a:srgbClr val="979C3F"/>
              </a:solidFill>
              <a:latin typeface="Myriad Pro"/>
              <a:cs typeface="Myriad Pro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304800" y="306770"/>
            <a:ext cx="1084155" cy="121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1127" y="2514600"/>
            <a:ext cx="2663145" cy="2226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879937"/>
            <a:ext cx="5257800" cy="867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900" b="1" dirty="0" smtClean="0">
                <a:solidFill>
                  <a:srgbClr val="35471E"/>
                </a:solidFill>
                <a:latin typeface="Myriad Pro"/>
                <a:cs typeface="Myriad Pro"/>
              </a:rPr>
              <a:t>BUT YOU CAN REDUCE YOUR </a:t>
            </a:r>
          </a:p>
          <a:p>
            <a:pPr>
              <a:lnSpc>
                <a:spcPts val="1980"/>
              </a:lnSpc>
            </a:pPr>
            <a:r>
              <a:rPr lang="en-US" sz="1900" b="1" dirty="0" smtClean="0">
                <a:solidFill>
                  <a:srgbClr val="35471E"/>
                </a:solidFill>
                <a:latin typeface="Myriad Pro"/>
                <a:cs typeface="Myriad Pro"/>
              </a:rPr>
              <a:t>CHANCES OF GETTING CANCER</a:t>
            </a:r>
          </a:p>
          <a:p>
            <a:pPr>
              <a:lnSpc>
                <a:spcPts val="1980"/>
              </a:lnSpc>
            </a:pPr>
            <a:r>
              <a:rPr lang="en-US" sz="1900" b="1" dirty="0" smtClean="0">
                <a:solidFill>
                  <a:srgbClr val="35471E"/>
                </a:solidFill>
                <a:latin typeface="Myriad Pro"/>
                <a:cs typeface="Myriad Pro"/>
              </a:rPr>
              <a:t>BY QUITTING SMOKING!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2743200"/>
            <a:ext cx="3581400" cy="2971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lnSpc>
                <a:spcPts val="1940"/>
              </a:lnSpc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More than 30% of cancer deaths</a:t>
            </a:r>
          </a:p>
          <a:p>
            <a:pPr marL="119063" indent="-119063">
              <a:lnSpc>
                <a:spcPts val="1940"/>
              </a:lnSpc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could be prevented through</a:t>
            </a:r>
          </a:p>
          <a:p>
            <a:pPr marL="119063" indent="-119063">
              <a:lnSpc>
                <a:spcPts val="1940"/>
              </a:lnSpc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lifestyle changes.</a:t>
            </a:r>
          </a:p>
          <a:p>
            <a:pPr marL="119063" indent="-119063">
              <a:lnSpc>
                <a:spcPts val="1940"/>
              </a:lnSpc>
            </a:pPr>
            <a:endParaRPr lang="en-US" kern="1300" dirty="0" smtClean="0">
              <a:solidFill>
                <a:srgbClr val="979C3F"/>
              </a:solidFill>
              <a:latin typeface="Myriad Pro"/>
              <a:cs typeface="Myriad Pro"/>
            </a:endParaRPr>
          </a:p>
          <a:p>
            <a:pPr>
              <a:lnSpc>
                <a:spcPts val="1940"/>
              </a:lnSpc>
            </a:pPr>
            <a:r>
              <a:rPr lang="en-US" kern="1300" smtClean="0">
                <a:solidFill>
                  <a:srgbClr val="979C3F"/>
                </a:solidFill>
                <a:latin typeface="Myriad Pro"/>
                <a:cs typeface="Myriad Pro"/>
              </a:rPr>
              <a:t>These </a:t>
            </a:r>
            <a:r>
              <a:rPr lang="en-US" kern="1300" smtClean="0">
                <a:solidFill>
                  <a:srgbClr val="979C3F"/>
                </a:solidFill>
                <a:latin typeface="Myriad Pro"/>
                <a:cs typeface="Myriad Pro"/>
              </a:rPr>
              <a:t>include smoking</a:t>
            </a: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, obesity, physical inactivity, inadequate</a:t>
            </a:r>
          </a:p>
          <a:p>
            <a:pPr marL="119063" indent="-119063">
              <a:lnSpc>
                <a:spcPts val="1940"/>
              </a:lnSpc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vegetable and fruit intake, and</a:t>
            </a:r>
          </a:p>
          <a:p>
            <a:pPr marL="119063" indent="-119063">
              <a:lnSpc>
                <a:spcPts val="1940"/>
              </a:lnSpc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alcohol consumption.</a:t>
            </a:r>
          </a:p>
          <a:p>
            <a:pPr marL="119063" indent="-119063">
              <a:lnSpc>
                <a:spcPts val="1940"/>
              </a:lnSpc>
            </a:pPr>
            <a:endParaRPr lang="en-US" kern="1300" dirty="0" smtClean="0">
              <a:solidFill>
                <a:srgbClr val="979C3F"/>
              </a:solidFill>
              <a:latin typeface="Myriad Pro"/>
              <a:cs typeface="Myriad Pro"/>
            </a:endParaRPr>
          </a:p>
          <a:p>
            <a:pPr marL="119063" indent="-119063">
              <a:lnSpc>
                <a:spcPts val="1940"/>
              </a:lnSpc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If cancer is detected early, it is</a:t>
            </a:r>
          </a:p>
          <a:p>
            <a:pPr marL="119063" indent="-119063">
              <a:lnSpc>
                <a:spcPts val="1940"/>
              </a:lnSpc>
            </a:pPr>
            <a:r>
              <a:rPr lang="en-US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often treatable.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45365"/>
            <a:ext cx="9144000" cy="115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3700" b="1" dirty="0" smtClean="0">
                <a:solidFill>
                  <a:srgbClr val="35471E"/>
                </a:solidFill>
                <a:latin typeface="Myriad Pro"/>
                <a:cs typeface="Myriad Pro"/>
              </a:rPr>
              <a:t>We are not seeking to create </a:t>
            </a:r>
            <a:br>
              <a:rPr lang="en-US" sz="3700" b="1" dirty="0" smtClean="0">
                <a:solidFill>
                  <a:srgbClr val="35471E"/>
                </a:solidFill>
                <a:latin typeface="Myriad Pro"/>
                <a:cs typeface="Myriad Pro"/>
              </a:rPr>
            </a:br>
            <a:r>
              <a:rPr lang="en-US" sz="3700" b="1" dirty="0" smtClean="0">
                <a:solidFill>
                  <a:srgbClr val="35471E"/>
                </a:solidFill>
                <a:latin typeface="Myriad Pro"/>
                <a:cs typeface="Myriad Pro"/>
              </a:rPr>
              <a:t>“tobacco-free” communities.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9144000" cy="115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3700" b="1" dirty="0" smtClean="0">
                <a:solidFill>
                  <a:srgbClr val="979C3F"/>
                </a:solidFill>
                <a:latin typeface="Myriad Pro"/>
                <a:cs typeface="Myriad Pro"/>
              </a:rPr>
              <a:t>Our goal is to create </a:t>
            </a:r>
            <a:br>
              <a:rPr lang="en-US" sz="3700" b="1" dirty="0" smtClean="0">
                <a:solidFill>
                  <a:srgbClr val="979C3F"/>
                </a:solidFill>
                <a:latin typeface="Myriad Pro"/>
                <a:cs typeface="Myriad Pro"/>
              </a:rPr>
            </a:br>
            <a:r>
              <a:rPr lang="en-US" sz="3700" b="1" dirty="0" smtClean="0">
                <a:solidFill>
                  <a:srgbClr val="979C3F"/>
                </a:solidFill>
                <a:latin typeface="Myriad Pro"/>
                <a:cs typeface="Myriad Pro"/>
              </a:rPr>
              <a:t>“tobacco-wise” communities.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04989164_Full_SM5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200400"/>
            <a:ext cx="2007073" cy="3009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798" y="2590800"/>
            <a:ext cx="2055803" cy="1776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1219200"/>
            <a:ext cx="3581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940"/>
              </a:lnSpc>
            </a:pP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Set a quit date.</a:t>
            </a: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Pick a day, and write it down or circle it on a calendar.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2133600"/>
            <a:ext cx="3581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940"/>
              </a:lnSpc>
            </a:pP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Get support.</a:t>
            </a: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From family members, friends, or your local nurse or doctor.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2971800"/>
            <a:ext cx="3581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940"/>
              </a:lnSpc>
            </a:pP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Cut down before you cut out.</a:t>
            </a: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If you’re not comfortable cutting cold turkey, start by cutting down by a few cigarettes a day.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599" y="4114800"/>
            <a:ext cx="3786809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940"/>
              </a:lnSpc>
            </a:pP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Create “smoke-free” zones.</a:t>
            </a: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Telling yourself “I will not smoke in my car” or “I will not smoke on my front steps” can help change bad habits.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5257800"/>
            <a:ext cx="3581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940"/>
              </a:lnSpc>
            </a:pPr>
            <a:r>
              <a:rPr lang="en-US" sz="1700" b="1" kern="1300" dirty="0" smtClean="0">
                <a:solidFill>
                  <a:srgbClr val="35471E"/>
                </a:solidFill>
                <a:latin typeface="Myriad Pro"/>
                <a:cs typeface="Myriad Pro"/>
              </a:rPr>
              <a:t>Don’t be hard on yourself.</a:t>
            </a:r>
          </a:p>
          <a:p>
            <a:pPr>
              <a:lnSpc>
                <a:spcPts val="1940"/>
              </a:lnSpc>
            </a:pPr>
            <a:r>
              <a:rPr lang="en-US" sz="1700" kern="1300" dirty="0" smtClean="0">
                <a:solidFill>
                  <a:srgbClr val="979C3F"/>
                </a:solidFill>
                <a:latin typeface="Myriad Pro"/>
                <a:cs typeface="Myriad Pro"/>
              </a:rPr>
              <a:t>If you slip up and have a cigarette, get back on your program the next day.</a:t>
            </a:r>
          </a:p>
        </p:txBody>
      </p:sp>
      <p:pic>
        <p:nvPicPr>
          <p:cNvPr id="2" name="Picture 1" descr="circlebullet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65262" y="1349817"/>
            <a:ext cx="126000" cy="126000"/>
          </a:xfrm>
          <a:prstGeom prst="rect">
            <a:avLst/>
          </a:prstGeom>
        </p:spPr>
      </p:pic>
      <p:pic>
        <p:nvPicPr>
          <p:cNvPr id="23" name="Picture 22" descr="circlebullet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68258" y="2258640"/>
            <a:ext cx="126000" cy="126000"/>
          </a:xfrm>
          <a:prstGeom prst="rect">
            <a:avLst/>
          </a:prstGeom>
        </p:spPr>
      </p:pic>
      <p:pic>
        <p:nvPicPr>
          <p:cNvPr id="24" name="Picture 23" descr="circlebullet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71254" y="3092756"/>
            <a:ext cx="126000" cy="126000"/>
          </a:xfrm>
          <a:prstGeom prst="rect">
            <a:avLst/>
          </a:prstGeom>
        </p:spPr>
      </p:pic>
      <p:pic>
        <p:nvPicPr>
          <p:cNvPr id="25" name="Picture 24" descr="circlebullet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64912" y="4235042"/>
            <a:ext cx="126000" cy="126000"/>
          </a:xfrm>
          <a:prstGeom prst="rect">
            <a:avLst/>
          </a:prstGeom>
        </p:spPr>
      </p:pic>
      <p:pic>
        <p:nvPicPr>
          <p:cNvPr id="26" name="Picture 25" descr="circlebullet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67908" y="5377328"/>
            <a:ext cx="126000" cy="1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452</Words>
  <Application>Microsoft Office PowerPoint</Application>
  <PresentationFormat>On-screen Show (4:3)</PresentationFormat>
  <Paragraphs>110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johnf</dc:creator>
  <cp:lastModifiedBy>johnf</cp:lastModifiedBy>
  <cp:revision>36</cp:revision>
  <dcterms:created xsi:type="dcterms:W3CDTF">2013-03-27T16:52:47Z</dcterms:created>
  <dcterms:modified xsi:type="dcterms:W3CDTF">2013-04-01T15:08:40Z</dcterms:modified>
</cp:coreProperties>
</file>