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22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88"/>
    <p:restoredTop sz="94687"/>
  </p:normalViewPr>
  <p:slideViewPr>
    <p:cSldViewPr snapToGrid="0" snapToObjects="1" showGuides="1">
      <p:cViewPr>
        <p:scale>
          <a:sx n="150" d="100"/>
          <a:sy n="150" d="100"/>
        </p:scale>
        <p:origin x="1810" y="-5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9F85-142B-7F48-BF7C-90F7A8F2A066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A164-80BE-7442-97DE-5E98F1A22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21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9F85-142B-7F48-BF7C-90F7A8F2A066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A164-80BE-7442-97DE-5E98F1A22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196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9F85-142B-7F48-BF7C-90F7A8F2A066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A164-80BE-7442-97DE-5E98F1A22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969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9F85-142B-7F48-BF7C-90F7A8F2A066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A164-80BE-7442-97DE-5E98F1A22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241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9F85-142B-7F48-BF7C-90F7A8F2A066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A164-80BE-7442-97DE-5E98F1A22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528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9F85-142B-7F48-BF7C-90F7A8F2A066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A164-80BE-7442-97DE-5E98F1A22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286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9F85-142B-7F48-BF7C-90F7A8F2A066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A164-80BE-7442-97DE-5E98F1A22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093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9F85-142B-7F48-BF7C-90F7A8F2A066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A164-80BE-7442-97DE-5E98F1A22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93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9F85-142B-7F48-BF7C-90F7A8F2A066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A164-80BE-7442-97DE-5E98F1A22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817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9F85-142B-7F48-BF7C-90F7A8F2A066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A164-80BE-7442-97DE-5E98F1A22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72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9F85-142B-7F48-BF7C-90F7A8F2A066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A164-80BE-7442-97DE-5E98F1A22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382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19F85-142B-7F48-BF7C-90F7A8F2A066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EA164-80BE-7442-97DE-5E98F1A22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837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A78805B8-AB5A-DC48-BB38-438F02C4A716}"/>
              </a:ext>
            </a:extLst>
          </p:cNvPr>
          <p:cNvSpPr/>
          <p:nvPr/>
        </p:nvSpPr>
        <p:spPr>
          <a:xfrm>
            <a:off x="228023" y="3637180"/>
            <a:ext cx="6400798" cy="18288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8AAF85F4-242A-A54C-8192-8570515DFA9A}"/>
              </a:ext>
            </a:extLst>
          </p:cNvPr>
          <p:cNvSpPr/>
          <p:nvPr/>
        </p:nvSpPr>
        <p:spPr>
          <a:xfrm>
            <a:off x="3493941" y="4006637"/>
            <a:ext cx="3069359" cy="1426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I have an increased risk of the following autoimmune adverse events:</a:t>
            </a:r>
          </a:p>
          <a:p>
            <a:pPr marL="90488" indent="-82550">
              <a:buFont typeface="Arial" panose="020B0604020202020204" pitchFamily="34" charset="0"/>
              <a:buChar char="•"/>
            </a:pP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Dermatitis</a:t>
            </a:r>
          </a:p>
          <a:p>
            <a:pPr marL="90488" indent="-82550">
              <a:buFont typeface="Arial" panose="020B0604020202020204" pitchFamily="34" charset="0"/>
              <a:buChar char="•"/>
            </a:pP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Diarrhea/colitis </a:t>
            </a:r>
          </a:p>
          <a:p>
            <a:pPr marL="90488" indent="-82550">
              <a:buFont typeface="Arial" panose="020B0604020202020204" pitchFamily="34" charset="0"/>
              <a:buChar char="•"/>
            </a:pPr>
            <a:endParaRPr lang="en-CA" sz="8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488" indent="-82550">
              <a:lnSpc>
                <a:spcPts val="102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CA" sz="850" spc="-20" dirty="0" err="1">
                <a:latin typeface="Arial" panose="020B0604020202020204" pitchFamily="34" charset="0"/>
                <a:cs typeface="Arial" panose="020B0604020202020204" pitchFamily="34" charset="0"/>
              </a:rPr>
              <a:t>Endocrinopathies</a:t>
            </a: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 including hyper or hypothyroidism, adrenal insufficiency or diabetes (including diabetic ketoacidosis)</a:t>
            </a:r>
          </a:p>
          <a:p>
            <a:pPr marL="90488" indent="-82550">
              <a:lnSpc>
                <a:spcPts val="102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Other toxicities including: cardiac, ocular, hematological, myopathies and neurological (including paresis, </a:t>
            </a:r>
            <a:r>
              <a:rPr lang="en-CA" sz="850" spc="-20" dirty="0" err="1">
                <a:latin typeface="Arial" panose="020B0604020202020204" pitchFamily="34" charset="0"/>
                <a:cs typeface="Arial" panose="020B0604020202020204" pitchFamily="34" charset="0"/>
              </a:rPr>
              <a:t>Guilian-Barré</a:t>
            </a: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 and encephalitis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ABC60A2-81A3-3C44-9ED2-BD6BC32BC8C3}"/>
              </a:ext>
            </a:extLst>
          </p:cNvPr>
          <p:cNvSpPr/>
          <p:nvPr/>
        </p:nvSpPr>
        <p:spPr>
          <a:xfrm>
            <a:off x="4525449" y="4219233"/>
            <a:ext cx="985563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8" indent="-82550">
              <a:buFont typeface="Arial" panose="020B0604020202020204" pitchFamily="34" charset="0"/>
              <a:buChar char="•"/>
            </a:pP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Hepatitis </a:t>
            </a:r>
          </a:p>
          <a:p>
            <a:pPr marL="90488" indent="-82550">
              <a:buFont typeface="Arial" panose="020B0604020202020204" pitchFamily="34" charset="0"/>
              <a:buChar char="•"/>
            </a:pP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Pneumonitis </a:t>
            </a:r>
          </a:p>
          <a:p>
            <a:pPr marL="90488" indent="-82550">
              <a:buFont typeface="Arial" panose="020B0604020202020204" pitchFamily="34" charset="0"/>
              <a:buChar char="•"/>
            </a:pP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Nephritis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BE5DF099-1B85-EA44-B145-F7AFF779A5E4}"/>
              </a:ext>
            </a:extLst>
          </p:cNvPr>
          <p:cNvSpPr/>
          <p:nvPr/>
        </p:nvSpPr>
        <p:spPr>
          <a:xfrm>
            <a:off x="293543" y="4079761"/>
            <a:ext cx="3069359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The conditions on this card may be life-threatening for me, and must be treated urgently with instructions from my cancer care team. If I am experiencing any of these side effects, please contact my oncology team immediately. </a:t>
            </a:r>
          </a:p>
          <a:p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For more information, visit </a:t>
            </a:r>
            <a:r>
              <a:rPr lang="en-CA" sz="85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cancarecareontario.ca/</a:t>
            </a:r>
            <a:r>
              <a:rPr lang="en-CA" sz="85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immunetherapytoolkit</a:t>
            </a:r>
            <a:endParaRPr lang="en-CA" sz="85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F9A73C72-5291-304A-A4E5-BB60C3FC7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6257" y="4956925"/>
            <a:ext cx="943193" cy="423114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3DC92248-0C38-1C49-93B9-AEA91BD4772D}"/>
              </a:ext>
            </a:extLst>
          </p:cNvPr>
          <p:cNvSpPr txBox="1"/>
          <p:nvPr/>
        </p:nvSpPr>
        <p:spPr>
          <a:xfrm>
            <a:off x="4701309" y="5824055"/>
            <a:ext cx="1293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FRONT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E4E5895A-8959-EB4A-9E86-96B5C476AB15}"/>
              </a:ext>
            </a:extLst>
          </p:cNvPr>
          <p:cNvSpPr txBox="1"/>
          <p:nvPr/>
        </p:nvSpPr>
        <p:spPr>
          <a:xfrm>
            <a:off x="1413164" y="5824055"/>
            <a:ext cx="1293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BACK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3308A325-0411-2F40-9F68-ABE3D02E68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599" y="3637178"/>
            <a:ext cx="6400222" cy="355567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A78805B8-AB5A-DC48-BB38-438F02C4A716}"/>
              </a:ext>
            </a:extLst>
          </p:cNvPr>
          <p:cNvSpPr/>
          <p:nvPr/>
        </p:nvSpPr>
        <p:spPr>
          <a:xfrm>
            <a:off x="233778" y="839352"/>
            <a:ext cx="6400798" cy="18288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8AAF85F4-242A-A54C-8192-8570515DFA9A}"/>
              </a:ext>
            </a:extLst>
          </p:cNvPr>
          <p:cNvSpPr/>
          <p:nvPr/>
        </p:nvSpPr>
        <p:spPr>
          <a:xfrm>
            <a:off x="3499696" y="1208809"/>
            <a:ext cx="3069359" cy="1426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I have an increased risk of the following autoimmune adverse events:</a:t>
            </a:r>
          </a:p>
          <a:p>
            <a:pPr marL="90488" indent="-82550">
              <a:buFont typeface="Arial" panose="020B0604020202020204" pitchFamily="34" charset="0"/>
              <a:buChar char="•"/>
            </a:pP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Dermatitis</a:t>
            </a:r>
          </a:p>
          <a:p>
            <a:pPr marL="90488" indent="-82550">
              <a:buFont typeface="Arial" panose="020B0604020202020204" pitchFamily="34" charset="0"/>
              <a:buChar char="•"/>
            </a:pP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Diarrhea/colitis </a:t>
            </a:r>
          </a:p>
          <a:p>
            <a:pPr marL="90488" indent="-82550">
              <a:buFont typeface="Arial" panose="020B0604020202020204" pitchFamily="34" charset="0"/>
              <a:buChar char="•"/>
            </a:pPr>
            <a:endParaRPr lang="en-CA" sz="8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488" indent="-82550">
              <a:lnSpc>
                <a:spcPts val="102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CA" sz="850" spc="-20" dirty="0" err="1">
                <a:latin typeface="Arial" panose="020B0604020202020204" pitchFamily="34" charset="0"/>
                <a:cs typeface="Arial" panose="020B0604020202020204" pitchFamily="34" charset="0"/>
              </a:rPr>
              <a:t>Endocrinopathies</a:t>
            </a: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 including hyper or hypothyroidism, adrenal insufficiency or diabetes (including diabetic ketoacidosis)</a:t>
            </a:r>
          </a:p>
          <a:p>
            <a:pPr marL="90488" indent="-82550">
              <a:lnSpc>
                <a:spcPts val="102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Other toxicities including: cardiac, ocular, hematological, myopathies and neurological (including paresis, </a:t>
            </a:r>
            <a:r>
              <a:rPr lang="en-CA" sz="850" spc="-20" dirty="0" err="1">
                <a:latin typeface="Arial" panose="020B0604020202020204" pitchFamily="34" charset="0"/>
                <a:cs typeface="Arial" panose="020B0604020202020204" pitchFamily="34" charset="0"/>
              </a:rPr>
              <a:t>Guilian-Barré</a:t>
            </a: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 and encephalitis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6ABC60A2-81A3-3C44-9ED2-BD6BC32BC8C3}"/>
              </a:ext>
            </a:extLst>
          </p:cNvPr>
          <p:cNvSpPr/>
          <p:nvPr/>
        </p:nvSpPr>
        <p:spPr>
          <a:xfrm>
            <a:off x="4531204" y="1421405"/>
            <a:ext cx="985563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8" indent="-82550">
              <a:buFont typeface="Arial" panose="020B0604020202020204" pitchFamily="34" charset="0"/>
              <a:buChar char="•"/>
            </a:pP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Hepatitis </a:t>
            </a:r>
          </a:p>
          <a:p>
            <a:pPr marL="90488" indent="-82550">
              <a:buFont typeface="Arial" panose="020B0604020202020204" pitchFamily="34" charset="0"/>
              <a:buChar char="•"/>
            </a:pP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Pneumonitis </a:t>
            </a:r>
          </a:p>
          <a:p>
            <a:pPr marL="90488" indent="-82550">
              <a:buFont typeface="Arial" panose="020B0604020202020204" pitchFamily="34" charset="0"/>
              <a:buChar char="•"/>
            </a:pP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Nephritis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BE5DF099-1B85-EA44-B145-F7AFF779A5E4}"/>
              </a:ext>
            </a:extLst>
          </p:cNvPr>
          <p:cNvSpPr/>
          <p:nvPr/>
        </p:nvSpPr>
        <p:spPr>
          <a:xfrm>
            <a:off x="299298" y="1281933"/>
            <a:ext cx="3069359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The conditions on this card may be life-threatening for me, and must be treated urgently with instructions from my cancer care team. If I am experiencing any of these side effects, please contact my oncology team immediately. </a:t>
            </a:r>
          </a:p>
          <a:p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For more information, visit </a:t>
            </a:r>
            <a:r>
              <a:rPr lang="en-CA" sz="85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cancarecareontario.ca/</a:t>
            </a:r>
            <a:r>
              <a:rPr lang="en-CA" sz="85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immunetherapytoolkit</a:t>
            </a:r>
            <a:endParaRPr lang="en-CA" sz="85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="" xmlns:a16="http://schemas.microsoft.com/office/drawing/2014/main" id="{F9A73C72-5291-304A-A4E5-BB60C3FC7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2012" y="2159097"/>
            <a:ext cx="943193" cy="42311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="" xmlns:a16="http://schemas.microsoft.com/office/drawing/2014/main" id="{3308A325-0411-2F40-9F68-ABE3D02E68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354" y="839350"/>
            <a:ext cx="6400222" cy="355567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A78805B8-AB5A-DC48-BB38-438F02C4A716}"/>
              </a:ext>
            </a:extLst>
          </p:cNvPr>
          <p:cNvSpPr/>
          <p:nvPr/>
        </p:nvSpPr>
        <p:spPr>
          <a:xfrm>
            <a:off x="228023" y="6453799"/>
            <a:ext cx="6400798" cy="18288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8AAF85F4-242A-A54C-8192-8570515DFA9A}"/>
              </a:ext>
            </a:extLst>
          </p:cNvPr>
          <p:cNvSpPr/>
          <p:nvPr/>
        </p:nvSpPr>
        <p:spPr>
          <a:xfrm>
            <a:off x="3493941" y="6823256"/>
            <a:ext cx="3069359" cy="1426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I have an increased risk of the following autoimmune adverse events:</a:t>
            </a:r>
          </a:p>
          <a:p>
            <a:pPr marL="90488" indent="-82550">
              <a:buFont typeface="Arial" panose="020B0604020202020204" pitchFamily="34" charset="0"/>
              <a:buChar char="•"/>
            </a:pP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Dermatitis</a:t>
            </a:r>
          </a:p>
          <a:p>
            <a:pPr marL="90488" indent="-82550">
              <a:buFont typeface="Arial" panose="020B0604020202020204" pitchFamily="34" charset="0"/>
              <a:buChar char="•"/>
            </a:pP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Diarrhea/colitis </a:t>
            </a:r>
          </a:p>
          <a:p>
            <a:pPr marL="90488" indent="-82550">
              <a:buFont typeface="Arial" panose="020B0604020202020204" pitchFamily="34" charset="0"/>
              <a:buChar char="•"/>
            </a:pPr>
            <a:endParaRPr lang="en-CA" sz="8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488" indent="-82550">
              <a:lnSpc>
                <a:spcPts val="102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CA" sz="850" spc="-20" dirty="0" err="1">
                <a:latin typeface="Arial" panose="020B0604020202020204" pitchFamily="34" charset="0"/>
                <a:cs typeface="Arial" panose="020B0604020202020204" pitchFamily="34" charset="0"/>
              </a:rPr>
              <a:t>Endocrinopathies</a:t>
            </a: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 including hyper or hypothyroidism, adrenal insufficiency or diabetes (including diabetic ketoacidosis)</a:t>
            </a:r>
          </a:p>
          <a:p>
            <a:pPr marL="90488" indent="-82550">
              <a:lnSpc>
                <a:spcPts val="102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Other toxicities including: cardiac, ocular, hematological, myopathies and neurological (including paresis, </a:t>
            </a:r>
            <a:r>
              <a:rPr lang="en-CA" sz="850" spc="-20" dirty="0" err="1">
                <a:latin typeface="Arial" panose="020B0604020202020204" pitchFamily="34" charset="0"/>
                <a:cs typeface="Arial" panose="020B0604020202020204" pitchFamily="34" charset="0"/>
              </a:rPr>
              <a:t>Guilian-Barré</a:t>
            </a: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 and encephalitis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6ABC60A2-81A3-3C44-9ED2-BD6BC32BC8C3}"/>
              </a:ext>
            </a:extLst>
          </p:cNvPr>
          <p:cNvSpPr/>
          <p:nvPr/>
        </p:nvSpPr>
        <p:spPr>
          <a:xfrm>
            <a:off x="4525449" y="7035852"/>
            <a:ext cx="985563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8" indent="-82550">
              <a:buFont typeface="Arial" panose="020B0604020202020204" pitchFamily="34" charset="0"/>
              <a:buChar char="•"/>
            </a:pP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Hepatitis </a:t>
            </a:r>
          </a:p>
          <a:p>
            <a:pPr marL="90488" indent="-82550">
              <a:buFont typeface="Arial" panose="020B0604020202020204" pitchFamily="34" charset="0"/>
              <a:buChar char="•"/>
            </a:pP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Pneumonitis </a:t>
            </a:r>
          </a:p>
          <a:p>
            <a:pPr marL="90488" indent="-82550">
              <a:buFont typeface="Arial" panose="020B0604020202020204" pitchFamily="34" charset="0"/>
              <a:buChar char="•"/>
            </a:pP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Nephritis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BE5DF099-1B85-EA44-B145-F7AFF779A5E4}"/>
              </a:ext>
            </a:extLst>
          </p:cNvPr>
          <p:cNvSpPr/>
          <p:nvPr/>
        </p:nvSpPr>
        <p:spPr>
          <a:xfrm>
            <a:off x="293543" y="6896380"/>
            <a:ext cx="3069359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The conditions on this card may be life-threatening for me, and must be treated urgently with instructions from my cancer care team. If I am experiencing any of these side effects, please contact my oncology team immediately. </a:t>
            </a:r>
          </a:p>
          <a:p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For more information, visit </a:t>
            </a:r>
            <a:r>
              <a:rPr lang="en-CA" sz="85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cancarecareontario.ca/</a:t>
            </a:r>
            <a:r>
              <a:rPr lang="en-CA" sz="85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immunetherapytoolkit</a:t>
            </a:r>
            <a:endParaRPr lang="en-CA" sz="85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="" xmlns:a16="http://schemas.microsoft.com/office/drawing/2014/main" id="{F9A73C72-5291-304A-A4E5-BB60C3FC7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6257" y="7773544"/>
            <a:ext cx="943193" cy="423114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="" xmlns:a16="http://schemas.microsoft.com/office/drawing/2014/main" id="{3308A325-0411-2F40-9F68-ABE3D02E68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599" y="6453797"/>
            <a:ext cx="6400222" cy="355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994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A01BF028-B1B3-3F45-A1E7-28724AA2A3D8}"/>
              </a:ext>
            </a:extLst>
          </p:cNvPr>
          <p:cNvSpPr txBox="1"/>
          <p:nvPr/>
        </p:nvSpPr>
        <p:spPr>
          <a:xfrm>
            <a:off x="231198" y="3661209"/>
            <a:ext cx="2926775" cy="1828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My name is:</a:t>
            </a:r>
          </a:p>
          <a:p>
            <a:pPr>
              <a:spcAft>
                <a:spcPts val="700"/>
              </a:spcAft>
            </a:pP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I take this immune therapy drug:</a:t>
            </a:r>
          </a:p>
          <a:p>
            <a:pPr>
              <a:spcAft>
                <a:spcPts val="700"/>
              </a:spcAft>
            </a:pP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My main oncologist is:  </a:t>
            </a:r>
          </a:p>
          <a:p>
            <a:pPr>
              <a:spcAft>
                <a:spcPts val="700"/>
              </a:spcAft>
            </a:pP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The doctor who prescribed me this drug is: </a:t>
            </a: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endParaRPr lang="en-CA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C6A6EABF-1043-8A49-8E43-472E5F988F55}"/>
              </a:ext>
            </a:extLst>
          </p:cNvPr>
          <p:cNvSpPr/>
          <p:nvPr/>
        </p:nvSpPr>
        <p:spPr>
          <a:xfrm>
            <a:off x="3445161" y="3661209"/>
            <a:ext cx="2066637" cy="1143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If I have an adverse event contact: </a:t>
            </a:r>
          </a:p>
          <a:p>
            <a:pPr>
              <a:spcAft>
                <a:spcPts val="700"/>
              </a:spcAft>
            </a:pP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During office hours: </a:t>
            </a:r>
          </a:p>
          <a:p>
            <a:pPr>
              <a:spcAft>
                <a:spcPts val="700"/>
              </a:spcAft>
            </a:pP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After office hours: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496F70C6-EFAF-A44E-A0CB-7AC69F5608E5}"/>
              </a:ext>
            </a:extLst>
          </p:cNvPr>
          <p:cNvSpPr txBox="1"/>
          <p:nvPr/>
        </p:nvSpPr>
        <p:spPr>
          <a:xfrm>
            <a:off x="3005857" y="6031346"/>
            <a:ext cx="1293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INSIDE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ED475EE1-9D4C-3048-B5D4-A7AD04F294E9}"/>
              </a:ext>
            </a:extLst>
          </p:cNvPr>
          <p:cNvSpPr/>
          <p:nvPr/>
        </p:nvSpPr>
        <p:spPr>
          <a:xfrm>
            <a:off x="228022" y="3642738"/>
            <a:ext cx="6400799" cy="18288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A01BF028-B1B3-3F45-A1E7-28724AA2A3D8}"/>
              </a:ext>
            </a:extLst>
          </p:cNvPr>
          <p:cNvSpPr txBox="1"/>
          <p:nvPr/>
        </p:nvSpPr>
        <p:spPr>
          <a:xfrm>
            <a:off x="231198" y="6470449"/>
            <a:ext cx="2926775" cy="1828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My name is:</a:t>
            </a:r>
          </a:p>
          <a:p>
            <a:pPr>
              <a:spcAft>
                <a:spcPts val="700"/>
              </a:spcAft>
            </a:pP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I take this immune therapy drug:</a:t>
            </a:r>
          </a:p>
          <a:p>
            <a:pPr>
              <a:spcAft>
                <a:spcPts val="700"/>
              </a:spcAft>
            </a:pP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My main oncologist is:  </a:t>
            </a:r>
          </a:p>
          <a:p>
            <a:pPr>
              <a:spcAft>
                <a:spcPts val="700"/>
              </a:spcAft>
            </a:pP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The doctor who prescribed me this drug is: </a:t>
            </a: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endParaRPr lang="en-CA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C6A6EABF-1043-8A49-8E43-472E5F988F55}"/>
              </a:ext>
            </a:extLst>
          </p:cNvPr>
          <p:cNvSpPr/>
          <p:nvPr/>
        </p:nvSpPr>
        <p:spPr>
          <a:xfrm>
            <a:off x="3445161" y="6470449"/>
            <a:ext cx="2066637" cy="1143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If I have an adverse event contact: </a:t>
            </a:r>
          </a:p>
          <a:p>
            <a:pPr>
              <a:spcAft>
                <a:spcPts val="700"/>
              </a:spcAft>
            </a:pP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During office hours: </a:t>
            </a:r>
          </a:p>
          <a:p>
            <a:pPr>
              <a:spcAft>
                <a:spcPts val="700"/>
              </a:spcAft>
            </a:pP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After office hours: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ED475EE1-9D4C-3048-B5D4-A7AD04F294E9}"/>
              </a:ext>
            </a:extLst>
          </p:cNvPr>
          <p:cNvSpPr/>
          <p:nvPr/>
        </p:nvSpPr>
        <p:spPr>
          <a:xfrm>
            <a:off x="228022" y="6451978"/>
            <a:ext cx="6400799" cy="18288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A01BF028-B1B3-3F45-A1E7-28724AA2A3D8}"/>
              </a:ext>
            </a:extLst>
          </p:cNvPr>
          <p:cNvSpPr txBox="1"/>
          <p:nvPr/>
        </p:nvSpPr>
        <p:spPr>
          <a:xfrm>
            <a:off x="231198" y="846889"/>
            <a:ext cx="2926775" cy="1828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My name is:</a:t>
            </a:r>
          </a:p>
          <a:p>
            <a:pPr>
              <a:spcAft>
                <a:spcPts val="700"/>
              </a:spcAft>
            </a:pP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I take this immune therapy drug:</a:t>
            </a:r>
          </a:p>
          <a:p>
            <a:pPr>
              <a:spcAft>
                <a:spcPts val="700"/>
              </a:spcAft>
            </a:pP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My main oncologist is:  </a:t>
            </a:r>
          </a:p>
          <a:p>
            <a:pPr>
              <a:spcAft>
                <a:spcPts val="700"/>
              </a:spcAft>
            </a:pP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The doctor who prescribed me this drug is: </a:t>
            </a: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endParaRPr lang="en-CA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C6A6EABF-1043-8A49-8E43-472E5F988F55}"/>
              </a:ext>
            </a:extLst>
          </p:cNvPr>
          <p:cNvSpPr/>
          <p:nvPr/>
        </p:nvSpPr>
        <p:spPr>
          <a:xfrm>
            <a:off x="3445161" y="846889"/>
            <a:ext cx="2066637" cy="1143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If I have an adverse event contact: </a:t>
            </a:r>
          </a:p>
          <a:p>
            <a:pPr>
              <a:spcAft>
                <a:spcPts val="700"/>
              </a:spcAft>
            </a:pP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During office hours: </a:t>
            </a:r>
          </a:p>
          <a:p>
            <a:pPr>
              <a:spcAft>
                <a:spcPts val="700"/>
              </a:spcAft>
            </a:pP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After office hours: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ED475EE1-9D4C-3048-B5D4-A7AD04F294E9}"/>
              </a:ext>
            </a:extLst>
          </p:cNvPr>
          <p:cNvSpPr/>
          <p:nvPr/>
        </p:nvSpPr>
        <p:spPr>
          <a:xfrm>
            <a:off x="228022" y="828418"/>
            <a:ext cx="6400799" cy="18288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717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9039</TotalTime>
  <Words>378</Words>
  <Application>Microsoft Office PowerPoint</Application>
  <PresentationFormat>On-screen Show (4:3)</PresentationFormat>
  <Paragraphs>72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Holliday</dc:creator>
  <cp:lastModifiedBy>Staniforth, Michael</cp:lastModifiedBy>
  <cp:revision>18</cp:revision>
  <cp:lastPrinted>2018-03-12T13:24:03Z</cp:lastPrinted>
  <dcterms:created xsi:type="dcterms:W3CDTF">2018-02-23T16:08:32Z</dcterms:created>
  <dcterms:modified xsi:type="dcterms:W3CDTF">2018-07-20T18:14:56Z</dcterms:modified>
</cp:coreProperties>
</file>