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93" r:id="rId27"/>
    <p:sldId id="294" r:id="rId28"/>
    <p:sldId id="295" r:id="rId29"/>
    <p:sldId id="297"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FF"/>
    <a:srgbClr val="00574A"/>
    <a:srgbClr val="006757"/>
    <a:srgbClr val="E26F2C"/>
    <a:srgbClr val="E47624"/>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snapToObjects="1">
      <p:cViewPr varScale="1">
        <p:scale>
          <a:sx n="84" d="100"/>
          <a:sy n="84" d="100"/>
        </p:scale>
        <p:origin x="146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C2407-C901-0845-B1A6-3EFD17ACA43F}" type="datetimeFigureOut">
              <a:rPr lang="en-US" smtClean="0"/>
              <a:t>9/27/2016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BC922A-E4EE-8446-9D1D-CC1664207DBC}" type="slidenum">
              <a:rPr lang="en-US" smtClean="0"/>
              <a:t>‹#›</a:t>
            </a:fld>
            <a:endParaRPr lang="en-US"/>
          </a:p>
        </p:txBody>
      </p:sp>
    </p:spTree>
    <p:extLst>
      <p:ext uri="{BB962C8B-B14F-4D97-AF65-F5344CB8AC3E}">
        <p14:creationId xmlns:p14="http://schemas.microsoft.com/office/powerpoint/2010/main" val="1394041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6AB-AA68-DE4D-B96B-9821E49F9D24}" type="datetimeFigureOut">
              <a:rPr lang="en-US" smtClean="0"/>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38149-BDEE-DF4D-8284-CB5D1506C436}" type="slidenum">
              <a:rPr lang="en-US" smtClean="0"/>
              <a:t>‹#›</a:t>
            </a:fld>
            <a:endParaRPr lang="en-US"/>
          </a:p>
        </p:txBody>
      </p:sp>
    </p:spTree>
    <p:extLst>
      <p:ext uri="{BB962C8B-B14F-4D97-AF65-F5344CB8AC3E}">
        <p14:creationId xmlns:p14="http://schemas.microsoft.com/office/powerpoint/2010/main" val="2391955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1</a:t>
            </a:fld>
            <a:endParaRPr lang="en-US"/>
          </a:p>
        </p:txBody>
      </p:sp>
    </p:spTree>
    <p:extLst>
      <p:ext uri="{BB962C8B-B14F-4D97-AF65-F5344CB8AC3E}">
        <p14:creationId xmlns:p14="http://schemas.microsoft.com/office/powerpoint/2010/main" val="392138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28</a:t>
            </a:fld>
            <a:endParaRPr lang="en-US"/>
          </a:p>
        </p:txBody>
      </p:sp>
    </p:spTree>
    <p:extLst>
      <p:ext uri="{BB962C8B-B14F-4D97-AF65-F5344CB8AC3E}">
        <p14:creationId xmlns:p14="http://schemas.microsoft.com/office/powerpoint/2010/main" val="103000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29</a:t>
            </a:fld>
            <a:endParaRPr lang="en-US"/>
          </a:p>
        </p:txBody>
      </p:sp>
    </p:spTree>
    <p:extLst>
      <p:ext uri="{BB962C8B-B14F-4D97-AF65-F5344CB8AC3E}">
        <p14:creationId xmlns:p14="http://schemas.microsoft.com/office/powerpoint/2010/main" val="56119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30</a:t>
            </a:fld>
            <a:endParaRPr lang="en-US"/>
          </a:p>
        </p:txBody>
      </p:sp>
    </p:spTree>
    <p:extLst>
      <p:ext uri="{BB962C8B-B14F-4D97-AF65-F5344CB8AC3E}">
        <p14:creationId xmlns:p14="http://schemas.microsoft.com/office/powerpoint/2010/main" val="25681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a:t>
            </a:fld>
            <a:endParaRPr lang="en-US"/>
          </a:p>
        </p:txBody>
      </p:sp>
    </p:spTree>
    <p:extLst>
      <p:ext uri="{BB962C8B-B14F-4D97-AF65-F5344CB8AC3E}">
        <p14:creationId xmlns:p14="http://schemas.microsoft.com/office/powerpoint/2010/main" val="302170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8</a:t>
            </a:fld>
            <a:endParaRPr lang="en-US"/>
          </a:p>
        </p:txBody>
      </p:sp>
    </p:spTree>
    <p:extLst>
      <p:ext uri="{BB962C8B-B14F-4D97-AF65-F5344CB8AC3E}">
        <p14:creationId xmlns:p14="http://schemas.microsoft.com/office/powerpoint/2010/main" val="37231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9</a:t>
            </a:fld>
            <a:endParaRPr lang="en-US"/>
          </a:p>
        </p:txBody>
      </p:sp>
    </p:spTree>
    <p:extLst>
      <p:ext uri="{BB962C8B-B14F-4D97-AF65-F5344CB8AC3E}">
        <p14:creationId xmlns:p14="http://schemas.microsoft.com/office/powerpoint/2010/main" val="294576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14</a:t>
            </a:fld>
            <a:endParaRPr lang="en-US"/>
          </a:p>
        </p:txBody>
      </p:sp>
    </p:spTree>
    <p:extLst>
      <p:ext uri="{BB962C8B-B14F-4D97-AF65-F5344CB8AC3E}">
        <p14:creationId xmlns:p14="http://schemas.microsoft.com/office/powerpoint/2010/main" val="36633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15</a:t>
            </a:fld>
            <a:endParaRPr lang="en-US"/>
          </a:p>
        </p:txBody>
      </p:sp>
    </p:spTree>
    <p:extLst>
      <p:ext uri="{BB962C8B-B14F-4D97-AF65-F5344CB8AC3E}">
        <p14:creationId xmlns:p14="http://schemas.microsoft.com/office/powerpoint/2010/main" val="412850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23</a:t>
            </a:fld>
            <a:endParaRPr lang="en-US"/>
          </a:p>
        </p:txBody>
      </p:sp>
    </p:spTree>
    <p:extLst>
      <p:ext uri="{BB962C8B-B14F-4D97-AF65-F5344CB8AC3E}">
        <p14:creationId xmlns:p14="http://schemas.microsoft.com/office/powerpoint/2010/main" val="368716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24</a:t>
            </a:fld>
            <a:endParaRPr lang="en-US"/>
          </a:p>
        </p:txBody>
      </p:sp>
    </p:spTree>
    <p:extLst>
      <p:ext uri="{BB962C8B-B14F-4D97-AF65-F5344CB8AC3E}">
        <p14:creationId xmlns:p14="http://schemas.microsoft.com/office/powerpoint/2010/main" val="143885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27</a:t>
            </a:fld>
            <a:endParaRPr lang="en-US"/>
          </a:p>
        </p:txBody>
      </p:sp>
    </p:spTree>
    <p:extLst>
      <p:ext uri="{BB962C8B-B14F-4D97-AF65-F5344CB8AC3E}">
        <p14:creationId xmlns:p14="http://schemas.microsoft.com/office/powerpoint/2010/main" val="285310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145472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03273"/>
            <a:ext cx="9144000" cy="145472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454727"/>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3998" cy="145472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0" y="18052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0" y="23162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3" name="Picture 12" descr="CC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45472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3998" cy="1454727"/>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duotone>
              <a:schemeClr val="accent1">
                <a:shade val="45000"/>
                <a:satMod val="135000"/>
              </a:schemeClr>
              <a:prstClr val="white"/>
            </a:duotone>
          </a:blip>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p:txBody>
      </p:sp>
      <p:pic>
        <p:nvPicPr>
          <p:cNvPr id="14" name="Picture 1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19183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44500" y="1552769"/>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 y="20241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sp>
        <p:nvSpPr>
          <p:cNvPr id="10" name="Text Placeholder 13"/>
          <p:cNvSpPr>
            <a:spLocks noGrp="1"/>
          </p:cNvSpPr>
          <p:nvPr>
            <p:ph type="body" sz="quarter" idx="14"/>
          </p:nvPr>
        </p:nvSpPr>
        <p:spPr>
          <a:xfrm>
            <a:off x="4656666" y="20241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5" name="Picture 14" descr="CC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45472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3998" cy="1454727"/>
          </a:xfrm>
          <a:prstGeom prst="rect">
            <a:avLst/>
          </a:prstGeom>
        </p:spPr>
      </p:pic>
    </p:spTree>
    <p:extLst>
      <p:ext uri="{BB962C8B-B14F-4D97-AF65-F5344CB8AC3E}">
        <p14:creationId xmlns:p14="http://schemas.microsoft.com/office/powerpoint/2010/main" val="4078401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271829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10" name="Picture 9"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3417796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04383" y="1782038"/>
            <a:ext cx="4838700" cy="3492500"/>
          </a:xfrm>
          <a:prstGeom prst="rect">
            <a:avLst/>
          </a:prstGeom>
        </p:spPr>
      </p:pic>
      <p:pic>
        <p:nvPicPr>
          <p:cNvPr id="3" name="Picture 2"/>
          <p:cNvPicPr>
            <a:picLocks noChangeAspect="1"/>
          </p:cNvPicPr>
          <p:nvPr/>
        </p:nvPicPr>
        <p:blipFill>
          <a:blip r:embed="rId4"/>
          <a:stretch>
            <a:fillRect/>
          </a:stretch>
        </p:blipFill>
        <p:spPr>
          <a:xfrm>
            <a:off x="1051983" y="1629638"/>
            <a:ext cx="4838700" cy="3492500"/>
          </a:xfrm>
          <a:prstGeom prst="rect">
            <a:avLst/>
          </a:prstGeom>
        </p:spPr>
      </p:pic>
      <p:sp>
        <p:nvSpPr>
          <p:cNvPr id="4" name="Title 3"/>
          <p:cNvSpPr>
            <a:spLocks noGrp="1"/>
          </p:cNvSpPr>
          <p:nvPr>
            <p:ph type="ctrTitle"/>
          </p:nvPr>
        </p:nvSpPr>
        <p:spPr>
          <a:xfrm>
            <a:off x="1246333" y="2279556"/>
            <a:ext cx="4256244" cy="1481706"/>
          </a:xfrm>
        </p:spPr>
        <p:txBody>
          <a:bodyPr/>
          <a:lstStyle/>
          <a:p>
            <a:r>
              <a:rPr lang="en-US" sz="4000" dirty="0" smtClean="0">
                <a:solidFill>
                  <a:schemeClr val="accent2"/>
                </a:solidFill>
              </a:rPr>
              <a:t>Volunteer Training Resources</a:t>
            </a:r>
            <a:endParaRPr lang="en-US" sz="4000" dirty="0">
              <a:solidFill>
                <a:schemeClr val="accent2"/>
              </a:solidFill>
            </a:endParaRPr>
          </a:p>
        </p:txBody>
      </p:sp>
      <p:sp>
        <p:nvSpPr>
          <p:cNvPr id="6" name="Round Single Corner Rectangle 5"/>
          <p:cNvSpPr/>
          <p:nvPr/>
        </p:nvSpPr>
        <p:spPr>
          <a:xfrm rot="5400000">
            <a:off x="1286227" y="2809525"/>
            <a:ext cx="419101" cy="2991556"/>
          </a:xfrm>
          <a:prstGeom prst="round1Rect">
            <a:avLst>
              <a:gd name="adj" fmla="val 38036"/>
            </a:avLst>
          </a:prstGeom>
          <a:gradFill flip="none" rotWithShape="1">
            <a:gsLst>
              <a:gs pos="0">
                <a:schemeClr val="tx2"/>
              </a:gs>
              <a:gs pos="26000">
                <a:schemeClr val="accent2"/>
              </a:gs>
              <a:gs pos="100000">
                <a:schemeClr val="accent3"/>
              </a:gs>
              <a:gs pos="73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EBEB"/>
              </a:solidFill>
            </a:endParaRPr>
          </a:p>
        </p:txBody>
      </p:sp>
      <p:sp>
        <p:nvSpPr>
          <p:cNvPr id="5" name="Subtitle 4"/>
          <p:cNvSpPr>
            <a:spLocks noGrp="1"/>
          </p:cNvSpPr>
          <p:nvPr>
            <p:ph type="subTitle" idx="1"/>
          </p:nvPr>
        </p:nvSpPr>
        <p:spPr/>
        <p:txBody>
          <a:bodyPr>
            <a:normAutofit/>
          </a:bodyPr>
          <a:lstStyle/>
          <a:p>
            <a:r>
              <a:rPr lang="en-US" dirty="0" smtClean="0"/>
              <a:t>September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10</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General Symptoms</a:t>
            </a:r>
            <a:endParaRPr lang="en-US" dirty="0"/>
          </a:p>
        </p:txBody>
      </p:sp>
      <p:pic>
        <p:nvPicPr>
          <p:cNvPr id="7" name="Picture 6"/>
          <p:cNvPicPr/>
          <p:nvPr/>
        </p:nvPicPr>
        <p:blipFill>
          <a:blip r:embed="rId2"/>
          <a:stretch>
            <a:fillRect/>
          </a:stretch>
        </p:blipFill>
        <p:spPr>
          <a:xfrm>
            <a:off x="1861502" y="2672932"/>
            <a:ext cx="5420995" cy="295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Instructions page</a:t>
            </a:r>
            <a:endParaRPr lang="en-US" b="1" dirty="0">
              <a:solidFill>
                <a:srgbClr val="FF0000"/>
              </a:solidFill>
            </a:endParaRPr>
          </a:p>
        </p:txBody>
      </p:sp>
    </p:spTree>
    <p:extLst>
      <p:ext uri="{BB962C8B-B14F-4D97-AF65-F5344CB8AC3E}">
        <p14:creationId xmlns:p14="http://schemas.microsoft.com/office/powerpoint/2010/main" val="2993048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11</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General Symptoms</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Example of question </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765300" y="2826356"/>
            <a:ext cx="5588000" cy="2887847"/>
          </a:xfrm>
          <a:prstGeom prst="rect">
            <a:avLst/>
          </a:prstGeom>
          <a:ln>
            <a:solidFill>
              <a:schemeClr val="tx1"/>
            </a:solidFill>
          </a:ln>
        </p:spPr>
      </p:pic>
    </p:spTree>
    <p:extLst>
      <p:ext uri="{BB962C8B-B14F-4D97-AF65-F5344CB8AC3E}">
        <p14:creationId xmlns:p14="http://schemas.microsoft.com/office/powerpoint/2010/main" val="76132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12</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General Symptoms</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Example of summary page</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801482" y="2882900"/>
            <a:ext cx="5882017" cy="2987636"/>
          </a:xfrm>
          <a:prstGeom prst="rect">
            <a:avLst/>
          </a:prstGeom>
          <a:ln>
            <a:solidFill>
              <a:schemeClr val="tx1"/>
            </a:solidFill>
          </a:ln>
        </p:spPr>
      </p:pic>
    </p:spTree>
    <p:extLst>
      <p:ext uri="{BB962C8B-B14F-4D97-AF65-F5344CB8AC3E}">
        <p14:creationId xmlns:p14="http://schemas.microsoft.com/office/powerpoint/2010/main" val="11365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13</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General Symptoms</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Report Output</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2784475" y="1986121"/>
            <a:ext cx="3413125" cy="4463891"/>
          </a:xfrm>
          <a:prstGeom prst="rect">
            <a:avLst/>
          </a:prstGeom>
          <a:ln>
            <a:solidFill>
              <a:schemeClr val="tx1"/>
            </a:solidFill>
          </a:ln>
        </p:spPr>
      </p:pic>
    </p:spTree>
    <p:extLst>
      <p:ext uri="{BB962C8B-B14F-4D97-AF65-F5344CB8AC3E}">
        <p14:creationId xmlns:p14="http://schemas.microsoft.com/office/powerpoint/2010/main" val="922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04383" y="1782038"/>
            <a:ext cx="4838700" cy="3492500"/>
          </a:xfrm>
          <a:prstGeom prst="rect">
            <a:avLst/>
          </a:prstGeom>
        </p:spPr>
      </p:pic>
      <p:pic>
        <p:nvPicPr>
          <p:cNvPr id="3" name="Picture 2"/>
          <p:cNvPicPr>
            <a:picLocks noChangeAspect="1"/>
          </p:cNvPicPr>
          <p:nvPr/>
        </p:nvPicPr>
        <p:blipFill>
          <a:blip r:embed="rId4"/>
          <a:stretch>
            <a:fillRect/>
          </a:stretch>
        </p:blipFill>
        <p:spPr>
          <a:xfrm>
            <a:off x="1051983" y="1629638"/>
            <a:ext cx="4838700" cy="3492500"/>
          </a:xfrm>
          <a:prstGeom prst="rect">
            <a:avLst/>
          </a:prstGeom>
        </p:spPr>
      </p:pic>
      <p:sp>
        <p:nvSpPr>
          <p:cNvPr id="4" name="Title 3"/>
          <p:cNvSpPr>
            <a:spLocks noGrp="1"/>
          </p:cNvSpPr>
          <p:nvPr>
            <p:ph type="ctrTitle"/>
          </p:nvPr>
        </p:nvSpPr>
        <p:spPr>
          <a:xfrm>
            <a:off x="1246333" y="2279556"/>
            <a:ext cx="4256244" cy="1481706"/>
          </a:xfrm>
        </p:spPr>
        <p:txBody>
          <a:bodyPr/>
          <a:lstStyle/>
          <a:p>
            <a:r>
              <a:rPr lang="en-US" sz="3200" dirty="0" smtClean="0">
                <a:solidFill>
                  <a:schemeClr val="accent2"/>
                </a:solidFill>
              </a:rPr>
              <a:t>Your Symptoms Matter – Prostate Cancer</a:t>
            </a:r>
            <a:endParaRPr lang="en-US" sz="3200" dirty="0">
              <a:solidFill>
                <a:schemeClr val="accent2"/>
              </a:solidFill>
            </a:endParaRPr>
          </a:p>
        </p:txBody>
      </p:sp>
      <p:sp>
        <p:nvSpPr>
          <p:cNvPr id="6" name="Round Single Corner Rectangle 5"/>
          <p:cNvSpPr/>
          <p:nvPr/>
        </p:nvSpPr>
        <p:spPr>
          <a:xfrm rot="5400000">
            <a:off x="1286227" y="2809525"/>
            <a:ext cx="419101" cy="2991556"/>
          </a:xfrm>
          <a:prstGeom prst="round1Rect">
            <a:avLst>
              <a:gd name="adj" fmla="val 38036"/>
            </a:avLst>
          </a:prstGeom>
          <a:gradFill flip="none" rotWithShape="1">
            <a:gsLst>
              <a:gs pos="0">
                <a:schemeClr val="tx2"/>
              </a:gs>
              <a:gs pos="26000">
                <a:schemeClr val="accent2"/>
              </a:gs>
              <a:gs pos="100000">
                <a:schemeClr val="accent3"/>
              </a:gs>
              <a:gs pos="73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EBEB"/>
              </a:solidFill>
            </a:endParaRPr>
          </a:p>
        </p:txBody>
      </p:sp>
      <p:sp>
        <p:nvSpPr>
          <p:cNvPr id="5" name="Subtitle 4"/>
          <p:cNvSpPr>
            <a:spLocks noGrp="1"/>
          </p:cNvSpPr>
          <p:nvPr>
            <p:ph type="subTitle" idx="1"/>
          </p:nvPr>
        </p:nvSpPr>
        <p:spPr>
          <a:xfrm>
            <a:off x="110555" y="4170712"/>
            <a:ext cx="3263900" cy="307961"/>
          </a:xfrm>
        </p:spPr>
        <p:txBody>
          <a:bodyPr>
            <a:normAutofit/>
          </a:bodyPr>
          <a:lstStyle/>
          <a:p>
            <a:r>
              <a:rPr lang="en-US" dirty="0" smtClean="0"/>
              <a:t>Also known as epic</a:t>
            </a:r>
            <a:endParaRPr lang="en-US" dirty="0"/>
          </a:p>
        </p:txBody>
      </p:sp>
    </p:spTree>
    <p:extLst>
      <p:ext uri="{BB962C8B-B14F-4D97-AF65-F5344CB8AC3E}">
        <p14:creationId xmlns:p14="http://schemas.microsoft.com/office/powerpoint/2010/main" val="272171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15</a:t>
            </a:fld>
            <a:endParaRPr lang="en-US" dirty="0"/>
          </a:p>
        </p:txBody>
      </p:sp>
      <p:sp>
        <p:nvSpPr>
          <p:cNvPr id="6" name="Subtitle 5"/>
          <p:cNvSpPr>
            <a:spLocks noGrp="1"/>
          </p:cNvSpPr>
          <p:nvPr>
            <p:ph type="subTitle" idx="4"/>
          </p:nvPr>
        </p:nvSpPr>
        <p:spPr>
          <a:xfrm>
            <a:off x="444499" y="1552769"/>
            <a:ext cx="6798511" cy="307777"/>
          </a:xfrm>
        </p:spPr>
        <p:txBody>
          <a:bodyPr>
            <a:normAutofit/>
          </a:bodyPr>
          <a:lstStyle/>
          <a:p>
            <a:r>
              <a:rPr lang="en-US" dirty="0" smtClean="0"/>
              <a:t>Your Symptoms Matter – Prostate Cancer</a:t>
            </a:r>
            <a:endParaRPr lang="en-US" dirty="0"/>
          </a:p>
        </p:txBody>
      </p:sp>
      <p:sp>
        <p:nvSpPr>
          <p:cNvPr id="7" name="Text Placeholder 6"/>
          <p:cNvSpPr>
            <a:spLocks noGrp="1"/>
          </p:cNvSpPr>
          <p:nvPr>
            <p:ph type="body" sz="quarter" idx="13"/>
          </p:nvPr>
        </p:nvSpPr>
        <p:spPr>
          <a:xfrm>
            <a:off x="312821" y="2040443"/>
            <a:ext cx="8458200" cy="4136010"/>
          </a:xfrm>
        </p:spPr>
        <p:txBody>
          <a:bodyPr>
            <a:noAutofit/>
          </a:bodyPr>
          <a:lstStyle/>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Through the self-selection questions described previously, men with early stage prostate cancer will be selected to complete the </a:t>
            </a:r>
            <a:r>
              <a:rPr lang="en-US" sz="1800" b="1" u="sng" dirty="0">
                <a:solidFill>
                  <a:srgbClr val="373874"/>
                </a:solidFill>
                <a:latin typeface="Calibri Light" panose="020F0302020204030204"/>
              </a:rPr>
              <a:t>Your Symptoms Matter – Prostate Cancer</a:t>
            </a:r>
            <a:r>
              <a:rPr lang="en-US" sz="1800" dirty="0">
                <a:solidFill>
                  <a:srgbClr val="373874"/>
                </a:solidFill>
                <a:latin typeface="Calibri Light" panose="020F0302020204030204"/>
              </a:rPr>
              <a:t> questionnaire</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There are a total of 17 multiple choice questions with four or five possible answers</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The questionnaire discusses symptoms in the following domains: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Bowel symptoms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Urinary irritation/obstruction symptoms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Urinary incontinence symptoms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Vitality/hormone symptoms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Sexual function </a:t>
            </a:r>
            <a:r>
              <a:rPr lang="en-US" sz="1600" dirty="0" smtClean="0">
                <a:solidFill>
                  <a:srgbClr val="373874"/>
                </a:solidFill>
                <a:latin typeface="Calibri Light" panose="020F0302020204030204"/>
              </a:rPr>
              <a:t>symptoms</a:t>
            </a:r>
            <a:endParaRPr lang="en-US" sz="1600" dirty="0">
              <a:solidFill>
                <a:srgbClr val="373874"/>
              </a:solidFill>
              <a:latin typeface="Calibri Light" panose="020F0302020204030204"/>
            </a:endParaRP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The Prostate Cancer questionnaire is also available in paper form in over 35 different languages – it is advisable to have copies of each language nearby should they be required by patients for completion</a:t>
            </a:r>
          </a:p>
        </p:txBody>
      </p:sp>
    </p:spTree>
    <p:extLst>
      <p:ext uri="{BB962C8B-B14F-4D97-AF65-F5344CB8AC3E}">
        <p14:creationId xmlns:p14="http://schemas.microsoft.com/office/powerpoint/2010/main" val="611271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16</a:t>
            </a:fld>
            <a:endParaRPr lang="en-US"/>
          </a:p>
        </p:txBody>
      </p:sp>
      <p:sp>
        <p:nvSpPr>
          <p:cNvPr id="3" name="Subtitle 2"/>
          <p:cNvSpPr>
            <a:spLocks noGrp="1"/>
          </p:cNvSpPr>
          <p:nvPr>
            <p:ph type="subTitle" idx="4"/>
          </p:nvPr>
        </p:nvSpPr>
        <p:spPr>
          <a:xfrm>
            <a:off x="444500" y="1398880"/>
            <a:ext cx="5222374" cy="307777"/>
          </a:xfrm>
        </p:spPr>
        <p:txBody>
          <a:bodyPr/>
          <a:lstStyle/>
          <a:p>
            <a:r>
              <a:rPr lang="en-US" dirty="0" smtClean="0"/>
              <a:t>Sensitive nature of some questions</a:t>
            </a:r>
            <a:br>
              <a:rPr lang="en-US" dirty="0" smtClean="0"/>
            </a:br>
            <a:r>
              <a:rPr lang="en-US" u="sng" dirty="0" smtClean="0"/>
              <a:t>Your Symptoms Matter – Prostate Cancer</a:t>
            </a:r>
            <a:endParaRPr lang="en-US" dirty="0"/>
          </a:p>
        </p:txBody>
      </p:sp>
      <p:sp>
        <p:nvSpPr>
          <p:cNvPr id="4" name="Text Placeholder 3"/>
          <p:cNvSpPr>
            <a:spLocks noGrp="1"/>
          </p:cNvSpPr>
          <p:nvPr>
            <p:ph type="body" sz="quarter" idx="13"/>
          </p:nvPr>
        </p:nvSpPr>
        <p:spPr>
          <a:xfrm>
            <a:off x="444500" y="2168537"/>
            <a:ext cx="8482932" cy="3907410"/>
          </a:xfrm>
        </p:spPr>
        <p:txBody>
          <a:bodyPr/>
          <a:lstStyle/>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Since the Prostate Cancer questionnaire addresses sensitive topics like sexual function and vitality/hormone symptoms, it is important to be aware of the content of these questions</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These questions cover topics such as: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Orgasms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Erections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Hot flashes</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Urinary incontinence</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It is important to be mindful that patients may feel uncomfortable having anyone close by while filling in the questionnaire</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Patients may also feel uncomfortable asking questions</a:t>
            </a:r>
          </a:p>
          <a:p>
            <a:endParaRPr lang="en-US" dirty="0"/>
          </a:p>
        </p:txBody>
      </p:sp>
    </p:spTree>
    <p:extLst>
      <p:ext uri="{BB962C8B-B14F-4D97-AF65-F5344CB8AC3E}">
        <p14:creationId xmlns:p14="http://schemas.microsoft.com/office/powerpoint/2010/main" val="180470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17</a:t>
            </a:fld>
            <a:endParaRPr lang="en-US"/>
          </a:p>
        </p:txBody>
      </p:sp>
      <p:sp>
        <p:nvSpPr>
          <p:cNvPr id="3" name="Subtitle 2"/>
          <p:cNvSpPr>
            <a:spLocks noGrp="1"/>
          </p:cNvSpPr>
          <p:nvPr>
            <p:ph type="subTitle" idx="4"/>
          </p:nvPr>
        </p:nvSpPr>
        <p:spPr>
          <a:xfrm>
            <a:off x="444500" y="1398880"/>
            <a:ext cx="5222374" cy="307777"/>
          </a:xfrm>
        </p:spPr>
        <p:txBody>
          <a:bodyPr/>
          <a:lstStyle/>
          <a:p>
            <a:r>
              <a:rPr lang="en-US" dirty="0" smtClean="0"/>
              <a:t>Sensitive nature of some questions</a:t>
            </a:r>
            <a:br>
              <a:rPr lang="en-US" dirty="0" smtClean="0"/>
            </a:br>
            <a:r>
              <a:rPr lang="en-US" u="sng" dirty="0" smtClean="0"/>
              <a:t>Your Symptoms Matter – Prostate Cancer</a:t>
            </a:r>
            <a:endParaRPr lang="en-US" dirty="0"/>
          </a:p>
        </p:txBody>
      </p:sp>
      <p:sp>
        <p:nvSpPr>
          <p:cNvPr id="4" name="Text Placeholder 3"/>
          <p:cNvSpPr>
            <a:spLocks noGrp="1"/>
          </p:cNvSpPr>
          <p:nvPr>
            <p:ph type="body" sz="quarter" idx="13"/>
          </p:nvPr>
        </p:nvSpPr>
        <p:spPr>
          <a:xfrm>
            <a:off x="444500" y="2168537"/>
            <a:ext cx="8482932" cy="3907410"/>
          </a:xfrm>
        </p:spPr>
        <p:txBody>
          <a:bodyPr/>
          <a:lstStyle/>
          <a:p>
            <a:pPr marL="285750" lvl="0" indent="-285750" defTabSz="914400">
              <a:lnSpc>
                <a:spcPts val="2100"/>
              </a:lnSpc>
              <a:spcBef>
                <a:spcPts val="1000"/>
              </a:spcBef>
              <a:buFont typeface="Arial" panose="020B0604020202020204" pitchFamily="34" charset="0"/>
              <a:buChar char="•"/>
            </a:pPr>
            <a:r>
              <a:rPr lang="en-US" sz="1800" dirty="0">
                <a:solidFill>
                  <a:srgbClr val="002060"/>
                </a:solidFill>
                <a:latin typeface="Calibri Light" panose="020F0302020204030204"/>
              </a:rPr>
              <a:t>While these are sensitive topics, they are also very common experiences among men with prostate cancer</a:t>
            </a:r>
          </a:p>
          <a:p>
            <a:pPr marL="285750" lvl="0" indent="-285750" defTabSz="914400">
              <a:lnSpc>
                <a:spcPts val="2100"/>
              </a:lnSpc>
              <a:spcBef>
                <a:spcPts val="1000"/>
              </a:spcBef>
              <a:buFont typeface="Arial" panose="020B0604020202020204" pitchFamily="34" charset="0"/>
              <a:buChar char="•"/>
            </a:pPr>
            <a:r>
              <a:rPr lang="en-US" sz="1800" dirty="0">
                <a:solidFill>
                  <a:srgbClr val="002060"/>
                </a:solidFill>
                <a:latin typeface="Calibri Light" panose="020F0302020204030204"/>
              </a:rPr>
              <a:t>It is important for patients and health care teams to have the opportunity to discuss them</a:t>
            </a:r>
          </a:p>
          <a:p>
            <a:pPr marL="285750" lvl="0" indent="-285750" defTabSz="914400">
              <a:lnSpc>
                <a:spcPts val="2100"/>
              </a:lnSpc>
              <a:spcBef>
                <a:spcPts val="1000"/>
              </a:spcBef>
              <a:buFont typeface="Arial" panose="020B0604020202020204" pitchFamily="34" charset="0"/>
              <a:buChar char="•"/>
            </a:pPr>
            <a:r>
              <a:rPr lang="en-US" sz="1800" dirty="0">
                <a:solidFill>
                  <a:srgbClr val="002060"/>
                </a:solidFill>
                <a:latin typeface="Calibri Light" panose="020F0302020204030204"/>
              </a:rPr>
              <a:t>Without being too specific, you can help normalize some of these symptom for patients by saying something along these lines:</a:t>
            </a:r>
          </a:p>
          <a:p>
            <a:pPr marL="971550" lvl="1" defTabSz="914400">
              <a:lnSpc>
                <a:spcPct val="90000"/>
              </a:lnSpc>
              <a:spcBef>
                <a:spcPts val="500"/>
              </a:spcBef>
              <a:buFont typeface="Arial" panose="020B0604020202020204" pitchFamily="34" charset="0"/>
              <a:buChar char="•"/>
            </a:pPr>
            <a:r>
              <a:rPr lang="en-US" sz="1600" dirty="0">
                <a:solidFill>
                  <a:srgbClr val="002060"/>
                </a:solidFill>
                <a:latin typeface="Calibri Light" panose="020F0302020204030204"/>
              </a:rPr>
              <a:t>“These symptoms are common in men with prostate cancer.  Some of the questions are personal. Do your best to answer the questions honestly.  There is an option to skip a question if you wish. I’m going step away to give you some privacy.”</a:t>
            </a:r>
            <a:endParaRPr lang="en-US" dirty="0">
              <a:solidFill>
                <a:srgbClr val="002060"/>
              </a:solidFill>
              <a:latin typeface="Calibri Light" panose="020F0302020204030204"/>
            </a:endParaRPr>
          </a:p>
          <a:p>
            <a:pPr marL="285750" lvl="0" indent="-285750" defTabSz="914400">
              <a:lnSpc>
                <a:spcPts val="2100"/>
              </a:lnSpc>
              <a:spcBef>
                <a:spcPts val="1000"/>
              </a:spcBef>
              <a:buFont typeface="Arial" panose="020B0604020202020204" pitchFamily="34" charset="0"/>
              <a:buChar char="•"/>
            </a:pPr>
            <a:r>
              <a:rPr lang="en-US" sz="1800" dirty="0">
                <a:solidFill>
                  <a:srgbClr val="002060"/>
                </a:solidFill>
                <a:latin typeface="Calibri Light" panose="020F0302020204030204"/>
              </a:rPr>
              <a:t>This measure was pilot tested in 4 </a:t>
            </a:r>
            <a:r>
              <a:rPr lang="en-US" sz="1800" dirty="0" err="1">
                <a:solidFill>
                  <a:srgbClr val="002060"/>
                </a:solidFill>
                <a:latin typeface="Calibri Light" panose="020F0302020204030204"/>
              </a:rPr>
              <a:t>centres</a:t>
            </a:r>
            <a:r>
              <a:rPr lang="en-US" sz="1800" dirty="0">
                <a:solidFill>
                  <a:srgbClr val="002060"/>
                </a:solidFill>
                <a:latin typeface="Calibri Light" panose="020F0302020204030204"/>
              </a:rPr>
              <a:t> first and patients and health care teams found it  very helpful</a:t>
            </a:r>
          </a:p>
          <a:p>
            <a:endParaRPr lang="en-US" dirty="0"/>
          </a:p>
        </p:txBody>
      </p:sp>
    </p:spTree>
    <p:extLst>
      <p:ext uri="{BB962C8B-B14F-4D97-AF65-F5344CB8AC3E}">
        <p14:creationId xmlns:p14="http://schemas.microsoft.com/office/powerpoint/2010/main" val="225469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18</a:t>
            </a:fld>
            <a:endParaRPr lang="en-US"/>
          </a:p>
        </p:txBody>
      </p:sp>
      <p:sp>
        <p:nvSpPr>
          <p:cNvPr id="3" name="Subtitle 2"/>
          <p:cNvSpPr>
            <a:spLocks noGrp="1"/>
          </p:cNvSpPr>
          <p:nvPr>
            <p:ph type="subTitle" idx="4"/>
          </p:nvPr>
        </p:nvSpPr>
        <p:spPr>
          <a:xfrm>
            <a:off x="444500" y="1398880"/>
            <a:ext cx="5222374" cy="307777"/>
          </a:xfrm>
        </p:spPr>
        <p:txBody>
          <a:bodyPr/>
          <a:lstStyle/>
          <a:p>
            <a:r>
              <a:rPr lang="en-US" dirty="0" smtClean="0"/>
              <a:t>Sensitive nature of some questions</a:t>
            </a:r>
            <a:br>
              <a:rPr lang="en-US" dirty="0" smtClean="0"/>
            </a:br>
            <a:r>
              <a:rPr lang="en-US" u="sng" dirty="0" smtClean="0"/>
              <a:t>Your Symptoms Matter – Prostate Cancer</a:t>
            </a:r>
            <a:endParaRPr lang="en-US" dirty="0"/>
          </a:p>
        </p:txBody>
      </p:sp>
      <p:sp>
        <p:nvSpPr>
          <p:cNvPr id="4" name="Text Placeholder 3"/>
          <p:cNvSpPr>
            <a:spLocks noGrp="1"/>
          </p:cNvSpPr>
          <p:nvPr>
            <p:ph type="body" sz="quarter" idx="13"/>
          </p:nvPr>
        </p:nvSpPr>
        <p:spPr>
          <a:xfrm>
            <a:off x="444500" y="2168537"/>
            <a:ext cx="8482932" cy="3907410"/>
          </a:xfrm>
        </p:spPr>
        <p:txBody>
          <a:bodyPr/>
          <a:lstStyle/>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Tips about assisting patients with the </a:t>
            </a:r>
            <a:r>
              <a:rPr lang="en-US" sz="1800" b="1" u="sng" dirty="0">
                <a:solidFill>
                  <a:srgbClr val="373874"/>
                </a:solidFill>
                <a:latin typeface="Calibri Light" panose="020F0302020204030204"/>
              </a:rPr>
              <a:t>Your Symptoms Matter – Prostate Cancer </a:t>
            </a:r>
            <a:r>
              <a:rPr lang="en-US" sz="1800" dirty="0">
                <a:solidFill>
                  <a:srgbClr val="373874"/>
                </a:solidFill>
                <a:latin typeface="Calibri Light" panose="020F0302020204030204"/>
              </a:rPr>
              <a:t>questionnaire:</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Offer support and comfort </a:t>
            </a:r>
          </a:p>
          <a:p>
            <a:pPr marL="685800" lvl="1" indent="0" defTabSz="914400">
              <a:lnSpc>
                <a:spcPct val="90000"/>
              </a:lnSpc>
              <a:spcBef>
                <a:spcPts val="500"/>
              </a:spcBef>
              <a:buNone/>
            </a:pPr>
            <a:endParaRPr lang="en-US" sz="1600" dirty="0">
              <a:solidFill>
                <a:srgbClr val="373874"/>
              </a:solidFill>
              <a:latin typeface="Calibri Light" panose="020F0302020204030204"/>
            </a:endParaRP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Do not read the question out loud</a:t>
            </a:r>
          </a:p>
          <a:p>
            <a:pPr marL="685800" lvl="1" indent="0" defTabSz="914400">
              <a:lnSpc>
                <a:spcPct val="90000"/>
              </a:lnSpc>
              <a:spcBef>
                <a:spcPts val="500"/>
              </a:spcBef>
              <a:buNone/>
            </a:pPr>
            <a:endParaRPr lang="en-US" sz="1600" dirty="0">
              <a:solidFill>
                <a:srgbClr val="373874"/>
              </a:solidFill>
              <a:latin typeface="Calibri Light" panose="020F0302020204030204"/>
            </a:endParaRP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Bring the patient aside to explain what the question is asking</a:t>
            </a:r>
          </a:p>
          <a:p>
            <a:pPr marL="685800" lvl="1" indent="0" defTabSz="914400">
              <a:lnSpc>
                <a:spcPct val="90000"/>
              </a:lnSpc>
              <a:spcBef>
                <a:spcPts val="500"/>
              </a:spcBef>
              <a:buNone/>
            </a:pPr>
            <a:endParaRPr lang="en-US" sz="1600" dirty="0">
              <a:solidFill>
                <a:srgbClr val="373874"/>
              </a:solidFill>
              <a:latin typeface="Calibri Light" panose="020F0302020204030204"/>
            </a:endParaRP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If patients are concerned with privacy, there are paper copies of the questionnaire available in 35 languages. They can fill this out on their own or with their provider.</a:t>
            </a:r>
          </a:p>
          <a:p>
            <a:endParaRPr lang="en-US" dirty="0"/>
          </a:p>
        </p:txBody>
      </p:sp>
    </p:spTree>
    <p:extLst>
      <p:ext uri="{BB962C8B-B14F-4D97-AF65-F5344CB8AC3E}">
        <p14:creationId xmlns:p14="http://schemas.microsoft.com/office/powerpoint/2010/main" val="3613308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19</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Prostate Cancer</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u="sng" dirty="0" smtClean="0">
                <a:solidFill>
                  <a:srgbClr val="FF0000"/>
                </a:solidFill>
              </a:rPr>
              <a:t>Instructions page</a:t>
            </a:r>
            <a:endParaRPr lang="en-US" b="1" u="sng" dirty="0">
              <a:solidFill>
                <a:srgbClr val="FF0000"/>
              </a:solidFill>
            </a:endParaRPr>
          </a:p>
        </p:txBody>
      </p:sp>
      <p:pic>
        <p:nvPicPr>
          <p:cNvPr id="5" name="Picture 4"/>
          <p:cNvPicPr/>
          <p:nvPr/>
        </p:nvPicPr>
        <p:blipFill>
          <a:blip r:embed="rId2"/>
          <a:stretch>
            <a:fillRect/>
          </a:stretch>
        </p:blipFill>
        <p:spPr>
          <a:xfrm>
            <a:off x="1792035" y="2695874"/>
            <a:ext cx="5811923" cy="3031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255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2</a:t>
            </a:fld>
            <a:endParaRPr lang="en-US" dirty="0"/>
          </a:p>
        </p:txBody>
      </p:sp>
      <p:sp>
        <p:nvSpPr>
          <p:cNvPr id="6" name="Subtitle 5"/>
          <p:cNvSpPr>
            <a:spLocks noGrp="1"/>
          </p:cNvSpPr>
          <p:nvPr>
            <p:ph type="subTitle" idx="4"/>
          </p:nvPr>
        </p:nvSpPr>
        <p:spPr>
          <a:xfrm>
            <a:off x="444499" y="1552769"/>
            <a:ext cx="6798511" cy="307777"/>
          </a:xfrm>
        </p:spPr>
        <p:txBody>
          <a:bodyPr>
            <a:normAutofit/>
          </a:bodyPr>
          <a:lstStyle/>
          <a:p>
            <a:r>
              <a:rPr lang="en-US" dirty="0"/>
              <a:t>Importance and purpose of Symptom Screening</a:t>
            </a:r>
          </a:p>
        </p:txBody>
      </p:sp>
      <p:sp>
        <p:nvSpPr>
          <p:cNvPr id="7" name="Text Placeholder 6"/>
          <p:cNvSpPr>
            <a:spLocks noGrp="1"/>
          </p:cNvSpPr>
          <p:nvPr>
            <p:ph type="body" sz="quarter" idx="13"/>
          </p:nvPr>
        </p:nvSpPr>
        <p:spPr>
          <a:xfrm>
            <a:off x="457200" y="2024158"/>
            <a:ext cx="8458200" cy="4136010"/>
          </a:xfrm>
        </p:spPr>
        <p:txBody>
          <a:bodyPr>
            <a:noAutofit/>
          </a:bodyPr>
          <a:lstStyle/>
          <a:p>
            <a:pPr marL="280988" lvl="0" indent="-280988" defTabSz="914400">
              <a:spcBef>
                <a:spcPts val="1000"/>
              </a:spcBef>
              <a:buFont typeface="Arial" panose="020B0604020202020204" pitchFamily="34" charset="0"/>
              <a:buChar char="•"/>
            </a:pPr>
            <a:r>
              <a:rPr lang="en-US" sz="1600" dirty="0">
                <a:solidFill>
                  <a:srgbClr val="373874"/>
                </a:solidFill>
                <a:latin typeface="Calibri Light" panose="020F0302020204030204"/>
              </a:rPr>
              <a:t>Throughout the cancer continuum, a patient can experience a myriad of side effects and symptoms</a:t>
            </a:r>
          </a:p>
          <a:p>
            <a:pPr marL="280988" lvl="0" indent="-280988" defTabSz="914400">
              <a:spcBef>
                <a:spcPts val="1000"/>
              </a:spcBef>
              <a:buFont typeface="Arial" panose="020B0604020202020204" pitchFamily="34" charset="0"/>
              <a:buChar char="•"/>
            </a:pPr>
            <a:r>
              <a:rPr lang="en-US" sz="1600" dirty="0">
                <a:solidFill>
                  <a:srgbClr val="373874"/>
                </a:solidFill>
                <a:latin typeface="Calibri Light" panose="020F0302020204030204"/>
              </a:rPr>
              <a:t>These symptoms, such as fatigue, pain, and anxiety, can have a significant impact on a patient’s quality of life</a:t>
            </a:r>
          </a:p>
          <a:p>
            <a:pPr marL="280988" lvl="0" indent="-280988" defTabSz="914400">
              <a:spcBef>
                <a:spcPts val="1000"/>
              </a:spcBef>
              <a:buFont typeface="Arial" panose="020B0604020202020204" pitchFamily="34" charset="0"/>
              <a:buChar char="•"/>
            </a:pPr>
            <a:r>
              <a:rPr lang="en-US" sz="1600" dirty="0">
                <a:solidFill>
                  <a:srgbClr val="373874"/>
                </a:solidFill>
                <a:latin typeface="Calibri Light" panose="020F0302020204030204"/>
              </a:rPr>
              <a:t>Symptom screening lets patients and their caregivers assess and track their symptoms online. This tool makes it easier for healthcare providers to identify those in need of care and monitor changes in their patients’ symptoms over time</a:t>
            </a:r>
          </a:p>
          <a:p>
            <a:pPr marL="280988" lvl="0" indent="-280988" defTabSz="914400">
              <a:spcBef>
                <a:spcPts val="1000"/>
              </a:spcBef>
              <a:buFont typeface="Arial" panose="020B0604020202020204" pitchFamily="34" charset="0"/>
              <a:buChar char="•"/>
            </a:pPr>
            <a:r>
              <a:rPr lang="en-US" sz="1600" dirty="0">
                <a:solidFill>
                  <a:srgbClr val="373874"/>
                </a:solidFill>
                <a:latin typeface="Calibri Light" panose="020F0302020204030204"/>
              </a:rPr>
              <a:t>Research has shown that routinely asking patients to self report their symptoms in a systematic way</a:t>
            </a:r>
          </a:p>
          <a:p>
            <a:pPr marL="730250"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Helps identify symptoms that might not have been identified otherwise </a:t>
            </a:r>
          </a:p>
          <a:p>
            <a:pPr marL="730250"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improves the communication between patients and their health care team </a:t>
            </a:r>
          </a:p>
          <a:p>
            <a:pPr marL="730250"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improves patient satisfaction with care</a:t>
            </a:r>
            <a:endParaRPr lang="en-CA" sz="1400" dirty="0">
              <a:solidFill>
                <a:srgbClr val="373874"/>
              </a:solidFill>
              <a:latin typeface="Calibri Light" panose="020F0302020204030204"/>
            </a:endParaRPr>
          </a:p>
        </p:txBody>
      </p:sp>
    </p:spTree>
    <p:extLst>
      <p:ext uri="{BB962C8B-B14F-4D97-AF65-F5344CB8AC3E}">
        <p14:creationId xmlns:p14="http://schemas.microsoft.com/office/powerpoint/2010/main" val="70985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20</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Prostate Cancer</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Example of question </a:t>
            </a:r>
            <a:endParaRPr lang="en-US" b="1" dirty="0">
              <a:solidFill>
                <a:srgbClr val="FF0000"/>
              </a:solidFill>
            </a:endParaRPr>
          </a:p>
        </p:txBody>
      </p:sp>
      <p:pic>
        <p:nvPicPr>
          <p:cNvPr id="5" name="Content Placeholder 3"/>
          <p:cNvPicPr/>
          <p:nvPr/>
        </p:nvPicPr>
        <p:blipFill>
          <a:blip r:embed="rId2"/>
          <a:stretch>
            <a:fillRect/>
          </a:stretch>
        </p:blipFill>
        <p:spPr>
          <a:xfrm>
            <a:off x="2743200" y="2185788"/>
            <a:ext cx="6179986" cy="3380607"/>
          </a:xfrm>
          <a:prstGeom prst="rect">
            <a:avLst/>
          </a:prstGeom>
          <a:ln w="3175">
            <a:solidFill>
              <a:schemeClr val="tx1"/>
            </a:solidFill>
          </a:ln>
        </p:spPr>
      </p:pic>
      <p:sp>
        <p:nvSpPr>
          <p:cNvPr id="4" name="Oval 3"/>
          <p:cNvSpPr/>
          <p:nvPr/>
        </p:nvSpPr>
        <p:spPr>
          <a:xfrm>
            <a:off x="3188368" y="2461506"/>
            <a:ext cx="1203158" cy="60157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324853" y="2658979"/>
            <a:ext cx="2213810" cy="2031325"/>
          </a:xfrm>
          <a:prstGeom prst="rect">
            <a:avLst/>
          </a:prstGeom>
          <a:noFill/>
        </p:spPr>
        <p:txBody>
          <a:bodyPr wrap="square" rtlCol="0">
            <a:spAutoFit/>
          </a:bodyPr>
          <a:lstStyle/>
          <a:p>
            <a:r>
              <a:rPr lang="en-US" dirty="0" smtClean="0">
                <a:solidFill>
                  <a:srgbClr val="002060"/>
                </a:solidFill>
                <a:latin typeface="Calibri Light" panose="020F0302020204030204" pitchFamily="34" charset="0"/>
              </a:rPr>
              <a:t>Please note, should patients realize they have selected the wrong questionnaire, the </a:t>
            </a:r>
            <a:r>
              <a:rPr lang="en-US" b="1" u="sng" dirty="0" smtClean="0">
                <a:solidFill>
                  <a:srgbClr val="002060"/>
                </a:solidFill>
                <a:latin typeface="Calibri Light" panose="020F0302020204030204" pitchFamily="34" charset="0"/>
              </a:rPr>
              <a:t>“Start Over” </a:t>
            </a:r>
            <a:r>
              <a:rPr lang="en-US" dirty="0" smtClean="0">
                <a:solidFill>
                  <a:srgbClr val="002060"/>
                </a:solidFill>
                <a:latin typeface="Calibri Light" panose="020F0302020204030204" pitchFamily="34" charset="0"/>
              </a:rPr>
              <a:t>button is available with all questions. </a:t>
            </a:r>
            <a:endParaRPr lang="en-US" dirty="0">
              <a:solidFill>
                <a:srgbClr val="002060"/>
              </a:solidFill>
              <a:latin typeface="Calibri Light" panose="020F0302020204030204" pitchFamily="34" charset="0"/>
            </a:endParaRPr>
          </a:p>
        </p:txBody>
      </p:sp>
      <p:cxnSp>
        <p:nvCxnSpPr>
          <p:cNvPr id="9" name="Straight Arrow Connector 8"/>
          <p:cNvCxnSpPr/>
          <p:nvPr/>
        </p:nvCxnSpPr>
        <p:spPr>
          <a:xfrm flipV="1">
            <a:off x="2105526" y="2935705"/>
            <a:ext cx="1082842" cy="5895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21</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Prostate Cancer</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Example of summary page</a:t>
            </a:r>
            <a:endParaRPr lang="en-US" b="1" dirty="0">
              <a:solidFill>
                <a:srgbClr val="FF0000"/>
              </a:solidFill>
            </a:endParaRPr>
          </a:p>
        </p:txBody>
      </p:sp>
      <p:pic>
        <p:nvPicPr>
          <p:cNvPr id="5" name="Content Placeholder 3"/>
          <p:cNvPicPr/>
          <p:nvPr/>
        </p:nvPicPr>
        <p:blipFill>
          <a:blip r:embed="rId2"/>
          <a:stretch>
            <a:fillRect/>
          </a:stretch>
        </p:blipFill>
        <p:spPr>
          <a:xfrm>
            <a:off x="1870943" y="2618389"/>
            <a:ext cx="5745045" cy="3445527"/>
          </a:xfrm>
          <a:prstGeom prst="rect">
            <a:avLst/>
          </a:prstGeom>
          <a:ln w="3175">
            <a:solidFill>
              <a:schemeClr val="tx1"/>
            </a:solidFill>
          </a:ln>
        </p:spPr>
      </p:pic>
    </p:spTree>
    <p:extLst>
      <p:ext uri="{BB962C8B-B14F-4D97-AF65-F5344CB8AC3E}">
        <p14:creationId xmlns:p14="http://schemas.microsoft.com/office/powerpoint/2010/main" val="142775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22</a:t>
            </a:fld>
            <a:endParaRPr lang="en-US"/>
          </a:p>
        </p:txBody>
      </p:sp>
      <p:sp>
        <p:nvSpPr>
          <p:cNvPr id="3" name="Subtitle 2"/>
          <p:cNvSpPr>
            <a:spLocks noGrp="1"/>
          </p:cNvSpPr>
          <p:nvPr>
            <p:ph type="subTitle" idx="4"/>
          </p:nvPr>
        </p:nvSpPr>
        <p:spPr>
          <a:xfrm>
            <a:off x="444499" y="1552769"/>
            <a:ext cx="7628689" cy="307777"/>
          </a:xfrm>
        </p:spPr>
        <p:txBody>
          <a:bodyPr/>
          <a:lstStyle/>
          <a:p>
            <a:r>
              <a:rPr lang="en-US" dirty="0" smtClean="0"/>
              <a:t>Screenshots: Your Symptoms Matter – Prostate Cancer</a:t>
            </a:r>
            <a:endParaRPr lang="en-US" dirty="0"/>
          </a:p>
        </p:txBody>
      </p:sp>
      <p:sp>
        <p:nvSpPr>
          <p:cNvPr id="8" name="TextBox 7"/>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Report Output</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2826084" y="2001122"/>
            <a:ext cx="3458135" cy="4435475"/>
          </a:xfrm>
          <a:prstGeom prst="rect">
            <a:avLst/>
          </a:prstGeom>
          <a:ln>
            <a:solidFill>
              <a:schemeClr val="tx1"/>
            </a:solidFill>
          </a:ln>
        </p:spPr>
      </p:pic>
    </p:spTree>
    <p:extLst>
      <p:ext uri="{BB962C8B-B14F-4D97-AF65-F5344CB8AC3E}">
        <p14:creationId xmlns:p14="http://schemas.microsoft.com/office/powerpoint/2010/main" val="180640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04383" y="1782038"/>
            <a:ext cx="4838700" cy="3492500"/>
          </a:xfrm>
          <a:prstGeom prst="rect">
            <a:avLst/>
          </a:prstGeom>
        </p:spPr>
      </p:pic>
      <p:pic>
        <p:nvPicPr>
          <p:cNvPr id="3" name="Picture 2"/>
          <p:cNvPicPr>
            <a:picLocks noChangeAspect="1"/>
          </p:cNvPicPr>
          <p:nvPr/>
        </p:nvPicPr>
        <p:blipFill>
          <a:blip r:embed="rId4"/>
          <a:stretch>
            <a:fillRect/>
          </a:stretch>
        </p:blipFill>
        <p:spPr>
          <a:xfrm>
            <a:off x="1051983" y="1629638"/>
            <a:ext cx="4838700" cy="3492500"/>
          </a:xfrm>
          <a:prstGeom prst="rect">
            <a:avLst/>
          </a:prstGeom>
        </p:spPr>
      </p:pic>
      <p:sp>
        <p:nvSpPr>
          <p:cNvPr id="4" name="Title 3"/>
          <p:cNvSpPr>
            <a:spLocks noGrp="1"/>
          </p:cNvSpPr>
          <p:nvPr>
            <p:ph type="ctrTitle"/>
          </p:nvPr>
        </p:nvSpPr>
        <p:spPr>
          <a:xfrm>
            <a:off x="1246333" y="2279556"/>
            <a:ext cx="4256244" cy="1481706"/>
          </a:xfrm>
        </p:spPr>
        <p:txBody>
          <a:bodyPr/>
          <a:lstStyle/>
          <a:p>
            <a:r>
              <a:rPr lang="en-US" sz="3200" dirty="0" smtClean="0">
                <a:solidFill>
                  <a:schemeClr val="accent2"/>
                </a:solidFill>
              </a:rPr>
              <a:t>Your Symptoms Matter – Daily Functions</a:t>
            </a:r>
            <a:endParaRPr lang="en-US" sz="3200" dirty="0">
              <a:solidFill>
                <a:schemeClr val="accent2"/>
              </a:solidFill>
            </a:endParaRPr>
          </a:p>
        </p:txBody>
      </p:sp>
      <p:sp>
        <p:nvSpPr>
          <p:cNvPr id="6" name="Round Single Corner Rectangle 5"/>
          <p:cNvSpPr/>
          <p:nvPr/>
        </p:nvSpPr>
        <p:spPr>
          <a:xfrm rot="5400000">
            <a:off x="1286227" y="2809525"/>
            <a:ext cx="419101" cy="2991556"/>
          </a:xfrm>
          <a:prstGeom prst="round1Rect">
            <a:avLst>
              <a:gd name="adj" fmla="val 38036"/>
            </a:avLst>
          </a:prstGeom>
          <a:gradFill flip="none" rotWithShape="1">
            <a:gsLst>
              <a:gs pos="0">
                <a:schemeClr val="tx2"/>
              </a:gs>
              <a:gs pos="26000">
                <a:schemeClr val="accent2"/>
              </a:gs>
              <a:gs pos="100000">
                <a:schemeClr val="accent3"/>
              </a:gs>
              <a:gs pos="73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EBEB"/>
              </a:solidFill>
            </a:endParaRPr>
          </a:p>
        </p:txBody>
      </p:sp>
      <p:sp>
        <p:nvSpPr>
          <p:cNvPr id="5" name="Subtitle 4"/>
          <p:cNvSpPr>
            <a:spLocks noGrp="1"/>
          </p:cNvSpPr>
          <p:nvPr>
            <p:ph type="subTitle" idx="1"/>
          </p:nvPr>
        </p:nvSpPr>
        <p:spPr>
          <a:xfrm>
            <a:off x="110555" y="4170712"/>
            <a:ext cx="3263900" cy="307961"/>
          </a:xfrm>
        </p:spPr>
        <p:txBody>
          <a:bodyPr>
            <a:normAutofit/>
          </a:bodyPr>
          <a:lstStyle/>
          <a:p>
            <a:r>
              <a:rPr lang="en-US" dirty="0" smtClean="0"/>
              <a:t>Also known as </a:t>
            </a:r>
            <a:r>
              <a:rPr lang="en-US" normalizeH="1" baseline="-25000" dirty="0" err="1" smtClean="0"/>
              <a:t>P</a:t>
            </a:r>
            <a:r>
              <a:rPr lang="en-US" dirty="0" err="1" smtClean="0"/>
              <a:t>ecog</a:t>
            </a:r>
            <a:r>
              <a:rPr lang="en-US" dirty="0" smtClean="0"/>
              <a:t>/</a:t>
            </a:r>
            <a:r>
              <a:rPr lang="en-US" dirty="0" err="1" smtClean="0"/>
              <a:t>prfs</a:t>
            </a:r>
            <a:r>
              <a:rPr lang="en-US" dirty="0" smtClean="0"/>
              <a:t> </a:t>
            </a:r>
            <a:endParaRPr lang="en-US" dirty="0"/>
          </a:p>
        </p:txBody>
      </p:sp>
    </p:spTree>
    <p:extLst>
      <p:ext uri="{BB962C8B-B14F-4D97-AF65-F5344CB8AC3E}">
        <p14:creationId xmlns:p14="http://schemas.microsoft.com/office/powerpoint/2010/main" val="1564373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24</a:t>
            </a:fld>
            <a:endParaRPr lang="en-US" dirty="0"/>
          </a:p>
        </p:txBody>
      </p:sp>
      <p:sp>
        <p:nvSpPr>
          <p:cNvPr id="6" name="Subtitle 5"/>
          <p:cNvSpPr>
            <a:spLocks noGrp="1"/>
          </p:cNvSpPr>
          <p:nvPr>
            <p:ph type="subTitle" idx="4"/>
          </p:nvPr>
        </p:nvSpPr>
        <p:spPr>
          <a:xfrm>
            <a:off x="444499" y="1552769"/>
            <a:ext cx="6798511" cy="307777"/>
          </a:xfrm>
        </p:spPr>
        <p:txBody>
          <a:bodyPr>
            <a:normAutofit/>
          </a:bodyPr>
          <a:lstStyle/>
          <a:p>
            <a:r>
              <a:rPr lang="en-US" dirty="0" smtClean="0"/>
              <a:t>Your Symptoms Matter – Daily Activities</a:t>
            </a:r>
            <a:endParaRPr lang="en-US" dirty="0"/>
          </a:p>
        </p:txBody>
      </p:sp>
      <p:sp>
        <p:nvSpPr>
          <p:cNvPr id="7" name="Text Placeholder 6"/>
          <p:cNvSpPr>
            <a:spLocks noGrp="1"/>
          </p:cNvSpPr>
          <p:nvPr>
            <p:ph type="body" sz="quarter" idx="13"/>
          </p:nvPr>
        </p:nvSpPr>
        <p:spPr>
          <a:xfrm>
            <a:off x="312821" y="2040443"/>
            <a:ext cx="8458200" cy="4136010"/>
          </a:xfrm>
        </p:spPr>
        <p:txBody>
          <a:bodyPr>
            <a:noAutofit/>
          </a:bodyPr>
          <a:lstStyle/>
          <a:p>
            <a:pPr marL="285750" lvl="0" indent="-285750" defTabSz="914400">
              <a:lnSpc>
                <a:spcPts val="2100"/>
              </a:lnSpc>
              <a:spcBef>
                <a:spcPts val="1000"/>
              </a:spcBef>
              <a:buFont typeface="Arial" panose="020B0604020202020204" pitchFamily="34" charset="0"/>
              <a:buChar char="•"/>
            </a:pPr>
            <a:r>
              <a:rPr lang="en-US" sz="1800" dirty="0" smtClean="0">
                <a:solidFill>
                  <a:srgbClr val="373874"/>
                </a:solidFill>
                <a:latin typeface="Calibri Light" panose="020F0302020204030204"/>
              </a:rPr>
              <a:t>All patients will be asked to complete </a:t>
            </a:r>
            <a:r>
              <a:rPr lang="en-US" sz="1800" b="1" u="sng" dirty="0" smtClean="0">
                <a:solidFill>
                  <a:srgbClr val="373874"/>
                </a:solidFill>
                <a:latin typeface="Calibri Light" panose="020F0302020204030204"/>
              </a:rPr>
              <a:t>Your Symptoms Matter – Daily Activities </a:t>
            </a:r>
            <a:r>
              <a:rPr lang="en-US" sz="1800" dirty="0" smtClean="0">
                <a:solidFill>
                  <a:srgbClr val="373874"/>
                </a:solidFill>
                <a:latin typeface="Calibri Light" panose="020F0302020204030204"/>
              </a:rPr>
              <a:t>(formerly known as </a:t>
            </a:r>
            <a:r>
              <a:rPr lang="en-US" sz="1800" dirty="0" err="1" smtClean="0">
                <a:solidFill>
                  <a:srgbClr val="373874"/>
                </a:solidFill>
                <a:latin typeface="Calibri Light" panose="020F0302020204030204"/>
              </a:rPr>
              <a:t>pECOG</a:t>
            </a:r>
            <a:r>
              <a:rPr lang="en-US" sz="1800" dirty="0">
                <a:solidFill>
                  <a:srgbClr val="373874"/>
                </a:solidFill>
                <a:latin typeface="Calibri Light" panose="020F0302020204030204"/>
              </a:rPr>
              <a:t> </a:t>
            </a:r>
            <a:r>
              <a:rPr lang="en-US" sz="1800" dirty="0" smtClean="0">
                <a:solidFill>
                  <a:srgbClr val="373874"/>
                </a:solidFill>
                <a:latin typeface="Calibri Light" panose="020F0302020204030204"/>
              </a:rPr>
              <a:t>or PFRS)</a:t>
            </a:r>
            <a:endParaRPr lang="en-US" sz="1800" b="1" u="sng" dirty="0" smtClean="0">
              <a:solidFill>
                <a:srgbClr val="373874"/>
              </a:solidFill>
              <a:latin typeface="Calibri Light" panose="020F0302020204030204"/>
            </a:endParaRPr>
          </a:p>
          <a:p>
            <a:pPr marL="285750" lvl="0" indent="-285750" defTabSz="914400">
              <a:lnSpc>
                <a:spcPts val="2100"/>
              </a:lnSpc>
              <a:spcBef>
                <a:spcPts val="1000"/>
              </a:spcBef>
              <a:buFont typeface="Arial" panose="020B0604020202020204" pitchFamily="34" charset="0"/>
              <a:buChar char="•"/>
            </a:pPr>
            <a:r>
              <a:rPr lang="en-US" sz="1800" dirty="0" smtClean="0">
                <a:solidFill>
                  <a:srgbClr val="373874"/>
                </a:solidFill>
                <a:latin typeface="Calibri Light" panose="020F0302020204030204"/>
              </a:rPr>
              <a:t>This questionnaire will be probed at the end of </a:t>
            </a:r>
            <a:r>
              <a:rPr lang="en-US" sz="1800" b="1" u="sng" dirty="0" smtClean="0">
                <a:solidFill>
                  <a:srgbClr val="373874"/>
                </a:solidFill>
                <a:latin typeface="Calibri Light" panose="020F0302020204030204"/>
              </a:rPr>
              <a:t>Your Symptoms Matter – General Symptoms </a:t>
            </a:r>
            <a:r>
              <a:rPr lang="en-US" sz="1800" dirty="0" smtClean="0">
                <a:solidFill>
                  <a:srgbClr val="373874"/>
                </a:solidFill>
                <a:latin typeface="Calibri Light" panose="020F0302020204030204"/>
              </a:rPr>
              <a:t>and </a:t>
            </a:r>
            <a:r>
              <a:rPr lang="en-US" sz="1800" b="1" u="sng" dirty="0" smtClean="0">
                <a:solidFill>
                  <a:srgbClr val="373874"/>
                </a:solidFill>
                <a:latin typeface="Calibri Light" panose="020F0302020204030204"/>
              </a:rPr>
              <a:t>Your Symptoms Matter – Prostate Cancer</a:t>
            </a:r>
          </a:p>
          <a:p>
            <a:pPr marL="285750" lvl="0" indent="-285750" defTabSz="914400">
              <a:lnSpc>
                <a:spcPts val="2100"/>
              </a:lnSpc>
              <a:spcBef>
                <a:spcPts val="1000"/>
              </a:spcBef>
              <a:buFont typeface="Arial" panose="020B0604020202020204" pitchFamily="34" charset="0"/>
              <a:buChar char="•"/>
            </a:pPr>
            <a:r>
              <a:rPr lang="en-US" sz="1800" dirty="0" smtClean="0">
                <a:solidFill>
                  <a:srgbClr val="373874"/>
                </a:solidFill>
                <a:latin typeface="Calibri Light" panose="020F0302020204030204"/>
              </a:rPr>
              <a:t>This questionnaire consists of one question and asks patients to rate their daily functions and activity levels</a:t>
            </a:r>
          </a:p>
        </p:txBody>
      </p:sp>
    </p:spTree>
    <p:extLst>
      <p:ext uri="{BB962C8B-B14F-4D97-AF65-F5344CB8AC3E}">
        <p14:creationId xmlns:p14="http://schemas.microsoft.com/office/powerpoint/2010/main" val="3954215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25</a:t>
            </a:fld>
            <a:endParaRPr lang="en-US"/>
          </a:p>
        </p:txBody>
      </p:sp>
      <p:sp>
        <p:nvSpPr>
          <p:cNvPr id="6" name="Subtitle 5"/>
          <p:cNvSpPr>
            <a:spLocks noGrp="1"/>
          </p:cNvSpPr>
          <p:nvPr>
            <p:ph type="subTitle" idx="4"/>
          </p:nvPr>
        </p:nvSpPr>
        <p:spPr/>
        <p:txBody>
          <a:bodyPr>
            <a:normAutofit fontScale="85000" lnSpcReduction="10000"/>
          </a:bodyPr>
          <a:lstStyle/>
          <a:p>
            <a:r>
              <a:rPr lang="en-US" dirty="0" smtClean="0"/>
              <a:t>Your Symptoms Matter – Daily Activities</a:t>
            </a:r>
          </a:p>
        </p:txBody>
      </p:sp>
      <p:sp>
        <p:nvSpPr>
          <p:cNvPr id="7" name="TextBox 6"/>
          <p:cNvSpPr txBox="1"/>
          <p:nvPr/>
        </p:nvSpPr>
        <p:spPr>
          <a:xfrm>
            <a:off x="444499" y="1816456"/>
            <a:ext cx="3152273" cy="369332"/>
          </a:xfrm>
          <a:prstGeom prst="rect">
            <a:avLst/>
          </a:prstGeom>
          <a:noFill/>
        </p:spPr>
        <p:txBody>
          <a:bodyPr wrap="square" rtlCol="0">
            <a:spAutoFit/>
          </a:bodyPr>
          <a:lstStyle/>
          <a:p>
            <a:r>
              <a:rPr lang="en-US" b="1" dirty="0" smtClean="0">
                <a:solidFill>
                  <a:srgbClr val="FF0000"/>
                </a:solidFill>
              </a:rPr>
              <a:t>Question </a:t>
            </a:r>
            <a:endParaRPr lang="en-US" b="1" dirty="0">
              <a:solidFill>
                <a:srgbClr val="FF0000"/>
              </a:solidFill>
            </a:endParaRPr>
          </a:p>
        </p:txBody>
      </p:sp>
      <p:pic>
        <p:nvPicPr>
          <p:cNvPr id="8" name="Picture 7"/>
          <p:cNvPicPr>
            <a:picLocks noChangeAspect="1"/>
          </p:cNvPicPr>
          <p:nvPr/>
        </p:nvPicPr>
        <p:blipFill>
          <a:blip r:embed="rId2"/>
          <a:stretch>
            <a:fillRect/>
          </a:stretch>
        </p:blipFill>
        <p:spPr>
          <a:xfrm>
            <a:off x="977899" y="2449475"/>
            <a:ext cx="6731001" cy="3407050"/>
          </a:xfrm>
          <a:prstGeom prst="rect">
            <a:avLst/>
          </a:prstGeom>
          <a:ln>
            <a:solidFill>
              <a:schemeClr val="tx1"/>
            </a:solidFill>
          </a:ln>
        </p:spPr>
      </p:pic>
    </p:spTree>
    <p:extLst>
      <p:ext uri="{BB962C8B-B14F-4D97-AF65-F5344CB8AC3E}">
        <p14:creationId xmlns:p14="http://schemas.microsoft.com/office/powerpoint/2010/main" val="183755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26</a:t>
            </a:fld>
            <a:endParaRPr lang="en-US"/>
          </a:p>
        </p:txBody>
      </p:sp>
      <p:sp>
        <p:nvSpPr>
          <p:cNvPr id="6" name="Subtitle 5"/>
          <p:cNvSpPr>
            <a:spLocks noGrp="1"/>
          </p:cNvSpPr>
          <p:nvPr>
            <p:ph type="subTitle" idx="4"/>
          </p:nvPr>
        </p:nvSpPr>
        <p:spPr/>
        <p:txBody>
          <a:bodyPr>
            <a:normAutofit fontScale="85000" lnSpcReduction="10000"/>
          </a:bodyPr>
          <a:lstStyle/>
          <a:p>
            <a:r>
              <a:rPr lang="en-US" dirty="0" smtClean="0"/>
              <a:t>Your Symptoms Matter – Daily Activities</a:t>
            </a:r>
          </a:p>
        </p:txBody>
      </p:sp>
      <p:sp>
        <p:nvSpPr>
          <p:cNvPr id="7" name="TextBox 6"/>
          <p:cNvSpPr txBox="1"/>
          <p:nvPr/>
        </p:nvSpPr>
        <p:spPr>
          <a:xfrm>
            <a:off x="1876092" y="1884686"/>
            <a:ext cx="3270584" cy="523220"/>
          </a:xfrm>
          <a:prstGeom prst="rect">
            <a:avLst/>
          </a:prstGeom>
          <a:noFill/>
        </p:spPr>
        <p:txBody>
          <a:bodyPr wrap="square" rtlCol="0">
            <a:spAutoFit/>
          </a:bodyPr>
          <a:lstStyle/>
          <a:p>
            <a:r>
              <a:rPr lang="en-US" sz="1400" b="1" dirty="0" smtClean="0">
                <a:solidFill>
                  <a:srgbClr val="FF0000"/>
                </a:solidFill>
              </a:rPr>
              <a:t>Your Symptoms Matter – </a:t>
            </a:r>
            <a:br>
              <a:rPr lang="en-US" sz="1400" b="1" dirty="0" smtClean="0">
                <a:solidFill>
                  <a:srgbClr val="FF0000"/>
                </a:solidFill>
              </a:rPr>
            </a:br>
            <a:r>
              <a:rPr lang="en-US" sz="1400" b="1" dirty="0" smtClean="0">
                <a:solidFill>
                  <a:srgbClr val="FF0000"/>
                </a:solidFill>
              </a:rPr>
              <a:t>Prostate Cancer Output </a:t>
            </a:r>
            <a:endParaRPr lang="en-US" sz="1400" b="1" dirty="0">
              <a:solidFill>
                <a:srgbClr val="FF0000"/>
              </a:solidFill>
            </a:endParaRPr>
          </a:p>
        </p:txBody>
      </p:sp>
      <p:pic>
        <p:nvPicPr>
          <p:cNvPr id="9" name="Picture 8"/>
          <p:cNvPicPr>
            <a:picLocks noChangeAspect="1"/>
          </p:cNvPicPr>
          <p:nvPr/>
        </p:nvPicPr>
        <p:blipFill>
          <a:blip r:embed="rId2"/>
          <a:stretch>
            <a:fillRect/>
          </a:stretch>
        </p:blipFill>
        <p:spPr>
          <a:xfrm>
            <a:off x="1479884" y="2390338"/>
            <a:ext cx="3092116" cy="3966012"/>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5146676" y="2336042"/>
            <a:ext cx="3083666" cy="4033004"/>
          </a:xfrm>
          <a:prstGeom prst="rect">
            <a:avLst/>
          </a:prstGeom>
          <a:ln>
            <a:solidFill>
              <a:schemeClr val="tx1"/>
            </a:solidFill>
          </a:ln>
        </p:spPr>
      </p:pic>
      <p:sp>
        <p:nvSpPr>
          <p:cNvPr id="3" name="Oval 2"/>
          <p:cNvSpPr/>
          <p:nvPr/>
        </p:nvSpPr>
        <p:spPr>
          <a:xfrm>
            <a:off x="1390650" y="5251450"/>
            <a:ext cx="1841500" cy="5334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5146676" y="5159122"/>
            <a:ext cx="2930524" cy="6477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416216" y="1842752"/>
            <a:ext cx="3270584" cy="523220"/>
          </a:xfrm>
          <a:prstGeom prst="rect">
            <a:avLst/>
          </a:prstGeom>
          <a:noFill/>
        </p:spPr>
        <p:txBody>
          <a:bodyPr wrap="square" rtlCol="0">
            <a:spAutoFit/>
          </a:bodyPr>
          <a:lstStyle/>
          <a:p>
            <a:r>
              <a:rPr lang="en-US" sz="1400" b="1" dirty="0" smtClean="0">
                <a:solidFill>
                  <a:srgbClr val="FF0000"/>
                </a:solidFill>
              </a:rPr>
              <a:t>Your Symptoms Matter – </a:t>
            </a:r>
            <a:br>
              <a:rPr lang="en-US" sz="1400" b="1" dirty="0" smtClean="0">
                <a:solidFill>
                  <a:srgbClr val="FF0000"/>
                </a:solidFill>
              </a:rPr>
            </a:br>
            <a:r>
              <a:rPr lang="en-US" sz="1400" b="1" dirty="0" smtClean="0">
                <a:solidFill>
                  <a:srgbClr val="FF0000"/>
                </a:solidFill>
              </a:rPr>
              <a:t>General Symptoms Output </a:t>
            </a:r>
            <a:endParaRPr lang="en-US" sz="1400" b="1" dirty="0">
              <a:solidFill>
                <a:srgbClr val="FF0000"/>
              </a:solidFill>
            </a:endParaRPr>
          </a:p>
        </p:txBody>
      </p:sp>
    </p:spTree>
    <p:extLst>
      <p:ext uri="{BB962C8B-B14F-4D97-AF65-F5344CB8AC3E}">
        <p14:creationId xmlns:p14="http://schemas.microsoft.com/office/powerpoint/2010/main" val="677823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04383" y="1782038"/>
            <a:ext cx="4838700" cy="3492500"/>
          </a:xfrm>
          <a:prstGeom prst="rect">
            <a:avLst/>
          </a:prstGeom>
        </p:spPr>
      </p:pic>
      <p:pic>
        <p:nvPicPr>
          <p:cNvPr id="3" name="Picture 2"/>
          <p:cNvPicPr>
            <a:picLocks noChangeAspect="1"/>
          </p:cNvPicPr>
          <p:nvPr/>
        </p:nvPicPr>
        <p:blipFill>
          <a:blip r:embed="rId4"/>
          <a:stretch>
            <a:fillRect/>
          </a:stretch>
        </p:blipFill>
        <p:spPr>
          <a:xfrm>
            <a:off x="1051983" y="1629638"/>
            <a:ext cx="4838700" cy="3492500"/>
          </a:xfrm>
          <a:prstGeom prst="rect">
            <a:avLst/>
          </a:prstGeom>
        </p:spPr>
      </p:pic>
      <p:sp>
        <p:nvSpPr>
          <p:cNvPr id="4" name="Title 3"/>
          <p:cNvSpPr>
            <a:spLocks noGrp="1"/>
          </p:cNvSpPr>
          <p:nvPr>
            <p:ph type="ctrTitle"/>
          </p:nvPr>
        </p:nvSpPr>
        <p:spPr>
          <a:xfrm>
            <a:off x="1246333" y="2279556"/>
            <a:ext cx="4256244" cy="1481706"/>
          </a:xfrm>
        </p:spPr>
        <p:txBody>
          <a:bodyPr/>
          <a:lstStyle/>
          <a:p>
            <a:r>
              <a:rPr lang="en-US" sz="3200" dirty="0" smtClean="0">
                <a:solidFill>
                  <a:schemeClr val="accent2"/>
                </a:solidFill>
              </a:rPr>
              <a:t>Your Symptoms Matter – Prostate Cancer</a:t>
            </a:r>
            <a:endParaRPr lang="en-US" sz="3200" dirty="0">
              <a:solidFill>
                <a:schemeClr val="accent2"/>
              </a:solidFill>
            </a:endParaRPr>
          </a:p>
        </p:txBody>
      </p:sp>
      <p:sp>
        <p:nvSpPr>
          <p:cNvPr id="6" name="Round Single Corner Rectangle 5"/>
          <p:cNvSpPr/>
          <p:nvPr/>
        </p:nvSpPr>
        <p:spPr>
          <a:xfrm rot="5400000">
            <a:off x="1286227" y="2809525"/>
            <a:ext cx="419101" cy="2991556"/>
          </a:xfrm>
          <a:prstGeom prst="round1Rect">
            <a:avLst>
              <a:gd name="adj" fmla="val 38036"/>
            </a:avLst>
          </a:prstGeom>
          <a:gradFill flip="none" rotWithShape="1">
            <a:gsLst>
              <a:gs pos="0">
                <a:schemeClr val="tx2"/>
              </a:gs>
              <a:gs pos="26000">
                <a:schemeClr val="accent2"/>
              </a:gs>
              <a:gs pos="100000">
                <a:schemeClr val="accent3"/>
              </a:gs>
              <a:gs pos="73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EBEB"/>
              </a:solidFill>
            </a:endParaRPr>
          </a:p>
        </p:txBody>
      </p:sp>
      <p:sp>
        <p:nvSpPr>
          <p:cNvPr id="5" name="Subtitle 4"/>
          <p:cNvSpPr>
            <a:spLocks noGrp="1"/>
          </p:cNvSpPr>
          <p:nvPr>
            <p:ph type="subTitle" idx="1"/>
          </p:nvPr>
        </p:nvSpPr>
        <p:spPr>
          <a:xfrm>
            <a:off x="110555" y="4170712"/>
            <a:ext cx="3263900" cy="307961"/>
          </a:xfrm>
        </p:spPr>
        <p:txBody>
          <a:bodyPr>
            <a:normAutofit/>
          </a:bodyPr>
          <a:lstStyle/>
          <a:p>
            <a:r>
              <a:rPr lang="en-US" dirty="0" smtClean="0"/>
              <a:t>Volunteer role</a:t>
            </a:r>
            <a:endParaRPr lang="en-US" dirty="0"/>
          </a:p>
        </p:txBody>
      </p:sp>
    </p:spTree>
    <p:extLst>
      <p:ext uri="{BB962C8B-B14F-4D97-AF65-F5344CB8AC3E}">
        <p14:creationId xmlns:p14="http://schemas.microsoft.com/office/powerpoint/2010/main" val="3790639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28</a:t>
            </a:fld>
            <a:endParaRPr lang="en-US" dirty="0"/>
          </a:p>
        </p:txBody>
      </p:sp>
      <p:sp>
        <p:nvSpPr>
          <p:cNvPr id="6" name="Subtitle 5"/>
          <p:cNvSpPr>
            <a:spLocks noGrp="1"/>
          </p:cNvSpPr>
          <p:nvPr>
            <p:ph type="subTitle" idx="4"/>
          </p:nvPr>
        </p:nvSpPr>
        <p:spPr>
          <a:xfrm>
            <a:off x="444499" y="1427528"/>
            <a:ext cx="6798511" cy="612915"/>
          </a:xfrm>
        </p:spPr>
        <p:txBody>
          <a:bodyPr>
            <a:normAutofit/>
          </a:bodyPr>
          <a:lstStyle/>
          <a:p>
            <a:r>
              <a:rPr lang="en-US" dirty="0" smtClean="0"/>
              <a:t>Your Symptoms Matter – Prostate Cancer</a:t>
            </a:r>
            <a:br>
              <a:rPr lang="en-US" dirty="0" smtClean="0"/>
            </a:br>
            <a:r>
              <a:rPr lang="en-US" dirty="0" smtClean="0"/>
              <a:t>Volunteer Role</a:t>
            </a:r>
            <a:endParaRPr lang="en-US" dirty="0"/>
          </a:p>
        </p:txBody>
      </p:sp>
      <p:sp>
        <p:nvSpPr>
          <p:cNvPr id="7" name="Text Placeholder 6"/>
          <p:cNvSpPr>
            <a:spLocks noGrp="1"/>
          </p:cNvSpPr>
          <p:nvPr>
            <p:ph type="body" sz="quarter" idx="13"/>
          </p:nvPr>
        </p:nvSpPr>
        <p:spPr>
          <a:xfrm>
            <a:off x="312821" y="2239478"/>
            <a:ext cx="8458200" cy="4136010"/>
          </a:xfrm>
        </p:spPr>
        <p:txBody>
          <a:bodyPr>
            <a:noAutofit/>
          </a:bodyPr>
          <a:lstStyle/>
          <a:p>
            <a:pPr marL="285750" lvl="0" indent="-285750" defTabSz="914400">
              <a:spcBef>
                <a:spcPts val="1000"/>
              </a:spcBef>
              <a:buFont typeface="Arial" panose="020B0604020202020204" pitchFamily="34" charset="0"/>
              <a:buChar char="•"/>
            </a:pPr>
            <a:r>
              <a:rPr lang="en-US" sz="1800" b="1" u="sng" dirty="0">
                <a:solidFill>
                  <a:srgbClr val="373874"/>
                </a:solidFill>
                <a:latin typeface="Calibri Light" panose="020F0302020204030204"/>
              </a:rPr>
              <a:t>Your Symptoms Matter</a:t>
            </a:r>
            <a:r>
              <a:rPr lang="en-US" sz="1800" u="sng" dirty="0">
                <a:solidFill>
                  <a:srgbClr val="373874"/>
                </a:solidFill>
                <a:latin typeface="Calibri Light" panose="020F0302020204030204"/>
              </a:rPr>
              <a:t> </a:t>
            </a:r>
            <a:r>
              <a:rPr lang="en-US" sz="1800" dirty="0">
                <a:solidFill>
                  <a:srgbClr val="373874"/>
                </a:solidFill>
                <a:latin typeface="Calibri Light" panose="020F0302020204030204"/>
              </a:rPr>
              <a:t>is completed by patients prior to their appointments with volunteer assistance</a:t>
            </a:r>
          </a:p>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Your role is to help patients complete the assessment by providing support and education</a:t>
            </a:r>
          </a:p>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Reports are generated in real-time</a:t>
            </a:r>
          </a:p>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Symptom scores are flagged for patients who need extra assistance </a:t>
            </a:r>
          </a:p>
        </p:txBody>
      </p:sp>
    </p:spTree>
    <p:extLst>
      <p:ext uri="{BB962C8B-B14F-4D97-AF65-F5344CB8AC3E}">
        <p14:creationId xmlns:p14="http://schemas.microsoft.com/office/powerpoint/2010/main" val="3967436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29</a:t>
            </a:fld>
            <a:endParaRPr lang="en-US" dirty="0"/>
          </a:p>
        </p:txBody>
      </p:sp>
      <p:sp>
        <p:nvSpPr>
          <p:cNvPr id="6" name="Subtitle 5"/>
          <p:cNvSpPr>
            <a:spLocks noGrp="1"/>
          </p:cNvSpPr>
          <p:nvPr>
            <p:ph type="subTitle" idx="4"/>
          </p:nvPr>
        </p:nvSpPr>
        <p:spPr>
          <a:xfrm>
            <a:off x="444499" y="1427528"/>
            <a:ext cx="6798511" cy="612915"/>
          </a:xfrm>
        </p:spPr>
        <p:txBody>
          <a:bodyPr>
            <a:normAutofit/>
          </a:bodyPr>
          <a:lstStyle/>
          <a:p>
            <a:r>
              <a:rPr lang="en-US" dirty="0" smtClean="0"/>
              <a:t>Your Symptoms Matter – Prostate Cancer</a:t>
            </a:r>
            <a:br>
              <a:rPr lang="en-US" dirty="0" smtClean="0"/>
            </a:br>
            <a:r>
              <a:rPr lang="en-US" dirty="0" smtClean="0"/>
              <a:t>Volunteer Role: How to be a good listener</a:t>
            </a:r>
            <a:endParaRPr lang="en-US" dirty="0"/>
          </a:p>
        </p:txBody>
      </p:sp>
      <p:sp>
        <p:nvSpPr>
          <p:cNvPr id="7" name="Text Placeholder 6"/>
          <p:cNvSpPr>
            <a:spLocks noGrp="1"/>
          </p:cNvSpPr>
          <p:nvPr>
            <p:ph type="body" sz="quarter" idx="13"/>
          </p:nvPr>
        </p:nvSpPr>
        <p:spPr>
          <a:xfrm>
            <a:off x="312821" y="2119964"/>
            <a:ext cx="8458200" cy="4136010"/>
          </a:xfrm>
        </p:spPr>
        <p:txBody>
          <a:bodyPr>
            <a:noAutofit/>
          </a:bodyPr>
          <a:lstStyle/>
          <a:p>
            <a:pPr marL="457200" lvl="0" indent="-457200" defTabSz="914400">
              <a:lnSpc>
                <a:spcPct val="100000"/>
              </a:lnSpc>
              <a:spcBef>
                <a:spcPts val="1000"/>
              </a:spcBef>
              <a:buFont typeface="Arial"/>
              <a:buAutoNum type="arabicPeriod"/>
            </a:pPr>
            <a:r>
              <a:rPr lang="en-US" sz="1600" b="1" dirty="0">
                <a:solidFill>
                  <a:srgbClr val="373874"/>
                </a:solidFill>
                <a:latin typeface="Calibri Light" panose="020F0302020204030204"/>
              </a:rPr>
              <a:t>EMPATHIZE</a:t>
            </a:r>
            <a:r>
              <a:rPr lang="en-US" sz="1600" dirty="0">
                <a:solidFill>
                  <a:srgbClr val="373874"/>
                </a:solidFill>
                <a:latin typeface="Calibri Light" panose="020F0302020204030204"/>
              </a:rPr>
              <a:t>: Put yourself in the other person’s shoes, this is different then </a:t>
            </a:r>
            <a:r>
              <a:rPr lang="en-US" sz="1600" dirty="0" smtClean="0">
                <a:solidFill>
                  <a:srgbClr val="373874"/>
                </a:solidFill>
                <a:latin typeface="Calibri Light" panose="020F0302020204030204"/>
              </a:rPr>
              <a:t>sympathy.</a:t>
            </a:r>
          </a:p>
          <a:p>
            <a:pPr marL="457200" lvl="0" indent="-457200" defTabSz="914400">
              <a:lnSpc>
                <a:spcPct val="100000"/>
              </a:lnSpc>
              <a:spcBef>
                <a:spcPts val="1000"/>
              </a:spcBef>
              <a:buFont typeface="Arial"/>
              <a:buAutoNum type="arabicPeriod"/>
            </a:pPr>
            <a:r>
              <a:rPr lang="en-US" sz="1600" b="1" dirty="0" smtClean="0">
                <a:solidFill>
                  <a:srgbClr val="373874"/>
                </a:solidFill>
                <a:latin typeface="Calibri Light" panose="020F0302020204030204"/>
              </a:rPr>
              <a:t>STAY </a:t>
            </a:r>
            <a:r>
              <a:rPr lang="en-US" sz="1600" b="1" dirty="0">
                <a:solidFill>
                  <a:srgbClr val="373874"/>
                </a:solidFill>
                <a:latin typeface="Calibri Light" panose="020F0302020204030204"/>
              </a:rPr>
              <a:t>IN THE MOMENT: </a:t>
            </a:r>
            <a:r>
              <a:rPr lang="en-US" sz="1600" dirty="0">
                <a:solidFill>
                  <a:srgbClr val="373874"/>
                </a:solidFill>
                <a:latin typeface="Calibri Light" panose="020F0302020204030204"/>
              </a:rPr>
              <a:t>Focus on listening vs. formulating your response.</a:t>
            </a:r>
          </a:p>
          <a:p>
            <a:pPr marL="457200" lvl="0" indent="-457200" defTabSz="914400">
              <a:lnSpc>
                <a:spcPct val="100000"/>
              </a:lnSpc>
              <a:spcBef>
                <a:spcPts val="1000"/>
              </a:spcBef>
              <a:buFont typeface="Arial"/>
              <a:buAutoNum type="arabicPeriod"/>
            </a:pPr>
            <a:r>
              <a:rPr lang="en-US" sz="1600" b="1" dirty="0">
                <a:solidFill>
                  <a:srgbClr val="373874"/>
                </a:solidFill>
                <a:latin typeface="Calibri Light" panose="020F0302020204030204"/>
              </a:rPr>
              <a:t>MAKE UNDERSTANDING YOUR GOAL: </a:t>
            </a:r>
            <a:r>
              <a:rPr lang="en-US" sz="1600" dirty="0">
                <a:solidFill>
                  <a:srgbClr val="373874"/>
                </a:solidFill>
                <a:latin typeface="Calibri Light" panose="020F0302020204030204"/>
              </a:rPr>
              <a:t>Allow people to elaborate and explain themselves as needed. Focus on understanding what the patient/family is saying, meaning and feeling and why it is important to them. Really make understanding your primary goal.  </a:t>
            </a:r>
          </a:p>
          <a:p>
            <a:pPr marL="457200" lvl="0" indent="-457200" defTabSz="914400">
              <a:lnSpc>
                <a:spcPct val="100000"/>
              </a:lnSpc>
              <a:spcBef>
                <a:spcPts val="1000"/>
              </a:spcBef>
              <a:buFont typeface="Arial"/>
              <a:buAutoNum type="arabicPeriod"/>
            </a:pPr>
            <a:r>
              <a:rPr lang="en-US" sz="1600" b="1" dirty="0">
                <a:solidFill>
                  <a:srgbClr val="373874"/>
                </a:solidFill>
                <a:latin typeface="Calibri Light" panose="020F0302020204030204"/>
              </a:rPr>
              <a:t>LISTEN ACTIVELY: </a:t>
            </a:r>
            <a:r>
              <a:rPr lang="en-US" sz="1600" dirty="0">
                <a:solidFill>
                  <a:srgbClr val="373874"/>
                </a:solidFill>
                <a:latin typeface="Calibri Light" panose="020F0302020204030204"/>
              </a:rPr>
              <a:t>Check your understanding by repeating back the main points as you’ve heard them.  </a:t>
            </a:r>
          </a:p>
          <a:p>
            <a:pPr marL="457200" lvl="0" indent="-457200" defTabSz="914400">
              <a:lnSpc>
                <a:spcPct val="100000"/>
              </a:lnSpc>
              <a:spcBef>
                <a:spcPts val="1000"/>
              </a:spcBef>
              <a:buFont typeface="Arial"/>
              <a:buAutoNum type="arabicPeriod"/>
            </a:pPr>
            <a:r>
              <a:rPr lang="en-US" sz="1600" b="1" dirty="0">
                <a:solidFill>
                  <a:srgbClr val="373874"/>
                </a:solidFill>
                <a:latin typeface="Calibri Light" panose="020F0302020204030204"/>
              </a:rPr>
              <a:t>BE AWARE of ASSUMPTIONS</a:t>
            </a:r>
            <a:r>
              <a:rPr lang="en-US" sz="1600" dirty="0">
                <a:solidFill>
                  <a:srgbClr val="373874"/>
                </a:solidFill>
                <a:latin typeface="Calibri Light" panose="020F0302020204030204"/>
              </a:rPr>
              <a:t>: Avoid assuming, check it out. </a:t>
            </a:r>
          </a:p>
          <a:p>
            <a:pPr marL="457200" lvl="0" indent="-457200" defTabSz="914400">
              <a:lnSpc>
                <a:spcPct val="100000"/>
              </a:lnSpc>
              <a:spcBef>
                <a:spcPts val="1000"/>
              </a:spcBef>
              <a:buFont typeface="Arial"/>
              <a:buAutoNum type="arabicPeriod"/>
            </a:pPr>
            <a:r>
              <a:rPr lang="en-US" sz="1600" b="1" dirty="0">
                <a:solidFill>
                  <a:srgbClr val="373874"/>
                </a:solidFill>
                <a:latin typeface="Calibri Light" panose="020F0302020204030204"/>
              </a:rPr>
              <a:t>LISTEN FOR WHAT IS MISSING: </a:t>
            </a:r>
            <a:r>
              <a:rPr lang="en-US" sz="1600" dirty="0">
                <a:solidFill>
                  <a:srgbClr val="373874"/>
                </a:solidFill>
                <a:latin typeface="Calibri Light" panose="020F0302020204030204"/>
              </a:rPr>
              <a:t>What information or emotion has been left out that could give you a clearer </a:t>
            </a:r>
            <a:r>
              <a:rPr lang="en-US" sz="1600" dirty="0" smtClean="0">
                <a:solidFill>
                  <a:srgbClr val="373874"/>
                </a:solidFill>
                <a:latin typeface="Calibri Light" panose="020F0302020204030204"/>
              </a:rPr>
              <a:t>picture?</a:t>
            </a:r>
          </a:p>
          <a:p>
            <a:pPr marL="285750" lvl="0" indent="-285750" defTabSz="914400">
              <a:spcBef>
                <a:spcPts val="1000"/>
              </a:spcBef>
              <a:buFont typeface="Arial" panose="020B0604020202020204" pitchFamily="34" charset="0"/>
              <a:buChar char="•"/>
            </a:pPr>
            <a:endParaRPr lang="en-US" sz="1400" dirty="0">
              <a:solidFill>
                <a:srgbClr val="373874"/>
              </a:solidFill>
              <a:latin typeface="Calibri Light" panose="020F0302020204030204"/>
            </a:endParaRPr>
          </a:p>
        </p:txBody>
      </p:sp>
      <p:sp>
        <p:nvSpPr>
          <p:cNvPr id="5" name="Rectangle 4"/>
          <p:cNvSpPr/>
          <p:nvPr/>
        </p:nvSpPr>
        <p:spPr>
          <a:xfrm>
            <a:off x="3535171" y="6424360"/>
            <a:ext cx="2832827" cy="276999"/>
          </a:xfrm>
          <a:prstGeom prst="rect">
            <a:avLst/>
          </a:prstGeom>
        </p:spPr>
        <p:txBody>
          <a:bodyPr wrap="none">
            <a:spAutoFit/>
          </a:bodyPr>
          <a:lstStyle/>
          <a:p>
            <a:pPr algn="r"/>
            <a:r>
              <a:rPr lang="en-US" sz="1200" dirty="0">
                <a:solidFill>
                  <a:srgbClr val="373874"/>
                </a:solidFill>
              </a:rPr>
              <a:t>Reference: UHN DART volunteer resources</a:t>
            </a:r>
          </a:p>
        </p:txBody>
      </p:sp>
    </p:spTree>
    <p:extLst>
      <p:ext uri="{BB962C8B-B14F-4D97-AF65-F5344CB8AC3E}">
        <p14:creationId xmlns:p14="http://schemas.microsoft.com/office/powerpoint/2010/main" val="71266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a:t>
            </a:fld>
            <a:endParaRPr lang="en-US"/>
          </a:p>
        </p:txBody>
      </p:sp>
      <p:sp>
        <p:nvSpPr>
          <p:cNvPr id="4" name="Text Placeholder 3"/>
          <p:cNvSpPr>
            <a:spLocks noGrp="1"/>
          </p:cNvSpPr>
          <p:nvPr>
            <p:ph type="body" sz="quarter" idx="13"/>
          </p:nvPr>
        </p:nvSpPr>
        <p:spPr>
          <a:xfrm>
            <a:off x="360948" y="1711336"/>
            <a:ext cx="8494295" cy="3979600"/>
          </a:xfrm>
        </p:spPr>
        <p:txBody>
          <a:bodyPr/>
          <a:lstStyle/>
          <a:p>
            <a:pPr marL="280988" lvl="0" indent="-280988" defTabSz="914400">
              <a:lnSpc>
                <a:spcPts val="2100"/>
              </a:lnSpc>
              <a:spcBef>
                <a:spcPts val="1000"/>
              </a:spcBef>
              <a:buFont typeface="Arial" panose="020B0604020202020204" pitchFamily="34" charset="0"/>
              <a:buChar char="•"/>
            </a:pPr>
            <a:r>
              <a:rPr lang="en-US" sz="1800" b="1" u="sng" dirty="0">
                <a:solidFill>
                  <a:srgbClr val="373874"/>
                </a:solidFill>
                <a:latin typeface="Calibri Light" panose="020F0302020204030204"/>
              </a:rPr>
              <a:t>Your Symptoms Matter </a:t>
            </a:r>
            <a:r>
              <a:rPr lang="en-US" sz="1800" dirty="0">
                <a:solidFill>
                  <a:srgbClr val="373874"/>
                </a:solidFill>
                <a:latin typeface="Calibri Light" panose="020F0302020204030204"/>
              </a:rPr>
              <a:t>(formally known as ISAAC) is an electronic platform and an easy-to-use tool that allows patients to assess and monitor their symptoms through an online computer program. </a:t>
            </a:r>
          </a:p>
          <a:p>
            <a:pPr marL="966788"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Patients enter symptom severity scores electronically on a touch-screen computer kiosk that sits at their local cancer </a:t>
            </a:r>
            <a:r>
              <a:rPr lang="en-US" sz="1400" dirty="0" err="1">
                <a:solidFill>
                  <a:srgbClr val="373874"/>
                </a:solidFill>
                <a:latin typeface="Calibri Light" panose="020F0302020204030204"/>
              </a:rPr>
              <a:t>centre</a:t>
            </a:r>
            <a:r>
              <a:rPr lang="en-US" sz="1400" dirty="0">
                <a:solidFill>
                  <a:srgbClr val="373874"/>
                </a:solidFill>
                <a:latin typeface="Calibri Light" panose="020F0302020204030204"/>
              </a:rPr>
              <a:t> or regional partner site. </a:t>
            </a:r>
          </a:p>
          <a:p>
            <a:pPr marL="966788"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Each kiosk contains self-report symptom screening tools that measure a number of common symptoms experienced by cancer patients. </a:t>
            </a:r>
          </a:p>
          <a:p>
            <a:pPr marL="966788"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It can also be accessed through the patient’s internet-linked home computer. </a:t>
            </a:r>
          </a:p>
          <a:p>
            <a:pPr marL="966788" lvl="1" indent="-280988" defTabSz="914400">
              <a:lnSpc>
                <a:spcPct val="90000"/>
              </a:lnSpc>
              <a:spcBef>
                <a:spcPts val="500"/>
              </a:spcBef>
              <a:buFont typeface="Arial" panose="020B0604020202020204" pitchFamily="34" charset="0"/>
              <a:buChar char="•"/>
            </a:pPr>
            <a:r>
              <a:rPr lang="en-US" sz="1400" dirty="0">
                <a:solidFill>
                  <a:srgbClr val="373874"/>
                </a:solidFill>
                <a:latin typeface="Calibri Light" panose="020F0302020204030204"/>
              </a:rPr>
              <a:t>Is available in English and French</a:t>
            </a:r>
          </a:p>
          <a:p>
            <a:pPr marL="685800" lvl="1" indent="0" defTabSz="914400">
              <a:lnSpc>
                <a:spcPct val="90000"/>
              </a:lnSpc>
              <a:spcBef>
                <a:spcPts val="500"/>
              </a:spcBef>
              <a:buNone/>
            </a:pPr>
            <a:endParaRPr lang="en-US" sz="1600" dirty="0">
              <a:solidFill>
                <a:srgbClr val="373874"/>
              </a:solidFill>
              <a:latin typeface="Calibri Light" panose="020F0302020204030204"/>
            </a:endParaRPr>
          </a:p>
          <a:p>
            <a:pPr marL="280988" lvl="0" indent="-280988"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When logging into </a:t>
            </a:r>
            <a:r>
              <a:rPr lang="en-US" sz="1800" b="1" u="sng" dirty="0">
                <a:solidFill>
                  <a:srgbClr val="373874"/>
                </a:solidFill>
                <a:latin typeface="Calibri Light" panose="020F0302020204030204"/>
              </a:rPr>
              <a:t>Your Symptoms Matter, </a:t>
            </a:r>
            <a:r>
              <a:rPr lang="en-US" sz="1800" dirty="0">
                <a:solidFill>
                  <a:srgbClr val="373874"/>
                </a:solidFill>
                <a:latin typeface="Calibri Light" panose="020F0302020204030204"/>
              </a:rPr>
              <a:t>patients can either complete the following tools:</a:t>
            </a:r>
          </a:p>
          <a:p>
            <a:pPr marL="966788" lvl="1" indent="-280988" defTabSz="914400">
              <a:lnSpc>
                <a:spcPct val="90000"/>
              </a:lnSpc>
              <a:spcBef>
                <a:spcPts val="500"/>
              </a:spcBef>
              <a:buFont typeface="Arial" panose="020B0604020202020204" pitchFamily="34" charset="0"/>
              <a:buChar char="•"/>
            </a:pPr>
            <a:r>
              <a:rPr lang="en-US" sz="1400" b="1" u="sng" dirty="0">
                <a:solidFill>
                  <a:srgbClr val="373874"/>
                </a:solidFill>
                <a:latin typeface="Calibri Light" panose="020F0302020204030204"/>
              </a:rPr>
              <a:t>Your Symptoms Matter – General </a:t>
            </a:r>
            <a:r>
              <a:rPr lang="en-US" sz="1400" b="1" u="sng" dirty="0" smtClean="0">
                <a:solidFill>
                  <a:srgbClr val="373874"/>
                </a:solidFill>
                <a:latin typeface="Calibri Light" panose="020F0302020204030204"/>
              </a:rPr>
              <a:t>Symptoms </a:t>
            </a:r>
            <a:r>
              <a:rPr lang="en-US" sz="1400" dirty="0" smtClean="0">
                <a:solidFill>
                  <a:srgbClr val="373874"/>
                </a:solidFill>
                <a:latin typeface="Calibri Light" panose="020F0302020204030204"/>
              </a:rPr>
              <a:t>(formerly known as ESAS)</a:t>
            </a:r>
            <a:endParaRPr lang="en-US" sz="1400" b="1" u="sng" dirty="0">
              <a:solidFill>
                <a:srgbClr val="373874"/>
              </a:solidFill>
              <a:latin typeface="Calibri Light" panose="020F0302020204030204"/>
            </a:endParaRPr>
          </a:p>
          <a:p>
            <a:pPr marL="966788" lvl="1" indent="-280988" defTabSz="914400">
              <a:lnSpc>
                <a:spcPct val="90000"/>
              </a:lnSpc>
              <a:spcBef>
                <a:spcPts val="500"/>
              </a:spcBef>
              <a:buFont typeface="Arial" panose="020B0604020202020204" pitchFamily="34" charset="0"/>
              <a:buChar char="•"/>
            </a:pPr>
            <a:r>
              <a:rPr lang="en-US" sz="1400" b="1" u="sng" dirty="0">
                <a:solidFill>
                  <a:srgbClr val="373874"/>
                </a:solidFill>
                <a:latin typeface="Calibri Light" panose="020F0302020204030204"/>
              </a:rPr>
              <a:t>Your Symptoms Matter – Prostate Cancer </a:t>
            </a:r>
            <a:r>
              <a:rPr lang="en-US" sz="1400" dirty="0" smtClean="0">
                <a:solidFill>
                  <a:srgbClr val="373874"/>
                </a:solidFill>
                <a:latin typeface="Calibri Light" panose="020F0302020204030204"/>
              </a:rPr>
              <a:t>(also known as EPIC)</a:t>
            </a:r>
            <a:endParaRPr lang="en-US" sz="1400" b="1" u="sng" dirty="0" smtClean="0">
              <a:solidFill>
                <a:srgbClr val="373874"/>
              </a:solidFill>
              <a:latin typeface="Calibri Light" panose="020F0302020204030204"/>
            </a:endParaRPr>
          </a:p>
          <a:p>
            <a:pPr marL="966788" lvl="1" indent="-280988" defTabSz="914400">
              <a:lnSpc>
                <a:spcPct val="90000"/>
              </a:lnSpc>
              <a:spcBef>
                <a:spcPts val="500"/>
              </a:spcBef>
              <a:buFont typeface="Arial" panose="020B0604020202020204" pitchFamily="34" charset="0"/>
              <a:buChar char="•"/>
            </a:pPr>
            <a:r>
              <a:rPr lang="en-US" sz="1400" b="1" u="sng" dirty="0" smtClean="0">
                <a:solidFill>
                  <a:srgbClr val="373874"/>
                </a:solidFill>
                <a:latin typeface="Calibri Light" panose="020F0302020204030204"/>
              </a:rPr>
              <a:t>Your Symptoms Matter – Daily Activities </a:t>
            </a:r>
            <a:r>
              <a:rPr lang="en-US" sz="1400" dirty="0" smtClean="0">
                <a:solidFill>
                  <a:srgbClr val="373874"/>
                </a:solidFill>
                <a:latin typeface="Calibri Light" panose="020F0302020204030204"/>
              </a:rPr>
              <a:t>(formerly known as </a:t>
            </a:r>
            <a:r>
              <a:rPr lang="en-US" sz="1400" dirty="0" err="1" smtClean="0">
                <a:solidFill>
                  <a:srgbClr val="373874"/>
                </a:solidFill>
                <a:latin typeface="Calibri Light" panose="020F0302020204030204"/>
              </a:rPr>
              <a:t>pECOG</a:t>
            </a:r>
            <a:r>
              <a:rPr lang="en-US" sz="1400" dirty="0" smtClean="0">
                <a:solidFill>
                  <a:srgbClr val="373874"/>
                </a:solidFill>
                <a:latin typeface="Calibri Light" panose="020F0302020204030204"/>
              </a:rPr>
              <a:t>/PFRS)</a:t>
            </a:r>
            <a:endParaRPr lang="en-US" sz="700" b="1" u="sng" dirty="0">
              <a:solidFill>
                <a:srgbClr val="373874"/>
              </a:solidFill>
              <a:latin typeface="Calibri Light" panose="020F0302020204030204"/>
            </a:endParaRPr>
          </a:p>
          <a:p>
            <a:pPr marL="0" indent="0">
              <a:buNone/>
            </a:pPr>
            <a:endParaRPr lang="en-US" dirty="0"/>
          </a:p>
        </p:txBody>
      </p:sp>
    </p:spTree>
    <p:extLst>
      <p:ext uri="{BB962C8B-B14F-4D97-AF65-F5344CB8AC3E}">
        <p14:creationId xmlns:p14="http://schemas.microsoft.com/office/powerpoint/2010/main" val="401965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30</a:t>
            </a:fld>
            <a:endParaRPr lang="en-US" dirty="0"/>
          </a:p>
        </p:txBody>
      </p:sp>
      <p:sp>
        <p:nvSpPr>
          <p:cNvPr id="6" name="Subtitle 5"/>
          <p:cNvSpPr>
            <a:spLocks noGrp="1"/>
          </p:cNvSpPr>
          <p:nvPr>
            <p:ph type="subTitle" idx="4"/>
          </p:nvPr>
        </p:nvSpPr>
        <p:spPr>
          <a:xfrm>
            <a:off x="444499" y="1427528"/>
            <a:ext cx="6798511" cy="612915"/>
          </a:xfrm>
        </p:spPr>
        <p:txBody>
          <a:bodyPr>
            <a:normAutofit/>
          </a:bodyPr>
          <a:lstStyle/>
          <a:p>
            <a:r>
              <a:rPr lang="en-US" dirty="0" smtClean="0"/>
              <a:t>Your Symptoms Matter – Prostate Cancer</a:t>
            </a:r>
            <a:br>
              <a:rPr lang="en-US" dirty="0" smtClean="0"/>
            </a:br>
            <a:r>
              <a:rPr lang="en-US" dirty="0" smtClean="0"/>
              <a:t>Volunteer Role: How to be a good listener</a:t>
            </a:r>
            <a:endParaRPr lang="en-US" dirty="0"/>
          </a:p>
        </p:txBody>
      </p:sp>
      <p:sp>
        <p:nvSpPr>
          <p:cNvPr id="7" name="Text Placeholder 6"/>
          <p:cNvSpPr>
            <a:spLocks noGrp="1"/>
          </p:cNvSpPr>
          <p:nvPr>
            <p:ph type="body" sz="quarter" idx="13"/>
          </p:nvPr>
        </p:nvSpPr>
        <p:spPr>
          <a:xfrm>
            <a:off x="312821" y="2119964"/>
            <a:ext cx="8458200" cy="4136010"/>
          </a:xfrm>
        </p:spPr>
        <p:txBody>
          <a:bodyPr>
            <a:noAutofit/>
          </a:bodyPr>
          <a:lstStyle/>
          <a:p>
            <a:pPr marL="457200" lvl="0" indent="-457200" defTabSz="914400">
              <a:spcBef>
                <a:spcPts val="1000"/>
              </a:spcBef>
              <a:buFont typeface="+mj-lt"/>
              <a:buAutoNum type="arabicPeriod" startAt="7"/>
            </a:pPr>
            <a:r>
              <a:rPr lang="en-US" sz="1600" b="1" dirty="0">
                <a:solidFill>
                  <a:srgbClr val="373874"/>
                </a:solidFill>
                <a:latin typeface="Calibri Light" panose="020F0302020204030204"/>
              </a:rPr>
              <a:t>DON’T RUSH IN TO</a:t>
            </a:r>
            <a:r>
              <a:rPr lang="en-US" sz="1600" dirty="0">
                <a:solidFill>
                  <a:srgbClr val="373874"/>
                </a:solidFill>
                <a:latin typeface="Calibri Light" panose="020F0302020204030204"/>
              </a:rPr>
              <a:t>: soothe, fix, and advise.</a:t>
            </a:r>
          </a:p>
          <a:p>
            <a:pPr marL="457200" lvl="0" indent="-457200" defTabSz="914400">
              <a:spcBef>
                <a:spcPts val="1000"/>
              </a:spcBef>
              <a:buFont typeface="+mj-lt"/>
              <a:buAutoNum type="arabicPeriod" startAt="7"/>
            </a:pPr>
            <a:r>
              <a:rPr lang="en-US" sz="1600" b="1" dirty="0">
                <a:solidFill>
                  <a:srgbClr val="373874"/>
                </a:solidFill>
                <a:latin typeface="Calibri Light" panose="020F0302020204030204"/>
              </a:rPr>
              <a:t>BE AWARE OF YOUR IMPACT</a:t>
            </a:r>
            <a:r>
              <a:rPr lang="en-US" sz="1600" dirty="0">
                <a:solidFill>
                  <a:srgbClr val="373874"/>
                </a:solidFill>
                <a:latin typeface="Calibri Light" panose="020F0302020204030204"/>
              </a:rPr>
              <a:t>: Notice patient’s responses to your interactions and feedback and adapt accordingly. </a:t>
            </a:r>
          </a:p>
          <a:p>
            <a:pPr marL="457200" lvl="0" indent="-457200" defTabSz="914400">
              <a:spcBef>
                <a:spcPts val="1000"/>
              </a:spcBef>
              <a:buFont typeface="+mj-lt"/>
              <a:buAutoNum type="arabicPeriod" startAt="7"/>
            </a:pPr>
            <a:r>
              <a:rPr lang="en-US" sz="1600" b="1" dirty="0">
                <a:solidFill>
                  <a:srgbClr val="373874"/>
                </a:solidFill>
                <a:latin typeface="Calibri Light" panose="020F0302020204030204"/>
              </a:rPr>
              <a:t>DON’T</a:t>
            </a:r>
            <a:r>
              <a:rPr lang="en-US" sz="1600" dirty="0">
                <a:solidFill>
                  <a:srgbClr val="373874"/>
                </a:solidFill>
                <a:latin typeface="Calibri Light" panose="020F0302020204030204"/>
              </a:rPr>
              <a:t> offer false reassurance (everything will be all right…), defend (but Dr./Nurse/Social Worker X is very skilled).</a:t>
            </a:r>
          </a:p>
          <a:p>
            <a:pPr marL="457200" lvl="0" indent="-457200" defTabSz="914400">
              <a:spcBef>
                <a:spcPts val="1000"/>
              </a:spcBef>
              <a:buFont typeface="+mj-lt"/>
              <a:buAutoNum type="arabicPeriod" startAt="7"/>
            </a:pPr>
            <a:r>
              <a:rPr lang="en-US" sz="1600" b="1" dirty="0">
                <a:solidFill>
                  <a:srgbClr val="373874"/>
                </a:solidFill>
                <a:latin typeface="Calibri Light" panose="020F0302020204030204"/>
              </a:rPr>
              <a:t>DON’T</a:t>
            </a:r>
            <a:r>
              <a:rPr lang="en-US" sz="1600" dirty="0">
                <a:solidFill>
                  <a:srgbClr val="373874"/>
                </a:solidFill>
                <a:latin typeface="Calibri Light" panose="020F0302020204030204"/>
              </a:rPr>
              <a:t> tell people what to do or how to feel i.e. “Think positive”; “Don’t worry”.</a:t>
            </a:r>
          </a:p>
          <a:p>
            <a:pPr marL="0" lvl="0" indent="0" defTabSz="914400">
              <a:spcBef>
                <a:spcPts val="1000"/>
              </a:spcBef>
              <a:buNone/>
            </a:pPr>
            <a:endParaRPr lang="en-US" sz="1400" dirty="0">
              <a:solidFill>
                <a:srgbClr val="373874"/>
              </a:solidFill>
              <a:latin typeface="Calibri Light" panose="020F0302020204030204"/>
            </a:endParaRPr>
          </a:p>
        </p:txBody>
      </p:sp>
      <p:sp>
        <p:nvSpPr>
          <p:cNvPr id="5" name="Rectangle 4"/>
          <p:cNvSpPr/>
          <p:nvPr/>
        </p:nvSpPr>
        <p:spPr>
          <a:xfrm>
            <a:off x="3535171" y="6424360"/>
            <a:ext cx="2832827" cy="276999"/>
          </a:xfrm>
          <a:prstGeom prst="rect">
            <a:avLst/>
          </a:prstGeom>
        </p:spPr>
        <p:txBody>
          <a:bodyPr wrap="none">
            <a:spAutoFit/>
          </a:bodyPr>
          <a:lstStyle/>
          <a:p>
            <a:pPr algn="r"/>
            <a:r>
              <a:rPr lang="en-US" sz="1200" dirty="0">
                <a:solidFill>
                  <a:srgbClr val="373874"/>
                </a:solidFill>
              </a:rPr>
              <a:t>Reference: UHN DART volunteer resources</a:t>
            </a:r>
          </a:p>
        </p:txBody>
      </p:sp>
    </p:spTree>
    <p:extLst>
      <p:ext uri="{BB962C8B-B14F-4D97-AF65-F5344CB8AC3E}">
        <p14:creationId xmlns:p14="http://schemas.microsoft.com/office/powerpoint/2010/main" val="3554821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31</a:t>
            </a:fld>
            <a:endParaRPr lang="en-US"/>
          </a:p>
        </p:txBody>
      </p:sp>
      <p:sp>
        <p:nvSpPr>
          <p:cNvPr id="3" name="Subtitle 2"/>
          <p:cNvSpPr>
            <a:spLocks noGrp="1"/>
          </p:cNvSpPr>
          <p:nvPr>
            <p:ph type="subTitle" idx="4"/>
          </p:nvPr>
        </p:nvSpPr>
        <p:spPr/>
        <p:txBody>
          <a:bodyPr/>
          <a:lstStyle/>
          <a:p>
            <a:r>
              <a:rPr lang="en-US" dirty="0" smtClean="0"/>
              <a:t>How do we ensure privacy?</a:t>
            </a:r>
            <a:endParaRPr lang="en-US" dirty="0"/>
          </a:p>
        </p:txBody>
      </p:sp>
      <p:sp>
        <p:nvSpPr>
          <p:cNvPr id="4" name="Text Placeholder 3"/>
          <p:cNvSpPr>
            <a:spLocks noGrp="1"/>
          </p:cNvSpPr>
          <p:nvPr>
            <p:ph type="body" sz="quarter" idx="13"/>
          </p:nvPr>
        </p:nvSpPr>
        <p:spPr>
          <a:xfrm>
            <a:off x="457200" y="2024157"/>
            <a:ext cx="8229600" cy="3943505"/>
          </a:xfrm>
        </p:spPr>
        <p:txBody>
          <a:bodyPr/>
          <a:lstStyle/>
          <a:p>
            <a:pPr marL="280988" lvl="0" indent="-280988" defTabSz="914400">
              <a:spcBef>
                <a:spcPts val="1000"/>
              </a:spcBef>
              <a:buFont typeface="Arial" panose="020B0604020202020204" pitchFamily="34" charset="0"/>
              <a:buChar char="•"/>
            </a:pPr>
            <a:r>
              <a:rPr lang="en-US" sz="1800" dirty="0">
                <a:solidFill>
                  <a:srgbClr val="373874"/>
                </a:solidFill>
                <a:latin typeface="Calibri Light" panose="020F0302020204030204"/>
              </a:rPr>
              <a:t>All volunteers assisting in </a:t>
            </a:r>
            <a:r>
              <a:rPr lang="en-US" sz="1800" b="1" u="sng" dirty="0">
                <a:solidFill>
                  <a:srgbClr val="373874"/>
                </a:solidFill>
                <a:latin typeface="Calibri Light" panose="020F0302020204030204"/>
              </a:rPr>
              <a:t>Your Symptoms Matter</a:t>
            </a:r>
            <a:r>
              <a:rPr lang="en-US" sz="1800" u="sng" dirty="0">
                <a:solidFill>
                  <a:srgbClr val="373874"/>
                </a:solidFill>
                <a:latin typeface="Calibri Light" panose="020F0302020204030204"/>
              </a:rPr>
              <a:t> </a:t>
            </a:r>
            <a:r>
              <a:rPr lang="en-US" sz="1800" dirty="0">
                <a:solidFill>
                  <a:srgbClr val="373874"/>
                </a:solidFill>
                <a:latin typeface="Calibri Light" panose="020F0302020204030204"/>
              </a:rPr>
              <a:t> specially trained</a:t>
            </a:r>
          </a:p>
          <a:p>
            <a:pPr marL="280988" lvl="0" indent="-280988" defTabSz="914400">
              <a:spcBef>
                <a:spcPts val="1000"/>
              </a:spcBef>
              <a:buFont typeface="Arial" panose="020B0604020202020204" pitchFamily="34" charset="0"/>
              <a:buChar char="•"/>
            </a:pPr>
            <a:r>
              <a:rPr lang="en-US" sz="1800" dirty="0">
                <a:solidFill>
                  <a:srgbClr val="373874"/>
                </a:solidFill>
                <a:latin typeface="Calibri Light" panose="020F0302020204030204"/>
              </a:rPr>
              <a:t>Avoid situations of reading questions out loud (provide paper forms)</a:t>
            </a:r>
          </a:p>
          <a:p>
            <a:pPr marL="280988" lvl="0" indent="-280988" defTabSz="914400">
              <a:spcBef>
                <a:spcPts val="1000"/>
              </a:spcBef>
              <a:buFont typeface="Arial" panose="020B0604020202020204" pitchFamily="34" charset="0"/>
              <a:buChar char="•"/>
            </a:pPr>
            <a:r>
              <a:rPr lang="en-US" sz="1800" dirty="0">
                <a:solidFill>
                  <a:srgbClr val="373874"/>
                </a:solidFill>
                <a:latin typeface="Calibri Light" panose="020F0302020204030204"/>
              </a:rPr>
              <a:t>Offer a private room where possible</a:t>
            </a:r>
          </a:p>
          <a:p>
            <a:pPr marL="280988" lvl="0" indent="-280988" defTabSz="914400">
              <a:spcBef>
                <a:spcPts val="1000"/>
              </a:spcBef>
              <a:buFont typeface="Arial" panose="020B0604020202020204" pitchFamily="34" charset="0"/>
              <a:buChar char="•"/>
            </a:pPr>
            <a:r>
              <a:rPr lang="en-US" sz="1800" dirty="0">
                <a:solidFill>
                  <a:srgbClr val="373874"/>
                </a:solidFill>
                <a:latin typeface="Calibri Light" panose="020F0302020204030204"/>
              </a:rPr>
              <a:t>Privacy barrier </a:t>
            </a:r>
          </a:p>
          <a:p>
            <a:pPr marL="280988" lvl="0" indent="-280988" defTabSz="914400">
              <a:spcBef>
                <a:spcPts val="1000"/>
              </a:spcBef>
              <a:buFont typeface="Arial" panose="020B0604020202020204" pitchFamily="34" charset="0"/>
              <a:buChar char="•"/>
            </a:pPr>
            <a:r>
              <a:rPr lang="en-US" sz="1800" dirty="0">
                <a:solidFill>
                  <a:srgbClr val="373874"/>
                </a:solidFill>
                <a:latin typeface="Calibri Light" panose="020F0302020204030204"/>
              </a:rPr>
              <a:t>Educational handouts</a:t>
            </a:r>
          </a:p>
          <a:p>
            <a:endParaRPr lang="en-US" dirty="0"/>
          </a:p>
        </p:txBody>
      </p:sp>
    </p:spTree>
    <p:extLst>
      <p:ext uri="{BB962C8B-B14F-4D97-AF65-F5344CB8AC3E}">
        <p14:creationId xmlns:p14="http://schemas.microsoft.com/office/powerpoint/2010/main" val="149937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32</a:t>
            </a:fld>
            <a:endParaRPr lang="en-US"/>
          </a:p>
        </p:txBody>
      </p:sp>
      <p:sp>
        <p:nvSpPr>
          <p:cNvPr id="3" name="Subtitle 2"/>
          <p:cNvSpPr>
            <a:spLocks noGrp="1"/>
          </p:cNvSpPr>
          <p:nvPr>
            <p:ph type="subTitle" idx="4"/>
          </p:nvPr>
        </p:nvSpPr>
        <p:spPr>
          <a:xfrm>
            <a:off x="444499" y="1552769"/>
            <a:ext cx="7712911" cy="307777"/>
          </a:xfrm>
        </p:spPr>
        <p:txBody>
          <a:bodyPr/>
          <a:lstStyle/>
          <a:p>
            <a:r>
              <a:rPr lang="en-US" dirty="0" smtClean="0"/>
              <a:t>How patients are directed to </a:t>
            </a:r>
            <a:r>
              <a:rPr lang="en-US" u="sng" dirty="0" smtClean="0"/>
              <a:t>Your Symptoms Matter </a:t>
            </a:r>
            <a:r>
              <a:rPr lang="en-US" dirty="0" smtClean="0"/>
              <a:t> kiosks</a:t>
            </a:r>
            <a:endParaRPr lang="en-US" dirty="0"/>
          </a:p>
        </p:txBody>
      </p:sp>
      <p:sp>
        <p:nvSpPr>
          <p:cNvPr id="4" name="Text Placeholder 3"/>
          <p:cNvSpPr>
            <a:spLocks noGrp="1"/>
          </p:cNvSpPr>
          <p:nvPr>
            <p:ph type="body" sz="quarter" idx="13"/>
          </p:nvPr>
        </p:nvSpPr>
        <p:spPr>
          <a:xfrm>
            <a:off x="457200" y="2024157"/>
            <a:ext cx="8313821" cy="3883347"/>
          </a:xfrm>
        </p:spPr>
        <p:txBody>
          <a:bodyPr/>
          <a:lstStyle/>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Patients check in with reception and are directed to the kiosks</a:t>
            </a:r>
          </a:p>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Greet patients by the computer and introduce </a:t>
            </a:r>
            <a:r>
              <a:rPr lang="en-US" sz="1800" b="1" u="sng" dirty="0">
                <a:solidFill>
                  <a:srgbClr val="373874"/>
                </a:solidFill>
                <a:latin typeface="Calibri Light" panose="020F0302020204030204"/>
              </a:rPr>
              <a:t>Your Symptoms Matter</a:t>
            </a:r>
          </a:p>
          <a:p>
            <a:pPr marL="735012"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a:t>
            </a:r>
            <a:r>
              <a:rPr lang="en-US" sz="1600" b="1" u="sng" dirty="0">
                <a:solidFill>
                  <a:srgbClr val="373874"/>
                </a:solidFill>
                <a:latin typeface="Calibri Light" panose="020F0302020204030204"/>
              </a:rPr>
              <a:t>Your Symptoms Matter </a:t>
            </a:r>
            <a:r>
              <a:rPr lang="en-US" sz="1600" dirty="0">
                <a:solidFill>
                  <a:srgbClr val="373874"/>
                </a:solidFill>
                <a:latin typeface="Calibri Light" panose="020F0302020204030204"/>
              </a:rPr>
              <a:t>helps your health care team know how you are coping’</a:t>
            </a:r>
          </a:p>
          <a:p>
            <a:pPr marL="449262" lvl="1" indent="0" defTabSz="914400">
              <a:lnSpc>
                <a:spcPct val="90000"/>
              </a:lnSpc>
              <a:spcBef>
                <a:spcPts val="500"/>
              </a:spcBef>
              <a:buNone/>
            </a:pPr>
            <a:endParaRPr lang="en-US" sz="1600" dirty="0">
              <a:solidFill>
                <a:srgbClr val="373874"/>
              </a:solidFill>
              <a:latin typeface="Calibri Light" panose="020F0302020204030204"/>
            </a:endParaRPr>
          </a:p>
          <a:p>
            <a:pPr marL="285750" lvl="0" indent="-285750" defTabSz="914400">
              <a:spcBef>
                <a:spcPts val="1000"/>
              </a:spcBef>
              <a:buFont typeface="Arial" panose="020B0604020202020204" pitchFamily="34" charset="0"/>
              <a:buChar char="•"/>
            </a:pPr>
            <a:r>
              <a:rPr lang="en-US" sz="1800" dirty="0">
                <a:solidFill>
                  <a:srgbClr val="373874"/>
                </a:solidFill>
                <a:latin typeface="Calibri Light" panose="020F0302020204030204"/>
              </a:rPr>
              <a:t>Patients will then swipe their health card at the kiosk, where </a:t>
            </a:r>
            <a:r>
              <a:rPr lang="en-US" sz="1800" b="1" dirty="0">
                <a:solidFill>
                  <a:srgbClr val="373874"/>
                </a:solidFill>
                <a:latin typeface="Calibri Light" panose="020F0302020204030204"/>
              </a:rPr>
              <a:t>male</a:t>
            </a:r>
            <a:r>
              <a:rPr lang="en-US" sz="1800" dirty="0">
                <a:solidFill>
                  <a:srgbClr val="373874"/>
                </a:solidFill>
                <a:latin typeface="Calibri Light" panose="020F0302020204030204"/>
              </a:rPr>
              <a:t> patients will be directed to the self-selection process </a:t>
            </a:r>
          </a:p>
          <a:p>
            <a:pPr marL="0" indent="0">
              <a:buNone/>
            </a:pPr>
            <a:endParaRPr lang="en-US" dirty="0"/>
          </a:p>
        </p:txBody>
      </p:sp>
    </p:spTree>
    <p:extLst>
      <p:ext uri="{BB962C8B-B14F-4D97-AF65-F5344CB8AC3E}">
        <p14:creationId xmlns:p14="http://schemas.microsoft.com/office/powerpoint/2010/main" val="33110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33</a:t>
            </a:fld>
            <a:endParaRPr lang="en-US"/>
          </a:p>
        </p:txBody>
      </p:sp>
      <p:sp>
        <p:nvSpPr>
          <p:cNvPr id="3" name="Subtitle 2"/>
          <p:cNvSpPr>
            <a:spLocks noGrp="1"/>
          </p:cNvSpPr>
          <p:nvPr>
            <p:ph type="subTitle" idx="4"/>
          </p:nvPr>
        </p:nvSpPr>
        <p:spPr>
          <a:xfrm>
            <a:off x="444500" y="1552769"/>
            <a:ext cx="4981742" cy="307777"/>
          </a:xfrm>
        </p:spPr>
        <p:txBody>
          <a:bodyPr/>
          <a:lstStyle/>
          <a:p>
            <a:r>
              <a:rPr lang="en-US" dirty="0" smtClean="0"/>
              <a:t>Completion of </a:t>
            </a:r>
            <a:r>
              <a:rPr lang="en-US" u="sng" dirty="0" smtClean="0"/>
              <a:t>Your Symptoms Matter</a:t>
            </a:r>
            <a:endParaRPr lang="en-US" dirty="0"/>
          </a:p>
        </p:txBody>
      </p:sp>
      <p:sp>
        <p:nvSpPr>
          <p:cNvPr id="4" name="Text Placeholder 3"/>
          <p:cNvSpPr>
            <a:spLocks noGrp="1"/>
          </p:cNvSpPr>
          <p:nvPr>
            <p:ph type="body" sz="quarter" idx="13"/>
          </p:nvPr>
        </p:nvSpPr>
        <p:spPr>
          <a:xfrm>
            <a:off x="457200" y="2024157"/>
            <a:ext cx="8434137" cy="3955537"/>
          </a:xfrm>
        </p:spPr>
        <p:txBody>
          <a:bodyPr/>
          <a:lstStyle/>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Remind them to take their print out or scores to their health care provider</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Remind them to not forget their health card</a:t>
            </a: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Offer hand sanitizer </a:t>
            </a:r>
            <a:endParaRPr lang="en-CA" sz="1800" dirty="0">
              <a:solidFill>
                <a:srgbClr val="373874"/>
              </a:solidFill>
              <a:latin typeface="Calibri Light" panose="020F0302020204030204"/>
            </a:endParaRPr>
          </a:p>
          <a:p>
            <a:pPr marL="0" indent="0">
              <a:buNone/>
            </a:pPr>
            <a:endParaRPr lang="en-US" dirty="0"/>
          </a:p>
        </p:txBody>
      </p:sp>
    </p:spTree>
    <p:extLst>
      <p:ext uri="{BB962C8B-B14F-4D97-AF65-F5344CB8AC3E}">
        <p14:creationId xmlns:p14="http://schemas.microsoft.com/office/powerpoint/2010/main" val="208702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34</a:t>
            </a:fld>
            <a:endParaRPr lang="en-US"/>
          </a:p>
        </p:txBody>
      </p:sp>
      <p:sp>
        <p:nvSpPr>
          <p:cNvPr id="3" name="Subtitle 2"/>
          <p:cNvSpPr>
            <a:spLocks noGrp="1"/>
          </p:cNvSpPr>
          <p:nvPr>
            <p:ph type="subTitle" idx="4"/>
          </p:nvPr>
        </p:nvSpPr>
        <p:spPr/>
        <p:txBody>
          <a:bodyPr/>
          <a:lstStyle/>
          <a:p>
            <a:r>
              <a:rPr lang="en-US" dirty="0" smtClean="0"/>
              <a:t>FAQs for </a:t>
            </a:r>
            <a:r>
              <a:rPr lang="en-US" u="sng" dirty="0" smtClean="0"/>
              <a:t>Your Symptoms Matter</a:t>
            </a:r>
            <a:endParaRPr lang="en-US" dirty="0"/>
          </a:p>
        </p:txBody>
      </p:sp>
      <p:sp>
        <p:nvSpPr>
          <p:cNvPr id="4" name="Text Placeholder 3"/>
          <p:cNvSpPr>
            <a:spLocks noGrp="1"/>
          </p:cNvSpPr>
          <p:nvPr>
            <p:ph type="body" sz="quarter" idx="13"/>
          </p:nvPr>
        </p:nvSpPr>
        <p:spPr>
          <a:xfrm>
            <a:off x="457200" y="2024158"/>
            <a:ext cx="8386011" cy="4196168"/>
          </a:xfrm>
        </p:spPr>
        <p:txBody>
          <a:bodyPr/>
          <a:lstStyle/>
          <a:p>
            <a:pPr marL="0" lvl="0" indent="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What happened to ESAS? </a:t>
            </a:r>
          </a:p>
          <a:p>
            <a:pPr marL="0" lvl="0" indent="0" defTabSz="914400" eaLnBrk="0" fontAlgn="base" hangingPunct="0">
              <a:lnSpc>
                <a:spcPct val="80000"/>
              </a:lnSpc>
              <a:spcAft>
                <a:spcPct val="0"/>
              </a:spcAft>
              <a:buClr>
                <a:srgbClr val="C6B46A"/>
              </a:buClr>
              <a:buNone/>
              <a:tabLst/>
            </a:pPr>
            <a:r>
              <a:rPr lang="en-US" altLang="en-US" sz="1800" u="sng" dirty="0">
                <a:solidFill>
                  <a:srgbClr val="373874"/>
                </a:solidFill>
                <a:latin typeface="Calibri Light" panose="020F0302020204030204"/>
              </a:rPr>
              <a:t/>
            </a:r>
            <a:br>
              <a:rPr lang="en-US" altLang="en-US" sz="1800" u="sng" dirty="0">
                <a:solidFill>
                  <a:srgbClr val="373874"/>
                </a:solidFill>
                <a:latin typeface="Calibri Light" panose="020F0302020204030204"/>
              </a:rPr>
            </a:br>
            <a:r>
              <a:rPr lang="en-US" altLang="en-US" sz="1600" dirty="0">
                <a:solidFill>
                  <a:srgbClr val="373874"/>
                </a:solidFill>
                <a:latin typeface="Calibri Light" panose="020F0302020204030204"/>
              </a:rPr>
              <a:t>The ESAS name has been changed to </a:t>
            </a:r>
            <a:r>
              <a:rPr lang="en-US" altLang="en-US" sz="1600" b="1" u="sng" dirty="0">
                <a:solidFill>
                  <a:srgbClr val="373874"/>
                </a:solidFill>
                <a:latin typeface="Calibri Light" panose="020F0302020204030204"/>
              </a:rPr>
              <a:t>Your Symptoms Matter – General Symptoms</a:t>
            </a:r>
            <a:r>
              <a:rPr lang="en-US" altLang="en-US" sz="1600" dirty="0">
                <a:solidFill>
                  <a:srgbClr val="373874"/>
                </a:solidFill>
                <a:latin typeface="Calibri Light" panose="020F0302020204030204"/>
              </a:rPr>
              <a:t> to avoid the use of acronyms, as suggested by the Patient and Family Advisory Committee. The change in name does not affect previous scores. </a:t>
            </a:r>
          </a:p>
          <a:p>
            <a:pPr marL="0" lvl="0" indent="0" defTabSz="914400" eaLnBrk="0" fontAlgn="base" hangingPunct="0">
              <a:lnSpc>
                <a:spcPct val="80000"/>
              </a:lnSpc>
              <a:spcAft>
                <a:spcPct val="0"/>
              </a:spcAft>
              <a:buClr>
                <a:srgbClr val="C6B46A"/>
              </a:buClr>
              <a:buNone/>
              <a:tabLst/>
            </a:pPr>
            <a:endParaRPr lang="en-US" altLang="en-US" sz="1800" u="sng" dirty="0">
              <a:solidFill>
                <a:srgbClr val="373874"/>
              </a:solidFill>
              <a:latin typeface="Calibri Light" panose="020F0302020204030204"/>
            </a:endParaRPr>
          </a:p>
          <a:p>
            <a:pPr marL="0" lvl="0" indent="0" defTabSz="914400" eaLnBrk="0" fontAlgn="base" hangingPunct="0">
              <a:lnSpc>
                <a:spcPct val="80000"/>
              </a:lnSpc>
              <a:spcAft>
                <a:spcPct val="0"/>
              </a:spcAft>
              <a:buClr>
                <a:srgbClr val="C6B46A"/>
              </a:buClr>
              <a:buNone/>
              <a:tabLst/>
            </a:pPr>
            <a:r>
              <a:rPr lang="en-US" altLang="en-US" sz="1800" b="1" dirty="0">
                <a:solidFill>
                  <a:srgbClr val="373874"/>
                </a:solidFill>
                <a:latin typeface="Calibri Light" panose="020F0302020204030204"/>
              </a:rPr>
              <a:t>What happened to ISAAC?</a:t>
            </a:r>
          </a:p>
          <a:p>
            <a:pPr marL="0" lvl="0" indent="0" defTabSz="914400" eaLnBrk="0" fontAlgn="base" hangingPunct="0">
              <a:lnSpc>
                <a:spcPct val="80000"/>
              </a:lnSpc>
              <a:spcAft>
                <a:spcPct val="0"/>
              </a:spcAft>
              <a:buClr>
                <a:srgbClr val="C6B46A"/>
              </a:buClr>
              <a:buNone/>
              <a:tabLst/>
            </a:pPr>
            <a:endParaRPr lang="en-US" altLang="en-US" sz="1800" b="1" dirty="0">
              <a:solidFill>
                <a:srgbClr val="373874"/>
              </a:solidFill>
              <a:latin typeface="Calibri Light" panose="020F0302020204030204"/>
            </a:endParaRPr>
          </a:p>
          <a:p>
            <a:pPr marL="0" lvl="0" indent="0" defTabSz="914400" eaLnBrk="0" fontAlgn="base" hangingPunct="0">
              <a:lnSpc>
                <a:spcPct val="80000"/>
              </a:lnSpc>
              <a:spcAft>
                <a:spcPct val="0"/>
              </a:spcAft>
              <a:buClr>
                <a:srgbClr val="C6B46A"/>
              </a:buClr>
              <a:buNone/>
              <a:tabLst/>
            </a:pPr>
            <a:r>
              <a:rPr lang="en-US" altLang="en-US" sz="1600" dirty="0">
                <a:solidFill>
                  <a:srgbClr val="373874"/>
                </a:solidFill>
                <a:latin typeface="Calibri Light" panose="020F0302020204030204"/>
              </a:rPr>
              <a:t>The ISAAC name has been changed to </a:t>
            </a:r>
            <a:r>
              <a:rPr lang="en-US" altLang="en-US" sz="1600" b="1" u="sng" dirty="0">
                <a:solidFill>
                  <a:srgbClr val="373874"/>
                </a:solidFill>
                <a:latin typeface="Calibri Light" panose="020F0302020204030204"/>
              </a:rPr>
              <a:t>Your Symptoms Matter</a:t>
            </a:r>
            <a:r>
              <a:rPr lang="en-US" altLang="en-US" sz="1600" dirty="0">
                <a:solidFill>
                  <a:srgbClr val="373874"/>
                </a:solidFill>
                <a:latin typeface="Calibri Light" panose="020F0302020204030204"/>
              </a:rPr>
              <a:t>. This technological platform will hold many present and future questionnaires for patients to assist in symptom management.</a:t>
            </a:r>
          </a:p>
          <a:p>
            <a:pPr marL="0" lvl="0" indent="0" defTabSz="914400" eaLnBrk="0" fontAlgn="base" hangingPunct="0">
              <a:lnSpc>
                <a:spcPct val="80000"/>
              </a:lnSpc>
              <a:spcAft>
                <a:spcPct val="0"/>
              </a:spcAft>
              <a:buClr>
                <a:srgbClr val="C6B46A"/>
              </a:buClr>
              <a:buNone/>
              <a:tabLst/>
            </a:pPr>
            <a:endParaRPr lang="en-US" altLang="en-US" sz="1800" dirty="0">
              <a:solidFill>
                <a:srgbClr val="373874"/>
              </a:solidFill>
              <a:latin typeface="Calibri Light" panose="020F0302020204030204"/>
            </a:endParaRPr>
          </a:p>
          <a:p>
            <a:pPr marL="0" lvl="0" indent="0" defTabSz="914400" eaLnBrk="0" fontAlgn="base" hangingPunct="0">
              <a:lnSpc>
                <a:spcPct val="80000"/>
              </a:lnSpc>
              <a:spcAft>
                <a:spcPct val="0"/>
              </a:spcAft>
              <a:buClr>
                <a:srgbClr val="C6B46A"/>
              </a:buClr>
              <a:buNone/>
              <a:tabLst/>
            </a:pPr>
            <a:r>
              <a:rPr lang="en-US" altLang="en-US" sz="1800" b="1" dirty="0">
                <a:solidFill>
                  <a:srgbClr val="373874"/>
                </a:solidFill>
                <a:latin typeface="Calibri Light" panose="020F0302020204030204"/>
              </a:rPr>
              <a:t>Why are only males asked the self-selection questions?</a:t>
            </a:r>
          </a:p>
          <a:p>
            <a:pPr marL="0" lvl="0" indent="0" defTabSz="914400" eaLnBrk="0" fontAlgn="base" hangingPunct="0">
              <a:lnSpc>
                <a:spcPct val="80000"/>
              </a:lnSpc>
              <a:spcAft>
                <a:spcPct val="0"/>
              </a:spcAft>
              <a:buClr>
                <a:srgbClr val="C6B46A"/>
              </a:buClr>
              <a:buNone/>
              <a:tabLst/>
            </a:pPr>
            <a:endParaRPr lang="en-US" altLang="en-US" sz="1600" dirty="0">
              <a:solidFill>
                <a:srgbClr val="373874"/>
              </a:solidFill>
              <a:latin typeface="Calibri Light" panose="020F0302020204030204"/>
            </a:endParaRPr>
          </a:p>
          <a:p>
            <a:pPr marL="0" lvl="0" indent="0" defTabSz="914400" eaLnBrk="0" fontAlgn="base" hangingPunct="0">
              <a:lnSpc>
                <a:spcPct val="80000"/>
              </a:lnSpc>
              <a:spcAft>
                <a:spcPct val="0"/>
              </a:spcAft>
              <a:buClr>
                <a:srgbClr val="C6B46A"/>
              </a:buClr>
              <a:buNone/>
              <a:tabLst/>
            </a:pPr>
            <a:r>
              <a:rPr lang="en-US" altLang="en-US" sz="1600" dirty="0">
                <a:solidFill>
                  <a:srgbClr val="373874"/>
                </a:solidFill>
                <a:latin typeface="Calibri Light" panose="020F0302020204030204"/>
              </a:rPr>
              <a:t>Since the only questionnaires currently available on the </a:t>
            </a:r>
            <a:r>
              <a:rPr lang="en-US" altLang="en-US" sz="1600" b="1" u="sng" dirty="0">
                <a:solidFill>
                  <a:srgbClr val="373874"/>
                </a:solidFill>
                <a:latin typeface="Calibri Light" panose="020F0302020204030204"/>
              </a:rPr>
              <a:t>Your Symptoms Matter </a:t>
            </a:r>
            <a:r>
              <a:rPr lang="en-US" altLang="en-US" sz="1600" dirty="0">
                <a:solidFill>
                  <a:srgbClr val="373874"/>
                </a:solidFill>
                <a:latin typeface="Calibri Light" panose="020F0302020204030204"/>
              </a:rPr>
              <a:t>platform are for General Symptoms or Prostate Cancer, the Prostate Cancer survey does not apply to women. The self-selection questions are designed to see what questionnaires males should be completing. At the moment, women will always get Your Symptoms Matter-General Symptoms. </a:t>
            </a:r>
          </a:p>
          <a:p>
            <a:endParaRPr lang="en-US" sz="1800" dirty="0"/>
          </a:p>
        </p:txBody>
      </p:sp>
    </p:spTree>
    <p:extLst>
      <p:ext uri="{BB962C8B-B14F-4D97-AF65-F5344CB8AC3E}">
        <p14:creationId xmlns:p14="http://schemas.microsoft.com/office/powerpoint/2010/main" val="2746240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35</a:t>
            </a:fld>
            <a:endParaRPr lang="en-US"/>
          </a:p>
        </p:txBody>
      </p:sp>
      <p:sp>
        <p:nvSpPr>
          <p:cNvPr id="3" name="Subtitle 2"/>
          <p:cNvSpPr>
            <a:spLocks noGrp="1"/>
          </p:cNvSpPr>
          <p:nvPr>
            <p:ph type="subTitle" idx="4"/>
          </p:nvPr>
        </p:nvSpPr>
        <p:spPr/>
        <p:txBody>
          <a:bodyPr/>
          <a:lstStyle/>
          <a:p>
            <a:r>
              <a:rPr lang="en-US" dirty="0" smtClean="0"/>
              <a:t>FAQs for </a:t>
            </a:r>
            <a:r>
              <a:rPr lang="en-US" u="sng" dirty="0" smtClean="0"/>
              <a:t>Your Symptoms Matter</a:t>
            </a:r>
            <a:endParaRPr lang="en-US" dirty="0"/>
          </a:p>
        </p:txBody>
      </p:sp>
      <p:sp>
        <p:nvSpPr>
          <p:cNvPr id="4" name="Text Placeholder 3"/>
          <p:cNvSpPr>
            <a:spLocks noGrp="1"/>
          </p:cNvSpPr>
          <p:nvPr>
            <p:ph type="body" sz="quarter" idx="13"/>
          </p:nvPr>
        </p:nvSpPr>
        <p:spPr>
          <a:xfrm>
            <a:off x="457200" y="2024158"/>
            <a:ext cx="8386011" cy="4196168"/>
          </a:xfrm>
        </p:spPr>
        <p:txBody>
          <a:bodyPr/>
          <a:lstStyle/>
          <a:p>
            <a:pPr marL="0" lvl="0" indent="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If I complete the Prostate Cancer questionnaire, do I also have to complete the General Symptoms?</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44546A"/>
                </a:solidFill>
                <a:latin typeface="Arial Unicode MS" panose="020B0604020202020204" pitchFamily="34" charset="-128"/>
              </a:rPr>
              <a:t>	</a:t>
            </a:r>
            <a:r>
              <a:rPr lang="en-CA" altLang="en-US" sz="1600" dirty="0">
                <a:solidFill>
                  <a:srgbClr val="373874"/>
                </a:solidFill>
                <a:latin typeface="Calibri Light" panose="020F0302020204030204"/>
              </a:rPr>
              <a:t>No, it is necessary to only complete the Prostate Cancer questionnaire.</a:t>
            </a:r>
          </a:p>
          <a:p>
            <a:pPr marL="342900" lvl="0" indent="-342900" defTabSz="914400" eaLnBrk="0" fontAlgn="base" hangingPunct="0">
              <a:lnSpc>
                <a:spcPct val="80000"/>
              </a:lnSpc>
              <a:spcAft>
                <a:spcPct val="0"/>
              </a:spcAft>
              <a:buClr>
                <a:srgbClr val="C6B46A"/>
              </a:buClr>
              <a:buNone/>
              <a:tabLst/>
            </a:pPr>
            <a:endParaRPr lang="en-CA" altLang="en-US" sz="2400" kern="0" dirty="0">
              <a:solidFill>
                <a:srgbClr val="44546A"/>
              </a:solidFill>
              <a:latin typeface="Arial Unicode MS" panose="020B0604020202020204" pitchFamily="34" charset="-128"/>
            </a:endParaRPr>
          </a:p>
          <a:p>
            <a:pPr marL="0" lvl="0" indent="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How come I don’t fill in the Prostate Cancer questionnaire at each visit? </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44546A"/>
                </a:solidFill>
                <a:latin typeface="Arial Unicode MS" panose="020B0604020202020204" pitchFamily="34" charset="-128"/>
              </a:rPr>
              <a:t>	</a:t>
            </a:r>
            <a:r>
              <a:rPr lang="en-CA" altLang="en-US" sz="1600" dirty="0">
                <a:solidFill>
                  <a:srgbClr val="373874"/>
                </a:solidFill>
                <a:latin typeface="Calibri Light" panose="020F0302020204030204"/>
              </a:rPr>
              <a:t>Depending on your visit frequency, it is not necessary to fill in the questionnaire at every visit. The system will prompt you to fill in the survey at certain intervals. Should you have any symptoms and want to fill in the survey, you can always request one for completion. </a:t>
            </a:r>
          </a:p>
          <a:p>
            <a:pPr marL="342900" lvl="0" indent="-342900" defTabSz="914400" eaLnBrk="0" fontAlgn="base" hangingPunct="0">
              <a:lnSpc>
                <a:spcPct val="80000"/>
              </a:lnSpc>
              <a:spcAft>
                <a:spcPct val="0"/>
              </a:spcAft>
              <a:buClr>
                <a:srgbClr val="C6B46A"/>
              </a:buClr>
              <a:buNone/>
              <a:tabLst/>
            </a:pPr>
            <a:r>
              <a:rPr lang="en-CA" altLang="en-US" sz="2800" kern="0" dirty="0">
                <a:solidFill>
                  <a:srgbClr val="44546A"/>
                </a:solidFill>
                <a:latin typeface="Arial Unicode MS" panose="020B0604020202020204" pitchFamily="34" charset="-128"/>
              </a:rPr>
              <a:t> </a:t>
            </a:r>
          </a:p>
          <a:p>
            <a:pPr marL="0" indent="0">
              <a:buNone/>
            </a:pPr>
            <a:endParaRPr lang="en-US" sz="1800" dirty="0"/>
          </a:p>
        </p:txBody>
      </p:sp>
    </p:spTree>
    <p:extLst>
      <p:ext uri="{BB962C8B-B14F-4D97-AF65-F5344CB8AC3E}">
        <p14:creationId xmlns:p14="http://schemas.microsoft.com/office/powerpoint/2010/main" val="4409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36</a:t>
            </a:fld>
            <a:endParaRPr lang="en-US"/>
          </a:p>
        </p:txBody>
      </p:sp>
      <p:sp>
        <p:nvSpPr>
          <p:cNvPr id="3" name="Subtitle 2"/>
          <p:cNvSpPr>
            <a:spLocks noGrp="1"/>
          </p:cNvSpPr>
          <p:nvPr>
            <p:ph type="subTitle" idx="4"/>
          </p:nvPr>
        </p:nvSpPr>
        <p:spPr/>
        <p:txBody>
          <a:bodyPr/>
          <a:lstStyle/>
          <a:p>
            <a:r>
              <a:rPr lang="en-US" dirty="0" smtClean="0"/>
              <a:t>FAQs for </a:t>
            </a:r>
            <a:r>
              <a:rPr lang="en-US" u="sng" dirty="0" smtClean="0"/>
              <a:t>Your Symptoms Matter</a:t>
            </a:r>
            <a:endParaRPr lang="en-US" dirty="0"/>
          </a:p>
        </p:txBody>
      </p:sp>
      <p:sp>
        <p:nvSpPr>
          <p:cNvPr id="4" name="Text Placeholder 3"/>
          <p:cNvSpPr>
            <a:spLocks noGrp="1"/>
          </p:cNvSpPr>
          <p:nvPr>
            <p:ph type="body" sz="quarter" idx="13"/>
          </p:nvPr>
        </p:nvSpPr>
        <p:spPr>
          <a:xfrm>
            <a:off x="457200" y="2024158"/>
            <a:ext cx="8386011" cy="4196168"/>
          </a:xfrm>
        </p:spPr>
        <p:txBody>
          <a:bodyPr/>
          <a:lstStyle/>
          <a:p>
            <a:pPr marL="0" lvl="0" indent="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Do I mention only cancer symptoms?  What if I have back pain from arthritis?</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44546A"/>
                </a:solidFill>
                <a:latin typeface="Arial Unicode MS" panose="020B0604020202020204" pitchFamily="34" charset="-128"/>
              </a:rPr>
              <a:t>	</a:t>
            </a:r>
            <a:r>
              <a:rPr lang="en-CA" altLang="en-US" sz="1600" dirty="0">
                <a:solidFill>
                  <a:srgbClr val="373874"/>
                </a:solidFill>
                <a:latin typeface="Calibri Light" panose="020F0302020204030204"/>
              </a:rPr>
              <a:t>Mention all symptoms and concerns.  </a:t>
            </a:r>
          </a:p>
          <a:p>
            <a:pPr marL="342900" lvl="0" indent="-342900" defTabSz="914400" eaLnBrk="0" fontAlgn="base" hangingPunct="0">
              <a:lnSpc>
                <a:spcPct val="80000"/>
              </a:lnSpc>
              <a:spcAft>
                <a:spcPct val="0"/>
              </a:spcAft>
              <a:buClr>
                <a:srgbClr val="C6B46A"/>
              </a:buClr>
              <a:buNone/>
              <a:tabLst/>
            </a:pPr>
            <a:endParaRPr lang="en-CA" altLang="en-US" sz="2400" kern="0" dirty="0">
              <a:solidFill>
                <a:srgbClr val="44546A"/>
              </a:solidFill>
              <a:latin typeface="Arial Unicode MS" panose="020B0604020202020204" pitchFamily="34" charset="-128"/>
            </a:endParaRPr>
          </a:p>
          <a:p>
            <a:pPr marL="0" lvl="0" indent="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How long will this take?</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44546A"/>
                </a:solidFill>
                <a:latin typeface="Arial Unicode MS" panose="020B0604020202020204" pitchFamily="34" charset="-128"/>
              </a:rPr>
              <a:t>	</a:t>
            </a:r>
            <a:r>
              <a:rPr lang="en-CA" altLang="en-US" sz="1600" dirty="0">
                <a:solidFill>
                  <a:srgbClr val="373874"/>
                </a:solidFill>
                <a:latin typeface="Calibri Light" panose="020F0302020204030204"/>
              </a:rPr>
              <a:t>It will take 5 minutes and your doctor knows you are here.</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44546A"/>
                </a:solidFill>
                <a:latin typeface="Arial Unicode MS" panose="020B0604020202020204" pitchFamily="34" charset="-128"/>
              </a:rPr>
              <a:t> </a:t>
            </a:r>
          </a:p>
          <a:p>
            <a:pPr marL="342900" lvl="0" indent="-342900" defTabSz="914400" eaLnBrk="0" fontAlgn="base" hangingPunct="0">
              <a:lnSpc>
                <a:spcPct val="80000"/>
              </a:lnSpc>
              <a:spcAft>
                <a:spcPct val="0"/>
              </a:spcAft>
              <a:buClr>
                <a:srgbClr val="C6B46A"/>
              </a:buClr>
              <a:buNone/>
              <a:tabLst/>
            </a:pPr>
            <a:r>
              <a:rPr lang="en-CA" altLang="en-US" sz="1800" b="1" dirty="0">
                <a:solidFill>
                  <a:srgbClr val="373874"/>
                </a:solidFill>
                <a:latin typeface="Calibri Light" panose="020F0302020204030204"/>
              </a:rPr>
              <a:t>Why do I need to do this?</a:t>
            </a:r>
          </a:p>
          <a:p>
            <a:pPr marL="342900" lvl="0" indent="-342900" defTabSz="914400" eaLnBrk="0" fontAlgn="base" hangingPunct="0">
              <a:lnSpc>
                <a:spcPct val="80000"/>
              </a:lnSpc>
              <a:spcAft>
                <a:spcPct val="0"/>
              </a:spcAft>
              <a:buClr>
                <a:srgbClr val="C6B46A"/>
              </a:buClr>
              <a:buNone/>
              <a:tabLst/>
            </a:pPr>
            <a:r>
              <a:rPr lang="en-CA" altLang="en-US" sz="2400" kern="0" dirty="0">
                <a:solidFill>
                  <a:srgbClr val="FFFFFF"/>
                </a:solidFill>
                <a:latin typeface="Arial Unicode MS" panose="020B0604020202020204" pitchFamily="34" charset="-128"/>
              </a:rPr>
              <a:t>	</a:t>
            </a:r>
            <a:r>
              <a:rPr lang="en-CA" altLang="en-US" sz="1600" dirty="0">
                <a:solidFill>
                  <a:srgbClr val="373874"/>
                </a:solidFill>
                <a:latin typeface="Calibri Light" panose="020F0302020204030204"/>
              </a:rPr>
              <a:t>This is part of your assessment to improve your care.</a:t>
            </a:r>
          </a:p>
          <a:p>
            <a:pPr marL="342900" lvl="0" indent="-342900" defTabSz="914400" eaLnBrk="0" fontAlgn="base" hangingPunct="0">
              <a:lnSpc>
                <a:spcPct val="80000"/>
              </a:lnSpc>
              <a:spcAft>
                <a:spcPct val="0"/>
              </a:spcAft>
              <a:buClr>
                <a:srgbClr val="C6B46A"/>
              </a:buClr>
              <a:buNone/>
              <a:tabLst/>
            </a:pPr>
            <a:endParaRPr lang="en-US" sz="1600" dirty="0">
              <a:solidFill>
                <a:srgbClr val="373874"/>
              </a:solidFill>
              <a:latin typeface="Calibri Light" panose="020F0302020204030204"/>
            </a:endParaRPr>
          </a:p>
          <a:p>
            <a:pPr marL="342900" lvl="0" indent="-342900" defTabSz="914400" eaLnBrk="0" fontAlgn="base" hangingPunct="0">
              <a:lnSpc>
                <a:spcPct val="80000"/>
              </a:lnSpc>
              <a:spcAft>
                <a:spcPct val="0"/>
              </a:spcAft>
              <a:buClr>
                <a:srgbClr val="C6B46A"/>
              </a:buClr>
              <a:buNone/>
              <a:tabLst/>
            </a:pPr>
            <a:r>
              <a:rPr lang="en-US" sz="1600" b="1" dirty="0">
                <a:solidFill>
                  <a:srgbClr val="373874"/>
                </a:solidFill>
                <a:latin typeface="Calibri Light" panose="020F0302020204030204"/>
              </a:rPr>
              <a:t>Why complete these assessments on a computer?</a:t>
            </a:r>
          </a:p>
          <a:p>
            <a:pPr marL="285750" lvl="0" indent="-285750" defTabSz="914400" eaLnBrk="0" fontAlgn="base" hangingPunct="0">
              <a:lnSpc>
                <a:spcPct val="80000"/>
              </a:lnSpc>
              <a:spcAft>
                <a:spcPct val="0"/>
              </a:spcAft>
              <a:buClr>
                <a:srgbClr val="44546A"/>
              </a:buClr>
              <a:buFont typeface="Arial" panose="020B0604020202020204" pitchFamily="34" charset="0"/>
              <a:buChar char="•"/>
              <a:tabLst/>
            </a:pPr>
            <a:r>
              <a:rPr lang="en-US" sz="1600" dirty="0">
                <a:solidFill>
                  <a:srgbClr val="373874"/>
                </a:solidFill>
                <a:latin typeface="Calibri Light" panose="020F0302020204030204"/>
              </a:rPr>
              <a:t>All the information is confidential and stored within a secure network</a:t>
            </a:r>
          </a:p>
          <a:p>
            <a:pPr marL="285750" lvl="0" indent="-285750" defTabSz="914400" eaLnBrk="0" fontAlgn="base" hangingPunct="0">
              <a:lnSpc>
                <a:spcPct val="80000"/>
              </a:lnSpc>
              <a:spcAft>
                <a:spcPct val="0"/>
              </a:spcAft>
              <a:buClr>
                <a:srgbClr val="44546A"/>
              </a:buClr>
              <a:buFont typeface="Arial" panose="020B0604020202020204" pitchFamily="34" charset="0"/>
              <a:buChar char="•"/>
              <a:tabLst/>
            </a:pPr>
            <a:r>
              <a:rPr lang="en-US" sz="1600" dirty="0">
                <a:solidFill>
                  <a:srgbClr val="373874"/>
                </a:solidFill>
                <a:latin typeface="Calibri Light" panose="020F0302020204030204"/>
              </a:rPr>
              <a:t>Allows for easy creation of reports in real time</a:t>
            </a:r>
          </a:p>
          <a:p>
            <a:pPr marL="285750" lvl="0" indent="-285750" defTabSz="914400" eaLnBrk="0" fontAlgn="base" hangingPunct="0">
              <a:lnSpc>
                <a:spcPct val="80000"/>
              </a:lnSpc>
              <a:spcAft>
                <a:spcPct val="0"/>
              </a:spcAft>
              <a:buClr>
                <a:srgbClr val="44546A"/>
              </a:buClr>
              <a:buFont typeface="Arial" panose="020B0604020202020204" pitchFamily="34" charset="0"/>
              <a:buChar char="•"/>
              <a:tabLst/>
            </a:pPr>
            <a:r>
              <a:rPr lang="en-US" sz="1600" dirty="0">
                <a:solidFill>
                  <a:srgbClr val="373874"/>
                </a:solidFill>
                <a:latin typeface="Calibri Light" panose="020F0302020204030204"/>
              </a:rPr>
              <a:t>Results can be trended over time</a:t>
            </a:r>
          </a:p>
          <a:p>
            <a:pPr marL="285750" lvl="0" indent="-285750" defTabSz="914400" eaLnBrk="0" fontAlgn="base" hangingPunct="0">
              <a:lnSpc>
                <a:spcPct val="80000"/>
              </a:lnSpc>
              <a:spcAft>
                <a:spcPct val="0"/>
              </a:spcAft>
              <a:buClr>
                <a:srgbClr val="44546A"/>
              </a:buClr>
              <a:buFont typeface="Arial" panose="020B0604020202020204" pitchFamily="34" charset="0"/>
              <a:buChar char="•"/>
              <a:tabLst/>
            </a:pPr>
            <a:r>
              <a:rPr lang="en-US" sz="1600" dirty="0">
                <a:solidFill>
                  <a:srgbClr val="373874"/>
                </a:solidFill>
                <a:latin typeface="Calibri Light" panose="020F0302020204030204"/>
              </a:rPr>
              <a:t>Results will go directly into patients medical record</a:t>
            </a:r>
          </a:p>
          <a:p>
            <a:pPr marL="342900" lvl="0" indent="-342900" defTabSz="914400" eaLnBrk="0" fontAlgn="base" hangingPunct="0">
              <a:lnSpc>
                <a:spcPct val="80000"/>
              </a:lnSpc>
              <a:spcAft>
                <a:spcPct val="0"/>
              </a:spcAft>
              <a:buClr>
                <a:srgbClr val="C6B46A"/>
              </a:buClr>
              <a:buNone/>
              <a:tabLst/>
            </a:pPr>
            <a:r>
              <a:rPr lang="en-CA" altLang="en-US" sz="2800" kern="0" dirty="0" smtClean="0">
                <a:solidFill>
                  <a:srgbClr val="44546A"/>
                </a:solidFill>
                <a:latin typeface="Arial Unicode MS" panose="020B0604020202020204" pitchFamily="34" charset="-128"/>
              </a:rPr>
              <a:t> </a:t>
            </a:r>
            <a:endParaRPr lang="en-CA" altLang="en-US" sz="2800" kern="0" dirty="0">
              <a:solidFill>
                <a:srgbClr val="44546A"/>
              </a:solidFill>
              <a:latin typeface="Arial Unicode MS" panose="020B0604020202020204" pitchFamily="34" charset="-128"/>
            </a:endParaRPr>
          </a:p>
          <a:p>
            <a:pPr marL="0" indent="0">
              <a:buNone/>
            </a:pPr>
            <a:endParaRPr lang="en-US" sz="1800" dirty="0"/>
          </a:p>
        </p:txBody>
      </p:sp>
    </p:spTree>
    <p:extLst>
      <p:ext uri="{BB962C8B-B14F-4D97-AF65-F5344CB8AC3E}">
        <p14:creationId xmlns:p14="http://schemas.microsoft.com/office/powerpoint/2010/main" val="57860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4</a:t>
            </a:fld>
            <a:endParaRPr lang="en-US"/>
          </a:p>
        </p:txBody>
      </p:sp>
      <p:sp>
        <p:nvSpPr>
          <p:cNvPr id="3" name="Subtitle 2"/>
          <p:cNvSpPr>
            <a:spLocks noGrp="1"/>
          </p:cNvSpPr>
          <p:nvPr>
            <p:ph type="subTitle" idx="4"/>
          </p:nvPr>
        </p:nvSpPr>
        <p:spPr/>
        <p:txBody>
          <a:bodyPr/>
          <a:lstStyle/>
          <a:p>
            <a:r>
              <a:rPr lang="en-US" dirty="0" smtClean="0"/>
              <a:t>Self-selection questions</a:t>
            </a:r>
            <a:endParaRPr lang="en-US" dirty="0"/>
          </a:p>
        </p:txBody>
      </p:sp>
      <p:sp>
        <p:nvSpPr>
          <p:cNvPr id="4" name="Text Placeholder 3"/>
          <p:cNvSpPr>
            <a:spLocks noGrp="1"/>
          </p:cNvSpPr>
          <p:nvPr>
            <p:ph type="body" sz="quarter" idx="13"/>
          </p:nvPr>
        </p:nvSpPr>
        <p:spPr>
          <a:xfrm>
            <a:off x="332071" y="1901899"/>
            <a:ext cx="8686800" cy="4833843"/>
          </a:xfrm>
        </p:spPr>
        <p:txBody>
          <a:bodyPr/>
          <a:lstStyle/>
          <a:p>
            <a:pPr marL="280988" lvl="0" indent="-280988" defTabSz="914400">
              <a:lnSpc>
                <a:spcPct val="100000"/>
              </a:lnSpc>
              <a:spcBef>
                <a:spcPts val="1000"/>
              </a:spcBef>
              <a:buFont typeface="Arial" panose="020B0604020202020204" pitchFamily="34" charset="0"/>
              <a:buChar char="•"/>
            </a:pPr>
            <a:r>
              <a:rPr lang="en-US" sz="1600" dirty="0">
                <a:solidFill>
                  <a:srgbClr val="373874"/>
                </a:solidFill>
                <a:latin typeface="Calibri Light" panose="020F0302020204030204"/>
              </a:rPr>
              <a:t>At the kiosk, male patients will be presented with a set of questions to ensure that they are receiving the correct questionnaire. The system has built-in logic to assist with this process. </a:t>
            </a:r>
          </a:p>
          <a:p>
            <a:pPr marL="280988" lvl="0" indent="-280988" defTabSz="914400">
              <a:lnSpc>
                <a:spcPct val="100000"/>
              </a:lnSpc>
              <a:spcBef>
                <a:spcPts val="1000"/>
              </a:spcBef>
              <a:buFont typeface="Arial" panose="020B0604020202020204" pitchFamily="34" charset="0"/>
              <a:buChar char="•"/>
            </a:pPr>
            <a:r>
              <a:rPr lang="en-US" sz="1600" dirty="0">
                <a:solidFill>
                  <a:srgbClr val="373874"/>
                </a:solidFill>
                <a:latin typeface="Calibri Light" panose="020F0302020204030204"/>
              </a:rPr>
              <a:t>The questions will appear as </a:t>
            </a:r>
            <a:r>
              <a:rPr lang="en-US" sz="1600" dirty="0" smtClean="0">
                <a:solidFill>
                  <a:srgbClr val="373874"/>
                </a:solidFill>
                <a:latin typeface="Calibri Light" panose="020F0302020204030204"/>
              </a:rPr>
              <a:t>follows:</a:t>
            </a:r>
          </a:p>
          <a:p>
            <a:pPr marL="280988" lvl="0" indent="-280988" defTabSz="914400">
              <a:lnSpc>
                <a:spcPct val="100000"/>
              </a:lnSpc>
              <a:spcBef>
                <a:spcPts val="1000"/>
              </a:spcBef>
              <a:buFont typeface="Arial" panose="020B0604020202020204" pitchFamily="34" charset="0"/>
              <a:buChar char="•"/>
            </a:pPr>
            <a:endParaRPr lang="en-US" sz="1600" dirty="0">
              <a:solidFill>
                <a:srgbClr val="373874"/>
              </a:solidFill>
              <a:latin typeface="Calibri Light" panose="020F0302020204030204"/>
            </a:endParaRPr>
          </a:p>
          <a:p>
            <a:pPr marL="280988" lvl="0" indent="-280988" defTabSz="914400">
              <a:lnSpc>
                <a:spcPct val="100000"/>
              </a:lnSpc>
              <a:spcBef>
                <a:spcPts val="1000"/>
              </a:spcBef>
              <a:buFont typeface="Arial" panose="020B0604020202020204" pitchFamily="34" charset="0"/>
              <a:buChar char="•"/>
            </a:pPr>
            <a:endParaRPr lang="en-US" sz="1600" dirty="0" smtClean="0">
              <a:solidFill>
                <a:srgbClr val="373874"/>
              </a:solidFill>
              <a:latin typeface="Calibri Light" panose="020F0302020204030204"/>
            </a:endParaRPr>
          </a:p>
          <a:p>
            <a:pPr marL="280988" lvl="0" indent="-280988" defTabSz="914400">
              <a:lnSpc>
                <a:spcPct val="100000"/>
              </a:lnSpc>
              <a:spcBef>
                <a:spcPts val="1000"/>
              </a:spcBef>
              <a:buFont typeface="Arial" panose="020B0604020202020204" pitchFamily="34" charset="0"/>
              <a:buChar char="•"/>
            </a:pPr>
            <a:endParaRPr lang="en-US" sz="1600" dirty="0" smtClean="0">
              <a:solidFill>
                <a:srgbClr val="373874"/>
              </a:solidFill>
              <a:latin typeface="Calibri Light" panose="020F0302020204030204"/>
            </a:endParaRPr>
          </a:p>
          <a:p>
            <a:pPr marL="0" lvl="0" indent="0" defTabSz="914400">
              <a:lnSpc>
                <a:spcPct val="100000"/>
              </a:lnSpc>
              <a:spcBef>
                <a:spcPts val="1000"/>
              </a:spcBef>
              <a:buNone/>
            </a:pPr>
            <a:endParaRPr lang="en-US" sz="1600" dirty="0">
              <a:solidFill>
                <a:srgbClr val="373874"/>
              </a:solidFill>
              <a:latin typeface="Calibri Light" panose="020F0302020204030204"/>
            </a:endParaRPr>
          </a:p>
          <a:p>
            <a:pPr marL="0" lvl="0" indent="0" defTabSz="914400">
              <a:lnSpc>
                <a:spcPct val="100000"/>
              </a:lnSpc>
              <a:spcBef>
                <a:spcPts val="1000"/>
              </a:spcBef>
              <a:buNone/>
            </a:pPr>
            <a:r>
              <a:rPr lang="en-US" sz="1200" dirty="0" smtClean="0">
                <a:solidFill>
                  <a:srgbClr val="373874"/>
                </a:solidFill>
                <a:latin typeface="Calibri Light" panose="020F0302020204030204"/>
              </a:rPr>
              <a:t/>
            </a:r>
            <a:br>
              <a:rPr lang="en-US" sz="1200" dirty="0" smtClean="0">
                <a:solidFill>
                  <a:srgbClr val="373874"/>
                </a:solidFill>
                <a:latin typeface="Calibri Light" panose="020F0302020204030204"/>
              </a:rPr>
            </a:br>
            <a:r>
              <a:rPr lang="en-US" sz="1400" dirty="0" smtClean="0">
                <a:solidFill>
                  <a:srgbClr val="373874"/>
                </a:solidFill>
                <a:latin typeface="Calibri Light" panose="020F0302020204030204"/>
              </a:rPr>
              <a:t>If </a:t>
            </a:r>
            <a:r>
              <a:rPr lang="en-US" sz="1400" dirty="0">
                <a:solidFill>
                  <a:srgbClr val="373874"/>
                </a:solidFill>
                <a:latin typeface="Calibri Light" panose="020F0302020204030204"/>
              </a:rPr>
              <a:t>patients select NO, they will be get  </a:t>
            </a:r>
            <a:r>
              <a:rPr lang="en-US" sz="1400" b="1" u="sng" dirty="0">
                <a:solidFill>
                  <a:srgbClr val="373874"/>
                </a:solidFill>
                <a:latin typeface="Calibri Light" panose="020F0302020204030204"/>
              </a:rPr>
              <a:t>Your Symptoms Matter – General Symptoms. </a:t>
            </a:r>
            <a:r>
              <a:rPr lang="en-US" sz="1400" dirty="0" smtClean="0">
                <a:solidFill>
                  <a:srgbClr val="373874"/>
                </a:solidFill>
                <a:latin typeface="Calibri Light" panose="020F0302020204030204"/>
              </a:rPr>
              <a:t/>
            </a:r>
            <a:br>
              <a:rPr lang="en-US" sz="1400" dirty="0" smtClean="0">
                <a:solidFill>
                  <a:srgbClr val="373874"/>
                </a:solidFill>
                <a:latin typeface="Calibri Light" panose="020F0302020204030204"/>
              </a:rPr>
            </a:br>
            <a:r>
              <a:rPr lang="en-US" sz="1400" dirty="0" smtClean="0">
                <a:solidFill>
                  <a:srgbClr val="373874"/>
                </a:solidFill>
                <a:latin typeface="Calibri Light" panose="020F0302020204030204"/>
              </a:rPr>
              <a:t>If </a:t>
            </a:r>
            <a:r>
              <a:rPr lang="en-US" sz="1400" dirty="0">
                <a:solidFill>
                  <a:srgbClr val="373874"/>
                </a:solidFill>
                <a:latin typeface="Calibri Light" panose="020F0302020204030204"/>
              </a:rPr>
              <a:t>patients select YES, they will be prompted with </a:t>
            </a:r>
            <a:r>
              <a:rPr lang="en-US" sz="1400" dirty="0" smtClean="0">
                <a:solidFill>
                  <a:srgbClr val="373874"/>
                </a:solidFill>
                <a:latin typeface="Calibri Light" panose="020F0302020204030204"/>
              </a:rPr>
              <a:t>a follow-up question.</a:t>
            </a:r>
            <a:endParaRPr lang="en-US" sz="1400" dirty="0">
              <a:solidFill>
                <a:srgbClr val="373874"/>
              </a:solidFill>
              <a:latin typeface="Calibri Light" panose="020F0302020204030204"/>
            </a:endParaRPr>
          </a:p>
          <a:p>
            <a:pPr marL="0" lvl="0" indent="0" defTabSz="914400">
              <a:lnSpc>
                <a:spcPct val="100000"/>
              </a:lnSpc>
              <a:spcBef>
                <a:spcPts val="1000"/>
              </a:spcBef>
              <a:spcAft>
                <a:spcPts val="1000"/>
              </a:spcAft>
              <a:buNone/>
            </a:pPr>
            <a:r>
              <a:rPr lang="en-US" sz="1600" dirty="0">
                <a:solidFill>
                  <a:srgbClr val="373874"/>
                </a:solidFill>
                <a:latin typeface="Calibri Light" panose="020F0302020204030204"/>
              </a:rPr>
              <a:t>			</a:t>
            </a:r>
            <a:endParaRPr lang="en-US" sz="1600" dirty="0"/>
          </a:p>
        </p:txBody>
      </p:sp>
      <p:pic>
        <p:nvPicPr>
          <p:cNvPr id="6" name="Picture 5"/>
          <p:cNvPicPr/>
          <p:nvPr/>
        </p:nvPicPr>
        <p:blipFill>
          <a:blip r:embed="rId2"/>
          <a:stretch>
            <a:fillRect/>
          </a:stretch>
        </p:blipFill>
        <p:spPr>
          <a:xfrm>
            <a:off x="1762192" y="3037103"/>
            <a:ext cx="4858385" cy="2393950"/>
          </a:xfrm>
          <a:prstGeom prst="rect">
            <a:avLst/>
          </a:prstGeom>
          <a:ln w="3175">
            <a:solidFill>
              <a:schemeClr val="tx1"/>
            </a:solidFill>
          </a:ln>
        </p:spPr>
      </p:pic>
    </p:spTree>
    <p:extLst>
      <p:ext uri="{BB962C8B-B14F-4D97-AF65-F5344CB8AC3E}">
        <p14:creationId xmlns:p14="http://schemas.microsoft.com/office/powerpoint/2010/main" val="889713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5</a:t>
            </a:fld>
            <a:endParaRPr lang="en-US" dirty="0"/>
          </a:p>
        </p:txBody>
      </p:sp>
      <p:sp>
        <p:nvSpPr>
          <p:cNvPr id="3" name="Subtitle 2"/>
          <p:cNvSpPr>
            <a:spLocks noGrp="1"/>
          </p:cNvSpPr>
          <p:nvPr>
            <p:ph type="subTitle" idx="4"/>
          </p:nvPr>
        </p:nvSpPr>
        <p:spPr/>
        <p:txBody>
          <a:bodyPr/>
          <a:lstStyle/>
          <a:p>
            <a:r>
              <a:rPr lang="en-US" dirty="0" smtClean="0"/>
              <a:t>Self-selection questions</a:t>
            </a:r>
            <a:endParaRPr lang="en-US" dirty="0"/>
          </a:p>
        </p:txBody>
      </p:sp>
      <p:sp>
        <p:nvSpPr>
          <p:cNvPr id="4" name="Text Placeholder 3"/>
          <p:cNvSpPr>
            <a:spLocks noGrp="1"/>
          </p:cNvSpPr>
          <p:nvPr>
            <p:ph type="body" sz="quarter" idx="13"/>
          </p:nvPr>
        </p:nvSpPr>
        <p:spPr>
          <a:xfrm>
            <a:off x="457200" y="2024158"/>
            <a:ext cx="8321040" cy="3770250"/>
          </a:xfrm>
        </p:spPr>
        <p:txBody>
          <a:bodyPr/>
          <a:lstStyle/>
          <a:p>
            <a:pPr marL="0" lvl="0" indent="0" defTabSz="914400">
              <a:lnSpc>
                <a:spcPct val="100000"/>
              </a:lnSpc>
              <a:spcBef>
                <a:spcPts val="1000"/>
              </a:spcBef>
              <a:spcAft>
                <a:spcPts val="1000"/>
              </a:spcAft>
              <a:buNone/>
            </a:pPr>
            <a:endParaRPr lang="en-US" dirty="0" smtClean="0">
              <a:solidFill>
                <a:srgbClr val="373874"/>
              </a:solidFill>
              <a:latin typeface="Calibri Light" panose="020F0302020204030204"/>
            </a:endParaRPr>
          </a:p>
          <a:p>
            <a:pPr marL="0" lvl="0" indent="0" defTabSz="914400">
              <a:lnSpc>
                <a:spcPct val="100000"/>
              </a:lnSpc>
              <a:spcBef>
                <a:spcPts val="1000"/>
              </a:spcBef>
              <a:spcAft>
                <a:spcPts val="1000"/>
              </a:spcAft>
              <a:buNone/>
            </a:pPr>
            <a:endParaRPr lang="en-US" dirty="0">
              <a:solidFill>
                <a:srgbClr val="373874"/>
              </a:solidFill>
              <a:latin typeface="Calibri Light" panose="020F0302020204030204"/>
            </a:endParaRPr>
          </a:p>
          <a:p>
            <a:pPr marL="0" lvl="0" indent="0" defTabSz="914400">
              <a:lnSpc>
                <a:spcPct val="100000"/>
              </a:lnSpc>
              <a:spcBef>
                <a:spcPts val="1000"/>
              </a:spcBef>
              <a:spcAft>
                <a:spcPts val="1000"/>
              </a:spcAft>
              <a:buNone/>
            </a:pPr>
            <a:endParaRPr lang="en-US" dirty="0" smtClean="0">
              <a:solidFill>
                <a:srgbClr val="373874"/>
              </a:solidFill>
              <a:latin typeface="Calibri Light" panose="020F0302020204030204"/>
            </a:endParaRPr>
          </a:p>
          <a:p>
            <a:pPr marL="0" lvl="0" indent="0" defTabSz="914400">
              <a:lnSpc>
                <a:spcPct val="100000"/>
              </a:lnSpc>
              <a:spcBef>
                <a:spcPts val="1000"/>
              </a:spcBef>
              <a:spcAft>
                <a:spcPts val="1000"/>
              </a:spcAft>
              <a:buNone/>
            </a:pPr>
            <a:endParaRPr lang="en-US" dirty="0">
              <a:solidFill>
                <a:srgbClr val="373874"/>
              </a:solidFill>
              <a:latin typeface="Calibri Light" panose="020F0302020204030204"/>
            </a:endParaRPr>
          </a:p>
          <a:p>
            <a:pPr marL="0" lvl="0" indent="0" defTabSz="914400">
              <a:lnSpc>
                <a:spcPct val="100000"/>
              </a:lnSpc>
              <a:spcBef>
                <a:spcPts val="1000"/>
              </a:spcBef>
              <a:spcAft>
                <a:spcPts val="1000"/>
              </a:spcAft>
              <a:buNone/>
            </a:pPr>
            <a:endParaRPr lang="en-US" sz="1400" dirty="0" smtClean="0">
              <a:solidFill>
                <a:srgbClr val="373874"/>
              </a:solidFill>
              <a:latin typeface="Calibri Light" panose="020F0302020204030204"/>
            </a:endParaRPr>
          </a:p>
          <a:p>
            <a:pPr marL="0" lvl="0" indent="0" defTabSz="914400">
              <a:lnSpc>
                <a:spcPct val="100000"/>
              </a:lnSpc>
              <a:spcBef>
                <a:spcPts val="1000"/>
              </a:spcBef>
              <a:spcAft>
                <a:spcPts val="1000"/>
              </a:spcAft>
              <a:buNone/>
            </a:pPr>
            <a:r>
              <a:rPr lang="en-US" sz="1400" dirty="0" smtClean="0">
                <a:solidFill>
                  <a:srgbClr val="373874"/>
                </a:solidFill>
                <a:latin typeface="Calibri Light" panose="020F0302020204030204"/>
              </a:rPr>
              <a:t>If </a:t>
            </a:r>
            <a:r>
              <a:rPr lang="en-US" sz="1400" dirty="0">
                <a:solidFill>
                  <a:srgbClr val="373874"/>
                </a:solidFill>
                <a:latin typeface="Calibri Light" panose="020F0302020204030204"/>
              </a:rPr>
              <a:t>patients select NO, they will be directed to </a:t>
            </a:r>
            <a:r>
              <a:rPr lang="en-US" sz="1400" b="1" u="sng" dirty="0">
                <a:solidFill>
                  <a:srgbClr val="373874"/>
                </a:solidFill>
                <a:latin typeface="Calibri Light" panose="020F0302020204030204"/>
              </a:rPr>
              <a:t>Your Symptoms Matter – Prostate Cancer.  </a:t>
            </a:r>
            <a:r>
              <a:rPr lang="en-US" sz="1400" b="1" u="sng" dirty="0" smtClean="0">
                <a:solidFill>
                  <a:srgbClr val="373874"/>
                </a:solidFill>
                <a:latin typeface="Calibri Light" panose="020F0302020204030204"/>
              </a:rPr>
              <a:t/>
            </a:r>
            <a:br>
              <a:rPr lang="en-US" sz="1400" b="1" u="sng" dirty="0" smtClean="0">
                <a:solidFill>
                  <a:srgbClr val="373874"/>
                </a:solidFill>
                <a:latin typeface="Calibri Light" panose="020F0302020204030204"/>
              </a:rPr>
            </a:br>
            <a:r>
              <a:rPr lang="en-US" sz="1400" dirty="0" smtClean="0">
                <a:solidFill>
                  <a:srgbClr val="373874"/>
                </a:solidFill>
                <a:latin typeface="Calibri Light" panose="020F0302020204030204"/>
              </a:rPr>
              <a:t>If </a:t>
            </a:r>
            <a:r>
              <a:rPr lang="en-US" sz="1400" dirty="0">
                <a:solidFill>
                  <a:srgbClr val="373874"/>
                </a:solidFill>
                <a:latin typeface="Calibri Light" panose="020F0302020204030204"/>
              </a:rPr>
              <a:t>patients select YES, they will be directed to </a:t>
            </a:r>
            <a:r>
              <a:rPr lang="en-US" sz="1400" b="1" u="sng" dirty="0">
                <a:solidFill>
                  <a:srgbClr val="373874"/>
                </a:solidFill>
                <a:latin typeface="Calibri Light" panose="020F0302020204030204"/>
              </a:rPr>
              <a:t>Your Symptoms Matter – General Symptoms. </a:t>
            </a:r>
          </a:p>
          <a:p>
            <a:pPr marL="342900" lvl="0" indent="-342900" defTabSz="914400">
              <a:lnSpc>
                <a:spcPct val="100000"/>
              </a:lnSpc>
              <a:spcBef>
                <a:spcPts val="1000"/>
              </a:spcBef>
              <a:buFont typeface="Arial" panose="020B0604020202020204" pitchFamily="34" charset="0"/>
              <a:buChar char="•"/>
            </a:pPr>
            <a:r>
              <a:rPr lang="en-US" sz="1400" dirty="0">
                <a:solidFill>
                  <a:srgbClr val="373874"/>
                </a:solidFill>
                <a:latin typeface="Calibri Light" panose="020F0302020204030204"/>
              </a:rPr>
              <a:t>These questionnaires will be explained in the following slides. </a:t>
            </a:r>
          </a:p>
          <a:p>
            <a:endParaRPr lang="en-US" dirty="0"/>
          </a:p>
        </p:txBody>
      </p:sp>
      <p:pic>
        <p:nvPicPr>
          <p:cNvPr id="6" name="Picture 5"/>
          <p:cNvPicPr/>
          <p:nvPr/>
        </p:nvPicPr>
        <p:blipFill>
          <a:blip r:embed="rId2"/>
          <a:stretch>
            <a:fillRect/>
          </a:stretch>
        </p:blipFill>
        <p:spPr>
          <a:xfrm>
            <a:off x="2113013" y="2024158"/>
            <a:ext cx="4353560" cy="2126615"/>
          </a:xfrm>
          <a:prstGeom prst="rect">
            <a:avLst/>
          </a:prstGeom>
          <a:ln w="3175">
            <a:solidFill>
              <a:schemeClr val="tx1"/>
            </a:solidFill>
          </a:ln>
        </p:spPr>
      </p:pic>
    </p:spTree>
    <p:extLst>
      <p:ext uri="{BB962C8B-B14F-4D97-AF65-F5344CB8AC3E}">
        <p14:creationId xmlns:p14="http://schemas.microsoft.com/office/powerpoint/2010/main" val="314444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6</a:t>
            </a:fld>
            <a:endParaRPr lang="en-US"/>
          </a:p>
        </p:txBody>
      </p:sp>
      <p:sp>
        <p:nvSpPr>
          <p:cNvPr id="3" name="Subtitle 2"/>
          <p:cNvSpPr>
            <a:spLocks noGrp="1"/>
          </p:cNvSpPr>
          <p:nvPr>
            <p:ph type="subTitle" idx="4"/>
          </p:nvPr>
        </p:nvSpPr>
        <p:spPr/>
        <p:txBody>
          <a:bodyPr/>
          <a:lstStyle/>
          <a:p>
            <a:r>
              <a:rPr lang="en-US" dirty="0" smtClean="0"/>
              <a:t>Self-selection questions</a:t>
            </a:r>
            <a:endParaRPr lang="en-US" dirty="0"/>
          </a:p>
        </p:txBody>
      </p:sp>
      <p:sp>
        <p:nvSpPr>
          <p:cNvPr id="4" name="Text Placeholder 3"/>
          <p:cNvSpPr>
            <a:spLocks noGrp="1"/>
          </p:cNvSpPr>
          <p:nvPr>
            <p:ph type="body" sz="quarter" idx="13"/>
          </p:nvPr>
        </p:nvSpPr>
        <p:spPr>
          <a:xfrm>
            <a:off x="457200" y="2024158"/>
            <a:ext cx="8434137" cy="3859284"/>
          </a:xfrm>
        </p:spPr>
        <p:txBody>
          <a:bodyPr/>
          <a:lstStyle/>
          <a:p>
            <a:pPr lvl="0"/>
            <a:r>
              <a:rPr lang="en-US" sz="1600" dirty="0">
                <a:solidFill>
                  <a:srgbClr val="373874"/>
                </a:solidFill>
                <a:latin typeface="Calibri Light" panose="020F0302020204030204"/>
              </a:rPr>
              <a:t>Should patients qualify to complete </a:t>
            </a:r>
            <a:r>
              <a:rPr lang="en-US" sz="1600" b="1" u="sng" dirty="0">
                <a:solidFill>
                  <a:srgbClr val="373874"/>
                </a:solidFill>
                <a:latin typeface="Calibri Light" panose="020F0302020204030204"/>
              </a:rPr>
              <a:t>Your Symptoms Matter – Prostate Cancer </a:t>
            </a:r>
            <a:r>
              <a:rPr lang="en-US" sz="1600" dirty="0">
                <a:solidFill>
                  <a:srgbClr val="373874"/>
                </a:solidFill>
                <a:latin typeface="Calibri Light" panose="020F0302020204030204"/>
              </a:rPr>
              <a:t>questionnaire, they may be prompted with a third and final question that allows them to skip the questionnaire if their symptoms have not changed from a recent visit (within </a:t>
            </a:r>
            <a:r>
              <a:rPr lang="en-US" sz="1600" dirty="0" smtClean="0">
                <a:solidFill>
                  <a:srgbClr val="373874"/>
                </a:solidFill>
                <a:latin typeface="Calibri Light" panose="020F0302020204030204"/>
              </a:rPr>
              <a:t>13 days </a:t>
            </a:r>
            <a:r>
              <a:rPr lang="en-US" sz="1600" dirty="0">
                <a:solidFill>
                  <a:srgbClr val="373874"/>
                </a:solidFill>
                <a:latin typeface="Calibri Light" panose="020F0302020204030204"/>
              </a:rPr>
              <a:t>of last completed questionnaire):</a:t>
            </a:r>
          </a:p>
          <a:p>
            <a:endParaRPr lang="en-US" dirty="0"/>
          </a:p>
        </p:txBody>
      </p:sp>
      <p:pic>
        <p:nvPicPr>
          <p:cNvPr id="6" name="Picture 5"/>
          <p:cNvPicPr>
            <a:picLocks noChangeAspect="1"/>
          </p:cNvPicPr>
          <p:nvPr/>
        </p:nvPicPr>
        <p:blipFill>
          <a:blip r:embed="rId2"/>
          <a:stretch>
            <a:fillRect/>
          </a:stretch>
        </p:blipFill>
        <p:spPr>
          <a:xfrm>
            <a:off x="2369704" y="3008111"/>
            <a:ext cx="4609127" cy="3348239"/>
          </a:xfrm>
          <a:prstGeom prst="rect">
            <a:avLst/>
          </a:prstGeom>
        </p:spPr>
      </p:pic>
    </p:spTree>
    <p:extLst>
      <p:ext uri="{BB962C8B-B14F-4D97-AF65-F5344CB8AC3E}">
        <p14:creationId xmlns:p14="http://schemas.microsoft.com/office/powerpoint/2010/main" val="144202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8A7EBE-86EF-4D46-BBBA-56D187EC3882}" type="slidenum">
              <a:rPr lang="en-US" smtClean="0"/>
              <a:pPr/>
              <a:t>7</a:t>
            </a:fld>
            <a:endParaRPr lang="en-US"/>
          </a:p>
        </p:txBody>
      </p:sp>
      <p:sp>
        <p:nvSpPr>
          <p:cNvPr id="3" name="Subtitle 2"/>
          <p:cNvSpPr>
            <a:spLocks noGrp="1"/>
          </p:cNvSpPr>
          <p:nvPr>
            <p:ph type="subTitle" idx="4"/>
          </p:nvPr>
        </p:nvSpPr>
        <p:spPr>
          <a:xfrm>
            <a:off x="444499" y="1552769"/>
            <a:ext cx="7869321" cy="307777"/>
          </a:xfrm>
        </p:spPr>
        <p:txBody>
          <a:bodyPr/>
          <a:lstStyle/>
          <a:p>
            <a:r>
              <a:rPr lang="en-US" dirty="0" smtClean="0"/>
              <a:t>How can you help patients with the self-selection questions?</a:t>
            </a:r>
            <a:endParaRPr lang="en-US" dirty="0"/>
          </a:p>
        </p:txBody>
      </p:sp>
      <p:sp>
        <p:nvSpPr>
          <p:cNvPr id="4" name="Text Placeholder 3"/>
          <p:cNvSpPr>
            <a:spLocks noGrp="1"/>
          </p:cNvSpPr>
          <p:nvPr>
            <p:ph type="body" sz="quarter" idx="13"/>
          </p:nvPr>
        </p:nvSpPr>
        <p:spPr>
          <a:xfrm>
            <a:off x="457200" y="1863398"/>
            <a:ext cx="8542421" cy="4063821"/>
          </a:xfrm>
        </p:spPr>
        <p:txBody>
          <a:bodyPr/>
          <a:lstStyle/>
          <a:p>
            <a:pPr marL="280988" lvl="0" indent="-280988">
              <a:buFont typeface="Arial" panose="020B0604020202020204" pitchFamily="34" charset="0"/>
              <a:buChar char="•"/>
            </a:pPr>
            <a:r>
              <a:rPr lang="en-US" sz="1800" dirty="0">
                <a:solidFill>
                  <a:srgbClr val="373874"/>
                </a:solidFill>
                <a:latin typeface="Calibri Light" panose="020F0302020204030204"/>
              </a:rPr>
              <a:t>Explain to patients why these questions are in place: </a:t>
            </a:r>
          </a:p>
          <a:p>
            <a:pPr marL="966788" lvl="1" indent="-280988">
              <a:lnSpc>
                <a:spcPts val="2300"/>
              </a:lnSpc>
              <a:buFont typeface="Arial" panose="020B0604020202020204" pitchFamily="34" charset="0"/>
              <a:buChar char="•"/>
            </a:pPr>
            <a:r>
              <a:rPr lang="en-US" sz="1600" dirty="0">
                <a:solidFill>
                  <a:srgbClr val="373874"/>
                </a:solidFill>
                <a:latin typeface="Calibri Light" panose="020F0302020204030204"/>
              </a:rPr>
              <a:t>It is important that they are aware that these questions help to provide patients with the correct questionnaire and the one most relevant to them</a:t>
            </a:r>
          </a:p>
          <a:p>
            <a:pPr marL="966788" lvl="1" indent="-280988">
              <a:lnSpc>
                <a:spcPts val="2300"/>
              </a:lnSpc>
              <a:buFont typeface="Arial" panose="020B0604020202020204" pitchFamily="34" charset="0"/>
              <a:buChar char="•"/>
            </a:pPr>
            <a:r>
              <a:rPr lang="en-US" sz="1600" dirty="0">
                <a:solidFill>
                  <a:srgbClr val="373874"/>
                </a:solidFill>
                <a:latin typeface="Calibri Light" panose="020F0302020204030204"/>
              </a:rPr>
              <a:t>Eventually we hope to build a system that will know who should get which questionnaire without needing self-selection questions, but that is going to take some time</a:t>
            </a:r>
          </a:p>
          <a:p>
            <a:pPr lvl="1" indent="0">
              <a:lnSpc>
                <a:spcPts val="2300"/>
              </a:lnSpc>
              <a:buNone/>
            </a:pPr>
            <a:endParaRPr lang="en-US" sz="1600" dirty="0">
              <a:solidFill>
                <a:srgbClr val="373874"/>
              </a:solidFill>
              <a:latin typeface="Calibri Light" panose="020F0302020204030204"/>
            </a:endParaRPr>
          </a:p>
          <a:p>
            <a:pPr marL="280988" lvl="0" indent="-280988">
              <a:buFont typeface="Arial" panose="020B0604020202020204" pitchFamily="34" charset="0"/>
              <a:buChar char="•"/>
            </a:pPr>
            <a:r>
              <a:rPr lang="en-US" sz="1800" dirty="0">
                <a:solidFill>
                  <a:srgbClr val="373874"/>
                </a:solidFill>
                <a:latin typeface="Calibri Light" panose="020F0302020204030204"/>
              </a:rPr>
              <a:t>It is possible to go backwards if a </a:t>
            </a:r>
            <a:r>
              <a:rPr lang="en-US" sz="1800" dirty="0" smtClean="0">
                <a:solidFill>
                  <a:srgbClr val="373874"/>
                </a:solidFill>
                <a:latin typeface="Calibri Light" panose="020F0302020204030204"/>
              </a:rPr>
              <a:t>question</a:t>
            </a:r>
            <a:br>
              <a:rPr lang="en-US" sz="1800" dirty="0" smtClean="0">
                <a:solidFill>
                  <a:srgbClr val="373874"/>
                </a:solidFill>
                <a:latin typeface="Calibri Light" panose="020F0302020204030204"/>
              </a:rPr>
            </a:br>
            <a:r>
              <a:rPr lang="en-US" sz="1800" dirty="0" smtClean="0">
                <a:solidFill>
                  <a:srgbClr val="373874"/>
                </a:solidFill>
                <a:latin typeface="Calibri Light" panose="020F0302020204030204"/>
              </a:rPr>
              <a:t>is </a:t>
            </a:r>
            <a:r>
              <a:rPr lang="en-US" sz="1800" dirty="0">
                <a:solidFill>
                  <a:srgbClr val="373874"/>
                </a:solidFill>
                <a:latin typeface="Calibri Light" panose="020F0302020204030204"/>
              </a:rPr>
              <a:t>selected incorrectly</a:t>
            </a:r>
          </a:p>
          <a:p>
            <a:pPr marL="966788" lvl="1" indent="-280988">
              <a:lnSpc>
                <a:spcPts val="2300"/>
              </a:lnSpc>
              <a:buFont typeface="Arial" panose="020B0604020202020204" pitchFamily="34" charset="0"/>
              <a:buChar char="•"/>
            </a:pPr>
            <a:r>
              <a:rPr lang="en-US" sz="1600" dirty="0">
                <a:solidFill>
                  <a:srgbClr val="373874"/>
                </a:solidFill>
                <a:latin typeface="Calibri Light" panose="020F0302020204030204"/>
              </a:rPr>
              <a:t>There is a </a:t>
            </a:r>
            <a:r>
              <a:rPr lang="en-US" sz="1600" dirty="0" smtClean="0">
                <a:solidFill>
                  <a:srgbClr val="373874"/>
                </a:solidFill>
                <a:latin typeface="Calibri Light" panose="020F0302020204030204"/>
              </a:rPr>
              <a:t>‘Start Over’ </a:t>
            </a:r>
            <a:r>
              <a:rPr lang="en-US" sz="1600" dirty="0">
                <a:solidFill>
                  <a:srgbClr val="373874"/>
                </a:solidFill>
                <a:latin typeface="Calibri Light" panose="020F0302020204030204"/>
              </a:rPr>
              <a:t>button available </a:t>
            </a:r>
            <a:r>
              <a:rPr lang="en-US" sz="1600" dirty="0" smtClean="0">
                <a:solidFill>
                  <a:srgbClr val="373874"/>
                </a:solidFill>
                <a:latin typeface="Calibri Light" panose="020F0302020204030204"/>
              </a:rPr>
              <a:t/>
            </a:r>
            <a:br>
              <a:rPr lang="en-US" sz="1600" dirty="0" smtClean="0">
                <a:solidFill>
                  <a:srgbClr val="373874"/>
                </a:solidFill>
                <a:latin typeface="Calibri Light" panose="020F0302020204030204"/>
              </a:rPr>
            </a:br>
            <a:r>
              <a:rPr lang="en-US" sz="1600" dirty="0" smtClean="0">
                <a:solidFill>
                  <a:srgbClr val="373874"/>
                </a:solidFill>
                <a:latin typeface="Calibri Light" panose="020F0302020204030204"/>
              </a:rPr>
              <a:t>if </a:t>
            </a:r>
            <a:r>
              <a:rPr lang="en-US" sz="1600" dirty="0">
                <a:solidFill>
                  <a:srgbClr val="373874"/>
                </a:solidFill>
                <a:latin typeface="Calibri Light" panose="020F0302020204030204"/>
              </a:rPr>
              <a:t>the wrong questionnaire is </a:t>
            </a:r>
            <a:r>
              <a:rPr lang="en-US" sz="1600" dirty="0" smtClean="0">
                <a:solidFill>
                  <a:srgbClr val="373874"/>
                </a:solidFill>
                <a:latin typeface="Calibri Light" panose="020F0302020204030204"/>
              </a:rPr>
              <a:t>selected</a:t>
            </a:r>
            <a:endParaRPr lang="en-US" sz="1600" b="1" dirty="0">
              <a:solidFill>
                <a:srgbClr val="373874"/>
              </a:solidFill>
              <a:latin typeface="Calibri Light" panose="020F0302020204030204"/>
            </a:endParaRPr>
          </a:p>
          <a:p>
            <a:pPr lvl="1" indent="0">
              <a:lnSpc>
                <a:spcPts val="2300"/>
              </a:lnSpc>
              <a:buNone/>
            </a:pPr>
            <a:endParaRPr lang="en-US" sz="1800" dirty="0">
              <a:solidFill>
                <a:srgbClr val="373874"/>
              </a:solidFill>
              <a:latin typeface="Calibri Light" panose="020F0302020204030204"/>
            </a:endParaRPr>
          </a:p>
          <a:p>
            <a:pPr marL="280988" lvl="0" indent="-280988">
              <a:buFont typeface="Arial" panose="020B0604020202020204" pitchFamily="34" charset="0"/>
              <a:buChar char="•"/>
            </a:pPr>
            <a:r>
              <a:rPr lang="en-US" sz="1800" dirty="0">
                <a:solidFill>
                  <a:srgbClr val="373874"/>
                </a:solidFill>
                <a:latin typeface="Calibri Light" panose="020F0302020204030204"/>
              </a:rPr>
              <a:t>Listen to their concerns and questions and assist in clarifying any terminology</a:t>
            </a:r>
          </a:p>
          <a:p>
            <a:endParaRPr lang="en-US" sz="1600" dirty="0"/>
          </a:p>
        </p:txBody>
      </p:sp>
      <p:pic>
        <p:nvPicPr>
          <p:cNvPr id="6" name="Picture 5"/>
          <p:cNvPicPr>
            <a:picLocks noChangeAspect="1"/>
          </p:cNvPicPr>
          <p:nvPr/>
        </p:nvPicPr>
        <p:blipFill>
          <a:blip r:embed="rId2"/>
          <a:stretch>
            <a:fillRect/>
          </a:stretch>
        </p:blipFill>
        <p:spPr>
          <a:xfrm>
            <a:off x="4728410" y="3749782"/>
            <a:ext cx="4140051" cy="2048082"/>
          </a:xfrm>
          <a:prstGeom prst="rect">
            <a:avLst/>
          </a:prstGeom>
        </p:spPr>
      </p:pic>
      <p:sp>
        <p:nvSpPr>
          <p:cNvPr id="7" name="Oval 6"/>
          <p:cNvSpPr/>
          <p:nvPr/>
        </p:nvSpPr>
        <p:spPr>
          <a:xfrm>
            <a:off x="5029201" y="3912125"/>
            <a:ext cx="890337" cy="29646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983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04383" y="1782038"/>
            <a:ext cx="4838700" cy="3492500"/>
          </a:xfrm>
          <a:prstGeom prst="rect">
            <a:avLst/>
          </a:prstGeom>
        </p:spPr>
      </p:pic>
      <p:pic>
        <p:nvPicPr>
          <p:cNvPr id="3" name="Picture 2"/>
          <p:cNvPicPr>
            <a:picLocks noChangeAspect="1"/>
          </p:cNvPicPr>
          <p:nvPr/>
        </p:nvPicPr>
        <p:blipFill>
          <a:blip r:embed="rId4"/>
          <a:stretch>
            <a:fillRect/>
          </a:stretch>
        </p:blipFill>
        <p:spPr>
          <a:xfrm>
            <a:off x="1051983" y="1629638"/>
            <a:ext cx="4838700" cy="3492500"/>
          </a:xfrm>
          <a:prstGeom prst="rect">
            <a:avLst/>
          </a:prstGeom>
        </p:spPr>
      </p:pic>
      <p:sp>
        <p:nvSpPr>
          <p:cNvPr id="4" name="Title 3"/>
          <p:cNvSpPr>
            <a:spLocks noGrp="1"/>
          </p:cNvSpPr>
          <p:nvPr>
            <p:ph type="ctrTitle"/>
          </p:nvPr>
        </p:nvSpPr>
        <p:spPr>
          <a:xfrm>
            <a:off x="1246333" y="2279556"/>
            <a:ext cx="4256244" cy="1481706"/>
          </a:xfrm>
        </p:spPr>
        <p:txBody>
          <a:bodyPr/>
          <a:lstStyle/>
          <a:p>
            <a:r>
              <a:rPr lang="en-US" sz="3200" dirty="0" smtClean="0">
                <a:solidFill>
                  <a:schemeClr val="accent2"/>
                </a:solidFill>
              </a:rPr>
              <a:t>Your Symptoms Matter – General Symptoms </a:t>
            </a:r>
            <a:endParaRPr lang="en-US" sz="3200" dirty="0">
              <a:solidFill>
                <a:schemeClr val="accent2"/>
              </a:solidFill>
            </a:endParaRPr>
          </a:p>
        </p:txBody>
      </p:sp>
      <p:sp>
        <p:nvSpPr>
          <p:cNvPr id="6" name="Round Single Corner Rectangle 5"/>
          <p:cNvSpPr/>
          <p:nvPr/>
        </p:nvSpPr>
        <p:spPr>
          <a:xfrm rot="5400000">
            <a:off x="1286227" y="2809525"/>
            <a:ext cx="419101" cy="2991556"/>
          </a:xfrm>
          <a:prstGeom prst="round1Rect">
            <a:avLst>
              <a:gd name="adj" fmla="val 38036"/>
            </a:avLst>
          </a:prstGeom>
          <a:gradFill flip="none" rotWithShape="1">
            <a:gsLst>
              <a:gs pos="0">
                <a:schemeClr val="tx2"/>
              </a:gs>
              <a:gs pos="26000">
                <a:schemeClr val="accent2"/>
              </a:gs>
              <a:gs pos="100000">
                <a:schemeClr val="accent3"/>
              </a:gs>
              <a:gs pos="73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EBEB"/>
              </a:solidFill>
            </a:endParaRPr>
          </a:p>
        </p:txBody>
      </p:sp>
      <p:sp>
        <p:nvSpPr>
          <p:cNvPr id="5" name="Subtitle 4"/>
          <p:cNvSpPr>
            <a:spLocks noGrp="1"/>
          </p:cNvSpPr>
          <p:nvPr>
            <p:ph type="subTitle" idx="1"/>
          </p:nvPr>
        </p:nvSpPr>
        <p:spPr>
          <a:xfrm>
            <a:off x="110555" y="4170712"/>
            <a:ext cx="3263900" cy="307961"/>
          </a:xfrm>
        </p:spPr>
        <p:txBody>
          <a:bodyPr>
            <a:normAutofit/>
          </a:bodyPr>
          <a:lstStyle/>
          <a:p>
            <a:r>
              <a:rPr lang="en-US" dirty="0" smtClean="0"/>
              <a:t>Formerly known as </a:t>
            </a:r>
            <a:r>
              <a:rPr lang="en-US" dirty="0" err="1" smtClean="0"/>
              <a:t>esas</a:t>
            </a:r>
            <a:endParaRPr lang="en-US" dirty="0"/>
          </a:p>
        </p:txBody>
      </p:sp>
    </p:spTree>
    <p:extLst>
      <p:ext uri="{BB962C8B-B14F-4D97-AF65-F5344CB8AC3E}">
        <p14:creationId xmlns:p14="http://schemas.microsoft.com/office/powerpoint/2010/main" val="927667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8A7EBE-86EF-4D46-BBBA-56D187EC3882}" type="slidenum">
              <a:rPr lang="en-US" smtClean="0"/>
              <a:pPr/>
              <a:t>9</a:t>
            </a:fld>
            <a:endParaRPr lang="en-US" dirty="0"/>
          </a:p>
        </p:txBody>
      </p:sp>
      <p:sp>
        <p:nvSpPr>
          <p:cNvPr id="6" name="Subtitle 5"/>
          <p:cNvSpPr>
            <a:spLocks noGrp="1"/>
          </p:cNvSpPr>
          <p:nvPr>
            <p:ph type="subTitle" idx="4"/>
          </p:nvPr>
        </p:nvSpPr>
        <p:spPr>
          <a:xfrm>
            <a:off x="444499" y="1552769"/>
            <a:ext cx="6798511" cy="307777"/>
          </a:xfrm>
        </p:spPr>
        <p:txBody>
          <a:bodyPr>
            <a:normAutofit/>
          </a:bodyPr>
          <a:lstStyle/>
          <a:p>
            <a:r>
              <a:rPr lang="en-US" dirty="0" smtClean="0"/>
              <a:t>Your Symptoms Matter – General Symptoms</a:t>
            </a:r>
            <a:endParaRPr lang="en-US" dirty="0"/>
          </a:p>
        </p:txBody>
      </p:sp>
      <p:sp>
        <p:nvSpPr>
          <p:cNvPr id="7" name="Text Placeholder 6"/>
          <p:cNvSpPr>
            <a:spLocks noGrp="1"/>
          </p:cNvSpPr>
          <p:nvPr>
            <p:ph type="body" sz="quarter" idx="13"/>
          </p:nvPr>
        </p:nvSpPr>
        <p:spPr>
          <a:xfrm>
            <a:off x="457200" y="2024158"/>
            <a:ext cx="8458200" cy="4136010"/>
          </a:xfrm>
        </p:spPr>
        <p:txBody>
          <a:bodyPr>
            <a:noAutofit/>
          </a:bodyPr>
          <a:lstStyle/>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Most patients will complete </a:t>
            </a:r>
            <a:r>
              <a:rPr lang="en-US" sz="1800" b="1" u="sng" dirty="0">
                <a:solidFill>
                  <a:srgbClr val="373874"/>
                </a:solidFill>
                <a:latin typeface="Calibri Light" panose="020F0302020204030204"/>
              </a:rPr>
              <a:t>Your Symptoms Matter – General Symptoms </a:t>
            </a:r>
            <a:r>
              <a:rPr lang="en-US" sz="1800" dirty="0">
                <a:solidFill>
                  <a:srgbClr val="373874"/>
                </a:solidFill>
                <a:latin typeface="Calibri Light" panose="020F0302020204030204"/>
              </a:rPr>
              <a:t>(formally known as ESAS) screening tool</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There are 10 multiple choice questions (9 related to specific symptoms and 1 “other” for any symptoms not asked) with each symptom rated on a scale of “0 to 10”</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A score of “0" means you do not have the symptom, whereas a score of "10" means that your symptom is at its very worst</a:t>
            </a:r>
          </a:p>
          <a:p>
            <a:pPr marL="971550" lvl="1" defTabSz="914400">
              <a:lnSpc>
                <a:spcPct val="90000"/>
              </a:lnSpc>
              <a:spcBef>
                <a:spcPts val="500"/>
              </a:spcBef>
              <a:buFont typeface="Arial" panose="020B0604020202020204" pitchFamily="34" charset="0"/>
              <a:buChar char="•"/>
            </a:pPr>
            <a:r>
              <a:rPr lang="en-US" sz="1600" dirty="0">
                <a:solidFill>
                  <a:srgbClr val="373874"/>
                </a:solidFill>
                <a:latin typeface="Calibri Light" panose="020F0302020204030204"/>
              </a:rPr>
              <a:t>It is important for patients to answer the questions from their own perspective. Refrain from offering your own perspective (e.g. giving an example that stubbing your toe might be worth a 3)</a:t>
            </a:r>
          </a:p>
          <a:p>
            <a:pPr marL="685800" lvl="1" indent="0" defTabSz="914400">
              <a:lnSpc>
                <a:spcPct val="90000"/>
              </a:lnSpc>
              <a:spcBef>
                <a:spcPts val="500"/>
              </a:spcBef>
              <a:buNone/>
            </a:pPr>
            <a:endParaRPr lang="en-US" sz="1600" dirty="0">
              <a:solidFill>
                <a:srgbClr val="373874"/>
              </a:solidFill>
              <a:latin typeface="Calibri Light" panose="020F0302020204030204"/>
            </a:endParaRPr>
          </a:p>
          <a:p>
            <a:pPr marL="285750" lvl="0" indent="-285750" defTabSz="914400">
              <a:lnSpc>
                <a:spcPts val="2100"/>
              </a:lnSpc>
              <a:spcBef>
                <a:spcPts val="1000"/>
              </a:spcBef>
              <a:buFont typeface="Arial" panose="020B0604020202020204" pitchFamily="34" charset="0"/>
              <a:buChar char="•"/>
            </a:pPr>
            <a:r>
              <a:rPr lang="en-US" sz="1800" dirty="0">
                <a:solidFill>
                  <a:srgbClr val="373874"/>
                </a:solidFill>
                <a:latin typeface="Calibri Light" panose="020F0302020204030204"/>
              </a:rPr>
              <a:t>The General Symptoms questionnaire is also available in paper form in over 30 different languages – it is advisable to have copies of each language nearby should they be required by patients for completion</a:t>
            </a:r>
          </a:p>
        </p:txBody>
      </p:sp>
    </p:spTree>
    <p:extLst>
      <p:ext uri="{BB962C8B-B14F-4D97-AF65-F5344CB8AC3E}">
        <p14:creationId xmlns:p14="http://schemas.microsoft.com/office/powerpoint/2010/main" val="2792860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95103AD4ECF419B22EDE3F884D3F3" ma:contentTypeVersion="0" ma:contentTypeDescription="Create a new document." ma:contentTypeScope="" ma:versionID="465a1aeaff13e2b41b9ab45a295e437d">
  <xsd:schema xmlns:xsd="http://www.w3.org/2001/XMLSchema" xmlns:xs="http://www.w3.org/2001/XMLSchema" xmlns:p="http://schemas.microsoft.com/office/2006/metadata/properties" xmlns:ns2="7b25fe27-9e88-450d-a5e5-ccf74f0659c6" targetNamespace="http://schemas.microsoft.com/office/2006/metadata/properties" ma:root="true" ma:fieldsID="47b8a7985b5853712b16cbe909fd275c" ns2:_="">
    <xsd:import namespace="7b25fe27-9e88-450d-a5e5-ccf74f0659c6"/>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5fe27-9e88-450d-a5e5-ccf74f0659c6" elementFormDefault="qualified">
    <xsd:import namespace="http://schemas.microsoft.com/office/2006/documentManagement/types"/>
    <xsd:import namespace="http://schemas.microsoft.com/office/infopath/2007/PartnerControls"/>
    <xsd:element name="TaxKeywordTaxHTField" ma:index="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8" nillable="true" ma:displayName="Taxonomy Catch All Column" ma:hidden="true" ma:list="{d8c02b02-9044-4107-930a-fdad099cc039}" ma:internalName="TaxCatchAll" ma:showField="CatchAllData" ma:web="7b25fe27-9e88-450d-a5e5-ccf74f0659c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8c02b02-9044-4107-930a-fdad099cc039}" ma:internalName="TaxCatchAllLabel" ma:readOnly="true" ma:showField="CatchAllDataLabel" ma:web="7b25fe27-9e88-450d-a5e5-ccf74f0659c6"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b25fe27-9e88-450d-a5e5-ccf74f0659c6"/>
    <TaxKeywordTaxHTField xmlns="7b25fe27-9e88-450d-a5e5-ccf74f0659c6">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0A0BDA-A4C7-4F77-A72E-32855A165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5fe27-9e88-450d-a5e5-ccf74f065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C47ED-6E67-405E-97CD-713924522ED0}">
  <ds:schemaRefs>
    <ds:schemaRef ds:uri="http://purl.org/dc/terms/"/>
    <ds:schemaRef ds:uri="7b25fe27-9e88-450d-a5e5-ccf74f0659c6"/>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7496B9A-E7C5-4661-8234-88B56E900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3307</TotalTime>
  <Words>1740</Words>
  <Application>Microsoft Office PowerPoint</Application>
  <PresentationFormat>On-screen Show (4:3)</PresentationFormat>
  <Paragraphs>235</Paragraphs>
  <Slides>36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 Unicode MS</vt:lpstr>
      <vt:lpstr>Arial</vt:lpstr>
      <vt:lpstr>Calibri</vt:lpstr>
      <vt:lpstr>Calibri Light</vt:lpstr>
      <vt:lpstr>Georgia</vt:lpstr>
      <vt:lpstr>Office Theme</vt:lpstr>
      <vt:lpstr>Volunteer Training Resources</vt:lpstr>
      <vt:lpstr>PowerPoint Presentation</vt:lpstr>
      <vt:lpstr>PowerPoint Presentation</vt:lpstr>
      <vt:lpstr>PowerPoint Presentation</vt:lpstr>
      <vt:lpstr>PowerPoint Presentation</vt:lpstr>
      <vt:lpstr>PowerPoint Presentation</vt:lpstr>
      <vt:lpstr>PowerPoint Presentation</vt:lpstr>
      <vt:lpstr>Your Symptoms Matter – General Symptoms </vt:lpstr>
      <vt:lpstr>PowerPoint Presentation</vt:lpstr>
      <vt:lpstr>PowerPoint Presentation</vt:lpstr>
      <vt:lpstr>PowerPoint Presentation</vt:lpstr>
      <vt:lpstr>PowerPoint Presentation</vt:lpstr>
      <vt:lpstr>PowerPoint Presentation</vt:lpstr>
      <vt:lpstr>Your Symptoms Matter – Prostate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Symptoms Matter – Daily Functions</vt:lpstr>
      <vt:lpstr>PowerPoint Presentation</vt:lpstr>
      <vt:lpstr>PowerPoint Presentation</vt:lpstr>
      <vt:lpstr>PowerPoint Presentation</vt:lpstr>
      <vt:lpstr>Your Symptoms Matter – Prostate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Context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Masterbrand template</dc:title>
  <dc:creator>Katrina Lovrick</dc:creator>
  <cp:lastModifiedBy>Archibald, Michelle</cp:lastModifiedBy>
  <cp:revision>54</cp:revision>
  <dcterms:created xsi:type="dcterms:W3CDTF">2015-05-25T14:29:47Z</dcterms:created>
  <dcterms:modified xsi:type="dcterms:W3CDTF">2016-09-27T13:02:51Z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0x010100AC995103AD4ECF419B22EDE3F884D3F3</vt:lpwstr>
  </property>
  <property fmtid="{D5CDD505-2E9C-101B-9397-08002B2CF9AE}" pid="3" name="TaxKeyword">
    <vt:lpwstr/>
  </property>
</Properties>
</file>