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30" r:id="rId3"/>
    <p:sldId id="287" r:id="rId4"/>
    <p:sldId id="288" r:id="rId5"/>
    <p:sldId id="326" r:id="rId6"/>
    <p:sldId id="327" r:id="rId7"/>
    <p:sldId id="332"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33" r:id="rId22"/>
    <p:sldId id="308" r:id="rId23"/>
    <p:sldId id="309" r:id="rId24"/>
    <p:sldId id="310" r:id="rId25"/>
    <p:sldId id="311" r:id="rId26"/>
    <p:sldId id="312" r:id="rId27"/>
    <p:sldId id="313" r:id="rId28"/>
    <p:sldId id="314" r:id="rId29"/>
    <p:sldId id="331" r:id="rId30"/>
    <p:sldId id="315" r:id="rId31"/>
    <p:sldId id="316" r:id="rId32"/>
    <p:sldId id="317" r:id="rId33"/>
    <p:sldId id="318" r:id="rId34"/>
    <p:sldId id="319" r:id="rId35"/>
    <p:sldId id="320" r:id="rId36"/>
    <p:sldId id="329" r:id="rId37"/>
    <p:sldId id="321" r:id="rId38"/>
    <p:sldId id="322" r:id="rId39"/>
    <p:sldId id="323" r:id="rId40"/>
    <p:sldId id="328" r:id="rId41"/>
    <p:sldId id="324" r:id="rId42"/>
    <p:sldId id="325" r:id="rId43"/>
    <p:sldId id="334" r:id="rId44"/>
    <p:sldId id="293" r:id="rId4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que, Mohammad" initials="HM" lastIdx="25" clrIdx="0">
    <p:extLst>
      <p:ext uri="{19B8F6BF-5375-455C-9EA6-DF929625EA0E}">
        <p15:presenceInfo xmlns:p15="http://schemas.microsoft.com/office/powerpoint/2012/main" userId="S-1-5-21-1271423080-98322552-283921195-21664" providerId="AD"/>
      </p:ext>
    </p:extLst>
  </p:cmAuthor>
  <p:cmAuthor id="2" name="Silverman, Caroline" initials="SC" lastIdx="2" clrIdx="1">
    <p:extLst>
      <p:ext uri="{19B8F6BF-5375-455C-9EA6-DF929625EA0E}">
        <p15:presenceInfo xmlns:p15="http://schemas.microsoft.com/office/powerpoint/2012/main" userId="S-1-5-21-1271423080-98322552-283921195-4425" providerId="AD"/>
      </p:ext>
    </p:extLst>
  </p:cmAuthor>
  <p:cmAuthor id="3" name="Heather Holliday" initials="HH" lastIdx="6" clrIdx="2">
    <p:extLst>
      <p:ext uri="{19B8F6BF-5375-455C-9EA6-DF929625EA0E}">
        <p15:presenceInfo xmlns:p15="http://schemas.microsoft.com/office/powerpoint/2012/main" userId="cde8397072ae3a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5F3"/>
    <a:srgbClr val="FBEDE5"/>
    <a:srgbClr val="EEE7E0"/>
    <a:srgbClr val="CEECF5"/>
    <a:srgbClr val="F1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09"/>
    <p:restoredTop sz="94361" autoAdjust="0"/>
  </p:normalViewPr>
  <p:slideViewPr>
    <p:cSldViewPr>
      <p:cViewPr varScale="1">
        <p:scale>
          <a:sx n="106" d="100"/>
          <a:sy n="106" d="100"/>
        </p:scale>
        <p:origin x="2238" y="108"/>
      </p:cViewPr>
      <p:guideLst>
        <p:guide orient="horz" pos="2880"/>
        <p:guide pos="2160"/>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6347" y="0"/>
            <a:ext cx="4028440" cy="352143"/>
          </a:xfrm>
          <a:prstGeom prst="rect">
            <a:avLst/>
          </a:prstGeom>
        </p:spPr>
        <p:txBody>
          <a:bodyPr vert="horz" lIns="93177" tIns="46589" rIns="93177" bIns="46589" rtlCol="0"/>
          <a:lstStyle>
            <a:lvl1pPr algn="r">
              <a:defRPr sz="1200"/>
            </a:lvl1pPr>
          </a:lstStyle>
          <a:p>
            <a:fld id="{2DF189E4-4CF1-684C-A561-906B462CA40B}" type="datetimeFigureOut">
              <a:rPr lang="en-US" smtClean="0"/>
              <a:t>3/9/2018</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6347" y="6658258"/>
            <a:ext cx="4028440" cy="352142"/>
          </a:xfrm>
          <a:prstGeom prst="rect">
            <a:avLst/>
          </a:prstGeom>
        </p:spPr>
        <p:txBody>
          <a:bodyPr vert="horz" lIns="93177" tIns="46589" rIns="93177" bIns="46589" rtlCol="0" anchor="b"/>
          <a:lstStyle>
            <a:lvl1pPr algn="r">
              <a:defRPr sz="1200"/>
            </a:lvl1pPr>
          </a:lstStyle>
          <a:p>
            <a:fld id="{72A0B077-6BA9-C141-9747-CF772F72074E}" type="slidenum">
              <a:rPr lang="en-US" smtClean="0"/>
              <a:t>‹#›</a:t>
            </a:fld>
            <a:endParaRPr lang="en-US"/>
          </a:p>
        </p:txBody>
      </p:sp>
    </p:spTree>
    <p:extLst>
      <p:ext uri="{BB962C8B-B14F-4D97-AF65-F5344CB8AC3E}">
        <p14:creationId xmlns:p14="http://schemas.microsoft.com/office/powerpoint/2010/main" val="1528674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1</a:t>
            </a:fld>
            <a:endParaRPr lang="en-US"/>
          </a:p>
        </p:txBody>
      </p:sp>
    </p:spTree>
    <p:extLst>
      <p:ext uri="{BB962C8B-B14F-4D97-AF65-F5344CB8AC3E}">
        <p14:creationId xmlns:p14="http://schemas.microsoft.com/office/powerpoint/2010/main" val="1741584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 represents 95% confidence intervals. • E: interpret cross-hatched estimates with caution due to high sampling variability. • * Indicates that group is significantly different from the reference category (non-Aboriginal).</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14</a:t>
            </a:fld>
            <a:endParaRPr lang="en-US"/>
          </a:p>
        </p:txBody>
      </p:sp>
    </p:spTree>
    <p:extLst>
      <p:ext uri="{BB962C8B-B14F-4D97-AF65-F5344CB8AC3E}">
        <p14:creationId xmlns:p14="http://schemas.microsoft.com/office/powerpoint/2010/main" val="151153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Ontario Aboriginal identity population. • |––| represents 95% confidence intervals. • E: interpret cross-hatched estimates with caution due to high sampling variability. • * Indicates that group is significantly different from the reference category (non-Aboriginal).</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15</a:t>
            </a:fld>
            <a:endParaRPr lang="en-US"/>
          </a:p>
        </p:txBody>
      </p:sp>
    </p:spTree>
    <p:extLst>
      <p:ext uri="{BB962C8B-B14F-4D97-AF65-F5344CB8AC3E}">
        <p14:creationId xmlns:p14="http://schemas.microsoft.com/office/powerpoint/2010/main" val="4108649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Inuit population outside Inuit </a:t>
            </a:r>
            <a:r>
              <a:rPr lang="en-CA" spc="-15" dirty="0" err="1">
                <a:solidFill>
                  <a:srgbClr val="231F20"/>
                </a:solidFill>
                <a:latin typeface="Arial"/>
                <a:cs typeface="Arial"/>
              </a:rPr>
              <a:t>Nunangat</a:t>
            </a:r>
            <a:r>
              <a:rPr lang="en-CA" spc="-15" dirty="0">
                <a:solidFill>
                  <a:srgbClr val="231F20"/>
                </a:solidFill>
                <a:latin typeface="Arial"/>
                <a:cs typeface="Arial"/>
              </a:rPr>
              <a:t>. • |––| represents 95% confidence intervals. • E: interpret cross-hatched estimates with caution due to high sampling variability.</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16</a:t>
            </a:fld>
            <a:endParaRPr lang="en-US"/>
          </a:p>
        </p:txBody>
      </p:sp>
    </p:spTree>
    <p:extLst>
      <p:ext uri="{BB962C8B-B14F-4D97-AF65-F5344CB8AC3E}">
        <p14:creationId xmlns:p14="http://schemas.microsoft.com/office/powerpoint/2010/main" val="3278696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 represents 95% confidence intervals. • E: interpret cross-hatched estimates with caution due to high sampling variability. • * Indicates that group is significantly different from the reference category (non-Aboriginal). </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17</a:t>
            </a:fld>
            <a:endParaRPr lang="en-US"/>
          </a:p>
        </p:txBody>
      </p:sp>
    </p:spTree>
    <p:extLst>
      <p:ext uri="{BB962C8B-B14F-4D97-AF65-F5344CB8AC3E}">
        <p14:creationId xmlns:p14="http://schemas.microsoft.com/office/powerpoint/2010/main" val="116785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Ontario Aboriginal identity population. • |––| represents 95% confidence intervals. • Data are presented in Supplementary Table S20.</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18</a:t>
            </a:fld>
            <a:endParaRPr lang="en-US"/>
          </a:p>
        </p:txBody>
      </p:sp>
    </p:spTree>
    <p:extLst>
      <p:ext uri="{BB962C8B-B14F-4D97-AF65-F5344CB8AC3E}">
        <p14:creationId xmlns:p14="http://schemas.microsoft.com/office/powerpoint/2010/main" val="337628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Ontario Aboriginal identity population. • |––| represents 95% confidence intervals. * Indicates that group is significantly different from the reference category (non-Aboriginal). • Data are presented in Supplementary Table S21.</a:t>
            </a:r>
            <a:endParaRPr lang="en-CA" dirty="0"/>
          </a:p>
        </p:txBody>
      </p:sp>
      <p:sp>
        <p:nvSpPr>
          <p:cNvPr id="4" name="Slide Number Placeholder 3"/>
          <p:cNvSpPr>
            <a:spLocks noGrp="1"/>
          </p:cNvSpPr>
          <p:nvPr>
            <p:ph type="sldNum" sz="quarter" idx="10"/>
          </p:nvPr>
        </p:nvSpPr>
        <p:spPr/>
        <p:txBody>
          <a:bodyPr/>
          <a:lstStyle/>
          <a:p>
            <a:fld id="{72A0B077-6BA9-C141-9747-CF772F72074E}" type="slidenum">
              <a:rPr lang="en-US" smtClean="0"/>
              <a:t>19</a:t>
            </a:fld>
            <a:endParaRPr lang="en-US"/>
          </a:p>
        </p:txBody>
      </p:sp>
    </p:spTree>
    <p:extLst>
      <p:ext uri="{BB962C8B-B14F-4D97-AF65-F5344CB8AC3E}">
        <p14:creationId xmlns:p14="http://schemas.microsoft.com/office/powerpoint/2010/main" val="312947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Inuit population outside Inuit </a:t>
            </a:r>
            <a:r>
              <a:rPr lang="en-CA" spc="-15" dirty="0" err="1">
                <a:solidFill>
                  <a:srgbClr val="231F20"/>
                </a:solidFill>
                <a:latin typeface="Arial"/>
                <a:cs typeface="Arial"/>
              </a:rPr>
              <a:t>Nunangat</a:t>
            </a:r>
            <a:r>
              <a:rPr lang="en-CA" spc="-15" dirty="0">
                <a:solidFill>
                  <a:srgbClr val="231F20"/>
                </a:solidFill>
                <a:latin typeface="Arial"/>
                <a:cs typeface="Arial"/>
              </a:rPr>
              <a:t>. • |––| represents 95% confidence intervals. • E: interpret cross-hatched estimates with caution due to high sampling variability. • * Indicates that group is significantly different from the reference category (non-Aboriginal). • Data are presented in Supplementary Table S22.</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20</a:t>
            </a:fld>
            <a:endParaRPr lang="en-US"/>
          </a:p>
        </p:txBody>
      </p:sp>
    </p:spTree>
    <p:extLst>
      <p:ext uri="{BB962C8B-B14F-4D97-AF65-F5344CB8AC3E}">
        <p14:creationId xmlns:p14="http://schemas.microsoft.com/office/powerpoint/2010/main" val="80777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68"/>
              </a:lnSpc>
            </a:pPr>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2011 Canadian population. • |––| represents 95% confidence intervals. • Ontario average: average among all binge drinkers ages 25+. • Binge drinkers: females who drank 4+ drinks or males who drank 5+ drinks on one occasion at least once per month in the past 12 months. • * Estimate is significantly different from the rates in the following reference categories: male for analyses by sex; quintile 5 (Q5) for analyses by income; post-secondary graduate for analyses by education. • These data and additional analyses by residence, immigration status and sexual orientation are presented in Supplementary Tables S27 and S28.</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22</a:t>
            </a:fld>
            <a:endParaRPr lang="en-US"/>
          </a:p>
        </p:txBody>
      </p:sp>
    </p:spTree>
    <p:extLst>
      <p:ext uri="{BB962C8B-B14F-4D97-AF65-F5344CB8AC3E}">
        <p14:creationId xmlns:p14="http://schemas.microsoft.com/office/powerpoint/2010/main" val="1555315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Ontario Aboriginal identity population. • |––| represents 95% confidence intervals.  • * Indicates that group is significantly different from the reference category (non-Aboriginal).</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23</a:t>
            </a:fld>
            <a:endParaRPr lang="en-US"/>
          </a:p>
        </p:txBody>
      </p:sp>
    </p:spTree>
    <p:extLst>
      <p:ext uri="{BB962C8B-B14F-4D97-AF65-F5344CB8AC3E}">
        <p14:creationId xmlns:p14="http://schemas.microsoft.com/office/powerpoint/2010/main" val="9415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Ontario Aboriginal identity population. • |––| represents 95% confidence intervals. • * Indicates that group is significantly different from the reference category (non-Aboriginal).</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24</a:t>
            </a:fld>
            <a:endParaRPr lang="en-US"/>
          </a:p>
        </p:txBody>
      </p:sp>
    </p:spTree>
    <p:extLst>
      <p:ext uri="{BB962C8B-B14F-4D97-AF65-F5344CB8AC3E}">
        <p14:creationId xmlns:p14="http://schemas.microsoft.com/office/powerpoint/2010/main" val="14613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b="1" dirty="0">
                <a:latin typeface="Arial"/>
                <a:cs typeface="Arial"/>
              </a:rPr>
              <a:t> </a:t>
            </a:r>
            <a:r>
              <a:rPr lang="en-CA" spc="-15" dirty="0">
                <a:solidFill>
                  <a:srgbClr val="231F20"/>
                </a:solidFill>
                <a:latin typeface="Arial"/>
                <a:cs typeface="Arial"/>
              </a:rPr>
              <a:t>Socio-demographic factors used for the stratification of indicators are based on self-reported data. • For each indicator, results for analyses by socio-demographic factors are generally only discussed in the text of the report when significant differences were found.</a:t>
            </a:r>
            <a:endParaRPr lang="en-CA"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5</a:t>
            </a:fld>
            <a:endParaRPr lang="en-US"/>
          </a:p>
        </p:txBody>
      </p:sp>
    </p:spTree>
    <p:extLst>
      <p:ext uri="{BB962C8B-B14F-4D97-AF65-F5344CB8AC3E}">
        <p14:creationId xmlns:p14="http://schemas.microsoft.com/office/powerpoint/2010/main" val="2147058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Inuit population outside Inuit </a:t>
            </a:r>
            <a:r>
              <a:rPr lang="en-CA" spc="-15" dirty="0" err="1">
                <a:solidFill>
                  <a:srgbClr val="231F20"/>
                </a:solidFill>
                <a:latin typeface="Arial"/>
                <a:cs typeface="Arial"/>
              </a:rPr>
              <a:t>Nunangat</a:t>
            </a:r>
            <a:r>
              <a:rPr lang="en-CA" spc="-15" dirty="0">
                <a:solidFill>
                  <a:srgbClr val="231F20"/>
                </a:solidFill>
                <a:latin typeface="Arial"/>
                <a:cs typeface="Arial"/>
              </a:rPr>
              <a:t>. • |––| represents 95% confidence intervals. • E: interpret cross-hatched estimates with caution due to high sampling variability. • * Indicates that group is significantly different from the reference category (non-Aboriginal).</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25</a:t>
            </a:fld>
            <a:endParaRPr lang="en-US"/>
          </a:p>
        </p:txBody>
      </p:sp>
    </p:spTree>
    <p:extLst>
      <p:ext uri="{BB962C8B-B14F-4D97-AF65-F5344CB8AC3E}">
        <p14:creationId xmlns:p14="http://schemas.microsoft.com/office/powerpoint/2010/main" val="4216181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Ontario Aboriginal identity population. • |––| represents 95% confidence intervals.  • * Indicates that group is significantly different from the reference category (non-Aboriginal).</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26</a:t>
            </a:fld>
            <a:endParaRPr lang="en-US"/>
          </a:p>
        </p:txBody>
      </p:sp>
    </p:spTree>
    <p:extLst>
      <p:ext uri="{BB962C8B-B14F-4D97-AF65-F5344CB8AC3E}">
        <p14:creationId xmlns:p14="http://schemas.microsoft.com/office/powerpoint/2010/main" val="466133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Ontario Aboriginal identity population. • |––| represents 95% confidence intervals.  • * Indicates that group is significantly different from the reference category (non-Aboriginal).</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27</a:t>
            </a:fld>
            <a:endParaRPr lang="en-US"/>
          </a:p>
        </p:txBody>
      </p:sp>
    </p:spTree>
    <p:extLst>
      <p:ext uri="{BB962C8B-B14F-4D97-AF65-F5344CB8AC3E}">
        <p14:creationId xmlns:p14="http://schemas.microsoft.com/office/powerpoint/2010/main" val="1432646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Inuit population outside Inuit </a:t>
            </a:r>
            <a:r>
              <a:rPr lang="en-CA" spc="-15" dirty="0" err="1">
                <a:solidFill>
                  <a:srgbClr val="231F20"/>
                </a:solidFill>
                <a:latin typeface="Arial"/>
                <a:cs typeface="Arial"/>
              </a:rPr>
              <a:t>Nunangat</a:t>
            </a:r>
            <a:r>
              <a:rPr lang="en-CA" spc="-15" dirty="0">
                <a:solidFill>
                  <a:srgbClr val="231F20"/>
                </a:solidFill>
                <a:latin typeface="Arial"/>
                <a:cs typeface="Arial"/>
              </a:rPr>
              <a:t>. • |––| represents 95% confidence intervals. • E: interpret cross-hatched estimates with caution due to high sampling variability. • * Indicates that group is significantly different from the reference category (non-Aboriginal).</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28</a:t>
            </a:fld>
            <a:endParaRPr lang="en-US"/>
          </a:p>
        </p:txBody>
      </p:sp>
    </p:spTree>
    <p:extLst>
      <p:ext uri="{BB962C8B-B14F-4D97-AF65-F5344CB8AC3E}">
        <p14:creationId xmlns:p14="http://schemas.microsoft.com/office/powerpoint/2010/main" val="3514765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2011 Canadian population.• |––| represents 95% confidence intervals. • Inadequate vegetable and fruit consumption: consuming vegetables (excluding potatoes) and fruit fewer than five times per day. • * Estimate is significantly different from the rates in the following reference categories: male for analyses by sex; quintile 5 (Q5) for analyses by income; post-secondary graduate for analyses by education; urban for analyses by residence; southern for analyses by geography; Canadian-born for analyses by immigration status; food secure for analyses by food security status.• An additional analysis by cultural or racial group is presented in Supplementary Table S31.</a:t>
            </a:r>
            <a:endParaRPr lang="en-CA"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30</a:t>
            </a:fld>
            <a:endParaRPr lang="en-US"/>
          </a:p>
        </p:txBody>
      </p:sp>
    </p:spTree>
    <p:extLst>
      <p:ext uri="{BB962C8B-B14F-4D97-AF65-F5344CB8AC3E}">
        <p14:creationId xmlns:p14="http://schemas.microsoft.com/office/powerpoint/2010/main" val="2775202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spc="-15" dirty="0">
                <a:solidFill>
                  <a:srgbClr val="231F20"/>
                </a:solidFill>
                <a:latin typeface="Arial"/>
                <a:cs typeface="Arial"/>
              </a:rPr>
              <a:t> |––|</a:t>
            </a:r>
            <a:r>
              <a:rPr lang="en-CA" b="1" spc="-15" dirty="0">
                <a:solidFill>
                  <a:srgbClr val="231F20"/>
                </a:solidFill>
                <a:latin typeface="Arial"/>
                <a:cs typeface="Arial"/>
              </a:rPr>
              <a:t> </a:t>
            </a:r>
            <a:r>
              <a:rPr lang="en-CA" spc="-15" dirty="0">
                <a:solidFill>
                  <a:srgbClr val="231F20"/>
                </a:solidFill>
                <a:latin typeface="Arial"/>
                <a:cs typeface="Arial"/>
              </a:rPr>
              <a:t>represents 95% confidence intervals. • * Estimate is significantly different from the percentages in the following reference category: quintile 5 (Q5). • These data and an additional analysis by geography are presented in Supplementary Table S32.</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31</a:t>
            </a:fld>
            <a:endParaRPr lang="en-US"/>
          </a:p>
        </p:txBody>
      </p:sp>
    </p:spTree>
    <p:extLst>
      <p:ext uri="{BB962C8B-B14F-4D97-AF65-F5344CB8AC3E}">
        <p14:creationId xmlns:p14="http://schemas.microsoft.com/office/powerpoint/2010/main" val="207102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a:t>
            </a:r>
            <a:r>
              <a:rPr lang="en-CA" b="1" spc="-15" dirty="0">
                <a:solidFill>
                  <a:srgbClr val="231F20"/>
                </a:solidFill>
                <a:latin typeface="Arial"/>
                <a:cs typeface="Arial"/>
              </a:rPr>
              <a:t> </a:t>
            </a:r>
            <a:r>
              <a:rPr lang="en-CA" spc="-15" dirty="0">
                <a:solidFill>
                  <a:srgbClr val="231F20"/>
                </a:solidFill>
                <a:latin typeface="Arial"/>
                <a:cs typeface="Arial"/>
              </a:rPr>
              <a:t>represents 95% confidence intervals. • * Indicates that group is significantly different from the reference category (non-Aboriginal). • Data are presented in Supplementary Table S35.</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32</a:t>
            </a:fld>
            <a:endParaRPr lang="en-US"/>
          </a:p>
        </p:txBody>
      </p:sp>
    </p:spTree>
    <p:extLst>
      <p:ext uri="{BB962C8B-B14F-4D97-AF65-F5344CB8AC3E}">
        <p14:creationId xmlns:p14="http://schemas.microsoft.com/office/powerpoint/2010/main" val="949809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a:t>
            </a:r>
            <a:r>
              <a:rPr lang="en-CA" b="1" spc="-15" dirty="0">
                <a:solidFill>
                  <a:srgbClr val="231F20"/>
                </a:solidFill>
                <a:latin typeface="Arial"/>
                <a:cs typeface="Arial"/>
              </a:rPr>
              <a:t> </a:t>
            </a:r>
            <a:r>
              <a:rPr lang="en-CA" spc="-15" dirty="0">
                <a:solidFill>
                  <a:srgbClr val="231F20"/>
                </a:solidFill>
                <a:latin typeface="Arial"/>
                <a:cs typeface="Arial"/>
              </a:rPr>
              <a:t>represents 95% confidence intervals. • * Indicates that group is significantly different from the reference category (non-Aboriginal). • Data are presented in Supplementary Table S36.</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33</a:t>
            </a:fld>
            <a:endParaRPr lang="en-US"/>
          </a:p>
        </p:txBody>
      </p:sp>
    </p:spTree>
    <p:extLst>
      <p:ext uri="{BB962C8B-B14F-4D97-AF65-F5344CB8AC3E}">
        <p14:creationId xmlns:p14="http://schemas.microsoft.com/office/powerpoint/2010/main" val="1645485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Inuit population outside Inuit </a:t>
            </a:r>
            <a:r>
              <a:rPr lang="en-CA" spc="-15" dirty="0" err="1">
                <a:solidFill>
                  <a:srgbClr val="231F20"/>
                </a:solidFill>
                <a:latin typeface="Arial"/>
                <a:cs typeface="Arial"/>
              </a:rPr>
              <a:t>Nunangat</a:t>
            </a:r>
            <a:r>
              <a:rPr lang="en-CA" spc="-15" dirty="0">
                <a:solidFill>
                  <a:srgbClr val="231F20"/>
                </a:solidFill>
                <a:latin typeface="Arial"/>
                <a:cs typeface="Arial"/>
              </a:rPr>
              <a:t>. • |––| represents 95% confidence intervals. • * Indicates that group is significantly different from the reference category (non-Aboriginal). • Data are presented in Supplementary Table S37.</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34</a:t>
            </a:fld>
            <a:endParaRPr lang="en-US"/>
          </a:p>
        </p:txBody>
      </p:sp>
    </p:spTree>
    <p:extLst>
      <p:ext uri="{BB962C8B-B14F-4D97-AF65-F5344CB8AC3E}">
        <p14:creationId xmlns:p14="http://schemas.microsoft.com/office/powerpoint/2010/main" val="3964093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2006 Inuit population outside Inuit </a:t>
            </a:r>
            <a:r>
              <a:rPr lang="en-CA" spc="-15" dirty="0" err="1">
                <a:solidFill>
                  <a:srgbClr val="231F20"/>
                </a:solidFill>
                <a:latin typeface="Arial"/>
                <a:cs typeface="Arial"/>
              </a:rPr>
              <a:t>Nunangat</a:t>
            </a:r>
            <a:r>
              <a:rPr lang="en-CA" spc="-15" dirty="0">
                <a:solidFill>
                  <a:srgbClr val="231F20"/>
                </a:solidFill>
                <a:latin typeface="Arial"/>
                <a:cs typeface="Arial"/>
              </a:rPr>
              <a:t>. • |––| represents 95% confidence intervals. • * Indicates that group is significantly different from the reference category (non-Aboriginal). • Data are presented in Supplementary Table S38.</a:t>
            </a:r>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35</a:t>
            </a:fld>
            <a:endParaRPr lang="en-US"/>
          </a:p>
        </p:txBody>
      </p:sp>
    </p:spTree>
    <p:extLst>
      <p:ext uri="{BB962C8B-B14F-4D97-AF65-F5344CB8AC3E}">
        <p14:creationId xmlns:p14="http://schemas.microsoft.com/office/powerpoint/2010/main" val="274215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6</a:t>
            </a:fld>
            <a:endParaRPr lang="en-US"/>
          </a:p>
        </p:txBody>
      </p:sp>
    </p:spTree>
    <p:extLst>
      <p:ext uri="{BB962C8B-B14F-4D97-AF65-F5344CB8AC3E}">
        <p14:creationId xmlns:p14="http://schemas.microsoft.com/office/powerpoint/2010/main" val="133186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spc="-15" dirty="0">
                <a:solidFill>
                  <a:srgbClr val="231F20"/>
                </a:solidFill>
                <a:latin typeface="Arial"/>
                <a:cs typeface="Arial"/>
              </a:rPr>
              <a:t> Estimates are adjusted to the age distribution of the 2011 Canadian population. • |––| represents 95% confidence intervals. • Not moderately active or active during leisure time: reporting an average daily energy expenditure during leisure time physical activities in the past three months of less than 1.5 kcal/kg/day. • Combined data from the 2010–2014 CCHS were used to increase the sample size for analyses by sexual orientation. Combined data from the 2012–2014 CCHS were used for analyses by all other socio-demographic factors shown in this figure. • Analyses by sexual orientation include only ages 25–59, due to CCHS age restrictions for this variable. Analyses by all other socio-demographic factors shown in this figure include ages 25+. • * Estimate is significantly different from the rates in the following reference categories: male for analyses by sex; quintile 5 (Q5) for analyses by income; post-secondary graduate for analyses by education; urban for analyses by residence; southern for analyses by geography; Canadian-born for analyses by immigration status; heterosexual for analyses by sexual orientation.• An additional analysis by cultural or racial group is presented in Supplementary Table S39.</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37</a:t>
            </a:fld>
            <a:endParaRPr lang="en-US"/>
          </a:p>
        </p:txBody>
      </p:sp>
    </p:spTree>
    <p:extLst>
      <p:ext uri="{BB962C8B-B14F-4D97-AF65-F5344CB8AC3E}">
        <p14:creationId xmlns:p14="http://schemas.microsoft.com/office/powerpoint/2010/main" val="2006736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spc="-15" dirty="0">
                <a:solidFill>
                  <a:srgbClr val="231F20"/>
                </a:solidFill>
                <a:latin typeface="Arial"/>
                <a:cs typeface="Arial"/>
              </a:rPr>
              <a:t> |––|</a:t>
            </a:r>
            <a:r>
              <a:rPr lang="en-CA" b="1" spc="-15" dirty="0">
                <a:solidFill>
                  <a:srgbClr val="231F20"/>
                </a:solidFill>
                <a:latin typeface="Arial"/>
                <a:cs typeface="Arial"/>
              </a:rPr>
              <a:t> </a:t>
            </a:r>
            <a:r>
              <a:rPr lang="en-CA" spc="-15" dirty="0">
                <a:solidFill>
                  <a:srgbClr val="231F20"/>
                </a:solidFill>
                <a:latin typeface="Arial"/>
                <a:cs typeface="Arial"/>
              </a:rPr>
              <a:t>represents 95% confidence intervals. • E: interpret cross-hatched estimates with caution due to high sampling variability. • Not moderately active or active during leisure time: reporting an average daily energy expenditure during leisure time physical activities in the past three months of less than 1.5 kcal/kg/day. • * Estimate is significantly different from the rates in the following reference categories: male for analyses by sex; quintile 5 (Q5) for analyses by income; post-secondary graduate for analyses by household education; urban for analyses by residence. • An additional analysis by cultural or racial group is presented in Supplementary Table S40.</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38</a:t>
            </a:fld>
            <a:endParaRPr lang="en-US"/>
          </a:p>
        </p:txBody>
      </p:sp>
    </p:spTree>
    <p:extLst>
      <p:ext uri="{BB962C8B-B14F-4D97-AF65-F5344CB8AC3E}">
        <p14:creationId xmlns:p14="http://schemas.microsoft.com/office/powerpoint/2010/main" val="494006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spc="-15" dirty="0">
                <a:solidFill>
                  <a:srgbClr val="231F20"/>
                </a:solidFill>
                <a:latin typeface="Arial"/>
                <a:cs typeface="Arial"/>
              </a:rPr>
              <a:t> For all schools combined, females were significantly less likely to earn a credit in one or more health and physical education courses than males. • Significant association between income quintile and the percentage of students who earned a credit in one or more health and physical education course for males (p &lt;0.05). • Data are presented in Supplementary Table S41.</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39</a:t>
            </a:fld>
            <a:endParaRPr lang="en-US"/>
          </a:p>
        </p:txBody>
      </p:sp>
    </p:spTree>
    <p:extLst>
      <p:ext uri="{BB962C8B-B14F-4D97-AF65-F5344CB8AC3E}">
        <p14:creationId xmlns:p14="http://schemas.microsoft.com/office/powerpoint/2010/main" val="285857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spc="-15" dirty="0">
                <a:solidFill>
                  <a:srgbClr val="231F20"/>
                </a:solidFill>
                <a:latin typeface="Arial"/>
                <a:cs typeface="Arial"/>
              </a:rPr>
              <a:t> 1. In the full report, these indicators are presented in a positive direction (e.g., percentage that made a quit attempt). 2. Blue-collar occupation groups at increased risk: Trades, transport, equipment operators and related. 3. White-collar occupational groups at increased risk: Management; and Business, finance and administration. </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41</a:t>
            </a:fld>
            <a:endParaRPr lang="en-US"/>
          </a:p>
        </p:txBody>
      </p:sp>
    </p:spTree>
    <p:extLst>
      <p:ext uri="{BB962C8B-B14F-4D97-AF65-F5344CB8AC3E}">
        <p14:creationId xmlns:p14="http://schemas.microsoft.com/office/powerpoint/2010/main" val="159944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42</a:t>
            </a:fld>
            <a:endParaRPr lang="en-US"/>
          </a:p>
        </p:txBody>
      </p:sp>
    </p:spTree>
    <p:extLst>
      <p:ext uri="{BB962C8B-B14F-4D97-AF65-F5344CB8AC3E}">
        <p14:creationId xmlns:p14="http://schemas.microsoft.com/office/powerpoint/2010/main" val="3598676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spc="-15" dirty="0">
                <a:solidFill>
                  <a:srgbClr val="231F20"/>
                </a:solidFill>
                <a:latin typeface="Arial"/>
                <a:cs typeface="Arial"/>
              </a:rPr>
              <a:t> 1. In the full report, these indicators are presented in a positive direction (e.g., percentage that made a quit </a:t>
            </a:r>
            <a:r>
              <a:rPr lang="en-CA" spc="-15" dirty="0" smtClean="0">
                <a:solidFill>
                  <a:srgbClr val="231F20"/>
                </a:solidFill>
                <a:latin typeface="Arial"/>
                <a:cs typeface="Arial"/>
              </a:rPr>
              <a:t>attempt</a:t>
            </a:r>
            <a:r>
              <a:rPr lang="en-CA" spc="-15" baseline="0" dirty="0" smtClean="0">
                <a:solidFill>
                  <a:srgbClr val="231F20"/>
                </a:solidFill>
                <a:latin typeface="Arial"/>
                <a:cs typeface="Arial"/>
              </a:rPr>
              <a:t>. </a:t>
            </a:r>
            <a:r>
              <a:rPr lang="en-CA" spc="-15" dirty="0" smtClean="0">
                <a:solidFill>
                  <a:srgbClr val="231F20"/>
                </a:solidFill>
                <a:latin typeface="Arial"/>
                <a:cs typeface="Arial"/>
              </a:rPr>
              <a:t>4</a:t>
            </a:r>
            <a:r>
              <a:rPr lang="en-CA" spc="-15" dirty="0">
                <a:solidFill>
                  <a:srgbClr val="231F20"/>
                </a:solidFill>
                <a:latin typeface="Arial"/>
                <a:cs typeface="Arial"/>
              </a:rPr>
              <a:t>. Cultural or racial groups at increased risk: West and South Asian or Arab; and East and Southeast Asian. 5. Refers to median income quintile of school neighbourhood for this indicator.</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43</a:t>
            </a:fld>
            <a:endParaRPr lang="en-US"/>
          </a:p>
        </p:txBody>
      </p:sp>
    </p:spTree>
    <p:extLst>
      <p:ext uri="{BB962C8B-B14F-4D97-AF65-F5344CB8AC3E}">
        <p14:creationId xmlns:p14="http://schemas.microsoft.com/office/powerpoint/2010/main" val="3314072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a:t>
            </a:r>
            <a:r>
              <a:rPr lang="en-CA" spc="-15" dirty="0">
                <a:solidFill>
                  <a:srgbClr val="231F20"/>
                </a:solidFill>
                <a:latin typeface="Arial"/>
                <a:cs typeface="Arial"/>
              </a:rPr>
              <a:t> 1. As measured by lower food security</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44</a:t>
            </a:fld>
            <a:endParaRPr lang="en-US"/>
          </a:p>
        </p:txBody>
      </p:sp>
    </p:spTree>
    <p:extLst>
      <p:ext uri="{BB962C8B-B14F-4D97-AF65-F5344CB8AC3E}">
        <p14:creationId xmlns:p14="http://schemas.microsoft.com/office/powerpoint/2010/main" val="7042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2011 Canadian population. • |––| represents 95% confidence intervals. • Current smoking: smoking cigarettes daily or occasionally. • Combined data from the 2010–2014 CCHS were used to increase the sample size for analyses by sexual orientation. Combined data from the 2012–2014 CCHS were used for analyses by all other socio-demographic factors shown in this figure. • Analyses by sexual orientation include only ages 25–59, due to CCHS age restrictions for this variable. Analyses by all other socio-demographic factors shown in this figure include ages 25+.• * Estimate is significantly different from the rates in the following reference categories: male for analyses by sex; quintile 5 (Q5) for analyses by income; post-secondary graduate for analyses by education; urban for analyses by residence; southern for analyses by geography; Canadian-born for analyses by immigration status; heterosexual for analyses by sexual orientation. • Additional analyses by occupational group and cultural or racial group are presented in Supplementary Tables S1 and S2.</a:t>
            </a:r>
            <a:endParaRPr lang="en-CA"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8</a:t>
            </a:fld>
            <a:endParaRPr lang="en-US"/>
          </a:p>
        </p:txBody>
      </p:sp>
    </p:spTree>
    <p:extLst>
      <p:ext uri="{BB962C8B-B14F-4D97-AF65-F5344CB8AC3E}">
        <p14:creationId xmlns:p14="http://schemas.microsoft.com/office/powerpoint/2010/main" val="357434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2011 Canadian population.</a:t>
            </a:r>
            <a:br>
              <a:rPr lang="en-CA" spc="-15" dirty="0">
                <a:solidFill>
                  <a:srgbClr val="231F20"/>
                </a:solidFill>
                <a:latin typeface="Arial"/>
                <a:cs typeface="Arial"/>
              </a:rPr>
            </a:br>
            <a:r>
              <a:rPr lang="en-CA" spc="-15" dirty="0">
                <a:solidFill>
                  <a:srgbClr val="231F20"/>
                </a:solidFill>
                <a:latin typeface="Arial"/>
                <a:cs typeface="Arial"/>
              </a:rPr>
              <a:t>• |––| represents 95% confidence intervals. • E: interpret cross-hatched estimates with caution due to high sampling variability. • * Estimate is significantly different from the rates in the following reference categories: quintile 5 (Q5) for analyses by income; post-secondary graduate for analyses by education. • These data and additional analyses by sex, residence, geography, immigration status and sexual orientation are presented in Supplementary Tables S3–S6.</a:t>
            </a:r>
            <a:endParaRPr lang="en-CA"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2A0B077-6BA9-C141-9747-CF772F72074E}" type="slidenum">
              <a:rPr lang="en-US" smtClean="0"/>
              <a:t>9</a:t>
            </a:fld>
            <a:endParaRPr lang="en-US"/>
          </a:p>
        </p:txBody>
      </p:sp>
    </p:spTree>
    <p:extLst>
      <p:ext uri="{BB962C8B-B14F-4D97-AF65-F5344CB8AC3E}">
        <p14:creationId xmlns:p14="http://schemas.microsoft.com/office/powerpoint/2010/main" val="124154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 |––| represents 95% confidence intervals. • E: interpret cross-hatched estimates with caution due to high sampling variability. • * Estimate is significantly different from the rates in the following reference categories: quintile 5 (Q5) for analyses by income; post-secondary graduate for analyses by household education. • These data and additional analyses by sex, residence and geography are presented in Supplementary Tables S9 and S10.</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10</a:t>
            </a:fld>
            <a:endParaRPr lang="en-US"/>
          </a:p>
        </p:txBody>
      </p:sp>
    </p:spTree>
    <p:extLst>
      <p:ext uri="{BB962C8B-B14F-4D97-AF65-F5344CB8AC3E}">
        <p14:creationId xmlns:p14="http://schemas.microsoft.com/office/powerpoint/2010/main" val="101794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The presence of a smoke-free policy at each of the 12 local housing corporations was determined by reviewing their website and contacting the corporation to verify what was found. • Details about the smoke-free policies are presented in Supplementary Table S12.</a:t>
            </a:r>
            <a:endParaRPr lang="en-CA" dirty="0">
              <a:latin typeface="Arial"/>
              <a:cs typeface="Arial"/>
            </a:endParaRPr>
          </a:p>
          <a:p>
            <a:endParaRPr lang="en-CA" dirty="0"/>
          </a:p>
        </p:txBody>
      </p:sp>
      <p:sp>
        <p:nvSpPr>
          <p:cNvPr id="4" name="Slide Number Placeholder 3"/>
          <p:cNvSpPr>
            <a:spLocks noGrp="1"/>
          </p:cNvSpPr>
          <p:nvPr>
            <p:ph type="sldNum" sz="quarter" idx="10"/>
          </p:nvPr>
        </p:nvSpPr>
        <p:spPr/>
        <p:txBody>
          <a:bodyPr/>
          <a:lstStyle/>
          <a:p>
            <a:fld id="{72A0B077-6BA9-C141-9747-CF772F72074E}" type="slidenum">
              <a:rPr lang="en-US" smtClean="0"/>
              <a:t>11</a:t>
            </a:fld>
            <a:endParaRPr lang="en-US"/>
          </a:p>
        </p:txBody>
      </p:sp>
    </p:spTree>
    <p:extLst>
      <p:ext uri="{BB962C8B-B14F-4D97-AF65-F5344CB8AC3E}">
        <p14:creationId xmlns:p14="http://schemas.microsoft.com/office/powerpoint/2010/main" val="186523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2011 Canadian population. • |––| represents 95% confidence intervals. • E: interpret cross-hatched estimates with caution due to high sampling variability. • * Estimate is significantly different from the rates in the following reference categories: post-secondary graduate for analyses by education; southern for analyses by geography; Canadian-born for analyses by immigration status. • These data and additional analyses by sex, income, residence, occupational group and sexual orientation are presented in Supplementary Tables S13–S15.</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12</a:t>
            </a:fld>
            <a:endParaRPr lang="en-US"/>
          </a:p>
        </p:txBody>
      </p:sp>
    </p:spTree>
    <p:extLst>
      <p:ext uri="{BB962C8B-B14F-4D97-AF65-F5344CB8AC3E}">
        <p14:creationId xmlns:p14="http://schemas.microsoft.com/office/powerpoint/2010/main" val="4083496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spc="-15" dirty="0">
                <a:solidFill>
                  <a:srgbClr val="231F20"/>
                </a:solidFill>
                <a:latin typeface="Arial"/>
                <a:cs typeface="Arial"/>
              </a:rPr>
              <a:t>NOTES: </a:t>
            </a:r>
            <a:r>
              <a:rPr lang="en-CA" spc="-15" dirty="0">
                <a:solidFill>
                  <a:srgbClr val="231F20"/>
                </a:solidFill>
                <a:latin typeface="Arial"/>
                <a:cs typeface="Arial"/>
              </a:rPr>
              <a:t>Estimates are adjusted to the age distribution of the 2011 Canadian population.</a:t>
            </a:r>
            <a:br>
              <a:rPr lang="en-CA" spc="-15" dirty="0">
                <a:solidFill>
                  <a:srgbClr val="231F20"/>
                </a:solidFill>
                <a:latin typeface="Arial"/>
                <a:cs typeface="Arial"/>
              </a:rPr>
            </a:br>
            <a:r>
              <a:rPr lang="en-CA" spc="-15" dirty="0">
                <a:solidFill>
                  <a:srgbClr val="231F20"/>
                </a:solidFill>
                <a:latin typeface="Arial"/>
                <a:cs typeface="Arial"/>
              </a:rPr>
              <a:t>• |––| represents 95% confidence intervals. • Ever-smoking adults: adults who ever smoked cigarettes daily or occasionally. • This definition of long-term smoking cessation differs from that used for the 2016 Prevention System Quality Index long-term smoking cessation indicator, which measured the percentage of adult recent daily smokers (daily smokers one to two years ago) who have quit smoking completely for at least one year. • * Estimate is significantly different from the rates in the following reference categories: quintile 5 (Q5) for analyses by income; post-secondary graduate for analyses by education; southern for analyses by geography; Canadian-born for analyses by immigration status. • These data and additional analyses by sex, residence, occupational group, sexual orientation and cultural or racial group are presented in Supplementary Tables S16–S19.</a:t>
            </a:r>
            <a:endParaRPr lang="en-CA" dirty="0">
              <a:latin typeface="Arial"/>
              <a:cs typeface="Arial"/>
            </a:endParaRPr>
          </a:p>
        </p:txBody>
      </p:sp>
      <p:sp>
        <p:nvSpPr>
          <p:cNvPr id="4" name="Slide Number Placeholder 3"/>
          <p:cNvSpPr>
            <a:spLocks noGrp="1"/>
          </p:cNvSpPr>
          <p:nvPr>
            <p:ph type="sldNum" sz="quarter" idx="10"/>
          </p:nvPr>
        </p:nvSpPr>
        <p:spPr/>
        <p:txBody>
          <a:bodyPr/>
          <a:lstStyle/>
          <a:p>
            <a:fld id="{72A0B077-6BA9-C141-9747-CF772F72074E}" type="slidenum">
              <a:rPr lang="en-US" smtClean="0"/>
              <a:t>13</a:t>
            </a:fld>
            <a:endParaRPr lang="en-US"/>
          </a:p>
        </p:txBody>
      </p:sp>
    </p:spTree>
    <p:extLst>
      <p:ext uri="{BB962C8B-B14F-4D97-AF65-F5344CB8AC3E}">
        <p14:creationId xmlns:p14="http://schemas.microsoft.com/office/powerpoint/2010/main" val="7945733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p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98C8EC0-8488-7542-ADB7-6A893AA1B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_Main">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 xmlns:a16="http://schemas.microsoft.com/office/drawing/2014/main" id="{3A380EC4-12BA-064E-BD8B-2E80CCC8B157}"/>
              </a:ext>
            </a:extLst>
          </p:cNvPr>
          <p:cNvSpPr/>
          <p:nvPr userDrawn="1"/>
        </p:nvSpPr>
        <p:spPr>
          <a:xfrm>
            <a:off x="0" y="0"/>
            <a:ext cx="8572500" cy="1371600"/>
          </a:xfrm>
          <a:custGeom>
            <a:avLst/>
            <a:gdLst>
              <a:gd name="connsiteX0" fmla="*/ 0 w 8572500"/>
              <a:gd name="connsiteY0" fmla="*/ 0 h 1371600"/>
              <a:gd name="connsiteX1" fmla="*/ 8550878 w 8572500"/>
              <a:gd name="connsiteY1" fmla="*/ 0 h 1371600"/>
              <a:gd name="connsiteX2" fmla="*/ 8560802 w 8572500"/>
              <a:gd name="connsiteY2" fmla="*/ 14719 h 1371600"/>
              <a:gd name="connsiteX3" fmla="*/ 8572500 w 8572500"/>
              <a:gd name="connsiteY3" fmla="*/ 72663 h 1371600"/>
              <a:gd name="connsiteX4" fmla="*/ 8572500 w 8572500"/>
              <a:gd name="connsiteY4" fmla="*/ 1222737 h 1371600"/>
              <a:gd name="connsiteX5" fmla="*/ 8423637 w 8572500"/>
              <a:gd name="connsiteY5" fmla="*/ 1371600 h 1371600"/>
              <a:gd name="connsiteX6" fmla="*/ 0 w 8572500"/>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00" h="1371600">
                <a:moveTo>
                  <a:pt x="0" y="0"/>
                </a:moveTo>
                <a:lnTo>
                  <a:pt x="8550878" y="0"/>
                </a:lnTo>
                <a:lnTo>
                  <a:pt x="8560802" y="14719"/>
                </a:lnTo>
                <a:cubicBezTo>
                  <a:pt x="8568334" y="32528"/>
                  <a:pt x="8572500" y="52109"/>
                  <a:pt x="8572500" y="72663"/>
                </a:cubicBezTo>
                <a:lnTo>
                  <a:pt x="8572500" y="1222737"/>
                </a:lnTo>
                <a:cubicBezTo>
                  <a:pt x="8572500" y="1304952"/>
                  <a:pt x="8505852" y="1371600"/>
                  <a:pt x="8423637" y="1371600"/>
                </a:cubicBezTo>
                <a:lnTo>
                  <a:pt x="0" y="1371600"/>
                </a:lnTo>
                <a:close/>
              </a:path>
            </a:pathLst>
          </a:custGeom>
          <a:solidFill>
            <a:srgbClr val="CE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bk object 16"/>
          <p:cNvSpPr/>
          <p:nvPr/>
        </p:nvSpPr>
        <p:spPr>
          <a:xfrm>
            <a:off x="400050" y="6432550"/>
            <a:ext cx="8343900" cy="0"/>
          </a:xfrm>
          <a:custGeom>
            <a:avLst/>
            <a:gdLst/>
            <a:ahLst/>
            <a:cxnLst/>
            <a:rect l="l" t="t" r="r" b="b"/>
            <a:pathLst>
              <a:path w="8343900">
                <a:moveTo>
                  <a:pt x="8343900" y="0"/>
                </a:moveTo>
                <a:lnTo>
                  <a:pt x="0" y="0"/>
                </a:lnTo>
              </a:path>
            </a:pathLst>
          </a:custGeom>
          <a:ln w="3175">
            <a:solidFill>
              <a:srgbClr val="231F20"/>
            </a:solidFill>
          </a:ln>
        </p:spPr>
        <p:txBody>
          <a:bodyPr wrap="square" lIns="0" tIns="0" rIns="0" bIns="0" rtlCol="0"/>
          <a:lstStyle/>
          <a:p>
            <a:endParaRPr/>
          </a:p>
        </p:txBody>
      </p:sp>
      <p:sp>
        <p:nvSpPr>
          <p:cNvPr id="3" name="Holder 3"/>
          <p:cNvSpPr>
            <a:spLocks noGrp="1"/>
          </p:cNvSpPr>
          <p:nvPr>
            <p:ph type="ftr" sz="quarter" idx="5"/>
          </p:nvPr>
        </p:nvSpPr>
        <p:spPr>
          <a:xfrm>
            <a:off x="387350" y="6475648"/>
            <a:ext cx="2092325" cy="153888"/>
          </a:xfrm>
        </p:spPr>
        <p:txBody>
          <a:bodyPr lIns="0" tIns="0" rIns="0" bIns="0"/>
          <a:lstStyle>
            <a:lvl1pPr>
              <a:defRPr sz="1000" b="1" i="0">
                <a:solidFill>
                  <a:srgbClr val="005A96"/>
                </a:solidFill>
                <a:latin typeface="Georgia"/>
                <a:cs typeface="Georgia"/>
              </a:defRPr>
            </a:lvl1pPr>
          </a:lstStyle>
          <a:p>
            <a:pPr marL="12700">
              <a:lnSpc>
                <a:spcPct val="100000"/>
              </a:lnSpc>
              <a:spcBef>
                <a:spcPts val="15"/>
              </a:spcBef>
            </a:pPr>
            <a:r>
              <a:rPr lang="en-CA" spc="-5"/>
              <a:t>Introduction</a:t>
            </a:r>
            <a:endParaRPr lang="en-CA" spc="-5" dirty="0"/>
          </a:p>
        </p:txBody>
      </p:sp>
      <p:sp>
        <p:nvSpPr>
          <p:cNvPr id="15" name="Holder 5">
            <a:extLst>
              <a:ext uri="{FF2B5EF4-FFF2-40B4-BE49-F238E27FC236}">
                <a16:creationId xmlns="" xmlns:a16="http://schemas.microsoft.com/office/drawing/2014/main" id="{FB7BCEDE-94DA-974F-B55D-40A16A441736}"/>
              </a:ext>
            </a:extLst>
          </p:cNvPr>
          <p:cNvSpPr>
            <a:spLocks noGrp="1"/>
          </p:cNvSpPr>
          <p:nvPr>
            <p:ph type="sldNum" sz="quarter" idx="7"/>
          </p:nvPr>
        </p:nvSpPr>
        <p:spPr>
          <a:xfrm>
            <a:off x="5238750" y="6473540"/>
            <a:ext cx="3505200" cy="232060"/>
          </a:xfrm>
          <a:prstGeom prst="rect">
            <a:avLst/>
          </a:prstGeom>
        </p:spPr>
        <p:txBody>
          <a:bodyPr lIns="0" tIns="0" rIns="0" bIns="0"/>
          <a:lstStyle>
            <a:lvl1pPr marL="12700" indent="0" algn="r">
              <a:tabLst>
                <a:tab pos="3241675" algn="l"/>
              </a:tabLst>
              <a:defRPr sz="1000" b="0" i="0">
                <a:solidFill>
                  <a:srgbClr val="005A96"/>
                </a:solidFill>
                <a:latin typeface="Arial"/>
                <a:cs typeface="Arial"/>
              </a:defRPr>
            </a:lvl1p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a:t>
            </a:fld>
            <a:endParaRPr b="1" dirty="0"/>
          </a:p>
        </p:txBody>
      </p:sp>
      <p:sp>
        <p:nvSpPr>
          <p:cNvPr id="18" name="Holder 2">
            <a:extLst>
              <a:ext uri="{FF2B5EF4-FFF2-40B4-BE49-F238E27FC236}">
                <a16:creationId xmlns="" xmlns:a16="http://schemas.microsoft.com/office/drawing/2014/main" id="{D1EB98FA-A50D-174C-96F5-131142A9899F}"/>
              </a:ext>
            </a:extLst>
          </p:cNvPr>
          <p:cNvSpPr>
            <a:spLocks noGrp="1"/>
          </p:cNvSpPr>
          <p:nvPr>
            <p:ph type="title"/>
          </p:nvPr>
        </p:nvSpPr>
        <p:spPr>
          <a:xfrm>
            <a:off x="387350" y="572310"/>
            <a:ext cx="8369300" cy="637540"/>
          </a:xfrm>
          <a:prstGeom prst="rect">
            <a:avLst/>
          </a:prstGeom>
        </p:spPr>
        <p:txBody>
          <a:bodyPr lIns="0" tIns="0" rIns="0" bIns="0" anchor="b"/>
          <a:lstStyle>
            <a:lvl1pPr>
              <a:lnSpc>
                <a:spcPts val="2160"/>
              </a:lnSpc>
              <a:defRPr sz="2100" b="0" i="0">
                <a:solidFill>
                  <a:srgbClr val="005A96"/>
                </a:solidFill>
                <a:latin typeface="Georgia"/>
                <a:cs typeface="Georgia"/>
              </a:defRPr>
            </a:lvl1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CommercialTobacco">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 xmlns:a16="http://schemas.microsoft.com/office/drawing/2014/main" id="{4471C62E-0835-1643-8716-E256102850A6}"/>
              </a:ext>
            </a:extLst>
          </p:cNvPr>
          <p:cNvSpPr/>
          <p:nvPr userDrawn="1"/>
        </p:nvSpPr>
        <p:spPr>
          <a:xfrm>
            <a:off x="0" y="0"/>
            <a:ext cx="8572500" cy="1371600"/>
          </a:xfrm>
          <a:custGeom>
            <a:avLst/>
            <a:gdLst>
              <a:gd name="connsiteX0" fmla="*/ 0 w 8572500"/>
              <a:gd name="connsiteY0" fmla="*/ 0 h 1371600"/>
              <a:gd name="connsiteX1" fmla="*/ 8550878 w 8572500"/>
              <a:gd name="connsiteY1" fmla="*/ 0 h 1371600"/>
              <a:gd name="connsiteX2" fmla="*/ 8560802 w 8572500"/>
              <a:gd name="connsiteY2" fmla="*/ 14719 h 1371600"/>
              <a:gd name="connsiteX3" fmla="*/ 8572500 w 8572500"/>
              <a:gd name="connsiteY3" fmla="*/ 72663 h 1371600"/>
              <a:gd name="connsiteX4" fmla="*/ 8572500 w 8572500"/>
              <a:gd name="connsiteY4" fmla="*/ 1222737 h 1371600"/>
              <a:gd name="connsiteX5" fmla="*/ 8423637 w 8572500"/>
              <a:gd name="connsiteY5" fmla="*/ 1371600 h 1371600"/>
              <a:gd name="connsiteX6" fmla="*/ 0 w 8572500"/>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00" h="1371600">
                <a:moveTo>
                  <a:pt x="0" y="0"/>
                </a:moveTo>
                <a:lnTo>
                  <a:pt x="8550878" y="0"/>
                </a:lnTo>
                <a:lnTo>
                  <a:pt x="8560802" y="14719"/>
                </a:lnTo>
                <a:cubicBezTo>
                  <a:pt x="8568334" y="32528"/>
                  <a:pt x="8572500" y="52109"/>
                  <a:pt x="8572500" y="72663"/>
                </a:cubicBezTo>
                <a:lnTo>
                  <a:pt x="8572500" y="1222737"/>
                </a:lnTo>
                <a:cubicBezTo>
                  <a:pt x="8572500" y="1304952"/>
                  <a:pt x="8505852" y="1371600"/>
                  <a:pt x="8423637" y="1371600"/>
                </a:cubicBezTo>
                <a:lnTo>
                  <a:pt x="0" y="1371600"/>
                </a:lnTo>
                <a:close/>
              </a:path>
            </a:pathLst>
          </a:custGeom>
          <a:solidFill>
            <a:srgbClr val="EEE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bk object 16"/>
          <p:cNvSpPr/>
          <p:nvPr/>
        </p:nvSpPr>
        <p:spPr>
          <a:xfrm>
            <a:off x="400050" y="6432550"/>
            <a:ext cx="8343900" cy="0"/>
          </a:xfrm>
          <a:custGeom>
            <a:avLst/>
            <a:gdLst/>
            <a:ahLst/>
            <a:cxnLst/>
            <a:rect l="l" t="t" r="r" b="b"/>
            <a:pathLst>
              <a:path w="8343900">
                <a:moveTo>
                  <a:pt x="8343900" y="0"/>
                </a:moveTo>
                <a:lnTo>
                  <a:pt x="0" y="0"/>
                </a:lnTo>
              </a:path>
            </a:pathLst>
          </a:custGeom>
          <a:ln w="3175">
            <a:solidFill>
              <a:srgbClr val="231F20"/>
            </a:solidFill>
          </a:ln>
        </p:spPr>
        <p:txBody>
          <a:bodyPr wrap="square" lIns="0" tIns="0" rIns="0" bIns="0" rtlCol="0"/>
          <a:lstStyle/>
          <a:p>
            <a:endParaRPr/>
          </a:p>
        </p:txBody>
      </p:sp>
      <p:sp>
        <p:nvSpPr>
          <p:cNvPr id="3" name="Holder 3"/>
          <p:cNvSpPr>
            <a:spLocks noGrp="1"/>
          </p:cNvSpPr>
          <p:nvPr>
            <p:ph type="ftr" sz="quarter" idx="5"/>
          </p:nvPr>
        </p:nvSpPr>
        <p:spPr>
          <a:xfrm>
            <a:off x="387350" y="6475648"/>
            <a:ext cx="2092325" cy="153888"/>
          </a:xfrm>
        </p:spPr>
        <p:txBody>
          <a:bodyPr lIns="0" tIns="0" rIns="0" bIns="0"/>
          <a:lstStyle>
            <a:lvl1pPr>
              <a:defRPr sz="1000" b="1" i="0">
                <a:solidFill>
                  <a:srgbClr val="005A96"/>
                </a:solidFill>
                <a:latin typeface="Georgia"/>
                <a:cs typeface="Georgia"/>
              </a:defRPr>
            </a:lvl1pPr>
          </a:lstStyle>
          <a:p>
            <a:pPr marL="12700">
              <a:lnSpc>
                <a:spcPct val="100000"/>
              </a:lnSpc>
              <a:spcBef>
                <a:spcPts val="15"/>
              </a:spcBef>
            </a:pPr>
            <a:r>
              <a:rPr lang="en-CA" spc="-5"/>
              <a:t>Commercial tobacco</a:t>
            </a:r>
            <a:endParaRPr lang="en-CA" spc="-5" dirty="0"/>
          </a:p>
        </p:txBody>
      </p:sp>
      <p:sp>
        <p:nvSpPr>
          <p:cNvPr id="12" name="Holder 5">
            <a:extLst>
              <a:ext uri="{FF2B5EF4-FFF2-40B4-BE49-F238E27FC236}">
                <a16:creationId xmlns="" xmlns:a16="http://schemas.microsoft.com/office/drawing/2014/main" id="{CE634638-2C94-9347-B0BD-FBB9613FE717}"/>
              </a:ext>
            </a:extLst>
          </p:cNvPr>
          <p:cNvSpPr>
            <a:spLocks noGrp="1"/>
          </p:cNvSpPr>
          <p:nvPr>
            <p:ph type="sldNum" sz="quarter" idx="7"/>
          </p:nvPr>
        </p:nvSpPr>
        <p:spPr>
          <a:xfrm>
            <a:off x="5238750" y="6473540"/>
            <a:ext cx="3505200" cy="232060"/>
          </a:xfrm>
          <a:prstGeom prst="rect">
            <a:avLst/>
          </a:prstGeom>
        </p:spPr>
        <p:txBody>
          <a:bodyPr lIns="0" tIns="0" rIns="0" bIns="0"/>
          <a:lstStyle>
            <a:lvl1pPr marL="12700" indent="0" algn="r">
              <a:tabLst>
                <a:tab pos="3241675" algn="l"/>
              </a:tabLst>
              <a:defRPr sz="1000" b="0" i="0">
                <a:solidFill>
                  <a:srgbClr val="005A96"/>
                </a:solidFill>
                <a:latin typeface="Arial"/>
                <a:cs typeface="Arial"/>
              </a:defRPr>
            </a:lvl1p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a:t>
            </a:fld>
            <a:endParaRPr b="1" dirty="0"/>
          </a:p>
        </p:txBody>
      </p:sp>
      <p:sp>
        <p:nvSpPr>
          <p:cNvPr id="14" name="Holder 2">
            <a:extLst>
              <a:ext uri="{FF2B5EF4-FFF2-40B4-BE49-F238E27FC236}">
                <a16:creationId xmlns="" xmlns:a16="http://schemas.microsoft.com/office/drawing/2014/main" id="{4925569E-70C1-2647-9F22-5A1D2FED6F2D}"/>
              </a:ext>
            </a:extLst>
          </p:cNvPr>
          <p:cNvSpPr>
            <a:spLocks noGrp="1"/>
          </p:cNvSpPr>
          <p:nvPr>
            <p:ph type="title"/>
          </p:nvPr>
        </p:nvSpPr>
        <p:spPr>
          <a:xfrm>
            <a:off x="387350" y="572310"/>
            <a:ext cx="8369300" cy="637540"/>
          </a:xfrm>
          <a:prstGeom prst="rect">
            <a:avLst/>
          </a:prstGeom>
        </p:spPr>
        <p:txBody>
          <a:bodyPr lIns="0" tIns="0" rIns="0" bIns="0" anchor="b"/>
          <a:lstStyle>
            <a:lvl1pPr>
              <a:lnSpc>
                <a:spcPts val="2160"/>
              </a:lnSpc>
              <a:defRPr sz="2100" b="0" i="0">
                <a:solidFill>
                  <a:srgbClr val="005A96"/>
                </a:solidFill>
                <a:latin typeface="Georgia"/>
                <a:cs typeface="Georgia"/>
              </a:defRPr>
            </a:lvl1pPr>
          </a:lstStyle>
          <a:p>
            <a:endParaRPr dirty="0"/>
          </a:p>
        </p:txBody>
      </p:sp>
    </p:spTree>
    <p:extLst>
      <p:ext uri="{BB962C8B-B14F-4D97-AF65-F5344CB8AC3E}">
        <p14:creationId xmlns:p14="http://schemas.microsoft.com/office/powerpoint/2010/main" val="255034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Alcohol">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 xmlns:a16="http://schemas.microsoft.com/office/drawing/2014/main" id="{4471C62E-0835-1643-8716-E256102850A6}"/>
              </a:ext>
            </a:extLst>
          </p:cNvPr>
          <p:cNvSpPr/>
          <p:nvPr userDrawn="1"/>
        </p:nvSpPr>
        <p:spPr>
          <a:xfrm>
            <a:off x="0" y="0"/>
            <a:ext cx="8572500" cy="1371600"/>
          </a:xfrm>
          <a:custGeom>
            <a:avLst/>
            <a:gdLst>
              <a:gd name="connsiteX0" fmla="*/ 0 w 8572500"/>
              <a:gd name="connsiteY0" fmla="*/ 0 h 1371600"/>
              <a:gd name="connsiteX1" fmla="*/ 8550878 w 8572500"/>
              <a:gd name="connsiteY1" fmla="*/ 0 h 1371600"/>
              <a:gd name="connsiteX2" fmla="*/ 8560802 w 8572500"/>
              <a:gd name="connsiteY2" fmla="*/ 14719 h 1371600"/>
              <a:gd name="connsiteX3" fmla="*/ 8572500 w 8572500"/>
              <a:gd name="connsiteY3" fmla="*/ 72663 h 1371600"/>
              <a:gd name="connsiteX4" fmla="*/ 8572500 w 8572500"/>
              <a:gd name="connsiteY4" fmla="*/ 1222737 h 1371600"/>
              <a:gd name="connsiteX5" fmla="*/ 8423637 w 8572500"/>
              <a:gd name="connsiteY5" fmla="*/ 1371600 h 1371600"/>
              <a:gd name="connsiteX6" fmla="*/ 0 w 8572500"/>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00" h="1371600">
                <a:moveTo>
                  <a:pt x="0" y="0"/>
                </a:moveTo>
                <a:lnTo>
                  <a:pt x="8550878" y="0"/>
                </a:lnTo>
                <a:lnTo>
                  <a:pt x="8560802" y="14719"/>
                </a:lnTo>
                <a:cubicBezTo>
                  <a:pt x="8568334" y="32528"/>
                  <a:pt x="8572500" y="52109"/>
                  <a:pt x="8572500" y="72663"/>
                </a:cubicBezTo>
                <a:lnTo>
                  <a:pt x="8572500" y="1222737"/>
                </a:lnTo>
                <a:cubicBezTo>
                  <a:pt x="8572500" y="1304952"/>
                  <a:pt x="8505852" y="1371600"/>
                  <a:pt x="8423637" y="1371600"/>
                </a:cubicBezTo>
                <a:lnTo>
                  <a:pt x="0" y="1371600"/>
                </a:lnTo>
                <a:close/>
              </a:path>
            </a:pathLst>
          </a:custGeom>
          <a:solidFill>
            <a:srgbClr val="F1E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bk object 16"/>
          <p:cNvSpPr/>
          <p:nvPr/>
        </p:nvSpPr>
        <p:spPr>
          <a:xfrm>
            <a:off x="400050" y="6432550"/>
            <a:ext cx="8343900" cy="0"/>
          </a:xfrm>
          <a:custGeom>
            <a:avLst/>
            <a:gdLst/>
            <a:ahLst/>
            <a:cxnLst/>
            <a:rect l="l" t="t" r="r" b="b"/>
            <a:pathLst>
              <a:path w="8343900">
                <a:moveTo>
                  <a:pt x="8343900" y="0"/>
                </a:moveTo>
                <a:lnTo>
                  <a:pt x="0" y="0"/>
                </a:lnTo>
              </a:path>
            </a:pathLst>
          </a:custGeom>
          <a:ln w="3175">
            <a:solidFill>
              <a:srgbClr val="231F20"/>
            </a:solidFill>
          </a:ln>
        </p:spPr>
        <p:txBody>
          <a:bodyPr wrap="square" lIns="0" tIns="0" rIns="0" bIns="0" rtlCol="0"/>
          <a:lstStyle/>
          <a:p>
            <a:endParaRPr/>
          </a:p>
        </p:txBody>
      </p:sp>
      <p:sp>
        <p:nvSpPr>
          <p:cNvPr id="3" name="Holder 3"/>
          <p:cNvSpPr>
            <a:spLocks noGrp="1"/>
          </p:cNvSpPr>
          <p:nvPr>
            <p:ph type="ftr" sz="quarter" idx="5"/>
          </p:nvPr>
        </p:nvSpPr>
        <p:spPr>
          <a:xfrm>
            <a:off x="387350" y="6475648"/>
            <a:ext cx="2092325" cy="153888"/>
          </a:xfrm>
        </p:spPr>
        <p:txBody>
          <a:bodyPr lIns="0" tIns="0" rIns="0" bIns="0"/>
          <a:lstStyle>
            <a:lvl1pPr>
              <a:defRPr sz="1000" b="1" i="0">
                <a:solidFill>
                  <a:srgbClr val="005A96"/>
                </a:solidFill>
                <a:latin typeface="Georgia"/>
                <a:cs typeface="Georgia"/>
              </a:defRPr>
            </a:lvl1pPr>
          </a:lstStyle>
          <a:p>
            <a:pPr marL="12700">
              <a:lnSpc>
                <a:spcPct val="100000"/>
              </a:lnSpc>
              <a:spcBef>
                <a:spcPts val="15"/>
              </a:spcBef>
            </a:pPr>
            <a:r>
              <a:rPr lang="en-CA" spc="-5"/>
              <a:t>Alcohol</a:t>
            </a:r>
            <a:endParaRPr lang="en-CA" spc="-5" dirty="0"/>
          </a:p>
        </p:txBody>
      </p:sp>
      <p:sp>
        <p:nvSpPr>
          <p:cNvPr id="21" name="Holder 5">
            <a:extLst>
              <a:ext uri="{FF2B5EF4-FFF2-40B4-BE49-F238E27FC236}">
                <a16:creationId xmlns="" xmlns:a16="http://schemas.microsoft.com/office/drawing/2014/main" id="{A9B9DC19-F42D-3745-877D-36F77EB23E9B}"/>
              </a:ext>
            </a:extLst>
          </p:cNvPr>
          <p:cNvSpPr>
            <a:spLocks noGrp="1"/>
          </p:cNvSpPr>
          <p:nvPr>
            <p:ph type="sldNum" sz="quarter" idx="7"/>
          </p:nvPr>
        </p:nvSpPr>
        <p:spPr>
          <a:xfrm>
            <a:off x="5238750" y="6473540"/>
            <a:ext cx="3505200" cy="232060"/>
          </a:xfrm>
          <a:prstGeom prst="rect">
            <a:avLst/>
          </a:prstGeom>
        </p:spPr>
        <p:txBody>
          <a:bodyPr lIns="0" tIns="0" rIns="0" bIns="0"/>
          <a:lstStyle>
            <a:lvl1pPr marL="12700" indent="0" algn="r">
              <a:tabLst>
                <a:tab pos="3241675" algn="l"/>
              </a:tabLst>
              <a:defRPr sz="1000" b="0" i="0">
                <a:solidFill>
                  <a:srgbClr val="005A96"/>
                </a:solidFill>
                <a:latin typeface="Arial"/>
                <a:cs typeface="Arial"/>
              </a:defRPr>
            </a:lvl1p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a:t>
            </a:fld>
            <a:endParaRPr b="1" dirty="0"/>
          </a:p>
        </p:txBody>
      </p:sp>
      <p:sp>
        <p:nvSpPr>
          <p:cNvPr id="24" name="Holder 2">
            <a:extLst>
              <a:ext uri="{FF2B5EF4-FFF2-40B4-BE49-F238E27FC236}">
                <a16:creationId xmlns="" xmlns:a16="http://schemas.microsoft.com/office/drawing/2014/main" id="{995A75F7-F136-7442-A78E-6B2C782B9C48}"/>
              </a:ext>
            </a:extLst>
          </p:cNvPr>
          <p:cNvSpPr>
            <a:spLocks noGrp="1"/>
          </p:cNvSpPr>
          <p:nvPr>
            <p:ph type="title"/>
          </p:nvPr>
        </p:nvSpPr>
        <p:spPr>
          <a:xfrm>
            <a:off x="387350" y="572310"/>
            <a:ext cx="8369300" cy="637540"/>
          </a:xfrm>
          <a:prstGeom prst="rect">
            <a:avLst/>
          </a:prstGeom>
        </p:spPr>
        <p:txBody>
          <a:bodyPr lIns="0" tIns="0" rIns="0" bIns="0" anchor="b"/>
          <a:lstStyle>
            <a:lvl1pPr>
              <a:lnSpc>
                <a:spcPts val="2160"/>
              </a:lnSpc>
              <a:defRPr sz="2100" b="0" i="0">
                <a:solidFill>
                  <a:srgbClr val="005A96"/>
                </a:solidFill>
                <a:latin typeface="Georgia"/>
                <a:cs typeface="Georgia"/>
              </a:defRPr>
            </a:lvl1pPr>
          </a:lstStyle>
          <a:p>
            <a:endParaRPr dirty="0"/>
          </a:p>
        </p:txBody>
      </p:sp>
    </p:spTree>
    <p:extLst>
      <p:ext uri="{BB962C8B-B14F-4D97-AF65-F5344CB8AC3E}">
        <p14:creationId xmlns:p14="http://schemas.microsoft.com/office/powerpoint/2010/main" val="294620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_HealthyEating">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 xmlns:a16="http://schemas.microsoft.com/office/drawing/2014/main" id="{4471C62E-0835-1643-8716-E256102850A6}"/>
              </a:ext>
            </a:extLst>
          </p:cNvPr>
          <p:cNvSpPr/>
          <p:nvPr userDrawn="1"/>
        </p:nvSpPr>
        <p:spPr>
          <a:xfrm>
            <a:off x="0" y="0"/>
            <a:ext cx="8572500" cy="1371600"/>
          </a:xfrm>
          <a:custGeom>
            <a:avLst/>
            <a:gdLst>
              <a:gd name="connsiteX0" fmla="*/ 0 w 8572500"/>
              <a:gd name="connsiteY0" fmla="*/ 0 h 1371600"/>
              <a:gd name="connsiteX1" fmla="*/ 8550878 w 8572500"/>
              <a:gd name="connsiteY1" fmla="*/ 0 h 1371600"/>
              <a:gd name="connsiteX2" fmla="*/ 8560802 w 8572500"/>
              <a:gd name="connsiteY2" fmla="*/ 14719 h 1371600"/>
              <a:gd name="connsiteX3" fmla="*/ 8572500 w 8572500"/>
              <a:gd name="connsiteY3" fmla="*/ 72663 h 1371600"/>
              <a:gd name="connsiteX4" fmla="*/ 8572500 w 8572500"/>
              <a:gd name="connsiteY4" fmla="*/ 1222737 h 1371600"/>
              <a:gd name="connsiteX5" fmla="*/ 8423637 w 8572500"/>
              <a:gd name="connsiteY5" fmla="*/ 1371600 h 1371600"/>
              <a:gd name="connsiteX6" fmla="*/ 0 w 8572500"/>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00" h="1371600">
                <a:moveTo>
                  <a:pt x="0" y="0"/>
                </a:moveTo>
                <a:lnTo>
                  <a:pt x="8550878" y="0"/>
                </a:lnTo>
                <a:lnTo>
                  <a:pt x="8560802" y="14719"/>
                </a:lnTo>
                <a:cubicBezTo>
                  <a:pt x="8568334" y="32528"/>
                  <a:pt x="8572500" y="52109"/>
                  <a:pt x="8572500" y="72663"/>
                </a:cubicBezTo>
                <a:lnTo>
                  <a:pt x="8572500" y="1222737"/>
                </a:lnTo>
                <a:cubicBezTo>
                  <a:pt x="8572500" y="1304952"/>
                  <a:pt x="8505852" y="1371600"/>
                  <a:pt x="8423637" y="1371600"/>
                </a:cubicBezTo>
                <a:lnTo>
                  <a:pt x="0" y="1371600"/>
                </a:lnTo>
                <a:close/>
              </a:path>
            </a:pathLst>
          </a:custGeom>
          <a:solidFill>
            <a:srgbClr val="EE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bk object 16"/>
          <p:cNvSpPr/>
          <p:nvPr/>
        </p:nvSpPr>
        <p:spPr>
          <a:xfrm>
            <a:off x="400050" y="6432550"/>
            <a:ext cx="8343900" cy="0"/>
          </a:xfrm>
          <a:custGeom>
            <a:avLst/>
            <a:gdLst/>
            <a:ahLst/>
            <a:cxnLst/>
            <a:rect l="l" t="t" r="r" b="b"/>
            <a:pathLst>
              <a:path w="8343900">
                <a:moveTo>
                  <a:pt x="8343900" y="0"/>
                </a:moveTo>
                <a:lnTo>
                  <a:pt x="0" y="0"/>
                </a:lnTo>
              </a:path>
            </a:pathLst>
          </a:custGeom>
          <a:ln w="3175">
            <a:solidFill>
              <a:srgbClr val="231F20"/>
            </a:solidFill>
          </a:ln>
        </p:spPr>
        <p:txBody>
          <a:bodyPr wrap="square" lIns="0" tIns="0" rIns="0" bIns="0" rtlCol="0"/>
          <a:lstStyle/>
          <a:p>
            <a:endParaRPr/>
          </a:p>
        </p:txBody>
      </p:sp>
      <p:sp>
        <p:nvSpPr>
          <p:cNvPr id="3" name="Holder 3"/>
          <p:cNvSpPr>
            <a:spLocks noGrp="1"/>
          </p:cNvSpPr>
          <p:nvPr>
            <p:ph type="ftr" sz="quarter" idx="5"/>
          </p:nvPr>
        </p:nvSpPr>
        <p:spPr>
          <a:xfrm>
            <a:off x="387350" y="6475648"/>
            <a:ext cx="2092325" cy="153888"/>
          </a:xfrm>
        </p:spPr>
        <p:txBody>
          <a:bodyPr lIns="0" tIns="0" rIns="0" bIns="0"/>
          <a:lstStyle>
            <a:lvl1pPr>
              <a:defRPr sz="1000" b="1" i="0">
                <a:solidFill>
                  <a:srgbClr val="005A96"/>
                </a:solidFill>
                <a:latin typeface="Georgia"/>
                <a:cs typeface="Georgia"/>
              </a:defRPr>
            </a:lvl1pPr>
          </a:lstStyle>
          <a:p>
            <a:pPr marL="12700">
              <a:lnSpc>
                <a:spcPct val="100000"/>
              </a:lnSpc>
              <a:spcBef>
                <a:spcPts val="15"/>
              </a:spcBef>
            </a:pPr>
            <a:r>
              <a:rPr lang="en-CA" spc="-5"/>
              <a:t>Healthy eating</a:t>
            </a:r>
            <a:endParaRPr lang="en-CA" spc="-5" dirty="0"/>
          </a:p>
        </p:txBody>
      </p:sp>
      <p:sp>
        <p:nvSpPr>
          <p:cNvPr id="12" name="Holder 5">
            <a:extLst>
              <a:ext uri="{FF2B5EF4-FFF2-40B4-BE49-F238E27FC236}">
                <a16:creationId xmlns="" xmlns:a16="http://schemas.microsoft.com/office/drawing/2014/main" id="{0DA9F9A5-CCFF-1049-A540-A5CF65D12887}"/>
              </a:ext>
            </a:extLst>
          </p:cNvPr>
          <p:cNvSpPr>
            <a:spLocks noGrp="1"/>
          </p:cNvSpPr>
          <p:nvPr>
            <p:ph type="sldNum" sz="quarter" idx="7"/>
          </p:nvPr>
        </p:nvSpPr>
        <p:spPr>
          <a:xfrm>
            <a:off x="5238750" y="6473540"/>
            <a:ext cx="3505200" cy="232060"/>
          </a:xfrm>
          <a:prstGeom prst="rect">
            <a:avLst/>
          </a:prstGeom>
        </p:spPr>
        <p:txBody>
          <a:bodyPr lIns="0" tIns="0" rIns="0" bIns="0"/>
          <a:lstStyle>
            <a:lvl1pPr marL="12700" indent="0" algn="r">
              <a:tabLst>
                <a:tab pos="3241675" algn="l"/>
              </a:tabLst>
              <a:defRPr sz="1000" b="0" i="0">
                <a:solidFill>
                  <a:srgbClr val="005A96"/>
                </a:solidFill>
                <a:latin typeface="Arial"/>
                <a:cs typeface="Arial"/>
              </a:defRPr>
            </a:lvl1p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a:t>
            </a:fld>
            <a:endParaRPr b="1" dirty="0"/>
          </a:p>
        </p:txBody>
      </p:sp>
      <p:sp>
        <p:nvSpPr>
          <p:cNvPr id="17" name="Holder 2">
            <a:extLst>
              <a:ext uri="{FF2B5EF4-FFF2-40B4-BE49-F238E27FC236}">
                <a16:creationId xmlns="" xmlns:a16="http://schemas.microsoft.com/office/drawing/2014/main" id="{E4CF1DC1-05D7-8A40-9465-69AFF8C52785}"/>
              </a:ext>
            </a:extLst>
          </p:cNvPr>
          <p:cNvSpPr>
            <a:spLocks noGrp="1"/>
          </p:cNvSpPr>
          <p:nvPr>
            <p:ph type="title"/>
          </p:nvPr>
        </p:nvSpPr>
        <p:spPr>
          <a:xfrm>
            <a:off x="387350" y="572310"/>
            <a:ext cx="8369300" cy="637540"/>
          </a:xfrm>
          <a:prstGeom prst="rect">
            <a:avLst/>
          </a:prstGeom>
        </p:spPr>
        <p:txBody>
          <a:bodyPr lIns="0" tIns="0" rIns="0" bIns="0" anchor="b"/>
          <a:lstStyle>
            <a:lvl1pPr>
              <a:lnSpc>
                <a:spcPts val="2160"/>
              </a:lnSpc>
              <a:defRPr sz="2100" b="0" i="0">
                <a:solidFill>
                  <a:srgbClr val="005A96"/>
                </a:solidFill>
                <a:latin typeface="Georgia"/>
                <a:cs typeface="Georgia"/>
              </a:defRPr>
            </a:lvl1pPr>
          </a:lstStyle>
          <a:p>
            <a:endParaRPr dirty="0"/>
          </a:p>
        </p:txBody>
      </p:sp>
    </p:spTree>
    <p:extLst>
      <p:ext uri="{BB962C8B-B14F-4D97-AF65-F5344CB8AC3E}">
        <p14:creationId xmlns:p14="http://schemas.microsoft.com/office/powerpoint/2010/main" val="1045996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_PhysicalActivity">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 xmlns:a16="http://schemas.microsoft.com/office/drawing/2014/main" id="{4471C62E-0835-1643-8716-E256102850A6}"/>
              </a:ext>
            </a:extLst>
          </p:cNvPr>
          <p:cNvSpPr/>
          <p:nvPr userDrawn="1"/>
        </p:nvSpPr>
        <p:spPr>
          <a:xfrm>
            <a:off x="0" y="0"/>
            <a:ext cx="8572500" cy="1371600"/>
          </a:xfrm>
          <a:custGeom>
            <a:avLst/>
            <a:gdLst>
              <a:gd name="connsiteX0" fmla="*/ 0 w 8572500"/>
              <a:gd name="connsiteY0" fmla="*/ 0 h 1371600"/>
              <a:gd name="connsiteX1" fmla="*/ 8550878 w 8572500"/>
              <a:gd name="connsiteY1" fmla="*/ 0 h 1371600"/>
              <a:gd name="connsiteX2" fmla="*/ 8560802 w 8572500"/>
              <a:gd name="connsiteY2" fmla="*/ 14719 h 1371600"/>
              <a:gd name="connsiteX3" fmla="*/ 8572500 w 8572500"/>
              <a:gd name="connsiteY3" fmla="*/ 72663 h 1371600"/>
              <a:gd name="connsiteX4" fmla="*/ 8572500 w 8572500"/>
              <a:gd name="connsiteY4" fmla="*/ 1222737 h 1371600"/>
              <a:gd name="connsiteX5" fmla="*/ 8423637 w 8572500"/>
              <a:gd name="connsiteY5" fmla="*/ 1371600 h 1371600"/>
              <a:gd name="connsiteX6" fmla="*/ 0 w 8572500"/>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00" h="1371600">
                <a:moveTo>
                  <a:pt x="0" y="0"/>
                </a:moveTo>
                <a:lnTo>
                  <a:pt x="8550878" y="0"/>
                </a:lnTo>
                <a:lnTo>
                  <a:pt x="8560802" y="14719"/>
                </a:lnTo>
                <a:cubicBezTo>
                  <a:pt x="8568334" y="32528"/>
                  <a:pt x="8572500" y="52109"/>
                  <a:pt x="8572500" y="72663"/>
                </a:cubicBezTo>
                <a:lnTo>
                  <a:pt x="8572500" y="1222737"/>
                </a:lnTo>
                <a:cubicBezTo>
                  <a:pt x="8572500" y="1304952"/>
                  <a:pt x="8505852" y="1371600"/>
                  <a:pt x="8423637" y="1371600"/>
                </a:cubicBezTo>
                <a:lnTo>
                  <a:pt x="0" y="1371600"/>
                </a:lnTo>
                <a:close/>
              </a:path>
            </a:pathLst>
          </a:custGeom>
          <a:solidFill>
            <a:srgbClr val="FBE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bk object 16"/>
          <p:cNvSpPr/>
          <p:nvPr/>
        </p:nvSpPr>
        <p:spPr>
          <a:xfrm>
            <a:off x="400050" y="6432550"/>
            <a:ext cx="8343900" cy="0"/>
          </a:xfrm>
          <a:custGeom>
            <a:avLst/>
            <a:gdLst/>
            <a:ahLst/>
            <a:cxnLst/>
            <a:rect l="l" t="t" r="r" b="b"/>
            <a:pathLst>
              <a:path w="8343900">
                <a:moveTo>
                  <a:pt x="8343900" y="0"/>
                </a:moveTo>
                <a:lnTo>
                  <a:pt x="0" y="0"/>
                </a:lnTo>
              </a:path>
            </a:pathLst>
          </a:custGeom>
          <a:ln w="3175">
            <a:solidFill>
              <a:srgbClr val="231F20"/>
            </a:solidFill>
          </a:ln>
        </p:spPr>
        <p:txBody>
          <a:bodyPr wrap="square" lIns="0" tIns="0" rIns="0" bIns="0" rtlCol="0"/>
          <a:lstStyle/>
          <a:p>
            <a:endParaRPr/>
          </a:p>
        </p:txBody>
      </p:sp>
      <p:sp>
        <p:nvSpPr>
          <p:cNvPr id="3" name="Holder 3"/>
          <p:cNvSpPr>
            <a:spLocks noGrp="1"/>
          </p:cNvSpPr>
          <p:nvPr>
            <p:ph type="ftr" sz="quarter" idx="5"/>
          </p:nvPr>
        </p:nvSpPr>
        <p:spPr>
          <a:xfrm>
            <a:off x="387350" y="6475648"/>
            <a:ext cx="2092325" cy="153888"/>
          </a:xfrm>
        </p:spPr>
        <p:txBody>
          <a:bodyPr lIns="0" tIns="0" rIns="0" bIns="0"/>
          <a:lstStyle>
            <a:lvl1pPr>
              <a:defRPr sz="1000" b="1" i="0">
                <a:solidFill>
                  <a:srgbClr val="005A96"/>
                </a:solidFill>
                <a:latin typeface="Georgia"/>
                <a:cs typeface="Georgia"/>
              </a:defRPr>
            </a:lvl1pPr>
          </a:lstStyle>
          <a:p>
            <a:pPr marL="12700">
              <a:lnSpc>
                <a:spcPct val="100000"/>
              </a:lnSpc>
              <a:spcBef>
                <a:spcPts val="15"/>
              </a:spcBef>
            </a:pPr>
            <a:r>
              <a:rPr lang="en-CA" spc="-5"/>
              <a:t>Physical activity</a:t>
            </a:r>
            <a:endParaRPr lang="en-CA" spc="-5" dirty="0"/>
          </a:p>
        </p:txBody>
      </p:sp>
      <p:sp>
        <p:nvSpPr>
          <p:cNvPr id="11" name="Holder 5">
            <a:extLst>
              <a:ext uri="{FF2B5EF4-FFF2-40B4-BE49-F238E27FC236}">
                <a16:creationId xmlns="" xmlns:a16="http://schemas.microsoft.com/office/drawing/2014/main" id="{23EBE7A2-3F0D-324D-AAEA-90EF3A1E812B}"/>
              </a:ext>
            </a:extLst>
          </p:cNvPr>
          <p:cNvSpPr>
            <a:spLocks noGrp="1"/>
          </p:cNvSpPr>
          <p:nvPr>
            <p:ph type="sldNum" sz="quarter" idx="7"/>
          </p:nvPr>
        </p:nvSpPr>
        <p:spPr>
          <a:xfrm>
            <a:off x="5238750" y="6473540"/>
            <a:ext cx="3505200" cy="232060"/>
          </a:xfrm>
          <a:prstGeom prst="rect">
            <a:avLst/>
          </a:prstGeom>
        </p:spPr>
        <p:txBody>
          <a:bodyPr lIns="0" tIns="0" rIns="0" bIns="0"/>
          <a:lstStyle>
            <a:lvl1pPr marL="12700" indent="0" algn="r">
              <a:tabLst>
                <a:tab pos="3241675" algn="l"/>
              </a:tabLst>
              <a:defRPr sz="1000" b="0" i="0">
                <a:solidFill>
                  <a:srgbClr val="005A96"/>
                </a:solidFill>
                <a:latin typeface="Arial"/>
                <a:cs typeface="Arial"/>
              </a:defRPr>
            </a:lvl1p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a:t>
            </a:fld>
            <a:endParaRPr b="1" dirty="0"/>
          </a:p>
        </p:txBody>
      </p:sp>
      <p:sp>
        <p:nvSpPr>
          <p:cNvPr id="17" name="Holder 2">
            <a:extLst>
              <a:ext uri="{FF2B5EF4-FFF2-40B4-BE49-F238E27FC236}">
                <a16:creationId xmlns="" xmlns:a16="http://schemas.microsoft.com/office/drawing/2014/main" id="{4829C1D5-EB82-3B44-B6A6-68A6DBC1E51E}"/>
              </a:ext>
            </a:extLst>
          </p:cNvPr>
          <p:cNvSpPr>
            <a:spLocks noGrp="1"/>
          </p:cNvSpPr>
          <p:nvPr>
            <p:ph type="title"/>
          </p:nvPr>
        </p:nvSpPr>
        <p:spPr>
          <a:xfrm>
            <a:off x="387350" y="572310"/>
            <a:ext cx="8369300" cy="637540"/>
          </a:xfrm>
          <a:prstGeom prst="rect">
            <a:avLst/>
          </a:prstGeom>
        </p:spPr>
        <p:txBody>
          <a:bodyPr lIns="0" tIns="0" rIns="0" bIns="0" anchor="b"/>
          <a:lstStyle>
            <a:lvl1pPr>
              <a:lnSpc>
                <a:spcPts val="2160"/>
              </a:lnSpc>
              <a:defRPr sz="2100" b="0" i="0">
                <a:solidFill>
                  <a:srgbClr val="005A96"/>
                </a:solidFill>
                <a:latin typeface="Georgia"/>
                <a:cs typeface="Georgia"/>
              </a:defRPr>
            </a:lvl1pPr>
          </a:lstStyle>
          <a:p>
            <a:endParaRPr dirty="0"/>
          </a:p>
        </p:txBody>
      </p:sp>
    </p:spTree>
    <p:extLst>
      <p:ext uri="{BB962C8B-B14F-4D97-AF65-F5344CB8AC3E}">
        <p14:creationId xmlns:p14="http://schemas.microsoft.com/office/powerpoint/2010/main" val="335365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object 3">
            <a:extLst>
              <a:ext uri="{FF2B5EF4-FFF2-40B4-BE49-F238E27FC236}">
                <a16:creationId xmlns="" xmlns:a16="http://schemas.microsoft.com/office/drawing/2014/main" id="{2726AF5D-D641-A64C-BA25-FCFC49B128D5}"/>
              </a:ext>
            </a:extLst>
          </p:cNvPr>
          <p:cNvSpPr/>
          <p:nvPr userDrawn="1"/>
        </p:nvSpPr>
        <p:spPr>
          <a:xfrm>
            <a:off x="950975" y="5956300"/>
            <a:ext cx="1956815" cy="49186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4">
            <a:extLst>
              <a:ext uri="{FF2B5EF4-FFF2-40B4-BE49-F238E27FC236}">
                <a16:creationId xmlns="" xmlns:a16="http://schemas.microsoft.com/office/drawing/2014/main" id="{F2A90AFC-454C-3749-9E72-C80479AE2291}"/>
              </a:ext>
            </a:extLst>
          </p:cNvPr>
          <p:cNvSpPr/>
          <p:nvPr userDrawn="1"/>
        </p:nvSpPr>
        <p:spPr>
          <a:xfrm>
            <a:off x="7095744" y="5847588"/>
            <a:ext cx="1336040" cy="60076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45539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87350" y="572310"/>
            <a:ext cx="8369300" cy="637540"/>
          </a:xfrm>
          <a:prstGeom prst="rect">
            <a:avLst/>
          </a:prstGeom>
        </p:spPr>
        <p:txBody>
          <a:bodyPr lIns="0" tIns="0" rIns="0" bIns="0"/>
          <a:lstStyle>
            <a:lvl1pPr>
              <a:defRPr sz="2100" b="0" i="0">
                <a:solidFill>
                  <a:srgbClr val="005A96"/>
                </a:solidFill>
                <a:latin typeface="Georgia"/>
                <a:cs typeface="Georgia"/>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387350" y="6475648"/>
            <a:ext cx="4870450" cy="153888"/>
          </a:xfrm>
          <a:prstGeom prst="rect">
            <a:avLst/>
          </a:prstGeom>
        </p:spPr>
        <p:txBody>
          <a:bodyPr wrap="square" lIns="0" tIns="0" rIns="0" bIns="0">
            <a:spAutoFit/>
          </a:bodyPr>
          <a:lstStyle>
            <a:lvl1pPr>
              <a:defRPr sz="1000" b="1" i="0">
                <a:solidFill>
                  <a:srgbClr val="005A96"/>
                </a:solidFill>
                <a:latin typeface="Georgia"/>
                <a:cs typeface="Georgia"/>
              </a:defRPr>
            </a:lvl1pPr>
          </a:lstStyle>
          <a:p>
            <a:pPr marL="12700">
              <a:lnSpc>
                <a:spcPct val="100000"/>
              </a:lnSpc>
              <a:spcBef>
                <a:spcPts val="15"/>
              </a:spcBef>
            </a:pPr>
            <a:r>
              <a:rPr lang="en-CA" spc="-5"/>
              <a:t>Lorum Ipsum</a:t>
            </a:r>
            <a:endParaRPr lang="en-CA" spc="-5" dirty="0"/>
          </a:p>
        </p:txBody>
      </p:sp>
    </p:spTree>
  </p:cSld>
  <p:clrMap bg1="lt1" tx1="dk1" bg2="lt2" tx2="dk2" accent1="accent1" accent2="accent2" accent3="accent3" accent4="accent4" accent5="accent5" accent6="accent6" hlink="hlink" folHlink="folHlink"/>
  <p:sldLayoutIdLst>
    <p:sldLayoutId id="2147483665" r:id="rId1"/>
    <p:sldLayoutId id="2147483664" r:id="rId2"/>
    <p:sldLayoutId id="2147483667" r:id="rId3"/>
    <p:sldLayoutId id="2147483666" r:id="rId4"/>
    <p:sldLayoutId id="2147483669" r:id="rId5"/>
    <p:sldLayoutId id="2147483668" r:id="rId6"/>
    <p:sldLayoutId id="2147483670" r:id="rId7"/>
    <p:sldLayoutId id="2147483662" r:id="rId8"/>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7B15B8B-92FD-C442-9A2D-D7B44DC184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4659" y="-609600"/>
            <a:ext cx="10901083" cy="8423563"/>
          </a:xfrm>
          <a:prstGeom prst="rect">
            <a:avLst/>
          </a:prstGeom>
        </p:spPr>
      </p:pic>
      <p:sp>
        <p:nvSpPr>
          <p:cNvPr id="2" name="Footer Placeholder 1">
            <a:extLst>
              <a:ext uri="{FF2B5EF4-FFF2-40B4-BE49-F238E27FC236}">
                <a16:creationId xmlns="" xmlns:a16="http://schemas.microsoft.com/office/drawing/2014/main" id="{CE5AD20F-C7D1-8245-8F95-00125761F647}"/>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5704AC66-76C4-744B-9044-3DACBB482F35}"/>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10</a:t>
            </a:fld>
            <a:endParaRPr b="1" dirty="0"/>
          </a:p>
        </p:txBody>
      </p:sp>
      <p:sp>
        <p:nvSpPr>
          <p:cNvPr id="4" name="Title 3">
            <a:extLst>
              <a:ext uri="{FF2B5EF4-FFF2-40B4-BE49-F238E27FC236}">
                <a16:creationId xmlns="" xmlns:a16="http://schemas.microsoft.com/office/drawing/2014/main" id="{1698A444-A970-764D-86A8-8EA200F7734C}"/>
              </a:ext>
            </a:extLst>
          </p:cNvPr>
          <p:cNvSpPr>
            <a:spLocks noGrp="1"/>
          </p:cNvSpPr>
          <p:nvPr>
            <p:ph type="title"/>
          </p:nvPr>
        </p:nvSpPr>
        <p:spPr>
          <a:xfrm>
            <a:off x="387350" y="572310"/>
            <a:ext cx="8223250" cy="637540"/>
          </a:xfrm>
        </p:spPr>
        <p:txBody>
          <a:bodyPr/>
          <a:lstStyle/>
          <a:p>
            <a:r>
              <a:rPr lang="en-US" spc="-50" dirty="0"/>
              <a:t>Percentage of non-smoking adolescents (ages 12–19) who were exposed to second-hand smoke in the past month, by location of exposure and by selected socio-demographic factors, Ontario, 2012–2014 combined</a:t>
            </a:r>
          </a:p>
        </p:txBody>
      </p:sp>
      <p:sp>
        <p:nvSpPr>
          <p:cNvPr id="5" name="object 4">
            <a:extLst>
              <a:ext uri="{FF2B5EF4-FFF2-40B4-BE49-F238E27FC236}">
                <a16:creationId xmlns="" xmlns:a16="http://schemas.microsoft.com/office/drawing/2014/main" id="{35FD1232-5ADB-9E4F-B7FC-482BD9F16C93}"/>
              </a:ext>
            </a:extLst>
          </p:cNvPr>
          <p:cNvSpPr txBox="1"/>
          <p:nvPr/>
        </p:nvSpPr>
        <p:spPr>
          <a:xfrm>
            <a:off x="6163901" y="5562600"/>
            <a:ext cx="2438400" cy="52450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2012–2014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2469756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310E897-6087-EB45-A7A1-64B145774A6B}"/>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42FA3067-232E-2840-A17C-4B90E9BC362D}"/>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11</a:t>
            </a:fld>
            <a:endParaRPr b="1" dirty="0"/>
          </a:p>
        </p:txBody>
      </p:sp>
      <p:sp>
        <p:nvSpPr>
          <p:cNvPr id="4" name="Title 3">
            <a:extLst>
              <a:ext uri="{FF2B5EF4-FFF2-40B4-BE49-F238E27FC236}">
                <a16:creationId xmlns="" xmlns:a16="http://schemas.microsoft.com/office/drawing/2014/main" id="{D4C3FC49-9CA1-1B43-9A6B-9D032C09BD27}"/>
              </a:ext>
            </a:extLst>
          </p:cNvPr>
          <p:cNvSpPr>
            <a:spLocks noGrp="1"/>
          </p:cNvSpPr>
          <p:nvPr>
            <p:ph type="title"/>
          </p:nvPr>
        </p:nvSpPr>
        <p:spPr>
          <a:xfrm>
            <a:off x="387350" y="572310"/>
            <a:ext cx="7156450" cy="637540"/>
          </a:xfrm>
        </p:spPr>
        <p:txBody>
          <a:bodyPr/>
          <a:lstStyle/>
          <a:p>
            <a:r>
              <a:rPr lang="en-US" dirty="0"/>
              <a:t>Smoke-free policies in social housing providers in Ontario, as of May 2017</a:t>
            </a:r>
          </a:p>
        </p:txBody>
      </p:sp>
      <p:sp>
        <p:nvSpPr>
          <p:cNvPr id="7" name="object 4">
            <a:extLst>
              <a:ext uri="{FF2B5EF4-FFF2-40B4-BE49-F238E27FC236}">
                <a16:creationId xmlns="" xmlns:a16="http://schemas.microsoft.com/office/drawing/2014/main" id="{C64C80F7-A6E1-534E-94E3-FC36A8C57762}"/>
              </a:ext>
            </a:extLst>
          </p:cNvPr>
          <p:cNvSpPr txBox="1"/>
          <p:nvPr/>
        </p:nvSpPr>
        <p:spPr>
          <a:xfrm>
            <a:off x="457201" y="6058210"/>
            <a:ext cx="82867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Local housing corporations</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pic>
        <p:nvPicPr>
          <p:cNvPr id="6" name="Picture 5">
            <a:extLst>
              <a:ext uri="{FF2B5EF4-FFF2-40B4-BE49-F238E27FC236}">
                <a16:creationId xmlns="" xmlns:a16="http://schemas.microsoft.com/office/drawing/2014/main" id="{66FF2778-0320-9647-86A4-89EFD3BE64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06" t="26667" r="15859" b="24444"/>
          <a:stretch/>
        </p:blipFill>
        <p:spPr>
          <a:xfrm>
            <a:off x="304800" y="1538400"/>
            <a:ext cx="7408747" cy="4405200"/>
          </a:xfrm>
          <a:prstGeom prst="rect">
            <a:avLst/>
          </a:prstGeom>
        </p:spPr>
      </p:pic>
    </p:spTree>
    <p:extLst>
      <p:ext uri="{BB962C8B-B14F-4D97-AF65-F5344CB8AC3E}">
        <p14:creationId xmlns:p14="http://schemas.microsoft.com/office/powerpoint/2010/main" val="68383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AC6C986-3B49-4F49-A7AE-4B4C80E9E26D}"/>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AE2EA114-CFD8-A14E-A5AB-AE7D533F4ED4}"/>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12</a:t>
            </a:fld>
            <a:endParaRPr b="1" dirty="0"/>
          </a:p>
        </p:txBody>
      </p:sp>
      <p:sp>
        <p:nvSpPr>
          <p:cNvPr id="4" name="Title 3">
            <a:extLst>
              <a:ext uri="{FF2B5EF4-FFF2-40B4-BE49-F238E27FC236}">
                <a16:creationId xmlns="" xmlns:a16="http://schemas.microsoft.com/office/drawing/2014/main" id="{118FA5E5-36BC-C946-9484-76AE81814D71}"/>
              </a:ext>
            </a:extLst>
          </p:cNvPr>
          <p:cNvSpPr>
            <a:spLocks noGrp="1"/>
          </p:cNvSpPr>
          <p:nvPr>
            <p:ph type="title"/>
          </p:nvPr>
        </p:nvSpPr>
        <p:spPr>
          <a:xfrm>
            <a:off x="387350" y="572310"/>
            <a:ext cx="7004050" cy="637540"/>
          </a:xfrm>
        </p:spPr>
        <p:txBody>
          <a:bodyPr/>
          <a:lstStyle/>
          <a:p>
            <a:r>
              <a:rPr lang="en-US" dirty="0"/>
              <a:t>Percentage of current smokers (age 25+) who have tried to quit for at least 24 hours in the past 12 months, by selected socio-demographic factors, Ontario, 2013–2014 combined</a:t>
            </a:r>
          </a:p>
        </p:txBody>
      </p:sp>
      <p:pic>
        <p:nvPicPr>
          <p:cNvPr id="6" name="Picture 5">
            <a:extLst>
              <a:ext uri="{FF2B5EF4-FFF2-40B4-BE49-F238E27FC236}">
                <a16:creationId xmlns="" xmlns:a16="http://schemas.microsoft.com/office/drawing/2014/main" id="{3954A59C-3331-D145-B676-9F09906925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619731"/>
            <a:ext cx="6934200" cy="4232563"/>
          </a:xfrm>
          <a:prstGeom prst="rect">
            <a:avLst/>
          </a:prstGeom>
        </p:spPr>
      </p:pic>
      <p:sp>
        <p:nvSpPr>
          <p:cNvPr id="7" name="object 4">
            <a:extLst>
              <a:ext uri="{FF2B5EF4-FFF2-40B4-BE49-F238E27FC236}">
                <a16:creationId xmlns="" xmlns:a16="http://schemas.microsoft.com/office/drawing/2014/main" id="{DDC2360A-9687-3A4D-8D91-0DA6717E4607}"/>
              </a:ext>
            </a:extLst>
          </p:cNvPr>
          <p:cNvSpPr txBox="1"/>
          <p:nvPr/>
        </p:nvSpPr>
        <p:spPr>
          <a:xfrm>
            <a:off x="387350" y="6019800"/>
            <a:ext cx="60896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2013–2014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1602667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E73283E-B09F-7F4B-83D8-D5EB54CF7B6E}"/>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C63DBF4C-3E80-B149-A230-0D5EE06DA764}"/>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13</a:t>
            </a:fld>
            <a:endParaRPr b="1" dirty="0"/>
          </a:p>
        </p:txBody>
      </p:sp>
      <p:sp>
        <p:nvSpPr>
          <p:cNvPr id="4" name="Title 3">
            <a:extLst>
              <a:ext uri="{FF2B5EF4-FFF2-40B4-BE49-F238E27FC236}">
                <a16:creationId xmlns="" xmlns:a16="http://schemas.microsoft.com/office/drawing/2014/main" id="{8CB0E778-9CBB-344E-851E-C7A71B63EB78}"/>
              </a:ext>
            </a:extLst>
          </p:cNvPr>
          <p:cNvSpPr>
            <a:spLocks noGrp="1"/>
          </p:cNvSpPr>
          <p:nvPr>
            <p:ph type="title"/>
          </p:nvPr>
        </p:nvSpPr>
        <p:spPr>
          <a:xfrm>
            <a:off x="387350" y="572310"/>
            <a:ext cx="7537450" cy="637540"/>
          </a:xfrm>
        </p:spPr>
        <p:txBody>
          <a:bodyPr/>
          <a:lstStyle/>
          <a:p>
            <a:r>
              <a:rPr lang="en-US" dirty="0"/>
              <a:t>Percentage of ever-smoking adults (age 25+) who quit smoking completely at least 1 year ago, by selected socio-demographic factors, Ontario, 2012–2014 combined</a:t>
            </a:r>
          </a:p>
        </p:txBody>
      </p:sp>
      <p:pic>
        <p:nvPicPr>
          <p:cNvPr id="6" name="Picture 5">
            <a:extLst>
              <a:ext uri="{FF2B5EF4-FFF2-40B4-BE49-F238E27FC236}">
                <a16:creationId xmlns="" xmlns:a16="http://schemas.microsoft.com/office/drawing/2014/main" id="{F389D1B9-A6D1-C648-A294-ED7240C408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526" y="1600200"/>
            <a:ext cx="6018273" cy="4581073"/>
          </a:xfrm>
          <a:prstGeom prst="rect">
            <a:avLst/>
          </a:prstGeom>
        </p:spPr>
      </p:pic>
      <p:sp>
        <p:nvSpPr>
          <p:cNvPr id="7" name="object 4">
            <a:extLst>
              <a:ext uri="{FF2B5EF4-FFF2-40B4-BE49-F238E27FC236}">
                <a16:creationId xmlns="" xmlns:a16="http://schemas.microsoft.com/office/drawing/2014/main" id="{45784155-03EA-4545-8451-4F7301BA0217}"/>
              </a:ext>
            </a:extLst>
          </p:cNvPr>
          <p:cNvSpPr txBox="1"/>
          <p:nvPr/>
        </p:nvSpPr>
        <p:spPr>
          <a:xfrm>
            <a:off x="6433995" y="5410200"/>
            <a:ext cx="2450295" cy="52450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2012–2014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403261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6DE2600-9737-7F42-AADF-4C33606D2F22}"/>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AB36BAAC-B227-4A41-BA5B-AF75EE0E3CA6}"/>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14</a:t>
            </a:fld>
            <a:endParaRPr b="1" dirty="0"/>
          </a:p>
        </p:txBody>
      </p:sp>
      <p:sp>
        <p:nvSpPr>
          <p:cNvPr id="4" name="Title 3">
            <a:extLst>
              <a:ext uri="{FF2B5EF4-FFF2-40B4-BE49-F238E27FC236}">
                <a16:creationId xmlns="" xmlns:a16="http://schemas.microsoft.com/office/drawing/2014/main" id="{E15DE8C0-8078-9949-8EDC-4685FF9D9CD5}"/>
              </a:ext>
            </a:extLst>
          </p:cNvPr>
          <p:cNvSpPr>
            <a:spLocks noGrp="1"/>
          </p:cNvSpPr>
          <p:nvPr>
            <p:ph type="title"/>
          </p:nvPr>
        </p:nvSpPr>
        <p:spPr/>
        <p:txBody>
          <a:bodyPr/>
          <a:lstStyle/>
          <a:p>
            <a:r>
              <a:rPr lang="en-US" dirty="0"/>
              <a:t>Percentage of First Nations and non-Aboriginal people who were current smokers, by age, Ontario, 2007–2013 combined</a:t>
            </a:r>
          </a:p>
        </p:txBody>
      </p:sp>
      <p:pic>
        <p:nvPicPr>
          <p:cNvPr id="6" name="Picture 5">
            <a:extLst>
              <a:ext uri="{FF2B5EF4-FFF2-40B4-BE49-F238E27FC236}">
                <a16:creationId xmlns="" xmlns:a16="http://schemas.microsoft.com/office/drawing/2014/main" id="{F037A410-20F7-C646-8F90-4050E135EB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800" y="1600200"/>
            <a:ext cx="8114325" cy="4374075"/>
          </a:xfrm>
          <a:prstGeom prst="rect">
            <a:avLst/>
          </a:prstGeom>
        </p:spPr>
      </p:pic>
      <p:sp>
        <p:nvSpPr>
          <p:cNvPr id="7" name="object 4">
            <a:extLst>
              <a:ext uri="{FF2B5EF4-FFF2-40B4-BE49-F238E27FC236}">
                <a16:creationId xmlns="" xmlns:a16="http://schemas.microsoft.com/office/drawing/2014/main" id="{589B2A9E-B27C-3C4F-9E67-9AD9B112C318}"/>
              </a:ext>
            </a:extLst>
          </p:cNvPr>
          <p:cNvSpPr txBox="1"/>
          <p:nvPr/>
        </p:nvSpPr>
        <p:spPr>
          <a:xfrm>
            <a:off x="387350" y="5895085"/>
            <a:ext cx="6775450" cy="39626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Canadian Community Health Survey (CCHS), 2007–2013 (Statistics Canada); First Nations Regional Health Survey (RHS) Phase 2, 2008/10 (First Nations Information Governance Centre)</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359484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446AC65-2366-FA4B-8143-8CBF43A479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5800" y="1524000"/>
            <a:ext cx="7568064" cy="4307975"/>
          </a:xfrm>
          <a:prstGeom prst="rect">
            <a:avLst/>
          </a:prstGeom>
        </p:spPr>
      </p:pic>
      <p:sp>
        <p:nvSpPr>
          <p:cNvPr id="2" name="Footer Placeholder 1">
            <a:extLst>
              <a:ext uri="{FF2B5EF4-FFF2-40B4-BE49-F238E27FC236}">
                <a16:creationId xmlns="" xmlns:a16="http://schemas.microsoft.com/office/drawing/2014/main" id="{CBA53873-3808-F54E-8BEF-6DC69958A33B}"/>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2B05F3BC-628B-9045-B235-B9C710CF2007}"/>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15</a:t>
            </a:fld>
            <a:endParaRPr b="1" dirty="0"/>
          </a:p>
        </p:txBody>
      </p:sp>
      <p:sp>
        <p:nvSpPr>
          <p:cNvPr id="4" name="Title 3">
            <a:extLst>
              <a:ext uri="{FF2B5EF4-FFF2-40B4-BE49-F238E27FC236}">
                <a16:creationId xmlns="" xmlns:a16="http://schemas.microsoft.com/office/drawing/2014/main" id="{627A9D2C-37E7-6A4A-9BC9-8AB63FDCDC22}"/>
              </a:ext>
            </a:extLst>
          </p:cNvPr>
          <p:cNvSpPr>
            <a:spLocks noGrp="1"/>
          </p:cNvSpPr>
          <p:nvPr>
            <p:ph type="title"/>
          </p:nvPr>
        </p:nvSpPr>
        <p:spPr>
          <a:xfrm>
            <a:off x="387350" y="572310"/>
            <a:ext cx="6775450" cy="637540"/>
          </a:xfrm>
        </p:spPr>
        <p:txBody>
          <a:bodyPr/>
          <a:lstStyle/>
          <a:p>
            <a:r>
              <a:rPr lang="en-US" dirty="0"/>
              <a:t>Percentage of Métis and non-Aboriginal adolescents (ages 12–19) and adults (age 20+) who were current smokers, Ontario, 2007–2014 combined</a:t>
            </a:r>
          </a:p>
        </p:txBody>
      </p:sp>
      <p:sp>
        <p:nvSpPr>
          <p:cNvPr id="10" name="object 4">
            <a:extLst>
              <a:ext uri="{FF2B5EF4-FFF2-40B4-BE49-F238E27FC236}">
                <a16:creationId xmlns="" xmlns:a16="http://schemas.microsoft.com/office/drawing/2014/main" id="{17B06017-2730-D84A-8CC4-0BA1BAC2D8F3}"/>
              </a:ext>
            </a:extLst>
          </p:cNvPr>
          <p:cNvSpPr txBox="1"/>
          <p:nvPr/>
        </p:nvSpPr>
        <p:spPr>
          <a:xfrm>
            <a:off x="387350" y="6043991"/>
            <a:ext cx="835660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2007–2014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407866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8968C4EC-27C0-2042-B84F-217115982083}"/>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6D25EA28-10B6-8049-9337-3D057CDA6295}"/>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16</a:t>
            </a:fld>
            <a:endParaRPr b="1" dirty="0"/>
          </a:p>
        </p:txBody>
      </p:sp>
      <p:sp>
        <p:nvSpPr>
          <p:cNvPr id="4" name="Title 3">
            <a:extLst>
              <a:ext uri="{FF2B5EF4-FFF2-40B4-BE49-F238E27FC236}">
                <a16:creationId xmlns="" xmlns:a16="http://schemas.microsoft.com/office/drawing/2014/main" id="{8687E627-0DF7-084B-93C3-F892BC0D74E4}"/>
              </a:ext>
            </a:extLst>
          </p:cNvPr>
          <p:cNvSpPr>
            <a:spLocks noGrp="1"/>
          </p:cNvSpPr>
          <p:nvPr>
            <p:ph type="title"/>
          </p:nvPr>
        </p:nvSpPr>
        <p:spPr>
          <a:xfrm>
            <a:off x="387350" y="572310"/>
            <a:ext cx="7080250" cy="637540"/>
          </a:xfrm>
        </p:spPr>
        <p:txBody>
          <a:bodyPr/>
          <a:lstStyle/>
          <a:p>
            <a:r>
              <a:rPr lang="en-US" dirty="0"/>
              <a:t>Percentage of Inuit and non-Aboriginal adults (age 20+) who were current smokers, Ontario, 2012</a:t>
            </a:r>
          </a:p>
        </p:txBody>
      </p:sp>
      <p:pic>
        <p:nvPicPr>
          <p:cNvPr id="6" name="Picture 5">
            <a:extLst>
              <a:ext uri="{FF2B5EF4-FFF2-40B4-BE49-F238E27FC236}">
                <a16:creationId xmlns="" xmlns:a16="http://schemas.microsoft.com/office/drawing/2014/main" id="{5BBC65FA-A37A-4F48-8F41-CFCA1FD40D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2694" y="1676400"/>
            <a:ext cx="7745506" cy="4114800"/>
          </a:xfrm>
          <a:prstGeom prst="rect">
            <a:avLst/>
          </a:prstGeom>
        </p:spPr>
      </p:pic>
      <p:sp>
        <p:nvSpPr>
          <p:cNvPr id="8" name="object 4">
            <a:extLst>
              <a:ext uri="{FF2B5EF4-FFF2-40B4-BE49-F238E27FC236}">
                <a16:creationId xmlns="" xmlns:a16="http://schemas.microsoft.com/office/drawing/2014/main" id="{FF48076D-0C58-4E44-80C4-C2525755043B}"/>
              </a:ext>
            </a:extLst>
          </p:cNvPr>
          <p:cNvSpPr txBox="1"/>
          <p:nvPr/>
        </p:nvSpPr>
        <p:spPr>
          <a:xfrm>
            <a:off x="387350" y="6043991"/>
            <a:ext cx="7471916"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Aboriginal Peoples Survey (APS), 2012 (Statistics Canada); Canadian Community Health Survey (CCHS), 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222339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C1ECB7D-9E7C-CC4D-889C-E63FD8E927EF}"/>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E17B69A2-A6CE-A64E-AFE7-EB402A834B2A}"/>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17</a:t>
            </a:fld>
            <a:endParaRPr b="1" dirty="0"/>
          </a:p>
        </p:txBody>
      </p:sp>
      <p:sp>
        <p:nvSpPr>
          <p:cNvPr id="4" name="Title 3">
            <a:extLst>
              <a:ext uri="{FF2B5EF4-FFF2-40B4-BE49-F238E27FC236}">
                <a16:creationId xmlns="" xmlns:a16="http://schemas.microsoft.com/office/drawing/2014/main" id="{93266783-9F6A-804B-A08A-A50C4BEAAC5B}"/>
              </a:ext>
            </a:extLst>
          </p:cNvPr>
          <p:cNvSpPr>
            <a:spLocks noGrp="1"/>
          </p:cNvSpPr>
          <p:nvPr>
            <p:ph type="title"/>
          </p:nvPr>
        </p:nvSpPr>
        <p:spPr>
          <a:xfrm>
            <a:off x="387350" y="572310"/>
            <a:ext cx="7537450" cy="637540"/>
          </a:xfrm>
        </p:spPr>
        <p:txBody>
          <a:bodyPr/>
          <a:lstStyle/>
          <a:p>
            <a:r>
              <a:rPr lang="en-US" dirty="0"/>
              <a:t>Percentage of Inuit in Canada and non-Aboriginal people in Ontario who were current smokers, by age group, 2012</a:t>
            </a:r>
          </a:p>
        </p:txBody>
      </p:sp>
      <p:pic>
        <p:nvPicPr>
          <p:cNvPr id="6" name="Picture 5">
            <a:extLst>
              <a:ext uri="{FF2B5EF4-FFF2-40B4-BE49-F238E27FC236}">
                <a16:creationId xmlns="" xmlns:a16="http://schemas.microsoft.com/office/drawing/2014/main" id="{54F13D06-64C5-DE44-801F-F634D1175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50" y="1981200"/>
            <a:ext cx="8269941" cy="3429000"/>
          </a:xfrm>
          <a:prstGeom prst="rect">
            <a:avLst/>
          </a:prstGeom>
        </p:spPr>
      </p:pic>
      <p:sp>
        <p:nvSpPr>
          <p:cNvPr id="10" name="object 4">
            <a:extLst>
              <a:ext uri="{FF2B5EF4-FFF2-40B4-BE49-F238E27FC236}">
                <a16:creationId xmlns="" xmlns:a16="http://schemas.microsoft.com/office/drawing/2014/main" id="{B905CD96-43F2-F14B-8A6F-1702CAC745D3}"/>
              </a:ext>
            </a:extLst>
          </p:cNvPr>
          <p:cNvSpPr txBox="1"/>
          <p:nvPr/>
        </p:nvSpPr>
        <p:spPr>
          <a:xfrm>
            <a:off x="387350" y="6043991"/>
            <a:ext cx="80708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Aboriginal Peoples Survey (APS), 2012 (Statistics Canada); Canadian Community Health Survey (CCHS), 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3121925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BD7A909-136F-6C46-A127-419581304CDC}"/>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8A000773-58FC-9742-956D-79A489E025D8}"/>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18</a:t>
            </a:fld>
            <a:endParaRPr b="1" dirty="0"/>
          </a:p>
        </p:txBody>
      </p:sp>
      <p:sp>
        <p:nvSpPr>
          <p:cNvPr id="4" name="Title 3">
            <a:extLst>
              <a:ext uri="{FF2B5EF4-FFF2-40B4-BE49-F238E27FC236}">
                <a16:creationId xmlns="" xmlns:a16="http://schemas.microsoft.com/office/drawing/2014/main" id="{E2A7E73C-D520-A54F-86DF-0FA5CBA71A7C}"/>
              </a:ext>
            </a:extLst>
          </p:cNvPr>
          <p:cNvSpPr>
            <a:spLocks noGrp="1"/>
          </p:cNvSpPr>
          <p:nvPr>
            <p:ph type="title"/>
          </p:nvPr>
        </p:nvSpPr>
        <p:spPr>
          <a:xfrm>
            <a:off x="387350" y="572310"/>
            <a:ext cx="7613650" cy="637540"/>
          </a:xfrm>
        </p:spPr>
        <p:txBody>
          <a:bodyPr/>
          <a:lstStyle/>
          <a:p>
            <a:r>
              <a:rPr lang="en-US" dirty="0"/>
              <a:t>Percentage of non-smoking First Nations and non-Aboriginal adolescents (ages 12–19) and adults (age 20+) exposed to second-hand smoke, Ontario, 2007–2012 combined</a:t>
            </a:r>
          </a:p>
        </p:txBody>
      </p:sp>
      <p:pic>
        <p:nvPicPr>
          <p:cNvPr id="6" name="Picture 5">
            <a:extLst>
              <a:ext uri="{FF2B5EF4-FFF2-40B4-BE49-F238E27FC236}">
                <a16:creationId xmlns="" xmlns:a16="http://schemas.microsoft.com/office/drawing/2014/main" id="{9D561E92-EFC8-514D-AAC1-18BCCFCCB9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2430" y="2382478"/>
            <a:ext cx="8141970" cy="2544365"/>
          </a:xfrm>
          <a:prstGeom prst="rect">
            <a:avLst/>
          </a:prstGeom>
        </p:spPr>
      </p:pic>
      <p:sp>
        <p:nvSpPr>
          <p:cNvPr id="8" name="object 4">
            <a:extLst>
              <a:ext uri="{FF2B5EF4-FFF2-40B4-BE49-F238E27FC236}">
                <a16:creationId xmlns="" xmlns:a16="http://schemas.microsoft.com/office/drawing/2014/main" id="{9D130127-DE86-5B4A-8314-952BA98DDEFC}"/>
              </a:ext>
            </a:extLst>
          </p:cNvPr>
          <p:cNvSpPr txBox="1"/>
          <p:nvPr/>
        </p:nvSpPr>
        <p:spPr>
          <a:xfrm>
            <a:off x="387350" y="6038512"/>
            <a:ext cx="64706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2007–2012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199296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574190A-D1E7-954E-9976-792AFD497858}"/>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8D627655-3C99-8E47-B1F8-C91780F8AB64}"/>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19</a:t>
            </a:fld>
            <a:endParaRPr b="1" dirty="0"/>
          </a:p>
        </p:txBody>
      </p:sp>
      <p:sp>
        <p:nvSpPr>
          <p:cNvPr id="4" name="Title 3">
            <a:extLst>
              <a:ext uri="{FF2B5EF4-FFF2-40B4-BE49-F238E27FC236}">
                <a16:creationId xmlns="" xmlns:a16="http://schemas.microsoft.com/office/drawing/2014/main" id="{CAB9BE74-4655-8741-BB3D-C183545B646F}"/>
              </a:ext>
            </a:extLst>
          </p:cNvPr>
          <p:cNvSpPr>
            <a:spLocks noGrp="1"/>
          </p:cNvSpPr>
          <p:nvPr>
            <p:ph type="title"/>
          </p:nvPr>
        </p:nvSpPr>
        <p:spPr>
          <a:xfrm>
            <a:off x="387350" y="572310"/>
            <a:ext cx="8147050" cy="637540"/>
          </a:xfrm>
        </p:spPr>
        <p:txBody>
          <a:bodyPr/>
          <a:lstStyle/>
          <a:p>
            <a:r>
              <a:rPr lang="en-US" dirty="0"/>
              <a:t>Percentage of non-smoking Métis and non-Aboriginal adolescents (ages 12–19) and adults (age 20+) exposed to second-hand smoke, by location, Ontario, 2007–2014 combined</a:t>
            </a:r>
          </a:p>
        </p:txBody>
      </p:sp>
      <p:pic>
        <p:nvPicPr>
          <p:cNvPr id="6" name="Picture 5">
            <a:extLst>
              <a:ext uri="{FF2B5EF4-FFF2-40B4-BE49-F238E27FC236}">
                <a16:creationId xmlns="" xmlns:a16="http://schemas.microsoft.com/office/drawing/2014/main" id="{E99D1E6B-188C-2E43-B7D3-E9F19E86B2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49" y="2362199"/>
            <a:ext cx="8350325" cy="2697797"/>
          </a:xfrm>
          <a:prstGeom prst="rect">
            <a:avLst/>
          </a:prstGeom>
        </p:spPr>
      </p:pic>
      <p:sp>
        <p:nvSpPr>
          <p:cNvPr id="9" name="object 4">
            <a:extLst>
              <a:ext uri="{FF2B5EF4-FFF2-40B4-BE49-F238E27FC236}">
                <a16:creationId xmlns="" xmlns:a16="http://schemas.microsoft.com/office/drawing/2014/main" id="{389B0CD3-659D-FF4A-962F-1C49BA0C3BA0}"/>
              </a:ext>
            </a:extLst>
          </p:cNvPr>
          <p:cNvSpPr txBox="1"/>
          <p:nvPr/>
        </p:nvSpPr>
        <p:spPr>
          <a:xfrm>
            <a:off x="387350" y="6038512"/>
            <a:ext cx="74612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2007–2014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361829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DCCEF1A-35D4-6A40-9C60-EA7A41CFF9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945"/>
            <a:ext cx="8559800" cy="5664200"/>
          </a:xfrm>
          <a:prstGeom prst="rect">
            <a:avLst/>
          </a:prstGeom>
        </p:spPr>
      </p:pic>
      <p:sp>
        <p:nvSpPr>
          <p:cNvPr id="5" name="Title 1">
            <a:extLst>
              <a:ext uri="{FF2B5EF4-FFF2-40B4-BE49-F238E27FC236}">
                <a16:creationId xmlns="" xmlns:a16="http://schemas.microsoft.com/office/drawing/2014/main" id="{609A0487-19D7-5D45-AEC0-F004EEDAA657}"/>
              </a:ext>
            </a:extLst>
          </p:cNvPr>
          <p:cNvSpPr txBox="1">
            <a:spLocks/>
          </p:cNvSpPr>
          <p:nvPr/>
        </p:nvSpPr>
        <p:spPr>
          <a:xfrm>
            <a:off x="889000" y="1524000"/>
            <a:ext cx="7366000" cy="1149350"/>
          </a:xfrm>
          <a:prstGeom prst="rect">
            <a:avLst/>
          </a:prstGeom>
        </p:spPr>
        <p:txBody>
          <a:bodyPr/>
          <a:lstStyle>
            <a:lvl1pPr>
              <a:defRPr>
                <a:latin typeface="+mj-lt"/>
                <a:ea typeface="+mj-ea"/>
                <a:cs typeface="+mj-cs"/>
              </a:defRPr>
            </a:lvl1pPr>
          </a:lstStyle>
          <a:p>
            <a:r>
              <a:rPr lang="en-US" sz="7500" kern="0" dirty="0">
                <a:solidFill>
                  <a:schemeClr val="bg1"/>
                </a:solidFill>
                <a:latin typeface="Georgia" panose="02040502050405020303" pitchFamily="18" charset="0"/>
              </a:rPr>
              <a:t>Introduction</a:t>
            </a:r>
          </a:p>
        </p:txBody>
      </p:sp>
    </p:spTree>
    <p:extLst>
      <p:ext uri="{BB962C8B-B14F-4D97-AF65-F5344CB8AC3E}">
        <p14:creationId xmlns:p14="http://schemas.microsoft.com/office/powerpoint/2010/main" val="386490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1DD5EA5-E5ED-1146-9641-59A1DE6B635C}"/>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EF1A7E6E-5094-F74F-A3FE-001F390AA6CD}"/>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20</a:t>
            </a:fld>
            <a:endParaRPr b="1" dirty="0"/>
          </a:p>
        </p:txBody>
      </p:sp>
      <p:sp>
        <p:nvSpPr>
          <p:cNvPr id="4" name="Title 3">
            <a:extLst>
              <a:ext uri="{FF2B5EF4-FFF2-40B4-BE49-F238E27FC236}">
                <a16:creationId xmlns="" xmlns:a16="http://schemas.microsoft.com/office/drawing/2014/main" id="{710C408B-7608-6945-99B1-8262019C356C}"/>
              </a:ext>
            </a:extLst>
          </p:cNvPr>
          <p:cNvSpPr>
            <a:spLocks noGrp="1"/>
          </p:cNvSpPr>
          <p:nvPr>
            <p:ph type="title"/>
          </p:nvPr>
        </p:nvSpPr>
        <p:spPr>
          <a:xfrm>
            <a:off x="387350" y="572310"/>
            <a:ext cx="7613650" cy="637540"/>
          </a:xfrm>
        </p:spPr>
        <p:txBody>
          <a:bodyPr/>
          <a:lstStyle/>
          <a:p>
            <a:r>
              <a:rPr lang="en-US" dirty="0"/>
              <a:t>Percentage of non-smoking Inuit in Canada and non-Aboriginal people in Ontario (age 15+) exposed to second-hand smoke at home, by sex, 2012</a:t>
            </a:r>
          </a:p>
        </p:txBody>
      </p:sp>
      <p:pic>
        <p:nvPicPr>
          <p:cNvPr id="6" name="Picture 5">
            <a:extLst>
              <a:ext uri="{FF2B5EF4-FFF2-40B4-BE49-F238E27FC236}">
                <a16:creationId xmlns="" xmlns:a16="http://schemas.microsoft.com/office/drawing/2014/main" id="{5A1E6968-3E8C-874E-8205-45CED7851B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1113" y="1779984"/>
            <a:ext cx="7195459" cy="3935016"/>
          </a:xfrm>
          <a:prstGeom prst="rect">
            <a:avLst/>
          </a:prstGeom>
        </p:spPr>
      </p:pic>
      <p:sp>
        <p:nvSpPr>
          <p:cNvPr id="8" name="object 4">
            <a:extLst>
              <a:ext uri="{FF2B5EF4-FFF2-40B4-BE49-F238E27FC236}">
                <a16:creationId xmlns="" xmlns:a16="http://schemas.microsoft.com/office/drawing/2014/main" id="{29E352F6-CAD5-1142-99F3-7EFA2A635BAE}"/>
              </a:ext>
            </a:extLst>
          </p:cNvPr>
          <p:cNvSpPr txBox="1"/>
          <p:nvPr/>
        </p:nvSpPr>
        <p:spPr>
          <a:xfrm>
            <a:off x="387350" y="6038512"/>
            <a:ext cx="76136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Aboriginal Peoples Survey (APS), 2012 (Statistics Canada); Canadian Community Health Survey (CCHS), 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1631969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37D9B3-D881-7B49-AD03-2F8DECA874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8572500" cy="5651500"/>
          </a:xfrm>
          <a:prstGeom prst="rect">
            <a:avLst/>
          </a:prstGeom>
        </p:spPr>
      </p:pic>
      <p:sp>
        <p:nvSpPr>
          <p:cNvPr id="6" name="Title 1">
            <a:extLst>
              <a:ext uri="{FF2B5EF4-FFF2-40B4-BE49-F238E27FC236}">
                <a16:creationId xmlns="" xmlns:a16="http://schemas.microsoft.com/office/drawing/2014/main" id="{C5E7C13F-DE14-F449-AB7E-4C5FB92811B9}"/>
              </a:ext>
            </a:extLst>
          </p:cNvPr>
          <p:cNvSpPr txBox="1">
            <a:spLocks/>
          </p:cNvSpPr>
          <p:nvPr/>
        </p:nvSpPr>
        <p:spPr>
          <a:xfrm>
            <a:off x="889000" y="1664422"/>
            <a:ext cx="4292600" cy="1764577"/>
          </a:xfrm>
          <a:prstGeom prst="rect">
            <a:avLst/>
          </a:prstGeom>
        </p:spPr>
        <p:txBody>
          <a:bodyPr/>
          <a:lstStyle>
            <a:lvl1pPr>
              <a:defRPr>
                <a:latin typeface="+mj-lt"/>
                <a:ea typeface="+mj-ea"/>
                <a:cs typeface="+mj-cs"/>
              </a:defRPr>
            </a:lvl1pPr>
          </a:lstStyle>
          <a:p>
            <a:pPr>
              <a:lnSpc>
                <a:spcPts val="7500"/>
              </a:lnSpc>
            </a:pPr>
            <a:r>
              <a:rPr lang="en-US" sz="7500" kern="0" dirty="0">
                <a:solidFill>
                  <a:schemeClr val="bg1"/>
                </a:solidFill>
                <a:latin typeface="Georgia" panose="02040502050405020303" pitchFamily="18" charset="0"/>
              </a:rPr>
              <a:t>Alcohol</a:t>
            </a:r>
          </a:p>
        </p:txBody>
      </p:sp>
      <p:pic>
        <p:nvPicPr>
          <p:cNvPr id="12" name="Picture 11">
            <a:extLst>
              <a:ext uri="{FF2B5EF4-FFF2-40B4-BE49-F238E27FC236}">
                <a16:creationId xmlns="" xmlns:a16="http://schemas.microsoft.com/office/drawing/2014/main" id="{58A6584C-4743-3C46-965F-0199A46E61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8724" y="2576956"/>
            <a:ext cx="914400" cy="914400"/>
          </a:xfrm>
          <a:prstGeom prst="rect">
            <a:avLst/>
          </a:prstGeom>
        </p:spPr>
      </p:pic>
    </p:spTree>
    <p:extLst>
      <p:ext uri="{BB962C8B-B14F-4D97-AF65-F5344CB8AC3E}">
        <p14:creationId xmlns:p14="http://schemas.microsoft.com/office/powerpoint/2010/main" val="87778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BCBB0A1-F0BE-294A-8FBB-4A70CBE3E37E}"/>
              </a:ext>
            </a:extLst>
          </p:cNvPr>
          <p:cNvSpPr>
            <a:spLocks noGrp="1"/>
          </p:cNvSpPr>
          <p:nvPr>
            <p:ph type="ftr" sz="quarter" idx="5"/>
          </p:nvPr>
        </p:nvSpPr>
        <p:spPr/>
        <p:txBody>
          <a:bodyPr/>
          <a:lstStyle/>
          <a:p>
            <a:pPr marL="12700">
              <a:lnSpc>
                <a:spcPct val="100000"/>
              </a:lnSpc>
              <a:spcBef>
                <a:spcPts val="15"/>
              </a:spcBef>
            </a:pPr>
            <a:r>
              <a:rPr lang="en-CA" spc="-5"/>
              <a:t>Alcohol</a:t>
            </a:r>
            <a:endParaRPr lang="en-CA" spc="-5" dirty="0"/>
          </a:p>
        </p:txBody>
      </p:sp>
      <p:sp>
        <p:nvSpPr>
          <p:cNvPr id="3" name="Slide Number Placeholder 2">
            <a:extLst>
              <a:ext uri="{FF2B5EF4-FFF2-40B4-BE49-F238E27FC236}">
                <a16:creationId xmlns="" xmlns:a16="http://schemas.microsoft.com/office/drawing/2014/main" id="{02E0E7C0-A9C1-0047-A74D-2EA49FFD451D}"/>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22</a:t>
            </a:fld>
            <a:endParaRPr b="1" dirty="0"/>
          </a:p>
        </p:txBody>
      </p:sp>
      <p:sp>
        <p:nvSpPr>
          <p:cNvPr id="4" name="Title 3">
            <a:extLst>
              <a:ext uri="{FF2B5EF4-FFF2-40B4-BE49-F238E27FC236}">
                <a16:creationId xmlns="" xmlns:a16="http://schemas.microsoft.com/office/drawing/2014/main" id="{BCDAD6A4-507C-E14F-9598-E159883B4AB7}"/>
              </a:ext>
            </a:extLst>
          </p:cNvPr>
          <p:cNvSpPr>
            <a:spLocks noGrp="1"/>
          </p:cNvSpPr>
          <p:nvPr>
            <p:ph type="title"/>
          </p:nvPr>
        </p:nvSpPr>
        <p:spPr>
          <a:xfrm>
            <a:off x="387350" y="572310"/>
            <a:ext cx="7842250" cy="637540"/>
          </a:xfrm>
        </p:spPr>
        <p:txBody>
          <a:bodyPr/>
          <a:lstStyle/>
          <a:p>
            <a:r>
              <a:rPr lang="en-US" dirty="0"/>
              <a:t>Percentage of adult binge drinkers (age 25+) who reported binge drinking once a week or more, by selected socio-demographic factors, Ontario, 2012–2014 combined</a:t>
            </a:r>
          </a:p>
        </p:txBody>
      </p:sp>
      <p:pic>
        <p:nvPicPr>
          <p:cNvPr id="6" name="Picture 5">
            <a:extLst>
              <a:ext uri="{FF2B5EF4-FFF2-40B4-BE49-F238E27FC236}">
                <a16:creationId xmlns="" xmlns:a16="http://schemas.microsoft.com/office/drawing/2014/main" id="{CB80C95D-B27A-B846-9941-5EF0337ABF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800" y="1676400"/>
            <a:ext cx="6228590" cy="4648200"/>
          </a:xfrm>
          <a:prstGeom prst="rect">
            <a:avLst/>
          </a:prstGeom>
        </p:spPr>
      </p:pic>
      <p:sp>
        <p:nvSpPr>
          <p:cNvPr id="7" name="object 4">
            <a:extLst>
              <a:ext uri="{FF2B5EF4-FFF2-40B4-BE49-F238E27FC236}">
                <a16:creationId xmlns="" xmlns:a16="http://schemas.microsoft.com/office/drawing/2014/main" id="{079A242E-0AB0-564F-9347-134369AD33A9}"/>
              </a:ext>
            </a:extLst>
          </p:cNvPr>
          <p:cNvSpPr txBox="1"/>
          <p:nvPr/>
        </p:nvSpPr>
        <p:spPr>
          <a:xfrm>
            <a:off x="6629400" y="5486400"/>
            <a:ext cx="2434301" cy="52450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2012–2014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211180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AFDBB54-09DB-9441-88CD-7954422E523C}"/>
              </a:ext>
            </a:extLst>
          </p:cNvPr>
          <p:cNvSpPr>
            <a:spLocks noGrp="1"/>
          </p:cNvSpPr>
          <p:nvPr>
            <p:ph type="ftr" sz="quarter" idx="5"/>
          </p:nvPr>
        </p:nvSpPr>
        <p:spPr/>
        <p:txBody>
          <a:bodyPr/>
          <a:lstStyle/>
          <a:p>
            <a:pPr marL="12700">
              <a:lnSpc>
                <a:spcPct val="100000"/>
              </a:lnSpc>
              <a:spcBef>
                <a:spcPts val="15"/>
              </a:spcBef>
            </a:pPr>
            <a:r>
              <a:rPr lang="en-CA" spc="-5"/>
              <a:t>Alcohol</a:t>
            </a:r>
            <a:endParaRPr lang="en-CA" spc="-5" dirty="0"/>
          </a:p>
        </p:txBody>
      </p:sp>
      <p:sp>
        <p:nvSpPr>
          <p:cNvPr id="3" name="Slide Number Placeholder 2">
            <a:extLst>
              <a:ext uri="{FF2B5EF4-FFF2-40B4-BE49-F238E27FC236}">
                <a16:creationId xmlns="" xmlns:a16="http://schemas.microsoft.com/office/drawing/2014/main" id="{8412220A-F9D7-0E42-B1AC-76A57353BCD5}"/>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23</a:t>
            </a:fld>
            <a:endParaRPr b="1" dirty="0"/>
          </a:p>
        </p:txBody>
      </p:sp>
      <p:sp>
        <p:nvSpPr>
          <p:cNvPr id="4" name="Title 3">
            <a:extLst>
              <a:ext uri="{FF2B5EF4-FFF2-40B4-BE49-F238E27FC236}">
                <a16:creationId xmlns="" xmlns:a16="http://schemas.microsoft.com/office/drawing/2014/main" id="{7DE6887A-E6DC-034C-A318-81CB4CF93C58}"/>
              </a:ext>
            </a:extLst>
          </p:cNvPr>
          <p:cNvSpPr>
            <a:spLocks noGrp="1"/>
          </p:cNvSpPr>
          <p:nvPr>
            <p:ph type="title"/>
          </p:nvPr>
        </p:nvSpPr>
        <p:spPr>
          <a:xfrm>
            <a:off x="387350" y="572310"/>
            <a:ext cx="7613650" cy="637540"/>
          </a:xfrm>
        </p:spPr>
        <p:txBody>
          <a:bodyPr/>
          <a:lstStyle/>
          <a:p>
            <a:r>
              <a:rPr lang="en-US" dirty="0"/>
              <a:t>Percentage of First Nations and non-Aboriginal men and women (age 19+) who abstained from drinking alcohol in the previous 12 months, Ontario, 2007–2013 combined</a:t>
            </a:r>
          </a:p>
        </p:txBody>
      </p:sp>
      <p:pic>
        <p:nvPicPr>
          <p:cNvPr id="6" name="Picture 5">
            <a:extLst>
              <a:ext uri="{FF2B5EF4-FFF2-40B4-BE49-F238E27FC236}">
                <a16:creationId xmlns="" xmlns:a16="http://schemas.microsoft.com/office/drawing/2014/main" id="{028D4941-E5C8-714E-8B56-90D6CF1367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4926" y="2192018"/>
            <a:ext cx="8074184" cy="2608582"/>
          </a:xfrm>
          <a:prstGeom prst="rect">
            <a:avLst/>
          </a:prstGeom>
        </p:spPr>
      </p:pic>
      <p:sp>
        <p:nvSpPr>
          <p:cNvPr id="8" name="object 4">
            <a:extLst>
              <a:ext uri="{FF2B5EF4-FFF2-40B4-BE49-F238E27FC236}">
                <a16:creationId xmlns="" xmlns:a16="http://schemas.microsoft.com/office/drawing/2014/main" id="{9B5E11A3-2E14-2A41-B438-AB5E5FD0D892}"/>
              </a:ext>
            </a:extLst>
          </p:cNvPr>
          <p:cNvSpPr txBox="1"/>
          <p:nvPr/>
        </p:nvSpPr>
        <p:spPr>
          <a:xfrm>
            <a:off x="387350" y="5867400"/>
            <a:ext cx="6851650" cy="39626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Canadian Community Health Survey (CCHS), 2007–2013 (Statistics Canada); First Nations Regional Health Survey (RHS) Phase 2, 2008/10 (First Nations Information Governance Centre)</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137875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6D074CD-7F6F-914F-9A65-66DA5394EF59}"/>
              </a:ext>
            </a:extLst>
          </p:cNvPr>
          <p:cNvSpPr>
            <a:spLocks noGrp="1"/>
          </p:cNvSpPr>
          <p:nvPr>
            <p:ph type="ftr" sz="quarter" idx="5"/>
          </p:nvPr>
        </p:nvSpPr>
        <p:spPr/>
        <p:txBody>
          <a:bodyPr/>
          <a:lstStyle/>
          <a:p>
            <a:pPr marL="12700">
              <a:lnSpc>
                <a:spcPct val="100000"/>
              </a:lnSpc>
              <a:spcBef>
                <a:spcPts val="15"/>
              </a:spcBef>
            </a:pPr>
            <a:r>
              <a:rPr lang="en-CA" spc="-5"/>
              <a:t>Alcohol</a:t>
            </a:r>
            <a:endParaRPr lang="en-CA" spc="-5" dirty="0"/>
          </a:p>
        </p:txBody>
      </p:sp>
      <p:sp>
        <p:nvSpPr>
          <p:cNvPr id="3" name="Slide Number Placeholder 2">
            <a:extLst>
              <a:ext uri="{FF2B5EF4-FFF2-40B4-BE49-F238E27FC236}">
                <a16:creationId xmlns="" xmlns:a16="http://schemas.microsoft.com/office/drawing/2014/main" id="{A015BFB0-CD1F-8E4A-9400-6BB5E23D1FE8}"/>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24</a:t>
            </a:fld>
            <a:endParaRPr b="1" dirty="0"/>
          </a:p>
        </p:txBody>
      </p:sp>
      <p:sp>
        <p:nvSpPr>
          <p:cNvPr id="4" name="Title 3">
            <a:extLst>
              <a:ext uri="{FF2B5EF4-FFF2-40B4-BE49-F238E27FC236}">
                <a16:creationId xmlns="" xmlns:a16="http://schemas.microsoft.com/office/drawing/2014/main" id="{EA98A6AF-D8CC-E04D-879F-118007CFE3D6}"/>
              </a:ext>
            </a:extLst>
          </p:cNvPr>
          <p:cNvSpPr>
            <a:spLocks noGrp="1"/>
          </p:cNvSpPr>
          <p:nvPr>
            <p:ph type="title"/>
          </p:nvPr>
        </p:nvSpPr>
        <p:spPr/>
        <p:txBody>
          <a:bodyPr/>
          <a:lstStyle/>
          <a:p>
            <a:r>
              <a:rPr lang="en-US" dirty="0"/>
              <a:t>Percentage of Métis and non-Aboriginal men and women (age 19+) who abstained from drinking alcohol in the previous 12 months, Ontario, 2007–2012 combined</a:t>
            </a:r>
          </a:p>
        </p:txBody>
      </p:sp>
      <p:pic>
        <p:nvPicPr>
          <p:cNvPr id="6" name="Picture 5">
            <a:extLst>
              <a:ext uri="{FF2B5EF4-FFF2-40B4-BE49-F238E27FC236}">
                <a16:creationId xmlns="" xmlns:a16="http://schemas.microsoft.com/office/drawing/2014/main" id="{6E77F06A-139B-BB42-9D02-5568743EDC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784" y="2362200"/>
            <a:ext cx="8172449" cy="2514600"/>
          </a:xfrm>
          <a:prstGeom prst="rect">
            <a:avLst/>
          </a:prstGeom>
        </p:spPr>
      </p:pic>
      <p:sp>
        <p:nvSpPr>
          <p:cNvPr id="8" name="object 4">
            <a:extLst>
              <a:ext uri="{FF2B5EF4-FFF2-40B4-BE49-F238E27FC236}">
                <a16:creationId xmlns="" xmlns:a16="http://schemas.microsoft.com/office/drawing/2014/main" id="{5B4B2E72-B983-F246-9BB8-89A1816732A4}"/>
              </a:ext>
            </a:extLst>
          </p:cNvPr>
          <p:cNvSpPr txBox="1"/>
          <p:nvPr/>
        </p:nvSpPr>
        <p:spPr>
          <a:xfrm>
            <a:off x="387350" y="6019800"/>
            <a:ext cx="82232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2007–2012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297801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1B6A28C-2278-0F4B-AFBC-5CF5E6018823}"/>
              </a:ext>
            </a:extLst>
          </p:cNvPr>
          <p:cNvSpPr>
            <a:spLocks noGrp="1"/>
          </p:cNvSpPr>
          <p:nvPr>
            <p:ph type="ftr" sz="quarter" idx="5"/>
          </p:nvPr>
        </p:nvSpPr>
        <p:spPr/>
        <p:txBody>
          <a:bodyPr/>
          <a:lstStyle/>
          <a:p>
            <a:pPr marL="12700">
              <a:lnSpc>
                <a:spcPct val="100000"/>
              </a:lnSpc>
              <a:spcBef>
                <a:spcPts val="15"/>
              </a:spcBef>
            </a:pPr>
            <a:r>
              <a:rPr lang="en-CA" spc="-5"/>
              <a:t>Alcohol</a:t>
            </a:r>
            <a:endParaRPr lang="en-CA" spc="-5" dirty="0"/>
          </a:p>
        </p:txBody>
      </p:sp>
      <p:sp>
        <p:nvSpPr>
          <p:cNvPr id="3" name="Slide Number Placeholder 2">
            <a:extLst>
              <a:ext uri="{FF2B5EF4-FFF2-40B4-BE49-F238E27FC236}">
                <a16:creationId xmlns="" xmlns:a16="http://schemas.microsoft.com/office/drawing/2014/main" id="{644B2E59-518A-ED45-990D-3C865FF75EDE}"/>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25</a:t>
            </a:fld>
            <a:endParaRPr b="1" dirty="0"/>
          </a:p>
        </p:txBody>
      </p:sp>
      <p:sp>
        <p:nvSpPr>
          <p:cNvPr id="4" name="Title 3">
            <a:extLst>
              <a:ext uri="{FF2B5EF4-FFF2-40B4-BE49-F238E27FC236}">
                <a16:creationId xmlns="" xmlns:a16="http://schemas.microsoft.com/office/drawing/2014/main" id="{F39D35FF-4408-5248-93CF-D643F1996EAD}"/>
              </a:ext>
            </a:extLst>
          </p:cNvPr>
          <p:cNvSpPr>
            <a:spLocks noGrp="1"/>
          </p:cNvSpPr>
          <p:nvPr>
            <p:ph type="title"/>
          </p:nvPr>
        </p:nvSpPr>
        <p:spPr>
          <a:xfrm>
            <a:off x="387350" y="572310"/>
            <a:ext cx="7613650" cy="637540"/>
          </a:xfrm>
        </p:spPr>
        <p:txBody>
          <a:bodyPr/>
          <a:lstStyle/>
          <a:p>
            <a:r>
              <a:rPr lang="en-US" dirty="0"/>
              <a:t>Percentage of Inuit adults in Canada and non-Aboriginal adults in Ontario (age 19+) who abstained from alcohol in the previous 12 months, by sex, 2012</a:t>
            </a:r>
          </a:p>
        </p:txBody>
      </p:sp>
      <p:pic>
        <p:nvPicPr>
          <p:cNvPr id="6" name="Picture 5">
            <a:extLst>
              <a:ext uri="{FF2B5EF4-FFF2-40B4-BE49-F238E27FC236}">
                <a16:creationId xmlns="" xmlns:a16="http://schemas.microsoft.com/office/drawing/2014/main" id="{9C9E4972-A874-0A4F-94A8-2C3246FA3F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5800" y="1643496"/>
            <a:ext cx="7399477" cy="4036078"/>
          </a:xfrm>
          <a:prstGeom prst="rect">
            <a:avLst/>
          </a:prstGeom>
        </p:spPr>
      </p:pic>
      <p:sp>
        <p:nvSpPr>
          <p:cNvPr id="8" name="object 4">
            <a:extLst>
              <a:ext uri="{FF2B5EF4-FFF2-40B4-BE49-F238E27FC236}">
                <a16:creationId xmlns="" xmlns:a16="http://schemas.microsoft.com/office/drawing/2014/main" id="{B9AF2B7A-60F7-3A4A-8BC0-5EF24F2FC092}"/>
              </a:ext>
            </a:extLst>
          </p:cNvPr>
          <p:cNvSpPr txBox="1"/>
          <p:nvPr/>
        </p:nvSpPr>
        <p:spPr>
          <a:xfrm>
            <a:off x="387350" y="6019800"/>
            <a:ext cx="85280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Aboriginal Peoples Survey (APS), 2012 (Statistics Canada); Canadian Community Health Survey (CCHS), 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3585540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B34C125-E019-8F45-9F5A-41ACCB087C5B}"/>
              </a:ext>
            </a:extLst>
          </p:cNvPr>
          <p:cNvSpPr>
            <a:spLocks noGrp="1"/>
          </p:cNvSpPr>
          <p:nvPr>
            <p:ph type="ftr" sz="quarter" idx="5"/>
          </p:nvPr>
        </p:nvSpPr>
        <p:spPr/>
        <p:txBody>
          <a:bodyPr/>
          <a:lstStyle/>
          <a:p>
            <a:pPr marL="12700">
              <a:lnSpc>
                <a:spcPct val="100000"/>
              </a:lnSpc>
              <a:spcBef>
                <a:spcPts val="15"/>
              </a:spcBef>
            </a:pPr>
            <a:r>
              <a:rPr lang="en-CA" spc="-5"/>
              <a:t>Alcohol</a:t>
            </a:r>
            <a:endParaRPr lang="en-CA" spc="-5" dirty="0"/>
          </a:p>
        </p:txBody>
      </p:sp>
      <p:sp>
        <p:nvSpPr>
          <p:cNvPr id="3" name="Slide Number Placeholder 2">
            <a:extLst>
              <a:ext uri="{FF2B5EF4-FFF2-40B4-BE49-F238E27FC236}">
                <a16:creationId xmlns="" xmlns:a16="http://schemas.microsoft.com/office/drawing/2014/main" id="{85199E95-1497-E947-A722-173A95440522}"/>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26</a:t>
            </a:fld>
            <a:endParaRPr b="1" dirty="0"/>
          </a:p>
        </p:txBody>
      </p:sp>
      <p:sp>
        <p:nvSpPr>
          <p:cNvPr id="4" name="Title 3">
            <a:extLst>
              <a:ext uri="{FF2B5EF4-FFF2-40B4-BE49-F238E27FC236}">
                <a16:creationId xmlns="" xmlns:a16="http://schemas.microsoft.com/office/drawing/2014/main" id="{24039518-3765-3B4E-A454-3F3238873991}"/>
              </a:ext>
            </a:extLst>
          </p:cNvPr>
          <p:cNvSpPr>
            <a:spLocks noGrp="1"/>
          </p:cNvSpPr>
          <p:nvPr>
            <p:ph type="title"/>
          </p:nvPr>
        </p:nvSpPr>
        <p:spPr>
          <a:xfrm>
            <a:off x="387350" y="572310"/>
            <a:ext cx="8147050" cy="637540"/>
          </a:xfrm>
        </p:spPr>
        <p:txBody>
          <a:bodyPr/>
          <a:lstStyle/>
          <a:p>
            <a:r>
              <a:rPr lang="en-US" dirty="0"/>
              <a:t>Percentage of First Nations and non-Aboriginal men and women (age 19+) who had 5 or more alcoholic drinks on 1 occasion at least</a:t>
            </a:r>
            <a:br>
              <a:rPr lang="en-US" dirty="0"/>
            </a:br>
            <a:r>
              <a:rPr lang="en-US" dirty="0"/>
              <a:t>2 to 3 times a month in the past year, Ontario, 2007–2013 combined</a:t>
            </a:r>
          </a:p>
        </p:txBody>
      </p:sp>
      <p:pic>
        <p:nvPicPr>
          <p:cNvPr id="7" name="Picture 6">
            <a:extLst>
              <a:ext uri="{FF2B5EF4-FFF2-40B4-BE49-F238E27FC236}">
                <a16:creationId xmlns="" xmlns:a16="http://schemas.microsoft.com/office/drawing/2014/main" id="{B692D63A-025B-9449-AD8D-E6F721A0F3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1665" y="2311310"/>
            <a:ext cx="8174620" cy="2459620"/>
          </a:xfrm>
          <a:prstGeom prst="rect">
            <a:avLst/>
          </a:prstGeom>
        </p:spPr>
      </p:pic>
      <p:sp>
        <p:nvSpPr>
          <p:cNvPr id="9" name="object 4">
            <a:extLst>
              <a:ext uri="{FF2B5EF4-FFF2-40B4-BE49-F238E27FC236}">
                <a16:creationId xmlns="" xmlns:a16="http://schemas.microsoft.com/office/drawing/2014/main" id="{6F0BF793-0D65-E847-8A0A-9AFF5E3503C7}"/>
              </a:ext>
            </a:extLst>
          </p:cNvPr>
          <p:cNvSpPr txBox="1"/>
          <p:nvPr/>
        </p:nvSpPr>
        <p:spPr>
          <a:xfrm>
            <a:off x="387350" y="5928338"/>
            <a:ext cx="6089650" cy="39626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Canadian Community Health Survey (CCHS), 2007–2012 (Statistics Canada); First Nations Regional Health Survey (RHS) Phase 2, 2008/10 (First Nations Information Governance Centre)</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2929039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17B29E2-BFBF-CD4A-AC63-D6903721DFCA}"/>
              </a:ext>
            </a:extLst>
          </p:cNvPr>
          <p:cNvSpPr>
            <a:spLocks noGrp="1"/>
          </p:cNvSpPr>
          <p:nvPr>
            <p:ph type="ftr" sz="quarter" idx="5"/>
          </p:nvPr>
        </p:nvSpPr>
        <p:spPr/>
        <p:txBody>
          <a:bodyPr/>
          <a:lstStyle/>
          <a:p>
            <a:pPr marL="12700">
              <a:lnSpc>
                <a:spcPct val="100000"/>
              </a:lnSpc>
              <a:spcBef>
                <a:spcPts val="15"/>
              </a:spcBef>
            </a:pPr>
            <a:r>
              <a:rPr lang="en-CA" spc="-5"/>
              <a:t>Alcohol</a:t>
            </a:r>
            <a:endParaRPr lang="en-CA" spc="-5" dirty="0"/>
          </a:p>
        </p:txBody>
      </p:sp>
      <p:sp>
        <p:nvSpPr>
          <p:cNvPr id="3" name="Slide Number Placeholder 2">
            <a:extLst>
              <a:ext uri="{FF2B5EF4-FFF2-40B4-BE49-F238E27FC236}">
                <a16:creationId xmlns="" xmlns:a16="http://schemas.microsoft.com/office/drawing/2014/main" id="{EB5E884A-6E07-5A46-81B6-921437A82E74}"/>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27</a:t>
            </a:fld>
            <a:endParaRPr b="1" dirty="0"/>
          </a:p>
        </p:txBody>
      </p:sp>
      <p:sp>
        <p:nvSpPr>
          <p:cNvPr id="4" name="Title 3">
            <a:extLst>
              <a:ext uri="{FF2B5EF4-FFF2-40B4-BE49-F238E27FC236}">
                <a16:creationId xmlns="" xmlns:a16="http://schemas.microsoft.com/office/drawing/2014/main" id="{91128EAD-3209-A34D-B2DF-75680B2AD088}"/>
              </a:ext>
            </a:extLst>
          </p:cNvPr>
          <p:cNvSpPr>
            <a:spLocks noGrp="1"/>
          </p:cNvSpPr>
          <p:nvPr>
            <p:ph type="title"/>
          </p:nvPr>
        </p:nvSpPr>
        <p:spPr>
          <a:xfrm>
            <a:off x="387350" y="572310"/>
            <a:ext cx="8070850" cy="637540"/>
          </a:xfrm>
        </p:spPr>
        <p:txBody>
          <a:bodyPr/>
          <a:lstStyle/>
          <a:p>
            <a:r>
              <a:rPr lang="en-US" dirty="0"/>
              <a:t>Percentage of Métis and non-Aboriginal men and women (age 19+) who had 5 or more alcoholic drinks on 1 occasion at least 2 to 3 times a month in the past year, Ontario, 2007–2013 combined</a:t>
            </a:r>
          </a:p>
        </p:txBody>
      </p:sp>
      <p:pic>
        <p:nvPicPr>
          <p:cNvPr id="7" name="Picture 6">
            <a:extLst>
              <a:ext uri="{FF2B5EF4-FFF2-40B4-BE49-F238E27FC236}">
                <a16:creationId xmlns="" xmlns:a16="http://schemas.microsoft.com/office/drawing/2014/main" id="{1AABC60E-B147-A84A-983A-7E64D0C571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50" y="2362200"/>
            <a:ext cx="8255001" cy="2667000"/>
          </a:xfrm>
          <a:prstGeom prst="rect">
            <a:avLst/>
          </a:prstGeom>
        </p:spPr>
      </p:pic>
      <p:sp>
        <p:nvSpPr>
          <p:cNvPr id="9" name="object 4">
            <a:extLst>
              <a:ext uri="{FF2B5EF4-FFF2-40B4-BE49-F238E27FC236}">
                <a16:creationId xmlns="" xmlns:a16="http://schemas.microsoft.com/office/drawing/2014/main" id="{392EFBC1-58F4-0C43-9B5F-CFF5002DF1E0}"/>
              </a:ext>
            </a:extLst>
          </p:cNvPr>
          <p:cNvSpPr txBox="1"/>
          <p:nvPr/>
        </p:nvSpPr>
        <p:spPr>
          <a:xfrm>
            <a:off x="387350" y="6019800"/>
            <a:ext cx="82232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2007–2013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3017720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8E73253-B947-C142-AF10-3D236A65F815}"/>
              </a:ext>
            </a:extLst>
          </p:cNvPr>
          <p:cNvSpPr>
            <a:spLocks noGrp="1"/>
          </p:cNvSpPr>
          <p:nvPr>
            <p:ph type="ftr" sz="quarter" idx="5"/>
          </p:nvPr>
        </p:nvSpPr>
        <p:spPr/>
        <p:txBody>
          <a:bodyPr/>
          <a:lstStyle/>
          <a:p>
            <a:pPr marL="12700">
              <a:lnSpc>
                <a:spcPct val="100000"/>
              </a:lnSpc>
              <a:spcBef>
                <a:spcPts val="15"/>
              </a:spcBef>
            </a:pPr>
            <a:r>
              <a:rPr lang="en-CA" spc="-5"/>
              <a:t>Alcohol</a:t>
            </a:r>
            <a:endParaRPr lang="en-CA" spc="-5" dirty="0"/>
          </a:p>
        </p:txBody>
      </p:sp>
      <p:sp>
        <p:nvSpPr>
          <p:cNvPr id="3" name="Slide Number Placeholder 2">
            <a:extLst>
              <a:ext uri="{FF2B5EF4-FFF2-40B4-BE49-F238E27FC236}">
                <a16:creationId xmlns="" xmlns:a16="http://schemas.microsoft.com/office/drawing/2014/main" id="{83176770-7801-FD46-AFD0-EB4D0974614E}"/>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28</a:t>
            </a:fld>
            <a:endParaRPr b="1" dirty="0"/>
          </a:p>
        </p:txBody>
      </p:sp>
      <p:sp>
        <p:nvSpPr>
          <p:cNvPr id="4" name="Title 3">
            <a:extLst>
              <a:ext uri="{FF2B5EF4-FFF2-40B4-BE49-F238E27FC236}">
                <a16:creationId xmlns="" xmlns:a16="http://schemas.microsoft.com/office/drawing/2014/main" id="{59F02BBC-64B7-E546-BB24-876A16A82EC9}"/>
              </a:ext>
            </a:extLst>
          </p:cNvPr>
          <p:cNvSpPr>
            <a:spLocks noGrp="1"/>
          </p:cNvSpPr>
          <p:nvPr>
            <p:ph type="title"/>
          </p:nvPr>
        </p:nvSpPr>
        <p:spPr>
          <a:xfrm>
            <a:off x="387350" y="572310"/>
            <a:ext cx="8147050" cy="637540"/>
          </a:xfrm>
        </p:spPr>
        <p:txBody>
          <a:bodyPr/>
          <a:lstStyle/>
          <a:p>
            <a:r>
              <a:rPr lang="en-US" dirty="0"/>
              <a:t>Percentage of Inuit adults in Canada and non-Aboriginal adults in Ontario (age 19+) who had 5 or more alcoholic drinks on 1 occasion at least 2 to 3 times per month in the past year, by sex, 2012</a:t>
            </a:r>
          </a:p>
        </p:txBody>
      </p:sp>
      <p:pic>
        <p:nvPicPr>
          <p:cNvPr id="10" name="Picture 9">
            <a:extLst>
              <a:ext uri="{FF2B5EF4-FFF2-40B4-BE49-F238E27FC236}">
                <a16:creationId xmlns="" xmlns:a16="http://schemas.microsoft.com/office/drawing/2014/main" id="{4BF18B70-A603-C946-B061-AD8965311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00" y="1676400"/>
            <a:ext cx="7524206" cy="4114800"/>
          </a:xfrm>
          <a:prstGeom prst="rect">
            <a:avLst/>
          </a:prstGeom>
        </p:spPr>
      </p:pic>
      <p:sp>
        <p:nvSpPr>
          <p:cNvPr id="14" name="object 4">
            <a:extLst>
              <a:ext uri="{FF2B5EF4-FFF2-40B4-BE49-F238E27FC236}">
                <a16:creationId xmlns="" xmlns:a16="http://schemas.microsoft.com/office/drawing/2014/main" id="{D4BCA762-1BB0-0E4C-8D42-CC462AD8303B}"/>
              </a:ext>
            </a:extLst>
          </p:cNvPr>
          <p:cNvSpPr txBox="1"/>
          <p:nvPr/>
        </p:nvSpPr>
        <p:spPr>
          <a:xfrm>
            <a:off x="387350" y="6019800"/>
            <a:ext cx="85280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Aboriginal Peoples Survey (APS), 2012 (Statistics Canada); Canadian Community Health Survey (CCHS), 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1070668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03E3E23-A8EA-3B45-B4A0-06C0E82AEA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8572500" cy="5638800"/>
          </a:xfrm>
          <a:prstGeom prst="rect">
            <a:avLst/>
          </a:prstGeom>
        </p:spPr>
      </p:pic>
      <p:sp>
        <p:nvSpPr>
          <p:cNvPr id="6" name="Title 1">
            <a:extLst>
              <a:ext uri="{FF2B5EF4-FFF2-40B4-BE49-F238E27FC236}">
                <a16:creationId xmlns="" xmlns:a16="http://schemas.microsoft.com/office/drawing/2014/main" id="{F14C32C4-3279-8B4D-8577-AF7488362F93}"/>
              </a:ext>
            </a:extLst>
          </p:cNvPr>
          <p:cNvSpPr txBox="1">
            <a:spLocks/>
          </p:cNvSpPr>
          <p:nvPr/>
        </p:nvSpPr>
        <p:spPr>
          <a:xfrm>
            <a:off x="889000" y="1664422"/>
            <a:ext cx="7366000" cy="1764577"/>
          </a:xfrm>
          <a:prstGeom prst="rect">
            <a:avLst/>
          </a:prstGeom>
        </p:spPr>
        <p:txBody>
          <a:bodyPr/>
          <a:lstStyle>
            <a:lvl1pPr>
              <a:defRPr>
                <a:latin typeface="+mj-lt"/>
                <a:ea typeface="+mj-ea"/>
                <a:cs typeface="+mj-cs"/>
              </a:defRPr>
            </a:lvl1pPr>
          </a:lstStyle>
          <a:p>
            <a:pPr>
              <a:lnSpc>
                <a:spcPts val="7500"/>
              </a:lnSpc>
            </a:pPr>
            <a:r>
              <a:rPr lang="en-US" sz="7500" kern="0" dirty="0">
                <a:solidFill>
                  <a:schemeClr val="bg1"/>
                </a:solidFill>
                <a:latin typeface="Georgia" panose="02040502050405020303" pitchFamily="18" charset="0"/>
              </a:rPr>
              <a:t>Healthy</a:t>
            </a:r>
            <a:br>
              <a:rPr lang="en-US" sz="7500" kern="0" dirty="0">
                <a:solidFill>
                  <a:schemeClr val="bg1"/>
                </a:solidFill>
                <a:latin typeface="Georgia" panose="02040502050405020303" pitchFamily="18" charset="0"/>
              </a:rPr>
            </a:br>
            <a:r>
              <a:rPr lang="en-US" sz="7500" kern="0" dirty="0">
                <a:solidFill>
                  <a:schemeClr val="bg1"/>
                </a:solidFill>
                <a:latin typeface="Georgia" panose="02040502050405020303" pitchFamily="18" charset="0"/>
              </a:rPr>
              <a:t>eating</a:t>
            </a:r>
          </a:p>
        </p:txBody>
      </p:sp>
      <p:pic>
        <p:nvPicPr>
          <p:cNvPr id="8" name="Picture 7">
            <a:extLst>
              <a:ext uri="{FF2B5EF4-FFF2-40B4-BE49-F238E27FC236}">
                <a16:creationId xmlns="" xmlns:a16="http://schemas.microsoft.com/office/drawing/2014/main" id="{1FECD554-5124-FC4F-A85C-DE16E5E004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8724" y="2576956"/>
            <a:ext cx="914400" cy="914400"/>
          </a:xfrm>
          <a:prstGeom prst="rect">
            <a:avLst/>
          </a:prstGeom>
        </p:spPr>
      </p:pic>
    </p:spTree>
    <p:extLst>
      <p:ext uri="{BB962C8B-B14F-4D97-AF65-F5344CB8AC3E}">
        <p14:creationId xmlns:p14="http://schemas.microsoft.com/office/powerpoint/2010/main" val="157419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025A94-729D-7E43-8296-4B548FFF4A5F}"/>
              </a:ext>
            </a:extLst>
          </p:cNvPr>
          <p:cNvSpPr>
            <a:spLocks noGrp="1"/>
          </p:cNvSpPr>
          <p:nvPr>
            <p:ph type="title"/>
          </p:nvPr>
        </p:nvSpPr>
        <p:spPr>
          <a:xfrm>
            <a:off x="387350" y="572310"/>
            <a:ext cx="5784850" cy="637540"/>
          </a:xfrm>
          <a:prstGeom prst="rect">
            <a:avLst/>
          </a:prstGeom>
        </p:spPr>
        <p:txBody>
          <a:bodyPr/>
          <a:lstStyle/>
          <a:p>
            <a:r>
              <a:rPr lang="en-CA" dirty="0"/>
              <a:t>Web of Being: Social determinants and Indigenous people’s health</a:t>
            </a:r>
            <a:endParaRPr lang="en-US" dirty="0"/>
          </a:p>
        </p:txBody>
      </p:sp>
      <p:sp>
        <p:nvSpPr>
          <p:cNvPr id="3" name="Footer Placeholder 2">
            <a:extLst>
              <a:ext uri="{FF2B5EF4-FFF2-40B4-BE49-F238E27FC236}">
                <a16:creationId xmlns="" xmlns:a16="http://schemas.microsoft.com/office/drawing/2014/main" id="{26663F7F-3F0E-B647-B735-D32B7CCF2369}"/>
              </a:ext>
            </a:extLst>
          </p:cNvPr>
          <p:cNvSpPr>
            <a:spLocks noGrp="1"/>
          </p:cNvSpPr>
          <p:nvPr>
            <p:ph type="ftr" sz="quarter" idx="5"/>
          </p:nvPr>
        </p:nvSpPr>
        <p:spPr/>
        <p:txBody>
          <a:bodyPr/>
          <a:lstStyle/>
          <a:p>
            <a:pPr marL="12700">
              <a:lnSpc>
                <a:spcPct val="100000"/>
              </a:lnSpc>
              <a:spcBef>
                <a:spcPts val="15"/>
              </a:spcBef>
            </a:pPr>
            <a:r>
              <a:rPr lang="en-CA" spc="-5"/>
              <a:t>Introduction</a:t>
            </a:r>
            <a:endParaRPr lang="en-CA" spc="-5" dirty="0"/>
          </a:p>
        </p:txBody>
      </p:sp>
      <p:sp>
        <p:nvSpPr>
          <p:cNvPr id="4" name="Slide Number Placeholder 3">
            <a:extLst>
              <a:ext uri="{FF2B5EF4-FFF2-40B4-BE49-F238E27FC236}">
                <a16:creationId xmlns="" xmlns:a16="http://schemas.microsoft.com/office/drawing/2014/main" id="{8094E973-CBC0-4240-9147-AB1CDA5B743E}"/>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a:t>
            </a:fld>
            <a:endParaRPr b="1" dirty="0"/>
          </a:p>
        </p:txBody>
      </p:sp>
      <p:pic>
        <p:nvPicPr>
          <p:cNvPr id="5" name="Picture 4">
            <a:extLst>
              <a:ext uri="{FF2B5EF4-FFF2-40B4-BE49-F238E27FC236}">
                <a16:creationId xmlns="" xmlns:a16="http://schemas.microsoft.com/office/drawing/2014/main" id="{F2CF2CAC-17EF-B343-83AE-889A02AEA2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6000" y="1577389"/>
            <a:ext cx="4666488" cy="4290011"/>
          </a:xfrm>
          <a:prstGeom prst="rect">
            <a:avLst/>
          </a:prstGeom>
        </p:spPr>
      </p:pic>
      <p:sp>
        <p:nvSpPr>
          <p:cNvPr id="6" name="object 4">
            <a:extLst>
              <a:ext uri="{FF2B5EF4-FFF2-40B4-BE49-F238E27FC236}">
                <a16:creationId xmlns="" xmlns:a16="http://schemas.microsoft.com/office/drawing/2014/main" id="{D0EDEB0F-D88E-7849-B732-A1209EE624A2}"/>
              </a:ext>
            </a:extLst>
          </p:cNvPr>
          <p:cNvSpPr txBox="1"/>
          <p:nvPr/>
        </p:nvSpPr>
        <p:spPr>
          <a:xfrm>
            <a:off x="387248" y="6031520"/>
            <a:ext cx="7480300" cy="140680"/>
          </a:xfrm>
          <a:prstGeom prst="rect">
            <a:avLst/>
          </a:prstGeom>
        </p:spPr>
        <p:txBody>
          <a:bodyPr vert="horz" wrap="square" lIns="0" tIns="11430" rIns="0" bIns="0" rtlCol="0">
            <a:spAutoFit/>
          </a:bodyPr>
          <a:lstStyle/>
          <a:p>
            <a:pPr marL="12700">
              <a:lnSpc>
                <a:spcPts val="1100"/>
              </a:lnSpc>
              <a:spcBef>
                <a:spcPts val="90"/>
              </a:spcBef>
            </a:pPr>
            <a:r>
              <a:rPr lang="en-CA" sz="800" b="1" spc="-15" dirty="0">
                <a:solidFill>
                  <a:srgbClr val="231F20"/>
                </a:solidFill>
                <a:latin typeface="Arial"/>
                <a:cs typeface="Arial"/>
              </a:rPr>
              <a:t>SOURCE</a:t>
            </a:r>
            <a:r>
              <a:rPr sz="800" b="1" spc="-15" dirty="0">
                <a:solidFill>
                  <a:srgbClr val="231F20"/>
                </a:solidFill>
                <a:latin typeface="Arial"/>
                <a:cs typeface="Arial"/>
              </a:rPr>
              <a:t>:</a:t>
            </a:r>
            <a:r>
              <a:rPr lang="en-CA" sz="800" b="1" dirty="0">
                <a:latin typeface="Arial"/>
                <a:cs typeface="Arial"/>
              </a:rPr>
              <a:t> </a:t>
            </a:r>
            <a:r>
              <a:rPr lang="en-CA" sz="800" spc="-15" dirty="0">
                <a:solidFill>
                  <a:srgbClr val="231F20"/>
                </a:solidFill>
                <a:latin typeface="Arial"/>
                <a:cs typeface="Arial"/>
              </a:rPr>
              <a:t>Dr. Margo Greenwood, National Collaborating Centre for Aboriginal Health (NCCAH) 2009.</a:t>
            </a:r>
            <a:endParaRPr sz="800" dirty="0">
              <a:latin typeface="Arial"/>
              <a:cs typeface="Arial"/>
            </a:endParaRPr>
          </a:p>
        </p:txBody>
      </p:sp>
    </p:spTree>
    <p:extLst>
      <p:ext uri="{BB962C8B-B14F-4D97-AF65-F5344CB8AC3E}">
        <p14:creationId xmlns:p14="http://schemas.microsoft.com/office/powerpoint/2010/main" val="1395512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7283BE7-62EC-FE4C-9760-F49C470DC4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50" y="1600200"/>
            <a:ext cx="6242050" cy="4800600"/>
          </a:xfrm>
          <a:prstGeom prst="rect">
            <a:avLst/>
          </a:prstGeom>
        </p:spPr>
      </p:pic>
      <p:sp>
        <p:nvSpPr>
          <p:cNvPr id="2" name="Footer Placeholder 1">
            <a:extLst>
              <a:ext uri="{FF2B5EF4-FFF2-40B4-BE49-F238E27FC236}">
                <a16:creationId xmlns="" xmlns:a16="http://schemas.microsoft.com/office/drawing/2014/main" id="{E1205DFB-8E42-F244-9EF9-9F47E621E7FD}"/>
              </a:ext>
            </a:extLst>
          </p:cNvPr>
          <p:cNvSpPr>
            <a:spLocks noGrp="1"/>
          </p:cNvSpPr>
          <p:nvPr>
            <p:ph type="ftr" sz="quarter" idx="5"/>
          </p:nvPr>
        </p:nvSpPr>
        <p:spPr/>
        <p:txBody>
          <a:bodyPr/>
          <a:lstStyle/>
          <a:p>
            <a:pPr marL="12700">
              <a:lnSpc>
                <a:spcPct val="100000"/>
              </a:lnSpc>
              <a:spcBef>
                <a:spcPts val="15"/>
              </a:spcBef>
            </a:pPr>
            <a:r>
              <a:rPr lang="en-CA" spc="-5"/>
              <a:t>Healthy eating</a:t>
            </a:r>
            <a:endParaRPr lang="en-CA" spc="-5" dirty="0"/>
          </a:p>
        </p:txBody>
      </p:sp>
      <p:sp>
        <p:nvSpPr>
          <p:cNvPr id="3" name="Slide Number Placeholder 2">
            <a:extLst>
              <a:ext uri="{FF2B5EF4-FFF2-40B4-BE49-F238E27FC236}">
                <a16:creationId xmlns="" xmlns:a16="http://schemas.microsoft.com/office/drawing/2014/main" id="{DF0F29D7-EF61-CC4D-B811-366AC5CE0D27}"/>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30</a:t>
            </a:fld>
            <a:endParaRPr b="1" dirty="0"/>
          </a:p>
        </p:txBody>
      </p:sp>
      <p:sp>
        <p:nvSpPr>
          <p:cNvPr id="4" name="Title 3">
            <a:extLst>
              <a:ext uri="{FF2B5EF4-FFF2-40B4-BE49-F238E27FC236}">
                <a16:creationId xmlns="" xmlns:a16="http://schemas.microsoft.com/office/drawing/2014/main" id="{F1567728-CD15-FD48-AE26-D298F60A2C1F}"/>
              </a:ext>
            </a:extLst>
          </p:cNvPr>
          <p:cNvSpPr>
            <a:spLocks noGrp="1"/>
          </p:cNvSpPr>
          <p:nvPr>
            <p:ph type="title"/>
          </p:nvPr>
        </p:nvSpPr>
        <p:spPr/>
        <p:txBody>
          <a:bodyPr/>
          <a:lstStyle/>
          <a:p>
            <a:r>
              <a:rPr lang="en-US" dirty="0"/>
              <a:t>Percentage of adults (age 25+) reporting inadequate vegetable and fruit consumption, by selected socio-demographic factors, Ontario, 2012–2014 combined</a:t>
            </a:r>
          </a:p>
        </p:txBody>
      </p:sp>
      <p:sp>
        <p:nvSpPr>
          <p:cNvPr id="7" name="object 4">
            <a:extLst>
              <a:ext uri="{FF2B5EF4-FFF2-40B4-BE49-F238E27FC236}">
                <a16:creationId xmlns="" xmlns:a16="http://schemas.microsoft.com/office/drawing/2014/main" id="{24BD3DAF-FB19-FC43-B1B7-5B6E53DEE0CC}"/>
              </a:ext>
            </a:extLst>
          </p:cNvPr>
          <p:cNvSpPr txBox="1"/>
          <p:nvPr/>
        </p:nvSpPr>
        <p:spPr>
          <a:xfrm>
            <a:off x="6781800" y="5562600"/>
            <a:ext cx="2133600" cy="65274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2012–2014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3174114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6BF06C9-F901-734D-9984-030BEC48B268}"/>
              </a:ext>
            </a:extLst>
          </p:cNvPr>
          <p:cNvSpPr>
            <a:spLocks noGrp="1"/>
          </p:cNvSpPr>
          <p:nvPr>
            <p:ph type="ftr" sz="quarter" idx="5"/>
          </p:nvPr>
        </p:nvSpPr>
        <p:spPr/>
        <p:txBody>
          <a:bodyPr/>
          <a:lstStyle/>
          <a:p>
            <a:pPr marL="12700">
              <a:lnSpc>
                <a:spcPct val="100000"/>
              </a:lnSpc>
              <a:spcBef>
                <a:spcPts val="15"/>
              </a:spcBef>
            </a:pPr>
            <a:r>
              <a:rPr lang="en-CA" spc="-5"/>
              <a:t>Healthy eating</a:t>
            </a:r>
            <a:endParaRPr lang="en-CA" spc="-5" dirty="0"/>
          </a:p>
        </p:txBody>
      </p:sp>
      <p:sp>
        <p:nvSpPr>
          <p:cNvPr id="3" name="Slide Number Placeholder 2">
            <a:extLst>
              <a:ext uri="{FF2B5EF4-FFF2-40B4-BE49-F238E27FC236}">
                <a16:creationId xmlns="" xmlns:a16="http://schemas.microsoft.com/office/drawing/2014/main" id="{417886A5-4542-B548-8964-D3587EB7CF09}"/>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31</a:t>
            </a:fld>
            <a:endParaRPr b="1" dirty="0"/>
          </a:p>
        </p:txBody>
      </p:sp>
      <p:sp>
        <p:nvSpPr>
          <p:cNvPr id="4" name="Title 3">
            <a:extLst>
              <a:ext uri="{FF2B5EF4-FFF2-40B4-BE49-F238E27FC236}">
                <a16:creationId xmlns="" xmlns:a16="http://schemas.microsoft.com/office/drawing/2014/main" id="{09C1F13F-8118-B74B-89AA-26CBCFCD5B8F}"/>
              </a:ext>
            </a:extLst>
          </p:cNvPr>
          <p:cNvSpPr>
            <a:spLocks noGrp="1"/>
          </p:cNvSpPr>
          <p:nvPr>
            <p:ph type="title"/>
          </p:nvPr>
        </p:nvSpPr>
        <p:spPr>
          <a:xfrm>
            <a:off x="387350" y="572310"/>
            <a:ext cx="7232650" cy="637540"/>
          </a:xfrm>
        </p:spPr>
        <p:txBody>
          <a:bodyPr/>
          <a:lstStyle/>
          <a:p>
            <a:r>
              <a:rPr lang="en-US" dirty="0"/>
              <a:t>Percentage of Ontario households that were food insecure (marginal, moderate or severe), by household income quintile, 2012–2014 combined</a:t>
            </a:r>
          </a:p>
        </p:txBody>
      </p:sp>
      <p:pic>
        <p:nvPicPr>
          <p:cNvPr id="6" name="Picture 5">
            <a:extLst>
              <a:ext uri="{FF2B5EF4-FFF2-40B4-BE49-F238E27FC236}">
                <a16:creationId xmlns="" xmlns:a16="http://schemas.microsoft.com/office/drawing/2014/main" id="{A2CC66F8-B039-1E4E-8800-04CCF88A61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8960" y="1557994"/>
            <a:ext cx="7086600" cy="4324027"/>
          </a:xfrm>
          <a:prstGeom prst="rect">
            <a:avLst/>
          </a:prstGeom>
        </p:spPr>
      </p:pic>
      <p:sp>
        <p:nvSpPr>
          <p:cNvPr id="7" name="object 4">
            <a:extLst>
              <a:ext uri="{FF2B5EF4-FFF2-40B4-BE49-F238E27FC236}">
                <a16:creationId xmlns="" xmlns:a16="http://schemas.microsoft.com/office/drawing/2014/main" id="{F6038E98-D5A3-EB47-B73E-827055E932A6}"/>
              </a:ext>
            </a:extLst>
          </p:cNvPr>
          <p:cNvSpPr txBox="1"/>
          <p:nvPr/>
        </p:nvSpPr>
        <p:spPr>
          <a:xfrm>
            <a:off x="387350" y="5977594"/>
            <a:ext cx="49466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2012–2014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2968568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7E3D25F-E9CB-144C-861C-B6F63A311376}"/>
              </a:ext>
            </a:extLst>
          </p:cNvPr>
          <p:cNvSpPr>
            <a:spLocks noGrp="1"/>
          </p:cNvSpPr>
          <p:nvPr>
            <p:ph type="ftr" sz="quarter" idx="5"/>
          </p:nvPr>
        </p:nvSpPr>
        <p:spPr/>
        <p:txBody>
          <a:bodyPr/>
          <a:lstStyle/>
          <a:p>
            <a:pPr marL="12700">
              <a:lnSpc>
                <a:spcPct val="100000"/>
              </a:lnSpc>
              <a:spcBef>
                <a:spcPts val="15"/>
              </a:spcBef>
            </a:pPr>
            <a:r>
              <a:rPr lang="en-CA" spc="-5"/>
              <a:t>Healthy eating</a:t>
            </a:r>
            <a:endParaRPr lang="en-CA" spc="-5" dirty="0"/>
          </a:p>
        </p:txBody>
      </p:sp>
      <p:sp>
        <p:nvSpPr>
          <p:cNvPr id="3" name="Slide Number Placeholder 2">
            <a:extLst>
              <a:ext uri="{FF2B5EF4-FFF2-40B4-BE49-F238E27FC236}">
                <a16:creationId xmlns="" xmlns:a16="http://schemas.microsoft.com/office/drawing/2014/main" id="{8AD6C238-041F-4546-A9BA-C57ADCBC8EDC}"/>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32</a:t>
            </a:fld>
            <a:endParaRPr b="1" dirty="0"/>
          </a:p>
        </p:txBody>
      </p:sp>
      <p:sp>
        <p:nvSpPr>
          <p:cNvPr id="4" name="Title 3">
            <a:extLst>
              <a:ext uri="{FF2B5EF4-FFF2-40B4-BE49-F238E27FC236}">
                <a16:creationId xmlns="" xmlns:a16="http://schemas.microsoft.com/office/drawing/2014/main" id="{ADBA2845-526B-0A4B-9908-EDF3FE159B62}"/>
              </a:ext>
            </a:extLst>
          </p:cNvPr>
          <p:cNvSpPr>
            <a:spLocks noGrp="1"/>
          </p:cNvSpPr>
          <p:nvPr>
            <p:ph type="title"/>
          </p:nvPr>
        </p:nvSpPr>
        <p:spPr>
          <a:xfrm>
            <a:off x="387350" y="572310"/>
            <a:ext cx="7842250" cy="637540"/>
          </a:xfrm>
        </p:spPr>
        <p:txBody>
          <a:bodyPr/>
          <a:lstStyle/>
          <a:p>
            <a:r>
              <a:rPr lang="en-US" dirty="0"/>
              <a:t>Percentage of First Nations and non-Aboriginal adults living in households that were moderately or severely food insecure, Ontario, 2007–2014 combined</a:t>
            </a:r>
          </a:p>
        </p:txBody>
      </p:sp>
      <p:pic>
        <p:nvPicPr>
          <p:cNvPr id="6" name="Picture 5">
            <a:extLst>
              <a:ext uri="{FF2B5EF4-FFF2-40B4-BE49-F238E27FC236}">
                <a16:creationId xmlns="" xmlns:a16="http://schemas.microsoft.com/office/drawing/2014/main" id="{25AD9790-24FA-8D47-88E2-9AF90C2B94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50" y="2119648"/>
            <a:ext cx="8194526" cy="2899601"/>
          </a:xfrm>
          <a:prstGeom prst="rect">
            <a:avLst/>
          </a:prstGeom>
        </p:spPr>
      </p:pic>
      <p:sp>
        <p:nvSpPr>
          <p:cNvPr id="8" name="object 4">
            <a:extLst>
              <a:ext uri="{FF2B5EF4-FFF2-40B4-BE49-F238E27FC236}">
                <a16:creationId xmlns="" xmlns:a16="http://schemas.microsoft.com/office/drawing/2014/main" id="{F9D64EF1-8A8B-B649-AFFA-3CFD10A82C4A}"/>
              </a:ext>
            </a:extLst>
          </p:cNvPr>
          <p:cNvSpPr txBox="1"/>
          <p:nvPr/>
        </p:nvSpPr>
        <p:spPr>
          <a:xfrm>
            <a:off x="387350" y="5852138"/>
            <a:ext cx="8451850" cy="39626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First Nations Regional Health Survey (RHS) Phase 2 (2008/10) Ontario Region Final Report</a:t>
            </a:r>
          </a:p>
          <a:p>
            <a:pPr>
              <a:lnSpc>
                <a:spcPts val="950"/>
              </a:lnSpc>
            </a:pPr>
            <a:r>
              <a:rPr lang="en-CA" sz="800" spc="-15" dirty="0">
                <a:solidFill>
                  <a:srgbClr val="231F20"/>
                </a:solidFill>
                <a:latin typeface="Arial"/>
                <a:cs typeface="Arial"/>
              </a:rPr>
              <a:t>(First Nations Information Governance Centre); Canadian Community Health Survey (CCHS), 2007–2014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sz="800" dirty="0">
              <a:latin typeface="Arial"/>
              <a:cs typeface="Arial"/>
            </a:endParaRPr>
          </a:p>
        </p:txBody>
      </p:sp>
    </p:spTree>
    <p:extLst>
      <p:ext uri="{BB962C8B-B14F-4D97-AF65-F5344CB8AC3E}">
        <p14:creationId xmlns:p14="http://schemas.microsoft.com/office/powerpoint/2010/main" val="779514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2A117A8-575A-E741-9289-100E2E5C7266}"/>
              </a:ext>
            </a:extLst>
          </p:cNvPr>
          <p:cNvSpPr>
            <a:spLocks noGrp="1"/>
          </p:cNvSpPr>
          <p:nvPr>
            <p:ph type="ftr" sz="quarter" idx="5"/>
          </p:nvPr>
        </p:nvSpPr>
        <p:spPr/>
        <p:txBody>
          <a:bodyPr/>
          <a:lstStyle/>
          <a:p>
            <a:pPr marL="12700">
              <a:lnSpc>
                <a:spcPct val="100000"/>
              </a:lnSpc>
              <a:spcBef>
                <a:spcPts val="15"/>
              </a:spcBef>
            </a:pPr>
            <a:r>
              <a:rPr lang="en-CA" spc="-5"/>
              <a:t>Healthy eating</a:t>
            </a:r>
            <a:endParaRPr lang="en-CA" spc="-5" dirty="0"/>
          </a:p>
        </p:txBody>
      </p:sp>
      <p:sp>
        <p:nvSpPr>
          <p:cNvPr id="3" name="Slide Number Placeholder 2">
            <a:extLst>
              <a:ext uri="{FF2B5EF4-FFF2-40B4-BE49-F238E27FC236}">
                <a16:creationId xmlns="" xmlns:a16="http://schemas.microsoft.com/office/drawing/2014/main" id="{7796BB9A-0DFF-BA4D-8BA7-FB5F454AE5E2}"/>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33</a:t>
            </a:fld>
            <a:endParaRPr b="1" dirty="0"/>
          </a:p>
        </p:txBody>
      </p:sp>
      <p:sp>
        <p:nvSpPr>
          <p:cNvPr id="4" name="Title 3">
            <a:extLst>
              <a:ext uri="{FF2B5EF4-FFF2-40B4-BE49-F238E27FC236}">
                <a16:creationId xmlns="" xmlns:a16="http://schemas.microsoft.com/office/drawing/2014/main" id="{90594CB3-637E-BB4A-B513-51E77484E239}"/>
              </a:ext>
            </a:extLst>
          </p:cNvPr>
          <p:cNvSpPr>
            <a:spLocks noGrp="1"/>
          </p:cNvSpPr>
          <p:nvPr>
            <p:ph type="title"/>
          </p:nvPr>
        </p:nvSpPr>
        <p:spPr>
          <a:xfrm>
            <a:off x="387350" y="572310"/>
            <a:ext cx="7232650" cy="637540"/>
          </a:xfrm>
        </p:spPr>
        <p:txBody>
          <a:bodyPr/>
          <a:lstStyle/>
          <a:p>
            <a:r>
              <a:rPr lang="en-US" dirty="0"/>
              <a:t>Percentage of Métis and non-Aboriginal households that were marginally, moderately or severely food insecure, Ontario, 2007–2014 combined</a:t>
            </a:r>
          </a:p>
        </p:txBody>
      </p:sp>
      <p:pic>
        <p:nvPicPr>
          <p:cNvPr id="6" name="Picture 5">
            <a:extLst>
              <a:ext uri="{FF2B5EF4-FFF2-40B4-BE49-F238E27FC236}">
                <a16:creationId xmlns="" xmlns:a16="http://schemas.microsoft.com/office/drawing/2014/main" id="{51F4D78B-D6F0-9B40-91BC-A434F0C5F8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50" y="2198382"/>
            <a:ext cx="8341472" cy="2780490"/>
          </a:xfrm>
          <a:prstGeom prst="rect">
            <a:avLst/>
          </a:prstGeom>
        </p:spPr>
      </p:pic>
      <p:sp>
        <p:nvSpPr>
          <p:cNvPr id="8" name="object 4">
            <a:extLst>
              <a:ext uri="{FF2B5EF4-FFF2-40B4-BE49-F238E27FC236}">
                <a16:creationId xmlns="" xmlns:a16="http://schemas.microsoft.com/office/drawing/2014/main" id="{6189F37C-4FE6-974F-AEA7-5DE20819C1EC}"/>
              </a:ext>
            </a:extLst>
          </p:cNvPr>
          <p:cNvSpPr txBox="1"/>
          <p:nvPr/>
        </p:nvSpPr>
        <p:spPr>
          <a:xfrm>
            <a:off x="387350" y="5943600"/>
            <a:ext cx="84518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2007–2014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lang="en-CA" sz="800" dirty="0">
              <a:latin typeface="Arial"/>
              <a:cs typeface="Arial"/>
            </a:endParaRPr>
          </a:p>
        </p:txBody>
      </p:sp>
    </p:spTree>
    <p:extLst>
      <p:ext uri="{BB962C8B-B14F-4D97-AF65-F5344CB8AC3E}">
        <p14:creationId xmlns:p14="http://schemas.microsoft.com/office/powerpoint/2010/main" val="2611706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20E9751-F7C0-4C49-893D-05AB1DAF305A}"/>
              </a:ext>
            </a:extLst>
          </p:cNvPr>
          <p:cNvSpPr>
            <a:spLocks noGrp="1"/>
          </p:cNvSpPr>
          <p:nvPr>
            <p:ph type="ftr" sz="quarter" idx="5"/>
          </p:nvPr>
        </p:nvSpPr>
        <p:spPr/>
        <p:txBody>
          <a:bodyPr/>
          <a:lstStyle/>
          <a:p>
            <a:pPr marL="12700">
              <a:lnSpc>
                <a:spcPct val="100000"/>
              </a:lnSpc>
              <a:spcBef>
                <a:spcPts val="15"/>
              </a:spcBef>
            </a:pPr>
            <a:r>
              <a:rPr lang="en-CA" spc="-5"/>
              <a:t>Healthy eating</a:t>
            </a:r>
            <a:endParaRPr lang="en-CA" spc="-5" dirty="0"/>
          </a:p>
        </p:txBody>
      </p:sp>
      <p:sp>
        <p:nvSpPr>
          <p:cNvPr id="3" name="Slide Number Placeholder 2">
            <a:extLst>
              <a:ext uri="{FF2B5EF4-FFF2-40B4-BE49-F238E27FC236}">
                <a16:creationId xmlns="" xmlns:a16="http://schemas.microsoft.com/office/drawing/2014/main" id="{ECAA4B6B-C6BD-8949-90D6-6630DE8B6F5B}"/>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34</a:t>
            </a:fld>
            <a:endParaRPr b="1" dirty="0"/>
          </a:p>
        </p:txBody>
      </p:sp>
      <p:sp>
        <p:nvSpPr>
          <p:cNvPr id="4" name="Title 3">
            <a:extLst>
              <a:ext uri="{FF2B5EF4-FFF2-40B4-BE49-F238E27FC236}">
                <a16:creationId xmlns="" xmlns:a16="http://schemas.microsoft.com/office/drawing/2014/main" id="{EFF0794D-101A-6249-93F3-24FBC8A2D9A0}"/>
              </a:ext>
            </a:extLst>
          </p:cNvPr>
          <p:cNvSpPr>
            <a:spLocks noGrp="1"/>
          </p:cNvSpPr>
          <p:nvPr>
            <p:ph type="title"/>
          </p:nvPr>
        </p:nvSpPr>
        <p:spPr/>
        <p:txBody>
          <a:bodyPr/>
          <a:lstStyle/>
          <a:p>
            <a:r>
              <a:rPr lang="en-US" dirty="0"/>
              <a:t>Percentage of Inuit and non-Aboriginal adults living in food secure households, Ontario, 2012</a:t>
            </a:r>
          </a:p>
        </p:txBody>
      </p:sp>
      <p:pic>
        <p:nvPicPr>
          <p:cNvPr id="6" name="Picture 5">
            <a:extLst>
              <a:ext uri="{FF2B5EF4-FFF2-40B4-BE49-F238E27FC236}">
                <a16:creationId xmlns="" xmlns:a16="http://schemas.microsoft.com/office/drawing/2014/main" id="{F0439B91-95E4-3E49-8BC2-A120928B42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00" y="1676400"/>
            <a:ext cx="7763732" cy="4003174"/>
          </a:xfrm>
          <a:prstGeom prst="rect">
            <a:avLst/>
          </a:prstGeom>
        </p:spPr>
      </p:pic>
      <p:sp>
        <p:nvSpPr>
          <p:cNvPr id="8" name="object 4">
            <a:extLst>
              <a:ext uri="{FF2B5EF4-FFF2-40B4-BE49-F238E27FC236}">
                <a16:creationId xmlns="" xmlns:a16="http://schemas.microsoft.com/office/drawing/2014/main" id="{77B49A92-22E2-4642-80A1-6BC88B136D58}"/>
              </a:ext>
            </a:extLst>
          </p:cNvPr>
          <p:cNvSpPr txBox="1"/>
          <p:nvPr/>
        </p:nvSpPr>
        <p:spPr>
          <a:xfrm>
            <a:off x="387350" y="5943600"/>
            <a:ext cx="761365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Aboriginal Peoples Survey (APS), 2012 (Statistics Canada); Canadian Community Health Survey (CCHS), 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lang="en-CA" sz="800" dirty="0">
              <a:latin typeface="Arial"/>
              <a:cs typeface="Arial"/>
            </a:endParaRPr>
          </a:p>
        </p:txBody>
      </p:sp>
    </p:spTree>
    <p:extLst>
      <p:ext uri="{BB962C8B-B14F-4D97-AF65-F5344CB8AC3E}">
        <p14:creationId xmlns:p14="http://schemas.microsoft.com/office/powerpoint/2010/main" val="3483534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6EBBB54-DEC2-0C4B-9C49-79A8DE959C8C}"/>
              </a:ext>
            </a:extLst>
          </p:cNvPr>
          <p:cNvSpPr>
            <a:spLocks noGrp="1"/>
          </p:cNvSpPr>
          <p:nvPr>
            <p:ph type="ftr" sz="quarter" idx="5"/>
          </p:nvPr>
        </p:nvSpPr>
        <p:spPr/>
        <p:txBody>
          <a:bodyPr/>
          <a:lstStyle/>
          <a:p>
            <a:pPr marL="12700">
              <a:lnSpc>
                <a:spcPct val="100000"/>
              </a:lnSpc>
              <a:spcBef>
                <a:spcPts val="15"/>
              </a:spcBef>
            </a:pPr>
            <a:r>
              <a:rPr lang="en-CA" spc="-5"/>
              <a:t>Healthy eating</a:t>
            </a:r>
            <a:endParaRPr lang="en-CA" spc="-5" dirty="0"/>
          </a:p>
        </p:txBody>
      </p:sp>
      <p:sp>
        <p:nvSpPr>
          <p:cNvPr id="3" name="Slide Number Placeholder 2">
            <a:extLst>
              <a:ext uri="{FF2B5EF4-FFF2-40B4-BE49-F238E27FC236}">
                <a16:creationId xmlns="" xmlns:a16="http://schemas.microsoft.com/office/drawing/2014/main" id="{52AA0CF0-2361-A340-98FB-DB368292B6AB}"/>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35</a:t>
            </a:fld>
            <a:endParaRPr b="1" dirty="0"/>
          </a:p>
        </p:txBody>
      </p:sp>
      <p:sp>
        <p:nvSpPr>
          <p:cNvPr id="4" name="Title 3">
            <a:extLst>
              <a:ext uri="{FF2B5EF4-FFF2-40B4-BE49-F238E27FC236}">
                <a16:creationId xmlns="" xmlns:a16="http://schemas.microsoft.com/office/drawing/2014/main" id="{43D12163-ADB8-6741-95D4-789AEC3ED1F2}"/>
              </a:ext>
            </a:extLst>
          </p:cNvPr>
          <p:cNvSpPr>
            <a:spLocks noGrp="1"/>
          </p:cNvSpPr>
          <p:nvPr>
            <p:ph type="title"/>
          </p:nvPr>
        </p:nvSpPr>
        <p:spPr/>
        <p:txBody>
          <a:bodyPr/>
          <a:lstStyle/>
          <a:p>
            <a:r>
              <a:rPr lang="en-US" dirty="0"/>
              <a:t>Percentage of Inuit adults in Canada and non-Aboriginal adults in Ontario living in food secure households, 2012</a:t>
            </a:r>
          </a:p>
        </p:txBody>
      </p:sp>
      <p:pic>
        <p:nvPicPr>
          <p:cNvPr id="6" name="Picture 5">
            <a:extLst>
              <a:ext uri="{FF2B5EF4-FFF2-40B4-BE49-F238E27FC236}">
                <a16:creationId xmlns="" xmlns:a16="http://schemas.microsoft.com/office/drawing/2014/main" id="{B2041F3C-CFAA-9543-A716-B09858215C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 y="1524000"/>
            <a:ext cx="7177301" cy="4283227"/>
          </a:xfrm>
          <a:prstGeom prst="rect">
            <a:avLst/>
          </a:prstGeom>
        </p:spPr>
      </p:pic>
      <p:sp>
        <p:nvSpPr>
          <p:cNvPr id="8" name="object 4">
            <a:extLst>
              <a:ext uri="{FF2B5EF4-FFF2-40B4-BE49-F238E27FC236}">
                <a16:creationId xmlns="" xmlns:a16="http://schemas.microsoft.com/office/drawing/2014/main" id="{DFAEDE83-5DB2-094A-A712-1A93AE399D51}"/>
              </a:ext>
            </a:extLst>
          </p:cNvPr>
          <p:cNvSpPr txBox="1"/>
          <p:nvPr/>
        </p:nvSpPr>
        <p:spPr>
          <a:xfrm>
            <a:off x="387350" y="5943600"/>
            <a:ext cx="7613650" cy="25930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Aboriginal Peoples Survey (APS), 2012 (Statistics Canada); Canadian Community Health Survey (CCHS), 2012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(Aboriginal Cancer Control Unit)</a:t>
            </a:r>
            <a:endParaRPr lang="en-CA" sz="800" dirty="0">
              <a:latin typeface="Arial"/>
              <a:cs typeface="Arial"/>
            </a:endParaRPr>
          </a:p>
        </p:txBody>
      </p:sp>
    </p:spTree>
    <p:extLst>
      <p:ext uri="{BB962C8B-B14F-4D97-AF65-F5344CB8AC3E}">
        <p14:creationId xmlns:p14="http://schemas.microsoft.com/office/powerpoint/2010/main" val="2558008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4D11F0A-3A67-1F4B-8B96-513E6F3F6B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8572500" cy="5651500"/>
          </a:xfrm>
          <a:prstGeom prst="rect">
            <a:avLst/>
          </a:prstGeom>
        </p:spPr>
      </p:pic>
      <p:sp>
        <p:nvSpPr>
          <p:cNvPr id="3" name="Title 1">
            <a:extLst>
              <a:ext uri="{FF2B5EF4-FFF2-40B4-BE49-F238E27FC236}">
                <a16:creationId xmlns="" xmlns:a16="http://schemas.microsoft.com/office/drawing/2014/main" id="{0EE5DA1A-F017-2940-8DBB-AA4D4A80F795}"/>
              </a:ext>
            </a:extLst>
          </p:cNvPr>
          <p:cNvSpPr txBox="1">
            <a:spLocks/>
          </p:cNvSpPr>
          <p:nvPr/>
        </p:nvSpPr>
        <p:spPr>
          <a:xfrm>
            <a:off x="889000" y="1665894"/>
            <a:ext cx="4140200" cy="2753705"/>
          </a:xfrm>
          <a:prstGeom prst="rect">
            <a:avLst/>
          </a:prstGeom>
        </p:spPr>
        <p:txBody>
          <a:bodyPr/>
          <a:lstStyle>
            <a:lvl1pPr>
              <a:defRPr>
                <a:latin typeface="+mj-lt"/>
                <a:ea typeface="+mj-ea"/>
                <a:cs typeface="+mj-cs"/>
              </a:defRPr>
            </a:lvl1pPr>
          </a:lstStyle>
          <a:p>
            <a:pPr>
              <a:lnSpc>
                <a:spcPts val="7500"/>
              </a:lnSpc>
            </a:pPr>
            <a:r>
              <a:rPr lang="en-US" sz="7500" kern="0" dirty="0">
                <a:solidFill>
                  <a:schemeClr val="bg1"/>
                </a:solidFill>
                <a:latin typeface="Georgia" panose="02040502050405020303" pitchFamily="18" charset="0"/>
              </a:rPr>
              <a:t>Physical</a:t>
            </a:r>
            <a:br>
              <a:rPr lang="en-US" sz="7500" kern="0" dirty="0">
                <a:solidFill>
                  <a:schemeClr val="bg1"/>
                </a:solidFill>
                <a:latin typeface="Georgia" panose="02040502050405020303" pitchFamily="18" charset="0"/>
              </a:rPr>
            </a:br>
            <a:r>
              <a:rPr lang="en-US" sz="7500" kern="0" dirty="0">
                <a:solidFill>
                  <a:schemeClr val="bg1"/>
                </a:solidFill>
                <a:latin typeface="Georgia" panose="02040502050405020303" pitchFamily="18" charset="0"/>
              </a:rPr>
              <a:t>activity</a:t>
            </a:r>
          </a:p>
        </p:txBody>
      </p:sp>
      <p:pic>
        <p:nvPicPr>
          <p:cNvPr id="11" name="Picture 10">
            <a:extLst>
              <a:ext uri="{FF2B5EF4-FFF2-40B4-BE49-F238E27FC236}">
                <a16:creationId xmlns="" xmlns:a16="http://schemas.microsoft.com/office/drawing/2014/main" id="{09C9827F-FC6D-2D44-8A62-0DC891FDC2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8724" y="2585546"/>
            <a:ext cx="914400" cy="914400"/>
          </a:xfrm>
          <a:prstGeom prst="rect">
            <a:avLst/>
          </a:prstGeom>
        </p:spPr>
      </p:pic>
    </p:spTree>
    <p:extLst>
      <p:ext uri="{BB962C8B-B14F-4D97-AF65-F5344CB8AC3E}">
        <p14:creationId xmlns:p14="http://schemas.microsoft.com/office/powerpoint/2010/main" val="2534415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43B4F56-4BCD-7148-BFB6-C140B0012C9D}"/>
              </a:ext>
            </a:extLst>
          </p:cNvPr>
          <p:cNvSpPr>
            <a:spLocks noGrp="1"/>
          </p:cNvSpPr>
          <p:nvPr>
            <p:ph type="ftr" sz="quarter" idx="5"/>
          </p:nvPr>
        </p:nvSpPr>
        <p:spPr/>
        <p:txBody>
          <a:bodyPr/>
          <a:lstStyle/>
          <a:p>
            <a:pPr marL="12700">
              <a:lnSpc>
                <a:spcPct val="100000"/>
              </a:lnSpc>
              <a:spcBef>
                <a:spcPts val="15"/>
              </a:spcBef>
            </a:pPr>
            <a:r>
              <a:rPr lang="en-CA" spc="-5"/>
              <a:t>Physical activity</a:t>
            </a:r>
            <a:endParaRPr lang="en-CA" spc="-5" dirty="0"/>
          </a:p>
        </p:txBody>
      </p:sp>
      <p:sp>
        <p:nvSpPr>
          <p:cNvPr id="3" name="Slide Number Placeholder 2">
            <a:extLst>
              <a:ext uri="{FF2B5EF4-FFF2-40B4-BE49-F238E27FC236}">
                <a16:creationId xmlns="" xmlns:a16="http://schemas.microsoft.com/office/drawing/2014/main" id="{50D7916B-D365-1D4E-923E-CF5E22978C70}"/>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37</a:t>
            </a:fld>
            <a:endParaRPr b="1" dirty="0"/>
          </a:p>
        </p:txBody>
      </p:sp>
      <p:sp>
        <p:nvSpPr>
          <p:cNvPr id="4" name="Title 3">
            <a:extLst>
              <a:ext uri="{FF2B5EF4-FFF2-40B4-BE49-F238E27FC236}">
                <a16:creationId xmlns="" xmlns:a16="http://schemas.microsoft.com/office/drawing/2014/main" id="{957CC331-A1E6-D648-ABBB-D3370FD7B198}"/>
              </a:ext>
            </a:extLst>
          </p:cNvPr>
          <p:cNvSpPr>
            <a:spLocks noGrp="1"/>
          </p:cNvSpPr>
          <p:nvPr>
            <p:ph type="title"/>
          </p:nvPr>
        </p:nvSpPr>
        <p:spPr>
          <a:xfrm>
            <a:off x="387350" y="572310"/>
            <a:ext cx="7385050" cy="637540"/>
          </a:xfrm>
        </p:spPr>
        <p:txBody>
          <a:bodyPr/>
          <a:lstStyle/>
          <a:p>
            <a:r>
              <a:rPr lang="en-US" dirty="0"/>
              <a:t>Percentage of adults (age 25+) reporting that they were not moderately active or active during leisure time, by selected socio-demographic factors, Ontario, 2010–2014 combined</a:t>
            </a:r>
          </a:p>
        </p:txBody>
      </p:sp>
      <p:pic>
        <p:nvPicPr>
          <p:cNvPr id="6" name="Picture 5">
            <a:extLst>
              <a:ext uri="{FF2B5EF4-FFF2-40B4-BE49-F238E27FC236}">
                <a16:creationId xmlns="" xmlns:a16="http://schemas.microsoft.com/office/drawing/2014/main" id="{FA0C1733-03C2-E24E-B905-0719A3F877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49" y="1600200"/>
            <a:ext cx="6084917" cy="4648200"/>
          </a:xfrm>
          <a:prstGeom prst="rect">
            <a:avLst/>
          </a:prstGeom>
        </p:spPr>
      </p:pic>
      <p:sp>
        <p:nvSpPr>
          <p:cNvPr id="8" name="object 4">
            <a:extLst>
              <a:ext uri="{FF2B5EF4-FFF2-40B4-BE49-F238E27FC236}">
                <a16:creationId xmlns="" xmlns:a16="http://schemas.microsoft.com/office/drawing/2014/main" id="{357A8FF3-F724-284D-B30F-702575CB5748}"/>
              </a:ext>
            </a:extLst>
          </p:cNvPr>
          <p:cNvSpPr txBox="1"/>
          <p:nvPr/>
        </p:nvSpPr>
        <p:spPr>
          <a:xfrm>
            <a:off x="5867400" y="5720879"/>
            <a:ext cx="2419350" cy="52450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2010–2014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2405395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30C890E-E452-3C41-B1D9-099FD12ABC9C}"/>
              </a:ext>
            </a:extLst>
          </p:cNvPr>
          <p:cNvSpPr>
            <a:spLocks noGrp="1"/>
          </p:cNvSpPr>
          <p:nvPr>
            <p:ph type="ftr" sz="quarter" idx="5"/>
          </p:nvPr>
        </p:nvSpPr>
        <p:spPr/>
        <p:txBody>
          <a:bodyPr/>
          <a:lstStyle/>
          <a:p>
            <a:pPr marL="12700">
              <a:lnSpc>
                <a:spcPct val="100000"/>
              </a:lnSpc>
              <a:spcBef>
                <a:spcPts val="15"/>
              </a:spcBef>
            </a:pPr>
            <a:r>
              <a:rPr lang="en-CA" spc="-5"/>
              <a:t>Physical activity</a:t>
            </a:r>
            <a:endParaRPr lang="en-CA" spc="-5" dirty="0"/>
          </a:p>
        </p:txBody>
      </p:sp>
      <p:sp>
        <p:nvSpPr>
          <p:cNvPr id="3" name="Slide Number Placeholder 2">
            <a:extLst>
              <a:ext uri="{FF2B5EF4-FFF2-40B4-BE49-F238E27FC236}">
                <a16:creationId xmlns="" xmlns:a16="http://schemas.microsoft.com/office/drawing/2014/main" id="{7D478C53-3A13-0044-83A4-73F24DD3418A}"/>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38</a:t>
            </a:fld>
            <a:endParaRPr b="1" dirty="0"/>
          </a:p>
        </p:txBody>
      </p:sp>
      <p:sp>
        <p:nvSpPr>
          <p:cNvPr id="4" name="Title 3">
            <a:extLst>
              <a:ext uri="{FF2B5EF4-FFF2-40B4-BE49-F238E27FC236}">
                <a16:creationId xmlns="" xmlns:a16="http://schemas.microsoft.com/office/drawing/2014/main" id="{4512015F-B27C-D442-A208-604D15CB2C8F}"/>
              </a:ext>
            </a:extLst>
          </p:cNvPr>
          <p:cNvSpPr>
            <a:spLocks noGrp="1"/>
          </p:cNvSpPr>
          <p:nvPr>
            <p:ph type="title"/>
          </p:nvPr>
        </p:nvSpPr>
        <p:spPr>
          <a:xfrm>
            <a:off x="387350" y="572310"/>
            <a:ext cx="7613650" cy="637540"/>
          </a:xfrm>
        </p:spPr>
        <p:txBody>
          <a:bodyPr/>
          <a:lstStyle/>
          <a:p>
            <a:r>
              <a:rPr lang="en-US" dirty="0"/>
              <a:t>Percentage of adolescents (ages 12–17) reporting that they were not moderately active or active during leisure time, by selected socio-demographic factors, Ontario, 2012–2014 combined</a:t>
            </a:r>
          </a:p>
        </p:txBody>
      </p:sp>
      <p:pic>
        <p:nvPicPr>
          <p:cNvPr id="6" name="Picture 5">
            <a:extLst>
              <a:ext uri="{FF2B5EF4-FFF2-40B4-BE49-F238E27FC236}">
                <a16:creationId xmlns="" xmlns:a16="http://schemas.microsoft.com/office/drawing/2014/main" id="{38F97A6F-7165-8541-99F8-061F553665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0999" y="1600200"/>
            <a:ext cx="6217921" cy="4687355"/>
          </a:xfrm>
          <a:prstGeom prst="rect">
            <a:avLst/>
          </a:prstGeom>
        </p:spPr>
      </p:pic>
      <p:sp>
        <p:nvSpPr>
          <p:cNvPr id="8" name="object 4">
            <a:extLst>
              <a:ext uri="{FF2B5EF4-FFF2-40B4-BE49-F238E27FC236}">
                <a16:creationId xmlns="" xmlns:a16="http://schemas.microsoft.com/office/drawing/2014/main" id="{9ABFF093-85A9-D047-B468-CBD9434D0FA4}"/>
              </a:ext>
            </a:extLst>
          </p:cNvPr>
          <p:cNvSpPr txBox="1"/>
          <p:nvPr/>
        </p:nvSpPr>
        <p:spPr>
          <a:xfrm>
            <a:off x="6781800" y="5401433"/>
            <a:ext cx="2114550" cy="65274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2012–2014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1807268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8F94BC1-43BB-004A-A921-669680BAF785}"/>
              </a:ext>
            </a:extLst>
          </p:cNvPr>
          <p:cNvSpPr>
            <a:spLocks noGrp="1"/>
          </p:cNvSpPr>
          <p:nvPr>
            <p:ph type="ftr" sz="quarter" idx="5"/>
          </p:nvPr>
        </p:nvSpPr>
        <p:spPr/>
        <p:txBody>
          <a:bodyPr/>
          <a:lstStyle/>
          <a:p>
            <a:pPr marL="12700">
              <a:lnSpc>
                <a:spcPct val="100000"/>
              </a:lnSpc>
              <a:spcBef>
                <a:spcPts val="15"/>
              </a:spcBef>
            </a:pPr>
            <a:r>
              <a:rPr lang="en-CA" spc="-5"/>
              <a:t>Physical activity</a:t>
            </a:r>
            <a:endParaRPr lang="en-CA" spc="-5" dirty="0"/>
          </a:p>
        </p:txBody>
      </p:sp>
      <p:sp>
        <p:nvSpPr>
          <p:cNvPr id="3" name="Slide Number Placeholder 2">
            <a:extLst>
              <a:ext uri="{FF2B5EF4-FFF2-40B4-BE49-F238E27FC236}">
                <a16:creationId xmlns="" xmlns:a16="http://schemas.microsoft.com/office/drawing/2014/main" id="{1FA4943E-B70D-3844-8BC6-5D5C97F7C0DE}"/>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39</a:t>
            </a:fld>
            <a:endParaRPr b="1" dirty="0"/>
          </a:p>
        </p:txBody>
      </p:sp>
      <p:sp>
        <p:nvSpPr>
          <p:cNvPr id="4" name="Title 3">
            <a:extLst>
              <a:ext uri="{FF2B5EF4-FFF2-40B4-BE49-F238E27FC236}">
                <a16:creationId xmlns="" xmlns:a16="http://schemas.microsoft.com/office/drawing/2014/main" id="{A69DFFD1-EB70-084A-BE7D-F6334735BE46}"/>
              </a:ext>
            </a:extLst>
          </p:cNvPr>
          <p:cNvSpPr>
            <a:spLocks noGrp="1"/>
          </p:cNvSpPr>
          <p:nvPr>
            <p:ph type="title"/>
          </p:nvPr>
        </p:nvSpPr>
        <p:spPr>
          <a:xfrm>
            <a:off x="387350" y="609600"/>
            <a:ext cx="7689850" cy="637540"/>
          </a:xfrm>
        </p:spPr>
        <p:txBody>
          <a:bodyPr/>
          <a:lstStyle/>
          <a:p>
            <a:r>
              <a:rPr lang="en-US" dirty="0"/>
              <a:t>Percentage of students (Grades 10–12) in publicly funded secondary schools who earned a credit in 1 or more health and physical education course, by sex and median income of school </a:t>
            </a:r>
            <a:r>
              <a:rPr lang="en-US" dirty="0" err="1"/>
              <a:t>neighbourhood</a:t>
            </a:r>
            <a:r>
              <a:rPr lang="en-US" dirty="0"/>
              <a:t>, Ontario, 2013/2014 school year</a:t>
            </a:r>
          </a:p>
        </p:txBody>
      </p:sp>
      <p:pic>
        <p:nvPicPr>
          <p:cNvPr id="8" name="Picture 7">
            <a:extLst>
              <a:ext uri="{FF2B5EF4-FFF2-40B4-BE49-F238E27FC236}">
                <a16:creationId xmlns="" xmlns:a16="http://schemas.microsoft.com/office/drawing/2014/main" id="{AC8D4670-449F-1C4F-B02B-DCBFCC686B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 y="1568146"/>
            <a:ext cx="7742268" cy="4223054"/>
          </a:xfrm>
          <a:prstGeom prst="rect">
            <a:avLst/>
          </a:prstGeom>
        </p:spPr>
      </p:pic>
      <p:sp>
        <p:nvSpPr>
          <p:cNvPr id="10" name="object 4">
            <a:extLst>
              <a:ext uri="{FF2B5EF4-FFF2-40B4-BE49-F238E27FC236}">
                <a16:creationId xmlns="" xmlns:a16="http://schemas.microsoft.com/office/drawing/2014/main" id="{454BE7C7-2F29-0D47-BF79-2A9EC0B0BE8B}"/>
              </a:ext>
            </a:extLst>
          </p:cNvPr>
          <p:cNvSpPr txBox="1"/>
          <p:nvPr/>
        </p:nvSpPr>
        <p:spPr>
          <a:xfrm>
            <a:off x="387350" y="6019800"/>
            <a:ext cx="8356600" cy="268022"/>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SOURCES: </a:t>
            </a:r>
            <a:r>
              <a:rPr lang="en-CA" sz="800" spc="-15" dirty="0">
                <a:solidFill>
                  <a:srgbClr val="231F20"/>
                </a:solidFill>
                <a:latin typeface="Arial"/>
                <a:cs typeface="Arial"/>
              </a:rPr>
              <a:t>Ontario School Information System, 2013/14 (Ministry of Education); Census of Population, 2011 (Statistics Canada)</a:t>
            </a:r>
            <a:br>
              <a:rPr lang="en-CA" sz="800" spc="-15" dirty="0">
                <a:solidFill>
                  <a:srgbClr val="231F20"/>
                </a:solidFill>
                <a:latin typeface="Arial"/>
                <a:cs typeface="Arial"/>
              </a:rPr>
            </a:b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2891273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F27940E-E40B-AB4E-88F2-34CBDA602A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421" t="16179" r="5505" b="12439"/>
          <a:stretch/>
        </p:blipFill>
        <p:spPr>
          <a:xfrm>
            <a:off x="304799" y="1362250"/>
            <a:ext cx="7801885" cy="4886150"/>
          </a:xfrm>
          <a:prstGeom prst="rect">
            <a:avLst/>
          </a:prstGeom>
        </p:spPr>
      </p:pic>
      <p:sp>
        <p:nvSpPr>
          <p:cNvPr id="2" name="Title 1">
            <a:extLst>
              <a:ext uri="{FF2B5EF4-FFF2-40B4-BE49-F238E27FC236}">
                <a16:creationId xmlns="" xmlns:a16="http://schemas.microsoft.com/office/drawing/2014/main" id="{34DF692B-B9E8-2C4F-BC3A-2D95E1DAD4ED}"/>
              </a:ext>
            </a:extLst>
          </p:cNvPr>
          <p:cNvSpPr>
            <a:spLocks noGrp="1"/>
          </p:cNvSpPr>
          <p:nvPr>
            <p:ph type="title"/>
          </p:nvPr>
        </p:nvSpPr>
        <p:spPr>
          <a:xfrm>
            <a:off x="387350" y="572310"/>
            <a:ext cx="8369300" cy="637540"/>
          </a:xfrm>
          <a:prstGeom prst="rect">
            <a:avLst/>
          </a:prstGeom>
        </p:spPr>
        <p:txBody>
          <a:bodyPr/>
          <a:lstStyle/>
          <a:p>
            <a:r>
              <a:rPr lang="en-CA" dirty="0"/>
              <a:t>Ontario population: Indicators, data sources and</a:t>
            </a:r>
            <a:br>
              <a:rPr lang="en-CA" dirty="0"/>
            </a:br>
            <a:r>
              <a:rPr lang="en-CA" dirty="0"/>
              <a:t>socio-demographic factors included in the report</a:t>
            </a:r>
            <a:endParaRPr lang="en-US" dirty="0"/>
          </a:p>
        </p:txBody>
      </p:sp>
      <p:sp>
        <p:nvSpPr>
          <p:cNvPr id="3" name="Footer Placeholder 2">
            <a:extLst>
              <a:ext uri="{FF2B5EF4-FFF2-40B4-BE49-F238E27FC236}">
                <a16:creationId xmlns="" xmlns:a16="http://schemas.microsoft.com/office/drawing/2014/main" id="{5FB3806E-FE34-204C-9D7B-649609A67EBF}"/>
              </a:ext>
            </a:extLst>
          </p:cNvPr>
          <p:cNvSpPr>
            <a:spLocks noGrp="1"/>
          </p:cNvSpPr>
          <p:nvPr>
            <p:ph type="ftr" sz="quarter" idx="5"/>
          </p:nvPr>
        </p:nvSpPr>
        <p:spPr/>
        <p:txBody>
          <a:bodyPr/>
          <a:lstStyle/>
          <a:p>
            <a:pPr marL="12700">
              <a:lnSpc>
                <a:spcPct val="100000"/>
              </a:lnSpc>
              <a:spcBef>
                <a:spcPts val="15"/>
              </a:spcBef>
            </a:pPr>
            <a:r>
              <a:rPr lang="en-CA" spc="-5"/>
              <a:t>Introduction</a:t>
            </a:r>
            <a:endParaRPr lang="en-CA" spc="-5" dirty="0"/>
          </a:p>
        </p:txBody>
      </p:sp>
      <p:sp>
        <p:nvSpPr>
          <p:cNvPr id="4" name="Slide Number Placeholder 3">
            <a:extLst>
              <a:ext uri="{FF2B5EF4-FFF2-40B4-BE49-F238E27FC236}">
                <a16:creationId xmlns="" xmlns:a16="http://schemas.microsoft.com/office/drawing/2014/main" id="{DDF9C94D-F57C-1A46-BAE0-CFA3DEB8F764}"/>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4</a:t>
            </a:fld>
            <a:endParaRPr b="1" dirty="0"/>
          </a:p>
        </p:txBody>
      </p:sp>
    </p:spTree>
    <p:extLst>
      <p:ext uri="{BB962C8B-B14F-4D97-AF65-F5344CB8AC3E}">
        <p14:creationId xmlns:p14="http://schemas.microsoft.com/office/powerpoint/2010/main" val="41337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965F58E4-FFAF-1447-BBB4-D70B28A7ABC9}"/>
              </a:ext>
            </a:extLst>
          </p:cNvPr>
          <p:cNvSpPr/>
          <p:nvPr/>
        </p:nvSpPr>
        <p:spPr>
          <a:xfrm>
            <a:off x="0" y="0"/>
            <a:ext cx="8582403" cy="5667145"/>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Title 1">
            <a:extLst>
              <a:ext uri="{FF2B5EF4-FFF2-40B4-BE49-F238E27FC236}">
                <a16:creationId xmlns="" xmlns:a16="http://schemas.microsoft.com/office/drawing/2014/main" id="{AB460724-0CB9-834E-8733-A4545D0F58D2}"/>
              </a:ext>
            </a:extLst>
          </p:cNvPr>
          <p:cNvSpPr txBox="1">
            <a:spLocks/>
          </p:cNvSpPr>
          <p:nvPr/>
        </p:nvSpPr>
        <p:spPr>
          <a:xfrm>
            <a:off x="889000" y="1524000"/>
            <a:ext cx="7366000" cy="1149350"/>
          </a:xfrm>
          <a:prstGeom prst="rect">
            <a:avLst/>
          </a:prstGeom>
        </p:spPr>
        <p:txBody>
          <a:bodyPr/>
          <a:lstStyle>
            <a:lvl1pPr>
              <a:defRPr>
                <a:latin typeface="+mj-lt"/>
                <a:ea typeface="+mj-ea"/>
                <a:cs typeface="+mj-cs"/>
              </a:defRPr>
            </a:lvl1pPr>
          </a:lstStyle>
          <a:p>
            <a:r>
              <a:rPr lang="en-US" sz="7500" kern="0" dirty="0">
                <a:solidFill>
                  <a:schemeClr val="bg1"/>
                </a:solidFill>
                <a:latin typeface="Georgia" panose="02040502050405020303" pitchFamily="18" charset="0"/>
              </a:rPr>
              <a:t>Conclusion</a:t>
            </a:r>
          </a:p>
        </p:txBody>
      </p:sp>
    </p:spTree>
    <p:extLst>
      <p:ext uri="{BB962C8B-B14F-4D97-AF65-F5344CB8AC3E}">
        <p14:creationId xmlns:p14="http://schemas.microsoft.com/office/powerpoint/2010/main" val="2881859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E8C5BA0-ED83-A349-A01C-B0287F810872}"/>
              </a:ext>
            </a:extLst>
          </p:cNvPr>
          <p:cNvSpPr>
            <a:spLocks noGrp="1"/>
          </p:cNvSpPr>
          <p:nvPr>
            <p:ph type="ftr" sz="quarter" idx="5"/>
          </p:nvPr>
        </p:nvSpPr>
        <p:spPr/>
        <p:txBody>
          <a:bodyPr/>
          <a:lstStyle/>
          <a:p>
            <a:pPr marL="12700">
              <a:lnSpc>
                <a:spcPct val="100000"/>
              </a:lnSpc>
              <a:spcBef>
                <a:spcPts val="15"/>
              </a:spcBef>
            </a:pPr>
            <a:r>
              <a:rPr lang="en-CA" spc="-5" dirty="0"/>
              <a:t>Appendix</a:t>
            </a:r>
          </a:p>
        </p:txBody>
      </p:sp>
      <p:sp>
        <p:nvSpPr>
          <p:cNvPr id="3" name="Slide Number Placeholder 2">
            <a:extLst>
              <a:ext uri="{FF2B5EF4-FFF2-40B4-BE49-F238E27FC236}">
                <a16:creationId xmlns="" xmlns:a16="http://schemas.microsoft.com/office/drawing/2014/main" id="{39788A94-BF65-2848-83CB-77937CEC4FE6}"/>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41</a:t>
            </a:fld>
            <a:endParaRPr b="1" dirty="0"/>
          </a:p>
        </p:txBody>
      </p:sp>
      <p:sp>
        <p:nvSpPr>
          <p:cNvPr id="4" name="Title 3">
            <a:extLst>
              <a:ext uri="{FF2B5EF4-FFF2-40B4-BE49-F238E27FC236}">
                <a16:creationId xmlns="" xmlns:a16="http://schemas.microsoft.com/office/drawing/2014/main" id="{B40CFF1F-ACD1-414E-896C-33E7843CDDE6}"/>
              </a:ext>
            </a:extLst>
          </p:cNvPr>
          <p:cNvSpPr>
            <a:spLocks noGrp="1"/>
          </p:cNvSpPr>
          <p:nvPr>
            <p:ph type="title"/>
          </p:nvPr>
        </p:nvSpPr>
        <p:spPr>
          <a:xfrm>
            <a:off x="387350" y="572310"/>
            <a:ext cx="6699250" cy="637540"/>
          </a:xfrm>
        </p:spPr>
        <p:txBody>
          <a:bodyPr/>
          <a:lstStyle/>
          <a:p>
            <a:r>
              <a:rPr lang="en-US" dirty="0"/>
              <a:t>Sub-populations that were at higher risk related to commercial tobacco, Ontario, 2010–2014</a:t>
            </a:r>
          </a:p>
        </p:txBody>
      </p:sp>
      <p:pic>
        <p:nvPicPr>
          <p:cNvPr id="10" name="Picture 9">
            <a:extLst>
              <a:ext uri="{FF2B5EF4-FFF2-40B4-BE49-F238E27FC236}">
                <a16:creationId xmlns="" xmlns:a16="http://schemas.microsoft.com/office/drawing/2014/main" id="{29409B33-11DD-9C48-8199-A9D5A09C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82" t="11430" r="2430" b="23419"/>
          <a:stretch/>
        </p:blipFill>
        <p:spPr>
          <a:xfrm>
            <a:off x="304800" y="1516541"/>
            <a:ext cx="8317832" cy="4648200"/>
          </a:xfrm>
          <a:prstGeom prst="rect">
            <a:avLst/>
          </a:prstGeom>
        </p:spPr>
      </p:pic>
    </p:spTree>
    <p:extLst>
      <p:ext uri="{BB962C8B-B14F-4D97-AF65-F5344CB8AC3E}">
        <p14:creationId xmlns:p14="http://schemas.microsoft.com/office/powerpoint/2010/main" val="4219894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E8C5BA0-ED83-A349-A01C-B0287F810872}"/>
              </a:ext>
            </a:extLst>
          </p:cNvPr>
          <p:cNvSpPr>
            <a:spLocks noGrp="1"/>
          </p:cNvSpPr>
          <p:nvPr>
            <p:ph type="ftr" sz="quarter" idx="5"/>
          </p:nvPr>
        </p:nvSpPr>
        <p:spPr/>
        <p:txBody>
          <a:bodyPr/>
          <a:lstStyle/>
          <a:p>
            <a:pPr marL="12700">
              <a:lnSpc>
                <a:spcPct val="100000"/>
              </a:lnSpc>
              <a:spcBef>
                <a:spcPts val="15"/>
              </a:spcBef>
            </a:pPr>
            <a:r>
              <a:rPr lang="en-CA" spc="-5" dirty="0"/>
              <a:t>Appendix</a:t>
            </a:r>
          </a:p>
        </p:txBody>
      </p:sp>
      <p:sp>
        <p:nvSpPr>
          <p:cNvPr id="3" name="Slide Number Placeholder 2">
            <a:extLst>
              <a:ext uri="{FF2B5EF4-FFF2-40B4-BE49-F238E27FC236}">
                <a16:creationId xmlns="" xmlns:a16="http://schemas.microsoft.com/office/drawing/2014/main" id="{39788A94-BF65-2848-83CB-77937CEC4FE6}"/>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42</a:t>
            </a:fld>
            <a:endParaRPr b="1" dirty="0"/>
          </a:p>
        </p:txBody>
      </p:sp>
      <p:sp>
        <p:nvSpPr>
          <p:cNvPr id="4" name="Title 3">
            <a:extLst>
              <a:ext uri="{FF2B5EF4-FFF2-40B4-BE49-F238E27FC236}">
                <a16:creationId xmlns="" xmlns:a16="http://schemas.microsoft.com/office/drawing/2014/main" id="{B40CFF1F-ACD1-414E-896C-33E7843CDDE6}"/>
              </a:ext>
            </a:extLst>
          </p:cNvPr>
          <p:cNvSpPr>
            <a:spLocks noGrp="1"/>
          </p:cNvSpPr>
          <p:nvPr>
            <p:ph type="title"/>
          </p:nvPr>
        </p:nvSpPr>
        <p:spPr>
          <a:xfrm>
            <a:off x="387350" y="572310"/>
            <a:ext cx="6699250" cy="637540"/>
          </a:xfrm>
        </p:spPr>
        <p:txBody>
          <a:bodyPr/>
          <a:lstStyle/>
          <a:p>
            <a:r>
              <a:rPr lang="en-US" dirty="0"/>
              <a:t>Sub-populations that were at higher risk related to alcohol, Ontario, 2010–2014</a:t>
            </a:r>
          </a:p>
        </p:txBody>
      </p:sp>
      <p:pic>
        <p:nvPicPr>
          <p:cNvPr id="12" name="Picture 11">
            <a:extLst>
              <a:ext uri="{FF2B5EF4-FFF2-40B4-BE49-F238E27FC236}">
                <a16:creationId xmlns="" xmlns:a16="http://schemas.microsoft.com/office/drawing/2014/main" id="{BFA0ECFA-9BFA-5142-B9F5-16062240F3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9" t="36666" r="4697" b="22108"/>
          <a:stretch/>
        </p:blipFill>
        <p:spPr>
          <a:xfrm>
            <a:off x="356871" y="2133600"/>
            <a:ext cx="8465268" cy="3049351"/>
          </a:xfrm>
          <a:prstGeom prst="rect">
            <a:avLst/>
          </a:prstGeom>
        </p:spPr>
      </p:pic>
    </p:spTree>
    <p:extLst>
      <p:ext uri="{BB962C8B-B14F-4D97-AF65-F5344CB8AC3E}">
        <p14:creationId xmlns:p14="http://schemas.microsoft.com/office/powerpoint/2010/main" val="2298080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E8C5BA0-ED83-A349-A01C-B0287F810872}"/>
              </a:ext>
            </a:extLst>
          </p:cNvPr>
          <p:cNvSpPr>
            <a:spLocks noGrp="1"/>
          </p:cNvSpPr>
          <p:nvPr>
            <p:ph type="ftr" sz="quarter" idx="5"/>
          </p:nvPr>
        </p:nvSpPr>
        <p:spPr/>
        <p:txBody>
          <a:bodyPr/>
          <a:lstStyle/>
          <a:p>
            <a:pPr marL="12700">
              <a:lnSpc>
                <a:spcPct val="100000"/>
              </a:lnSpc>
              <a:spcBef>
                <a:spcPts val="15"/>
              </a:spcBef>
            </a:pPr>
            <a:r>
              <a:rPr lang="en-CA" spc="-5" dirty="0"/>
              <a:t>Appendix</a:t>
            </a:r>
          </a:p>
        </p:txBody>
      </p:sp>
      <p:sp>
        <p:nvSpPr>
          <p:cNvPr id="3" name="Slide Number Placeholder 2">
            <a:extLst>
              <a:ext uri="{FF2B5EF4-FFF2-40B4-BE49-F238E27FC236}">
                <a16:creationId xmlns="" xmlns:a16="http://schemas.microsoft.com/office/drawing/2014/main" id="{39788A94-BF65-2848-83CB-77937CEC4FE6}"/>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43</a:t>
            </a:fld>
            <a:endParaRPr b="1" dirty="0"/>
          </a:p>
        </p:txBody>
      </p:sp>
      <p:sp>
        <p:nvSpPr>
          <p:cNvPr id="4" name="Title 3">
            <a:extLst>
              <a:ext uri="{FF2B5EF4-FFF2-40B4-BE49-F238E27FC236}">
                <a16:creationId xmlns="" xmlns:a16="http://schemas.microsoft.com/office/drawing/2014/main" id="{B40CFF1F-ACD1-414E-896C-33E7843CDDE6}"/>
              </a:ext>
            </a:extLst>
          </p:cNvPr>
          <p:cNvSpPr>
            <a:spLocks noGrp="1"/>
          </p:cNvSpPr>
          <p:nvPr>
            <p:ph type="title"/>
          </p:nvPr>
        </p:nvSpPr>
        <p:spPr>
          <a:xfrm>
            <a:off x="387350" y="572310"/>
            <a:ext cx="7461250" cy="637540"/>
          </a:xfrm>
        </p:spPr>
        <p:txBody>
          <a:bodyPr/>
          <a:lstStyle/>
          <a:p>
            <a:r>
              <a:rPr lang="en-US" dirty="0"/>
              <a:t>Sub-populations that were at higher risk related to healthy eating and physical activity, Ontario, 2010–2014</a:t>
            </a:r>
          </a:p>
        </p:txBody>
      </p:sp>
      <p:pic>
        <p:nvPicPr>
          <p:cNvPr id="11" name="Picture 10">
            <a:extLst>
              <a:ext uri="{FF2B5EF4-FFF2-40B4-BE49-F238E27FC236}">
                <a16:creationId xmlns="" xmlns:a16="http://schemas.microsoft.com/office/drawing/2014/main" id="{A33DDAA1-EB23-6B43-8D24-0DB7291606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1" t="17641" r="3636" b="28889"/>
          <a:stretch/>
        </p:blipFill>
        <p:spPr>
          <a:xfrm>
            <a:off x="304800" y="1828800"/>
            <a:ext cx="8473604" cy="3920891"/>
          </a:xfrm>
          <a:prstGeom prst="rect">
            <a:avLst/>
          </a:prstGeom>
        </p:spPr>
      </p:pic>
    </p:spTree>
    <p:extLst>
      <p:ext uri="{BB962C8B-B14F-4D97-AF65-F5344CB8AC3E}">
        <p14:creationId xmlns:p14="http://schemas.microsoft.com/office/powerpoint/2010/main" val="2926189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3A477049-82DF-274E-8084-30AA4BDD3C65}"/>
              </a:ext>
            </a:extLst>
          </p:cNvPr>
          <p:cNvSpPr>
            <a:spLocks noGrp="1"/>
          </p:cNvSpPr>
          <p:nvPr>
            <p:ph type="ftr" sz="quarter" idx="5"/>
          </p:nvPr>
        </p:nvSpPr>
        <p:spPr/>
        <p:txBody>
          <a:bodyPr/>
          <a:lstStyle/>
          <a:p>
            <a:pPr marL="12700">
              <a:lnSpc>
                <a:spcPct val="100000"/>
              </a:lnSpc>
              <a:spcBef>
                <a:spcPts val="15"/>
              </a:spcBef>
            </a:pPr>
            <a:r>
              <a:rPr lang="en-CA" spc="-5" dirty="0"/>
              <a:t>Appendix</a:t>
            </a:r>
          </a:p>
        </p:txBody>
      </p:sp>
      <p:sp>
        <p:nvSpPr>
          <p:cNvPr id="3" name="Slide Number Placeholder 2">
            <a:extLst>
              <a:ext uri="{FF2B5EF4-FFF2-40B4-BE49-F238E27FC236}">
                <a16:creationId xmlns="" xmlns:a16="http://schemas.microsoft.com/office/drawing/2014/main" id="{97821655-DF51-1E43-92FD-0E6991252B9E}"/>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44</a:t>
            </a:fld>
            <a:endParaRPr b="1" dirty="0"/>
          </a:p>
        </p:txBody>
      </p:sp>
      <p:sp>
        <p:nvSpPr>
          <p:cNvPr id="4" name="Title 3">
            <a:extLst>
              <a:ext uri="{FF2B5EF4-FFF2-40B4-BE49-F238E27FC236}">
                <a16:creationId xmlns="" xmlns:a16="http://schemas.microsoft.com/office/drawing/2014/main" id="{119E8CAA-3A84-0846-8100-08543A2D7266}"/>
              </a:ext>
            </a:extLst>
          </p:cNvPr>
          <p:cNvSpPr>
            <a:spLocks noGrp="1"/>
          </p:cNvSpPr>
          <p:nvPr>
            <p:ph type="title"/>
          </p:nvPr>
        </p:nvSpPr>
        <p:spPr/>
        <p:txBody>
          <a:bodyPr/>
          <a:lstStyle/>
          <a:p>
            <a:r>
              <a:rPr lang="en-US" dirty="0"/>
              <a:t>Risk of commercial tobacco use, alcohol consumption, unhealthy eating and physical inactivity in First Nations, Inuit and Métis adults, compared to non-Aboriginal Ontarians, Ontario, 2007–2014</a:t>
            </a:r>
          </a:p>
        </p:txBody>
      </p:sp>
      <p:pic>
        <p:nvPicPr>
          <p:cNvPr id="5" name="Picture 4">
            <a:extLst>
              <a:ext uri="{FF2B5EF4-FFF2-40B4-BE49-F238E27FC236}">
                <a16:creationId xmlns="" xmlns:a16="http://schemas.microsoft.com/office/drawing/2014/main" id="{5D62A821-E4FE-CD42-9C33-1FC1FD0634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850" y="1747279"/>
            <a:ext cx="8432800" cy="4272521"/>
          </a:xfrm>
          <a:prstGeom prst="rect">
            <a:avLst/>
          </a:prstGeom>
        </p:spPr>
      </p:pic>
    </p:spTree>
    <p:extLst>
      <p:ext uri="{BB962C8B-B14F-4D97-AF65-F5344CB8AC3E}">
        <p14:creationId xmlns:p14="http://schemas.microsoft.com/office/powerpoint/2010/main" val="143454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E3BA72BD-0A3D-2644-AADA-DBF85B93235C}"/>
              </a:ext>
            </a:extLst>
          </p:cNvPr>
          <p:cNvSpPr>
            <a:spLocks noGrp="1"/>
          </p:cNvSpPr>
          <p:nvPr>
            <p:ph type="ftr" sz="quarter" idx="5"/>
          </p:nvPr>
        </p:nvSpPr>
        <p:spPr/>
        <p:txBody>
          <a:bodyPr/>
          <a:lstStyle/>
          <a:p>
            <a:pPr marL="12700">
              <a:lnSpc>
                <a:spcPct val="100000"/>
              </a:lnSpc>
              <a:spcBef>
                <a:spcPts val="15"/>
              </a:spcBef>
            </a:pPr>
            <a:r>
              <a:rPr lang="en-CA" spc="-5"/>
              <a:t>Introduction</a:t>
            </a:r>
            <a:endParaRPr lang="en-CA" spc="-5" dirty="0"/>
          </a:p>
        </p:txBody>
      </p:sp>
      <p:sp>
        <p:nvSpPr>
          <p:cNvPr id="3" name="Slide Number Placeholder 2">
            <a:extLst>
              <a:ext uri="{FF2B5EF4-FFF2-40B4-BE49-F238E27FC236}">
                <a16:creationId xmlns="" xmlns:a16="http://schemas.microsoft.com/office/drawing/2014/main" id="{5C4EDF00-6622-D045-B557-8FC13BBF7348}"/>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5</a:t>
            </a:fld>
            <a:endParaRPr b="1" dirty="0"/>
          </a:p>
        </p:txBody>
      </p:sp>
      <p:sp>
        <p:nvSpPr>
          <p:cNvPr id="4" name="Title 3">
            <a:extLst>
              <a:ext uri="{FF2B5EF4-FFF2-40B4-BE49-F238E27FC236}">
                <a16:creationId xmlns="" xmlns:a16="http://schemas.microsoft.com/office/drawing/2014/main" id="{574D0A01-1E7C-BE4B-8DA4-4D6488EB5AD4}"/>
              </a:ext>
            </a:extLst>
          </p:cNvPr>
          <p:cNvSpPr>
            <a:spLocks noGrp="1"/>
          </p:cNvSpPr>
          <p:nvPr>
            <p:ph type="title"/>
          </p:nvPr>
        </p:nvSpPr>
        <p:spPr/>
        <p:txBody>
          <a:bodyPr/>
          <a:lstStyle/>
          <a:p>
            <a:r>
              <a:rPr lang="en-US" dirty="0"/>
              <a:t>Ontario population: Indicators, data sources and</a:t>
            </a:r>
            <a:br>
              <a:rPr lang="en-US" dirty="0"/>
            </a:br>
            <a:r>
              <a:rPr lang="en-US" dirty="0"/>
              <a:t>socio-demographic factors included in the report (cont’d)</a:t>
            </a:r>
          </a:p>
        </p:txBody>
      </p:sp>
      <p:pic>
        <p:nvPicPr>
          <p:cNvPr id="9" name="Picture 8">
            <a:extLst>
              <a:ext uri="{FF2B5EF4-FFF2-40B4-BE49-F238E27FC236}">
                <a16:creationId xmlns="" xmlns:a16="http://schemas.microsoft.com/office/drawing/2014/main" id="{88CEBA7F-C6E5-D744-A71B-C2AB441EA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4" t="15556" r="5354" b="32222"/>
          <a:stretch/>
        </p:blipFill>
        <p:spPr>
          <a:xfrm>
            <a:off x="344018" y="1752600"/>
            <a:ext cx="8393213" cy="3793086"/>
          </a:xfrm>
          <a:prstGeom prst="rect">
            <a:avLst/>
          </a:prstGeom>
        </p:spPr>
      </p:pic>
    </p:spTree>
    <p:extLst>
      <p:ext uri="{BB962C8B-B14F-4D97-AF65-F5344CB8AC3E}">
        <p14:creationId xmlns:p14="http://schemas.microsoft.com/office/powerpoint/2010/main" val="3390298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8915B912-5C63-E743-A0E3-A0F835748941}"/>
              </a:ext>
            </a:extLst>
          </p:cNvPr>
          <p:cNvSpPr>
            <a:spLocks noGrp="1"/>
          </p:cNvSpPr>
          <p:nvPr>
            <p:ph type="ftr" sz="quarter" idx="5"/>
          </p:nvPr>
        </p:nvSpPr>
        <p:spPr/>
        <p:txBody>
          <a:bodyPr/>
          <a:lstStyle/>
          <a:p>
            <a:pPr marL="12700">
              <a:lnSpc>
                <a:spcPct val="100000"/>
              </a:lnSpc>
              <a:spcBef>
                <a:spcPts val="15"/>
              </a:spcBef>
            </a:pPr>
            <a:r>
              <a:rPr lang="en-CA" spc="-5"/>
              <a:t>Introduction</a:t>
            </a:r>
            <a:endParaRPr lang="en-CA" spc="-5" dirty="0"/>
          </a:p>
        </p:txBody>
      </p:sp>
      <p:sp>
        <p:nvSpPr>
          <p:cNvPr id="3" name="Slide Number Placeholder 2">
            <a:extLst>
              <a:ext uri="{FF2B5EF4-FFF2-40B4-BE49-F238E27FC236}">
                <a16:creationId xmlns="" xmlns:a16="http://schemas.microsoft.com/office/drawing/2014/main" id="{19555CFA-7668-D948-9065-95D3BC35325C}"/>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6</a:t>
            </a:fld>
            <a:endParaRPr b="1" dirty="0"/>
          </a:p>
        </p:txBody>
      </p:sp>
      <p:sp>
        <p:nvSpPr>
          <p:cNvPr id="4" name="Title 3">
            <a:extLst>
              <a:ext uri="{FF2B5EF4-FFF2-40B4-BE49-F238E27FC236}">
                <a16:creationId xmlns="" xmlns:a16="http://schemas.microsoft.com/office/drawing/2014/main" id="{9D01D175-3BA8-164F-8EFA-82A0B75D88BE}"/>
              </a:ext>
            </a:extLst>
          </p:cNvPr>
          <p:cNvSpPr>
            <a:spLocks noGrp="1"/>
          </p:cNvSpPr>
          <p:nvPr>
            <p:ph type="title"/>
          </p:nvPr>
        </p:nvSpPr>
        <p:spPr>
          <a:xfrm>
            <a:off x="387350" y="572310"/>
            <a:ext cx="7842250" cy="637540"/>
          </a:xfrm>
        </p:spPr>
        <p:txBody>
          <a:bodyPr/>
          <a:lstStyle/>
          <a:p>
            <a:r>
              <a:rPr lang="en-US" dirty="0"/>
              <a:t>First Nations, Inuit and Métis populations: Indicators, data sources and socio-demographic factors included in the report</a:t>
            </a:r>
          </a:p>
        </p:txBody>
      </p:sp>
      <p:pic>
        <p:nvPicPr>
          <p:cNvPr id="6" name="Picture 5">
            <a:extLst>
              <a:ext uri="{FF2B5EF4-FFF2-40B4-BE49-F238E27FC236}">
                <a16:creationId xmlns="" xmlns:a16="http://schemas.microsoft.com/office/drawing/2014/main" id="{9C1F0DB2-718B-0D4E-B178-DE206431B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928255"/>
            <a:ext cx="7772400" cy="6005945"/>
          </a:xfrm>
          <a:prstGeom prst="rect">
            <a:avLst/>
          </a:prstGeom>
        </p:spPr>
      </p:pic>
      <p:sp>
        <p:nvSpPr>
          <p:cNvPr id="7" name="object 4">
            <a:extLst>
              <a:ext uri="{FF2B5EF4-FFF2-40B4-BE49-F238E27FC236}">
                <a16:creationId xmlns="" xmlns:a16="http://schemas.microsoft.com/office/drawing/2014/main" id="{8A26E8C3-7370-104C-8E98-91066F956C4D}"/>
              </a:ext>
            </a:extLst>
          </p:cNvPr>
          <p:cNvSpPr txBox="1"/>
          <p:nvPr/>
        </p:nvSpPr>
        <p:spPr>
          <a:xfrm>
            <a:off x="442912" y="5977213"/>
            <a:ext cx="1981200" cy="387542"/>
          </a:xfrm>
          <a:prstGeom prst="rect">
            <a:avLst/>
          </a:prstGeom>
        </p:spPr>
        <p:txBody>
          <a:bodyPr vert="horz" wrap="square" lIns="0" tIns="11430" rIns="0" bIns="0" rtlCol="0">
            <a:spAutoFit/>
          </a:bodyPr>
          <a:lstStyle/>
          <a:p>
            <a:pPr>
              <a:lnSpc>
                <a:spcPts val="950"/>
              </a:lnSpc>
            </a:pPr>
            <a:r>
              <a:rPr lang="en-CA" sz="800" spc="-15" dirty="0">
                <a:solidFill>
                  <a:srgbClr val="231F20"/>
                </a:solidFill>
                <a:latin typeface="Arial"/>
                <a:cs typeface="Arial"/>
              </a:rPr>
              <a:t>RHS: First Nations Regional Health Survey</a:t>
            </a:r>
          </a:p>
          <a:p>
            <a:pPr>
              <a:lnSpc>
                <a:spcPts val="950"/>
              </a:lnSpc>
            </a:pPr>
            <a:r>
              <a:rPr lang="en-CA" sz="800" spc="-15" dirty="0">
                <a:solidFill>
                  <a:srgbClr val="231F20"/>
                </a:solidFill>
                <a:latin typeface="Arial"/>
                <a:cs typeface="Arial"/>
              </a:rPr>
              <a:t>CCHS: Canadian Community Health Survey</a:t>
            </a:r>
          </a:p>
          <a:p>
            <a:pPr>
              <a:lnSpc>
                <a:spcPts val="950"/>
              </a:lnSpc>
            </a:pPr>
            <a:r>
              <a:rPr lang="en-CA" sz="800" spc="-15" dirty="0">
                <a:solidFill>
                  <a:srgbClr val="231F20"/>
                </a:solidFill>
                <a:latin typeface="Arial"/>
                <a:cs typeface="Arial"/>
              </a:rPr>
              <a:t>APS: Aboriginal Peoples Survey</a:t>
            </a:r>
          </a:p>
        </p:txBody>
      </p:sp>
    </p:spTree>
    <p:extLst>
      <p:ext uri="{BB962C8B-B14F-4D97-AF65-F5344CB8AC3E}">
        <p14:creationId xmlns:p14="http://schemas.microsoft.com/office/powerpoint/2010/main" val="1884849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A4187D2-5402-7241-B7F1-01F333A498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89" y="0"/>
            <a:ext cx="8572500" cy="5664200"/>
          </a:xfrm>
          <a:prstGeom prst="rect">
            <a:avLst/>
          </a:prstGeom>
        </p:spPr>
      </p:pic>
      <p:sp>
        <p:nvSpPr>
          <p:cNvPr id="5" name="Title 1">
            <a:extLst>
              <a:ext uri="{FF2B5EF4-FFF2-40B4-BE49-F238E27FC236}">
                <a16:creationId xmlns="" xmlns:a16="http://schemas.microsoft.com/office/drawing/2014/main" id="{48ED221E-A568-5040-AA66-A089F6F63D61}"/>
              </a:ext>
            </a:extLst>
          </p:cNvPr>
          <p:cNvSpPr txBox="1">
            <a:spLocks/>
          </p:cNvSpPr>
          <p:nvPr/>
        </p:nvSpPr>
        <p:spPr>
          <a:xfrm>
            <a:off x="889000" y="1664422"/>
            <a:ext cx="7366000" cy="1764577"/>
          </a:xfrm>
          <a:prstGeom prst="rect">
            <a:avLst/>
          </a:prstGeom>
        </p:spPr>
        <p:txBody>
          <a:bodyPr/>
          <a:lstStyle>
            <a:lvl1pPr>
              <a:defRPr>
                <a:latin typeface="+mj-lt"/>
                <a:ea typeface="+mj-ea"/>
                <a:cs typeface="+mj-cs"/>
              </a:defRPr>
            </a:lvl1pPr>
          </a:lstStyle>
          <a:p>
            <a:pPr>
              <a:lnSpc>
                <a:spcPts val="7500"/>
              </a:lnSpc>
            </a:pPr>
            <a:r>
              <a:rPr lang="en-US" sz="7500" kern="0" dirty="0">
                <a:solidFill>
                  <a:schemeClr val="bg1"/>
                </a:solidFill>
                <a:latin typeface="Georgia" panose="02040502050405020303" pitchFamily="18" charset="0"/>
              </a:rPr>
              <a:t>Commercial</a:t>
            </a:r>
            <a:br>
              <a:rPr lang="en-US" sz="7500" kern="0" dirty="0">
                <a:solidFill>
                  <a:schemeClr val="bg1"/>
                </a:solidFill>
                <a:latin typeface="Georgia" panose="02040502050405020303" pitchFamily="18" charset="0"/>
              </a:rPr>
            </a:br>
            <a:r>
              <a:rPr lang="en-US" sz="7500" kern="0" dirty="0">
                <a:solidFill>
                  <a:schemeClr val="bg1"/>
                </a:solidFill>
                <a:latin typeface="Georgia" panose="02040502050405020303" pitchFamily="18" charset="0"/>
              </a:rPr>
              <a:t>tobacco</a:t>
            </a:r>
          </a:p>
        </p:txBody>
      </p:sp>
      <p:pic>
        <p:nvPicPr>
          <p:cNvPr id="11" name="Picture 10">
            <a:extLst>
              <a:ext uri="{FF2B5EF4-FFF2-40B4-BE49-F238E27FC236}">
                <a16:creationId xmlns="" xmlns:a16="http://schemas.microsoft.com/office/drawing/2014/main" id="{998B03D0-A654-344A-AE8A-F93C5C1B9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8538" y="2578323"/>
            <a:ext cx="914400" cy="914400"/>
          </a:xfrm>
          <a:prstGeom prst="rect">
            <a:avLst/>
          </a:prstGeom>
        </p:spPr>
      </p:pic>
    </p:spTree>
    <p:extLst>
      <p:ext uri="{BB962C8B-B14F-4D97-AF65-F5344CB8AC3E}">
        <p14:creationId xmlns:p14="http://schemas.microsoft.com/office/powerpoint/2010/main" val="85593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E377CBF1-64DC-D04D-95B7-57009FB79941}"/>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965BA883-F9F9-B647-A852-978F677FE241}"/>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8</a:t>
            </a:fld>
            <a:endParaRPr b="1" dirty="0"/>
          </a:p>
        </p:txBody>
      </p:sp>
      <p:sp>
        <p:nvSpPr>
          <p:cNvPr id="4" name="Title 3">
            <a:extLst>
              <a:ext uri="{FF2B5EF4-FFF2-40B4-BE49-F238E27FC236}">
                <a16:creationId xmlns="" xmlns:a16="http://schemas.microsoft.com/office/drawing/2014/main" id="{A4C3DA23-6DB6-B841-802A-D4B885D3FBDB}"/>
              </a:ext>
            </a:extLst>
          </p:cNvPr>
          <p:cNvSpPr>
            <a:spLocks noGrp="1"/>
          </p:cNvSpPr>
          <p:nvPr>
            <p:ph type="title"/>
          </p:nvPr>
        </p:nvSpPr>
        <p:spPr>
          <a:xfrm>
            <a:off x="387350" y="572310"/>
            <a:ext cx="7994650" cy="637540"/>
          </a:xfrm>
        </p:spPr>
        <p:txBody>
          <a:bodyPr/>
          <a:lstStyle/>
          <a:p>
            <a:r>
              <a:rPr lang="en-US" dirty="0"/>
              <a:t>Percentage of adults (age 25+) reporting current smoking, by selected socio-demographic factors, Ontario, 2010–2014 combined</a:t>
            </a:r>
          </a:p>
        </p:txBody>
      </p:sp>
      <p:pic>
        <p:nvPicPr>
          <p:cNvPr id="5" name="Picture 4">
            <a:extLst>
              <a:ext uri="{FF2B5EF4-FFF2-40B4-BE49-F238E27FC236}">
                <a16:creationId xmlns="" xmlns:a16="http://schemas.microsoft.com/office/drawing/2014/main" id="{3631CECE-99F6-2549-8F88-7A8E1BCC0C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50" y="1447800"/>
            <a:ext cx="6579812" cy="4876801"/>
          </a:xfrm>
          <a:prstGeom prst="rect">
            <a:avLst/>
          </a:prstGeom>
        </p:spPr>
      </p:pic>
      <p:sp>
        <p:nvSpPr>
          <p:cNvPr id="6" name="object 4">
            <a:extLst>
              <a:ext uri="{FF2B5EF4-FFF2-40B4-BE49-F238E27FC236}">
                <a16:creationId xmlns="" xmlns:a16="http://schemas.microsoft.com/office/drawing/2014/main" id="{44CD00D2-0489-C240-AD7F-EB6A2DE13DFF}"/>
              </a:ext>
            </a:extLst>
          </p:cNvPr>
          <p:cNvSpPr txBox="1"/>
          <p:nvPr/>
        </p:nvSpPr>
        <p:spPr>
          <a:xfrm>
            <a:off x="5747962" y="5562600"/>
            <a:ext cx="2438400" cy="52450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2010–2014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316698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B6B5505-A0B8-7D49-9F67-37C8E770BA9E}"/>
              </a:ext>
            </a:extLst>
          </p:cNvPr>
          <p:cNvSpPr>
            <a:spLocks noGrp="1"/>
          </p:cNvSpPr>
          <p:nvPr>
            <p:ph type="ftr" sz="quarter" idx="5"/>
          </p:nvPr>
        </p:nvSpPr>
        <p:spPr/>
        <p:txBody>
          <a:bodyPr/>
          <a:lstStyle/>
          <a:p>
            <a:pPr marL="12700">
              <a:lnSpc>
                <a:spcPct val="100000"/>
              </a:lnSpc>
              <a:spcBef>
                <a:spcPts val="15"/>
              </a:spcBef>
            </a:pPr>
            <a:r>
              <a:rPr lang="en-CA" spc="-5"/>
              <a:t>Commercial tobacco</a:t>
            </a:r>
            <a:endParaRPr lang="en-CA" spc="-5" dirty="0"/>
          </a:p>
        </p:txBody>
      </p:sp>
      <p:sp>
        <p:nvSpPr>
          <p:cNvPr id="3" name="Slide Number Placeholder 2">
            <a:extLst>
              <a:ext uri="{FF2B5EF4-FFF2-40B4-BE49-F238E27FC236}">
                <a16:creationId xmlns="" xmlns:a16="http://schemas.microsoft.com/office/drawing/2014/main" id="{360EFD86-1C1C-9D47-9CCB-762E65ACBE42}"/>
              </a:ext>
            </a:extLst>
          </p:cNvPr>
          <p:cNvSpPr>
            <a:spLocks noGrp="1"/>
          </p:cNvSpPr>
          <p:nvPr>
            <p:ph type="sldNum" sz="quarter" idx="7"/>
          </p:nvPr>
        </p:nvSpPr>
        <p:spPr/>
        <p:txBody>
          <a:bodyPr/>
          <a:lstStyle/>
          <a:p>
            <a:pPr>
              <a:spcBef>
                <a:spcPts val="5"/>
              </a:spcBef>
              <a:tabLst>
                <a:tab pos="3200400" algn="l"/>
                <a:tab pos="3241675" algn="l"/>
              </a:tabLst>
            </a:pPr>
            <a:r>
              <a:rPr lang="en-CA" spc="-5"/>
              <a:t>Prevention System Quality Index: Health Equity, 2018	</a:t>
            </a:r>
            <a:fld id="{81D60167-4931-47E6-BA6A-407CBD079E47}" type="slidenum">
              <a:rPr lang="en-CA" b="1" smtClean="0"/>
              <a:pPr>
                <a:spcBef>
                  <a:spcPts val="5"/>
                </a:spcBef>
                <a:tabLst>
                  <a:tab pos="3200400" algn="l"/>
                  <a:tab pos="3241675" algn="l"/>
                </a:tabLst>
              </a:pPr>
              <a:t>9</a:t>
            </a:fld>
            <a:endParaRPr b="1" dirty="0"/>
          </a:p>
        </p:txBody>
      </p:sp>
      <p:sp>
        <p:nvSpPr>
          <p:cNvPr id="4" name="Title 3">
            <a:extLst>
              <a:ext uri="{FF2B5EF4-FFF2-40B4-BE49-F238E27FC236}">
                <a16:creationId xmlns="" xmlns:a16="http://schemas.microsoft.com/office/drawing/2014/main" id="{C3BFF92E-59A8-E640-A736-DDF3D0C8E0FD}"/>
              </a:ext>
            </a:extLst>
          </p:cNvPr>
          <p:cNvSpPr>
            <a:spLocks noGrp="1"/>
          </p:cNvSpPr>
          <p:nvPr>
            <p:ph type="title"/>
          </p:nvPr>
        </p:nvSpPr>
        <p:spPr>
          <a:xfrm>
            <a:off x="387350" y="572310"/>
            <a:ext cx="8070850" cy="637540"/>
          </a:xfrm>
        </p:spPr>
        <p:txBody>
          <a:bodyPr/>
          <a:lstStyle/>
          <a:p>
            <a:r>
              <a:rPr lang="en-US" spc="-20" dirty="0"/>
              <a:t>Percentage of non-smoking adults (age 25+) who were exposed to second-hand smoke in the past month, by location of exposure and by selected socio-demographic factors, Ontario, 2012–2014 combined</a:t>
            </a:r>
          </a:p>
        </p:txBody>
      </p:sp>
      <p:pic>
        <p:nvPicPr>
          <p:cNvPr id="6" name="Picture 5">
            <a:extLst>
              <a:ext uri="{FF2B5EF4-FFF2-40B4-BE49-F238E27FC236}">
                <a16:creationId xmlns="" xmlns:a16="http://schemas.microsoft.com/office/drawing/2014/main" id="{25493867-53DF-EF47-B419-7ED32F9CCA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5000" y="-685800"/>
            <a:ext cx="11049000" cy="8537863"/>
          </a:xfrm>
          <a:prstGeom prst="rect">
            <a:avLst/>
          </a:prstGeom>
        </p:spPr>
      </p:pic>
      <p:sp>
        <p:nvSpPr>
          <p:cNvPr id="7" name="object 4">
            <a:extLst>
              <a:ext uri="{FF2B5EF4-FFF2-40B4-BE49-F238E27FC236}">
                <a16:creationId xmlns="" xmlns:a16="http://schemas.microsoft.com/office/drawing/2014/main" id="{AED696F5-8057-EA4E-82D2-224EE04DC346}"/>
              </a:ext>
            </a:extLst>
          </p:cNvPr>
          <p:cNvSpPr txBox="1"/>
          <p:nvPr/>
        </p:nvSpPr>
        <p:spPr>
          <a:xfrm>
            <a:off x="6172200" y="5638800"/>
            <a:ext cx="2425861" cy="524503"/>
          </a:xfrm>
          <a:prstGeom prst="rect">
            <a:avLst/>
          </a:prstGeom>
        </p:spPr>
        <p:txBody>
          <a:bodyPr vert="horz" wrap="square" lIns="0" tIns="11430" rIns="0" bIns="0" rtlCol="0">
            <a:spAutoFit/>
          </a:bodyPr>
          <a:lstStyle/>
          <a:p>
            <a:pPr>
              <a:lnSpc>
                <a:spcPts val="950"/>
              </a:lnSpc>
            </a:pPr>
            <a:r>
              <a:rPr lang="en-CA" sz="800" b="1" spc="-15" dirty="0">
                <a:solidFill>
                  <a:srgbClr val="231F20"/>
                </a:solidFill>
                <a:latin typeface="Arial"/>
                <a:cs typeface="Arial"/>
              </a:rPr>
              <a:t>SOURCE: </a:t>
            </a:r>
            <a:r>
              <a:rPr lang="en-CA" sz="800" spc="-15" dirty="0">
                <a:solidFill>
                  <a:srgbClr val="231F20"/>
                </a:solidFill>
                <a:latin typeface="Arial"/>
                <a:cs typeface="Arial"/>
              </a:rPr>
              <a:t>Canadian Community Health Survey (CCHS), 2012–2014 (Statistics Canada)</a:t>
            </a:r>
          </a:p>
          <a:p>
            <a:pPr>
              <a:lnSpc>
                <a:spcPts val="950"/>
              </a:lnSpc>
            </a:pPr>
            <a:r>
              <a:rPr lang="en-CA" sz="800" b="1" spc="-15" dirty="0">
                <a:solidFill>
                  <a:srgbClr val="231F20"/>
                </a:solidFill>
                <a:latin typeface="Arial"/>
                <a:cs typeface="Arial"/>
              </a:rPr>
              <a:t>PREPARED BY: </a:t>
            </a:r>
            <a:r>
              <a:rPr lang="en-CA" sz="800" spc="-15" dirty="0">
                <a:solidFill>
                  <a:srgbClr val="231F20"/>
                </a:solidFill>
                <a:latin typeface="Arial"/>
                <a:cs typeface="Arial"/>
              </a:rPr>
              <a:t>Cancer Care Ontario, Prevention and Cancer Control (Population Health and Prevention)</a:t>
            </a:r>
          </a:p>
        </p:txBody>
      </p:sp>
    </p:spTree>
    <p:extLst>
      <p:ext uri="{BB962C8B-B14F-4D97-AF65-F5344CB8AC3E}">
        <p14:creationId xmlns:p14="http://schemas.microsoft.com/office/powerpoint/2010/main" val="1613086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1541</TotalTime>
  <Words>4200</Words>
  <Application>Microsoft Office PowerPoint</Application>
  <PresentationFormat>On-screen Show (4:3)</PresentationFormat>
  <Paragraphs>234</Paragraphs>
  <Slides>44</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Georgia</vt:lpstr>
      <vt:lpstr>Office Theme</vt:lpstr>
      <vt:lpstr>PowerPoint Presentation</vt:lpstr>
      <vt:lpstr>PowerPoint Presentation</vt:lpstr>
      <vt:lpstr>Web of Being: Social determinants and Indigenous people’s health</vt:lpstr>
      <vt:lpstr>Ontario population: Indicators, data sources and socio-demographic factors included in the report</vt:lpstr>
      <vt:lpstr>Ontario population: Indicators, data sources and socio-demographic factors included in the report (cont’d)</vt:lpstr>
      <vt:lpstr>First Nations, Inuit and Métis populations: Indicators, data sources and socio-demographic factors included in the report</vt:lpstr>
      <vt:lpstr>PowerPoint Presentation</vt:lpstr>
      <vt:lpstr>Percentage of adults (age 25+) reporting current smoking, by selected socio-demographic factors, Ontario, 2010–2014 combined</vt:lpstr>
      <vt:lpstr>Percentage of non-smoking adults (age 25+) who were exposed to second-hand smoke in the past month, by location of exposure and by selected socio-demographic factors, Ontario, 2012–2014 combined</vt:lpstr>
      <vt:lpstr>Percentage of non-smoking adolescents (ages 12–19) who were exposed to second-hand smoke in the past month, by location of exposure and by selected socio-demographic factors, Ontario, 2012–2014 combined</vt:lpstr>
      <vt:lpstr>Smoke-free policies in social housing providers in Ontario, as of May 2017</vt:lpstr>
      <vt:lpstr>Percentage of current smokers (age 25+) who have tried to quit for at least 24 hours in the past 12 months, by selected socio-demographic factors, Ontario, 2013–2014 combined</vt:lpstr>
      <vt:lpstr>Percentage of ever-smoking adults (age 25+) who quit smoking completely at least 1 year ago, by selected socio-demographic factors, Ontario, 2012–2014 combined</vt:lpstr>
      <vt:lpstr>Percentage of First Nations and non-Aboriginal people who were current smokers, by age, Ontario, 2007–2013 combined</vt:lpstr>
      <vt:lpstr>Percentage of Métis and non-Aboriginal adolescents (ages 12–19) and adults (age 20+) who were current smokers, Ontario, 2007–2014 combined</vt:lpstr>
      <vt:lpstr>Percentage of Inuit and non-Aboriginal adults (age 20+) who were current smokers, Ontario, 2012</vt:lpstr>
      <vt:lpstr>Percentage of Inuit in Canada and non-Aboriginal people in Ontario who were current smokers, by age group, 2012</vt:lpstr>
      <vt:lpstr>Percentage of non-smoking First Nations and non-Aboriginal adolescents (ages 12–19) and adults (age 20+) exposed to second-hand smoke, Ontario, 2007–2012 combined</vt:lpstr>
      <vt:lpstr>Percentage of non-smoking Métis and non-Aboriginal adolescents (ages 12–19) and adults (age 20+) exposed to second-hand smoke, by location, Ontario, 2007–2014 combined</vt:lpstr>
      <vt:lpstr>Percentage of non-smoking Inuit in Canada and non-Aboriginal people in Ontario (age 15+) exposed to second-hand smoke at home, by sex, 2012</vt:lpstr>
      <vt:lpstr>PowerPoint Presentation</vt:lpstr>
      <vt:lpstr>Percentage of adult binge drinkers (age 25+) who reported binge drinking once a week or more, by selected socio-demographic factors, Ontario, 2012–2014 combined</vt:lpstr>
      <vt:lpstr>Percentage of First Nations and non-Aboriginal men and women (age 19+) who abstained from drinking alcohol in the previous 12 months, Ontario, 2007–2013 combined</vt:lpstr>
      <vt:lpstr>Percentage of Métis and non-Aboriginal men and women (age 19+) who abstained from drinking alcohol in the previous 12 months, Ontario, 2007–2012 combined</vt:lpstr>
      <vt:lpstr>Percentage of Inuit adults in Canada and non-Aboriginal adults in Ontario (age 19+) who abstained from alcohol in the previous 12 months, by sex, 2012</vt:lpstr>
      <vt:lpstr>Percentage of First Nations and non-Aboriginal men and women (age 19+) who had 5 or more alcoholic drinks on 1 occasion at least 2 to 3 times a month in the past year, Ontario, 2007–2013 combined</vt:lpstr>
      <vt:lpstr>Percentage of Métis and non-Aboriginal men and women (age 19+) who had 5 or more alcoholic drinks on 1 occasion at least 2 to 3 times a month in the past year, Ontario, 2007–2013 combined</vt:lpstr>
      <vt:lpstr>Percentage of Inuit adults in Canada and non-Aboriginal adults in Ontario (age 19+) who had 5 or more alcoholic drinks on 1 occasion at least 2 to 3 times per month in the past year, by sex, 2012</vt:lpstr>
      <vt:lpstr>PowerPoint Presentation</vt:lpstr>
      <vt:lpstr>Percentage of adults (age 25+) reporting inadequate vegetable and fruit consumption, by selected socio-demographic factors, Ontario, 2012–2014 combined</vt:lpstr>
      <vt:lpstr>Percentage of Ontario households that were food insecure (marginal, moderate or severe), by household income quintile, 2012–2014 combined</vt:lpstr>
      <vt:lpstr>Percentage of First Nations and non-Aboriginal adults living in households that were moderately or severely food insecure, Ontario, 2007–2014 combined</vt:lpstr>
      <vt:lpstr>Percentage of Métis and non-Aboriginal households that were marginally, moderately or severely food insecure, Ontario, 2007–2014 combined</vt:lpstr>
      <vt:lpstr>Percentage of Inuit and non-Aboriginal adults living in food secure households, Ontario, 2012</vt:lpstr>
      <vt:lpstr>Percentage of Inuit adults in Canada and non-Aboriginal adults in Ontario living in food secure households, 2012</vt:lpstr>
      <vt:lpstr>PowerPoint Presentation</vt:lpstr>
      <vt:lpstr>Percentage of adults (age 25+) reporting that they were not moderately active or active during leisure time, by selected socio-demographic factors, Ontario, 2010–2014 combined</vt:lpstr>
      <vt:lpstr>Percentage of adolescents (ages 12–17) reporting that they were not moderately active or active during leisure time, by selected socio-demographic factors, Ontario, 2012–2014 combined</vt:lpstr>
      <vt:lpstr>Percentage of students (Grades 10–12) in publicly funded secondary schools who earned a credit in 1 or more health and physical education course, by sex and median income of school neighbourhood, Ontario, 2013/2014 school year</vt:lpstr>
      <vt:lpstr>PowerPoint Presentation</vt:lpstr>
      <vt:lpstr>Sub-populations that were at higher risk related to commercial tobacco, Ontario, 2010–2014</vt:lpstr>
      <vt:lpstr>Sub-populations that were at higher risk related to alcohol, Ontario, 2010–2014</vt:lpstr>
      <vt:lpstr>Sub-populations that were at higher risk related to healthy eating and physical activity, Ontario, 2010–2014</vt:lpstr>
      <vt:lpstr>Risk of commercial tobacco use, alcohol consumption, unhealthy eating and physical inactivity in First Nations, Inuit and Métis adults, compared to non-Aboriginal Ontarians, Ontario, 2007–2014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Stephanie</dc:creator>
  <cp:lastModifiedBy>Silverman, Caroline</cp:lastModifiedBy>
  <cp:revision>99</cp:revision>
  <cp:lastPrinted>2018-03-08T19:24:04Z</cp:lastPrinted>
  <dcterms:created xsi:type="dcterms:W3CDTF">2017-10-02T16:34:47Z</dcterms:created>
  <dcterms:modified xsi:type="dcterms:W3CDTF">2018-03-09T15:16:57Z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2017-10-02T00:00:00Z</vt:filetime>
  </property>
  <property fmtid="{D5CDD505-2E9C-101B-9397-08002B2CF9AE}" pid="3" name="Creator">
    <vt:lpwstr>Adobe InDesign CC 2017 (Macintosh)</vt:lpwstr>
  </property>
  <property fmtid="{D5CDD505-2E9C-101B-9397-08002B2CF9AE}" pid="4" name="LastSaved">
    <vt:filetime>2017-10-02T00:00:00Z</vt:filetime>
  </property>
</Properties>
</file>