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308" r:id="rId4"/>
    <p:sldId id="309" r:id="rId5"/>
    <p:sldId id="310" r:id="rId6"/>
    <p:sldId id="299" r:id="rId7"/>
    <p:sldId id="311" r:id="rId8"/>
    <p:sldId id="312" r:id="rId9"/>
    <p:sldId id="313" r:id="rId10"/>
    <p:sldId id="265" r:id="rId11"/>
    <p:sldId id="300" r:id="rId12"/>
    <p:sldId id="314" r:id="rId13"/>
    <p:sldId id="315" r:id="rId14"/>
    <p:sldId id="316" r:id="rId15"/>
    <p:sldId id="301" r:id="rId16"/>
    <p:sldId id="317" r:id="rId17"/>
    <p:sldId id="318" r:id="rId18"/>
    <p:sldId id="319" r:id="rId19"/>
    <p:sldId id="302" r:id="rId20"/>
    <p:sldId id="320" r:id="rId21"/>
    <p:sldId id="321" r:id="rId22"/>
    <p:sldId id="322" r:id="rId23"/>
    <p:sldId id="323" r:id="rId24"/>
    <p:sldId id="324" r:id="rId25"/>
    <p:sldId id="325" r:id="rId26"/>
    <p:sldId id="303" r:id="rId27"/>
    <p:sldId id="326" r:id="rId28"/>
    <p:sldId id="304" r:id="rId29"/>
    <p:sldId id="327" r:id="rId30"/>
    <p:sldId id="328" r:id="rId31"/>
    <p:sldId id="305" r:id="rId32"/>
    <p:sldId id="329" r:id="rId33"/>
    <p:sldId id="330" r:id="rId34"/>
    <p:sldId id="331" r:id="rId35"/>
    <p:sldId id="290" r:id="rId36"/>
    <p:sldId id="291" r:id="rId37"/>
    <p:sldId id="306" r:id="rId38"/>
    <p:sldId id="332" r:id="rId39"/>
    <p:sldId id="333" r:id="rId40"/>
    <p:sldId id="307" r:id="rId41"/>
    <p:sldId id="334" r:id="rId42"/>
    <p:sldId id="335" r:id="rId43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ein-Geltink, Julie" initials="KJ" lastIdx="1" clrIdx="0">
    <p:extLst>
      <p:ext uri="{19B8F6BF-5375-455C-9EA6-DF929625EA0E}">
        <p15:presenceInfo xmlns:p15="http://schemas.microsoft.com/office/powerpoint/2012/main" userId="S-1-5-21-1271423080-98322552-283921195-25981" providerId="AD"/>
      </p:ext>
    </p:extLst>
  </p:cmAuthor>
  <p:cmAuthor id="2" name="Haque, Mohammad" initials="HM" lastIdx="1" clrIdx="1">
    <p:extLst>
      <p:ext uri="{19B8F6BF-5375-455C-9EA6-DF929625EA0E}">
        <p15:presenceInfo xmlns:p15="http://schemas.microsoft.com/office/powerpoint/2012/main" userId="S-1-5-21-1271423080-98322552-283921195-21664" providerId="AD"/>
      </p:ext>
    </p:extLst>
  </p:cmAuthor>
  <p:cmAuthor id="3" name="Kirby, Penney" initials="KP" lastIdx="1" clrIdx="2">
    <p:extLst>
      <p:ext uri="{19B8F6BF-5375-455C-9EA6-DF929625EA0E}">
        <p15:presenceInfo xmlns:p15="http://schemas.microsoft.com/office/powerpoint/2012/main" userId="S-1-5-21-1271423080-98322552-283921195-200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8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1" autoAdjust="0"/>
    <p:restoredTop sz="92614"/>
  </p:normalViewPr>
  <p:slideViewPr>
    <p:cSldViewPr>
      <p:cViewPr varScale="1">
        <p:scale>
          <a:sx n="82" d="100"/>
          <a:sy n="82" d="100"/>
        </p:scale>
        <p:origin x="1776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cupational Carcinogens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0" y="0"/>
            <a:ext cx="8572500" cy="1371600"/>
          </a:xfrm>
          <a:custGeom>
            <a:avLst/>
            <a:gdLst/>
            <a:ahLst/>
            <a:cxnLst/>
            <a:rect l="l" t="t" r="r" b="b"/>
            <a:pathLst>
              <a:path w="8572500" h="1371600">
                <a:moveTo>
                  <a:pt x="8572500" y="0"/>
                </a:moveTo>
                <a:lnTo>
                  <a:pt x="0" y="0"/>
                </a:lnTo>
                <a:lnTo>
                  <a:pt x="0" y="1371600"/>
                </a:lnTo>
                <a:lnTo>
                  <a:pt x="8197538" y="1371085"/>
                </a:lnTo>
                <a:lnTo>
                  <a:pt x="8256624" y="1369864"/>
                </a:lnTo>
                <a:lnTo>
                  <a:pt x="8309152" y="1367485"/>
                </a:lnTo>
                <a:lnTo>
                  <a:pt x="8355508" y="1363563"/>
                </a:lnTo>
                <a:lnTo>
                  <a:pt x="8396077" y="1357712"/>
                </a:lnTo>
                <a:lnTo>
                  <a:pt x="8461400" y="1338681"/>
                </a:lnTo>
                <a:lnTo>
                  <a:pt x="8508206" y="1307306"/>
                </a:lnTo>
                <a:lnTo>
                  <a:pt x="8539581" y="1260500"/>
                </a:lnTo>
                <a:lnTo>
                  <a:pt x="8558612" y="1195177"/>
                </a:lnTo>
                <a:lnTo>
                  <a:pt x="8564463" y="1154608"/>
                </a:lnTo>
                <a:lnTo>
                  <a:pt x="8568385" y="1108252"/>
                </a:lnTo>
                <a:lnTo>
                  <a:pt x="8570764" y="1055724"/>
                </a:lnTo>
                <a:lnTo>
                  <a:pt x="8571985" y="996638"/>
                </a:lnTo>
                <a:lnTo>
                  <a:pt x="8572435" y="930609"/>
                </a:lnTo>
                <a:lnTo>
                  <a:pt x="8572500" y="0"/>
                </a:lnTo>
                <a:close/>
              </a:path>
            </a:pathLst>
          </a:custGeom>
          <a:solidFill>
            <a:srgbClr val="E9ED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/>
          <p:nvPr userDrawn="1"/>
        </p:nvSpPr>
        <p:spPr>
          <a:xfrm>
            <a:off x="7716870" y="498106"/>
            <a:ext cx="630555" cy="630555"/>
          </a:xfrm>
          <a:custGeom>
            <a:avLst/>
            <a:gdLst/>
            <a:ahLst/>
            <a:cxnLst/>
            <a:rect l="l" t="t" r="r" b="b"/>
            <a:pathLst>
              <a:path w="630554" h="630555">
                <a:moveTo>
                  <a:pt x="538233" y="538229"/>
                </a:moveTo>
                <a:lnTo>
                  <a:pt x="502820" y="568801"/>
                </a:lnTo>
                <a:lnTo>
                  <a:pt x="464299" y="593258"/>
                </a:lnTo>
                <a:lnTo>
                  <a:pt x="423361" y="611601"/>
                </a:lnTo>
                <a:lnTo>
                  <a:pt x="380697" y="623829"/>
                </a:lnTo>
                <a:lnTo>
                  <a:pt x="336996" y="629943"/>
                </a:lnTo>
                <a:lnTo>
                  <a:pt x="292950" y="629943"/>
                </a:lnTo>
                <a:lnTo>
                  <a:pt x="249249" y="623829"/>
                </a:lnTo>
                <a:lnTo>
                  <a:pt x="206585" y="611601"/>
                </a:lnTo>
                <a:lnTo>
                  <a:pt x="165647" y="593258"/>
                </a:lnTo>
                <a:lnTo>
                  <a:pt x="127126" y="568801"/>
                </a:lnTo>
                <a:lnTo>
                  <a:pt x="91713" y="538229"/>
                </a:lnTo>
                <a:lnTo>
                  <a:pt x="61142" y="502817"/>
                </a:lnTo>
                <a:lnTo>
                  <a:pt x="36685" y="464297"/>
                </a:lnTo>
                <a:lnTo>
                  <a:pt x="18342" y="423360"/>
                </a:lnTo>
                <a:lnTo>
                  <a:pt x="6114" y="380697"/>
                </a:lnTo>
                <a:lnTo>
                  <a:pt x="0" y="336998"/>
                </a:lnTo>
                <a:lnTo>
                  <a:pt x="0" y="292954"/>
                </a:lnTo>
                <a:lnTo>
                  <a:pt x="6114" y="249255"/>
                </a:lnTo>
                <a:lnTo>
                  <a:pt x="18342" y="206592"/>
                </a:lnTo>
                <a:lnTo>
                  <a:pt x="36685" y="165655"/>
                </a:lnTo>
                <a:lnTo>
                  <a:pt x="61142" y="127135"/>
                </a:lnTo>
                <a:lnTo>
                  <a:pt x="91713" y="91723"/>
                </a:lnTo>
                <a:lnTo>
                  <a:pt x="127126" y="61148"/>
                </a:lnTo>
                <a:lnTo>
                  <a:pt x="165647" y="36689"/>
                </a:lnTo>
                <a:lnTo>
                  <a:pt x="206585" y="18344"/>
                </a:lnTo>
                <a:lnTo>
                  <a:pt x="249249" y="6114"/>
                </a:lnTo>
                <a:lnTo>
                  <a:pt x="292950" y="0"/>
                </a:lnTo>
                <a:lnTo>
                  <a:pt x="336996" y="0"/>
                </a:lnTo>
                <a:lnTo>
                  <a:pt x="380697" y="6114"/>
                </a:lnTo>
                <a:lnTo>
                  <a:pt x="423361" y="18344"/>
                </a:lnTo>
                <a:lnTo>
                  <a:pt x="464299" y="36689"/>
                </a:lnTo>
                <a:lnTo>
                  <a:pt x="502820" y="61148"/>
                </a:lnTo>
                <a:lnTo>
                  <a:pt x="538233" y="91723"/>
                </a:lnTo>
                <a:lnTo>
                  <a:pt x="568804" y="127135"/>
                </a:lnTo>
                <a:lnTo>
                  <a:pt x="593261" y="165655"/>
                </a:lnTo>
                <a:lnTo>
                  <a:pt x="611604" y="206592"/>
                </a:lnTo>
                <a:lnTo>
                  <a:pt x="623832" y="249255"/>
                </a:lnTo>
                <a:lnTo>
                  <a:pt x="629947" y="292954"/>
                </a:lnTo>
                <a:lnTo>
                  <a:pt x="629947" y="336998"/>
                </a:lnTo>
                <a:lnTo>
                  <a:pt x="623832" y="380697"/>
                </a:lnTo>
                <a:lnTo>
                  <a:pt x="611604" y="423360"/>
                </a:lnTo>
                <a:lnTo>
                  <a:pt x="593261" y="464297"/>
                </a:lnTo>
                <a:lnTo>
                  <a:pt x="568804" y="502817"/>
                </a:lnTo>
                <a:lnTo>
                  <a:pt x="538233" y="538229"/>
                </a:lnTo>
              </a:path>
            </a:pathLst>
          </a:custGeom>
          <a:ln w="23037">
            <a:solidFill>
              <a:srgbClr val="7399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 userDrawn="1"/>
        </p:nvSpPr>
        <p:spPr>
          <a:xfrm>
            <a:off x="7820025" y="625881"/>
            <a:ext cx="456565" cy="377190"/>
          </a:xfrm>
          <a:custGeom>
            <a:avLst/>
            <a:gdLst/>
            <a:ahLst/>
            <a:cxnLst/>
            <a:rect l="l" t="t" r="r" b="b"/>
            <a:pathLst>
              <a:path w="456565" h="377190">
                <a:moveTo>
                  <a:pt x="46354" y="247281"/>
                </a:moveTo>
                <a:lnTo>
                  <a:pt x="28999" y="263959"/>
                </a:lnTo>
                <a:lnTo>
                  <a:pt x="10900" y="284881"/>
                </a:lnTo>
                <a:lnTo>
                  <a:pt x="0" y="305187"/>
                </a:lnTo>
                <a:lnTo>
                  <a:pt x="4240" y="320014"/>
                </a:lnTo>
                <a:lnTo>
                  <a:pt x="69764" y="359680"/>
                </a:lnTo>
                <a:lnTo>
                  <a:pt x="108993" y="376786"/>
                </a:lnTo>
                <a:lnTo>
                  <a:pt x="137578" y="374828"/>
                </a:lnTo>
                <a:lnTo>
                  <a:pt x="171169" y="357301"/>
                </a:lnTo>
                <a:lnTo>
                  <a:pt x="208499" y="334885"/>
                </a:lnTo>
                <a:lnTo>
                  <a:pt x="247129" y="316141"/>
                </a:lnTo>
                <a:lnTo>
                  <a:pt x="286953" y="299987"/>
                </a:lnTo>
                <a:lnTo>
                  <a:pt x="327613" y="285432"/>
                </a:lnTo>
                <a:lnTo>
                  <a:pt x="160374" y="285432"/>
                </a:lnTo>
                <a:lnTo>
                  <a:pt x="118350" y="281566"/>
                </a:lnTo>
                <a:lnTo>
                  <a:pt x="67279" y="262591"/>
                </a:lnTo>
                <a:lnTo>
                  <a:pt x="46354" y="247281"/>
                </a:lnTo>
                <a:close/>
              </a:path>
              <a:path w="456565" h="377190">
                <a:moveTo>
                  <a:pt x="438199" y="168744"/>
                </a:moveTo>
                <a:lnTo>
                  <a:pt x="401728" y="204757"/>
                </a:lnTo>
                <a:lnTo>
                  <a:pt x="362631" y="232781"/>
                </a:lnTo>
                <a:lnTo>
                  <a:pt x="319015" y="255085"/>
                </a:lnTo>
                <a:lnTo>
                  <a:pt x="271029" y="271576"/>
                </a:lnTo>
                <a:lnTo>
                  <a:pt x="219254" y="281962"/>
                </a:lnTo>
                <a:lnTo>
                  <a:pt x="166470" y="285432"/>
                </a:lnTo>
                <a:lnTo>
                  <a:pt x="327613" y="285432"/>
                </a:lnTo>
                <a:lnTo>
                  <a:pt x="384100" y="262591"/>
                </a:lnTo>
                <a:lnTo>
                  <a:pt x="434415" y="229400"/>
                </a:lnTo>
                <a:lnTo>
                  <a:pt x="456407" y="193894"/>
                </a:lnTo>
                <a:lnTo>
                  <a:pt x="456225" y="185397"/>
                </a:lnTo>
                <a:lnTo>
                  <a:pt x="450603" y="178220"/>
                </a:lnTo>
                <a:lnTo>
                  <a:pt x="438199" y="168744"/>
                </a:lnTo>
                <a:close/>
              </a:path>
              <a:path w="456565" h="377190">
                <a:moveTo>
                  <a:pt x="314991" y="27685"/>
                </a:moveTo>
                <a:lnTo>
                  <a:pt x="251298" y="44943"/>
                </a:lnTo>
                <a:lnTo>
                  <a:pt x="193230" y="103345"/>
                </a:lnTo>
                <a:lnTo>
                  <a:pt x="172792" y="149873"/>
                </a:lnTo>
                <a:lnTo>
                  <a:pt x="161356" y="196540"/>
                </a:lnTo>
                <a:lnTo>
                  <a:pt x="156344" y="236991"/>
                </a:lnTo>
                <a:lnTo>
                  <a:pt x="155180" y="264871"/>
                </a:lnTo>
                <a:lnTo>
                  <a:pt x="183180" y="264685"/>
                </a:lnTo>
                <a:lnTo>
                  <a:pt x="238537" y="258222"/>
                </a:lnTo>
                <a:lnTo>
                  <a:pt x="310870" y="236437"/>
                </a:lnTo>
                <a:lnTo>
                  <a:pt x="351876" y="215503"/>
                </a:lnTo>
                <a:lnTo>
                  <a:pt x="388593" y="189220"/>
                </a:lnTo>
                <a:lnTo>
                  <a:pt x="420889" y="157670"/>
                </a:lnTo>
                <a:lnTo>
                  <a:pt x="426147" y="151434"/>
                </a:lnTo>
                <a:lnTo>
                  <a:pt x="425728" y="148374"/>
                </a:lnTo>
                <a:lnTo>
                  <a:pt x="425398" y="145732"/>
                </a:lnTo>
                <a:lnTo>
                  <a:pt x="410475" y="101409"/>
                </a:lnTo>
                <a:lnTo>
                  <a:pt x="386307" y="60894"/>
                </a:lnTo>
                <a:lnTo>
                  <a:pt x="352424" y="28829"/>
                </a:lnTo>
                <a:lnTo>
                  <a:pt x="314991" y="27685"/>
                </a:lnTo>
                <a:close/>
              </a:path>
              <a:path w="456565" h="377190">
                <a:moveTo>
                  <a:pt x="262609" y="0"/>
                </a:moveTo>
                <a:lnTo>
                  <a:pt x="215802" y="12998"/>
                </a:lnTo>
                <a:lnTo>
                  <a:pt x="175690" y="37426"/>
                </a:lnTo>
                <a:lnTo>
                  <a:pt x="136512" y="81869"/>
                </a:lnTo>
                <a:lnTo>
                  <a:pt x="110996" y="132956"/>
                </a:lnTo>
                <a:lnTo>
                  <a:pt x="96213" y="183113"/>
                </a:lnTo>
                <a:lnTo>
                  <a:pt x="89241" y="224731"/>
                </a:lnTo>
                <a:lnTo>
                  <a:pt x="87133" y="250342"/>
                </a:lnTo>
                <a:lnTo>
                  <a:pt x="97996" y="254938"/>
                </a:lnTo>
                <a:lnTo>
                  <a:pt x="109568" y="258667"/>
                </a:lnTo>
                <a:lnTo>
                  <a:pt x="121845" y="261529"/>
                </a:lnTo>
                <a:lnTo>
                  <a:pt x="134822" y="263525"/>
                </a:lnTo>
                <a:lnTo>
                  <a:pt x="135136" y="250342"/>
                </a:lnTo>
                <a:lnTo>
                  <a:pt x="136171" y="233225"/>
                </a:lnTo>
                <a:lnTo>
                  <a:pt x="141769" y="190182"/>
                </a:lnTo>
                <a:lnTo>
                  <a:pt x="152617" y="146161"/>
                </a:lnTo>
                <a:lnTo>
                  <a:pt x="168046" y="107488"/>
                </a:lnTo>
                <a:lnTo>
                  <a:pt x="187812" y="74655"/>
                </a:lnTo>
                <a:lnTo>
                  <a:pt x="231896" y="32756"/>
                </a:lnTo>
                <a:lnTo>
                  <a:pt x="278478" y="12748"/>
                </a:lnTo>
                <a:lnTo>
                  <a:pt x="304748" y="8140"/>
                </a:lnTo>
                <a:lnTo>
                  <a:pt x="294561" y="5545"/>
                </a:lnTo>
                <a:lnTo>
                  <a:pt x="284074" y="3294"/>
                </a:lnTo>
                <a:lnTo>
                  <a:pt x="273388" y="1430"/>
                </a:lnTo>
                <a:lnTo>
                  <a:pt x="262609" y="0"/>
                </a:lnTo>
                <a:close/>
              </a:path>
              <a:path w="456565" h="377190">
                <a:moveTo>
                  <a:pt x="173823" y="13296"/>
                </a:moveTo>
                <a:lnTo>
                  <a:pt x="124584" y="47632"/>
                </a:lnTo>
                <a:lnTo>
                  <a:pt x="91903" y="86659"/>
                </a:lnTo>
                <a:lnTo>
                  <a:pt x="67559" y="137051"/>
                </a:lnTo>
                <a:lnTo>
                  <a:pt x="55570" y="196722"/>
                </a:lnTo>
                <a:lnTo>
                  <a:pt x="54621" y="227279"/>
                </a:lnTo>
                <a:lnTo>
                  <a:pt x="58634" y="231317"/>
                </a:lnTo>
                <a:lnTo>
                  <a:pt x="62902" y="235051"/>
                </a:lnTo>
                <a:lnTo>
                  <a:pt x="67448" y="238455"/>
                </a:lnTo>
                <a:lnTo>
                  <a:pt x="68719" y="224731"/>
                </a:lnTo>
                <a:lnTo>
                  <a:pt x="70830" y="208327"/>
                </a:lnTo>
                <a:lnTo>
                  <a:pt x="78802" y="167970"/>
                </a:lnTo>
                <a:lnTo>
                  <a:pt x="93057" y="122859"/>
                </a:lnTo>
                <a:lnTo>
                  <a:pt x="112001" y="83104"/>
                </a:lnTo>
                <a:lnTo>
                  <a:pt x="135339" y="49217"/>
                </a:lnTo>
                <a:lnTo>
                  <a:pt x="162774" y="21717"/>
                </a:lnTo>
                <a:lnTo>
                  <a:pt x="170064" y="15976"/>
                </a:lnTo>
                <a:lnTo>
                  <a:pt x="173823" y="13296"/>
                </a:lnTo>
                <a:close/>
              </a:path>
            </a:pathLst>
          </a:custGeom>
          <a:solidFill>
            <a:srgbClr val="7399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/>
          <p:cNvSpPr/>
          <p:nvPr userDrawn="1"/>
        </p:nvSpPr>
        <p:spPr>
          <a:xfrm>
            <a:off x="0" y="6504940"/>
            <a:ext cx="514350" cy="233679"/>
          </a:xfrm>
          <a:custGeom>
            <a:avLst/>
            <a:gdLst/>
            <a:ahLst/>
            <a:cxnLst/>
            <a:rect l="l" t="t" r="r" b="b"/>
            <a:pathLst>
              <a:path w="514350" h="233679">
                <a:moveTo>
                  <a:pt x="450850" y="0"/>
                </a:moveTo>
                <a:lnTo>
                  <a:pt x="0" y="0"/>
                </a:lnTo>
                <a:lnTo>
                  <a:pt x="0" y="233171"/>
                </a:lnTo>
                <a:lnTo>
                  <a:pt x="450850" y="233171"/>
                </a:lnTo>
                <a:lnTo>
                  <a:pt x="487560" y="232179"/>
                </a:lnTo>
                <a:lnTo>
                  <a:pt x="506412" y="225234"/>
                </a:lnTo>
                <a:lnTo>
                  <a:pt x="513357" y="206382"/>
                </a:lnTo>
                <a:lnTo>
                  <a:pt x="514350" y="169671"/>
                </a:lnTo>
                <a:lnTo>
                  <a:pt x="514350" y="63499"/>
                </a:lnTo>
                <a:lnTo>
                  <a:pt x="513357" y="26789"/>
                </a:lnTo>
                <a:lnTo>
                  <a:pt x="506412" y="7937"/>
                </a:lnTo>
                <a:lnTo>
                  <a:pt x="487560" y="992"/>
                </a:lnTo>
                <a:lnTo>
                  <a:pt x="450850" y="0"/>
                </a:lnTo>
                <a:close/>
              </a:path>
            </a:pathLst>
          </a:custGeom>
          <a:solidFill>
            <a:srgbClr val="7399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 userDrawn="1"/>
        </p:nvSpPr>
        <p:spPr>
          <a:xfrm>
            <a:off x="673084" y="6572218"/>
            <a:ext cx="129603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dirty="0">
                <a:solidFill>
                  <a:srgbClr val="7399B1"/>
                </a:solidFill>
                <a:latin typeface="Arial"/>
                <a:cs typeface="Arial"/>
              </a:rPr>
              <a:t>Occupational</a:t>
            </a:r>
            <a:r>
              <a:rPr sz="800" b="1" spc="-105" dirty="0">
                <a:solidFill>
                  <a:srgbClr val="7399B1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7399B1"/>
                </a:solidFill>
                <a:latin typeface="Arial"/>
                <a:cs typeface="Arial"/>
              </a:rPr>
              <a:t>carcinogens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340">
              <a:lnSpc>
                <a:spcPts val="9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sp>
        <p:nvSpPr>
          <p:cNvPr id="12" name="object 9"/>
          <p:cNvSpPr txBox="1">
            <a:spLocks/>
          </p:cNvSpPr>
          <p:nvPr userDrawn="1"/>
        </p:nvSpPr>
        <p:spPr>
          <a:xfrm>
            <a:off x="6724598" y="6572218"/>
            <a:ext cx="1861184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800" b="1" i="0" kern="1200">
                <a:solidFill>
                  <a:srgbClr val="63646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910"/>
              </a:lnSpc>
            </a:pPr>
            <a:r>
              <a:rPr lang="en-US" spc="-5" dirty="0"/>
              <a:t>2016 </a:t>
            </a:r>
            <a:r>
              <a:rPr lang="en-US" dirty="0"/>
              <a:t>Prevention System Quality</a:t>
            </a:r>
            <a:r>
              <a:rPr lang="en-US" spc="-100" dirty="0"/>
              <a:t> </a:t>
            </a:r>
            <a:r>
              <a:rPr lang="en-US" dirty="0"/>
              <a:t>Index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85800" y="673150"/>
            <a:ext cx="6019800" cy="1384250"/>
          </a:xfrm>
        </p:spPr>
        <p:txBody>
          <a:bodyPr vert="horz"/>
          <a:lstStyle>
            <a:lvl1pPr>
              <a:defRPr sz="1700">
                <a:solidFill>
                  <a:srgbClr val="2A285F"/>
                </a:solidFill>
                <a:latin typeface="Georgia"/>
                <a:cs typeface="Georgia"/>
              </a:defRPr>
            </a:lvl1pPr>
            <a:lvl2pPr>
              <a:defRPr sz="1700">
                <a:solidFill>
                  <a:srgbClr val="2A285F"/>
                </a:solidFill>
                <a:latin typeface="Georgia"/>
                <a:cs typeface="Georgia"/>
              </a:defRPr>
            </a:lvl2pPr>
            <a:lvl3pPr>
              <a:defRPr sz="1700">
                <a:solidFill>
                  <a:srgbClr val="2A285F"/>
                </a:solidFill>
                <a:latin typeface="Georgia"/>
                <a:cs typeface="Georgia"/>
              </a:defRPr>
            </a:lvl3pPr>
            <a:lvl4pPr>
              <a:defRPr sz="1700">
                <a:solidFill>
                  <a:srgbClr val="2A285F"/>
                </a:solidFill>
                <a:latin typeface="Georgia"/>
                <a:cs typeface="Georgia"/>
              </a:defRPr>
            </a:lvl4pPr>
            <a:lvl5pPr>
              <a:defRPr sz="1700">
                <a:solidFill>
                  <a:srgbClr val="2A285F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428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ectious Agents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0" y="0"/>
            <a:ext cx="8572500" cy="1371600"/>
          </a:xfrm>
          <a:custGeom>
            <a:avLst/>
            <a:gdLst/>
            <a:ahLst/>
            <a:cxnLst/>
            <a:rect l="l" t="t" r="r" b="b"/>
            <a:pathLst>
              <a:path w="8572500" h="1371600">
                <a:moveTo>
                  <a:pt x="8572500" y="0"/>
                </a:moveTo>
                <a:lnTo>
                  <a:pt x="0" y="0"/>
                </a:lnTo>
                <a:lnTo>
                  <a:pt x="0" y="1371600"/>
                </a:lnTo>
                <a:lnTo>
                  <a:pt x="8197538" y="1371085"/>
                </a:lnTo>
                <a:lnTo>
                  <a:pt x="8256624" y="1369864"/>
                </a:lnTo>
                <a:lnTo>
                  <a:pt x="8309152" y="1367485"/>
                </a:lnTo>
                <a:lnTo>
                  <a:pt x="8355508" y="1363563"/>
                </a:lnTo>
                <a:lnTo>
                  <a:pt x="8396077" y="1357712"/>
                </a:lnTo>
                <a:lnTo>
                  <a:pt x="8461400" y="1338681"/>
                </a:lnTo>
                <a:lnTo>
                  <a:pt x="8508206" y="1307306"/>
                </a:lnTo>
                <a:lnTo>
                  <a:pt x="8539581" y="1260500"/>
                </a:lnTo>
                <a:lnTo>
                  <a:pt x="8558612" y="1195177"/>
                </a:lnTo>
                <a:lnTo>
                  <a:pt x="8564463" y="1154608"/>
                </a:lnTo>
                <a:lnTo>
                  <a:pt x="8568385" y="1108252"/>
                </a:lnTo>
                <a:lnTo>
                  <a:pt x="8570764" y="1055724"/>
                </a:lnTo>
                <a:lnTo>
                  <a:pt x="8571985" y="996638"/>
                </a:lnTo>
                <a:lnTo>
                  <a:pt x="8572435" y="930609"/>
                </a:lnTo>
                <a:lnTo>
                  <a:pt x="8572500" y="0"/>
                </a:lnTo>
                <a:close/>
              </a:path>
            </a:pathLst>
          </a:custGeom>
          <a:solidFill>
            <a:srgbClr val="F4F0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/>
          <p:nvPr userDrawn="1"/>
        </p:nvSpPr>
        <p:spPr>
          <a:xfrm>
            <a:off x="7716376" y="497687"/>
            <a:ext cx="630555" cy="630555"/>
          </a:xfrm>
          <a:custGeom>
            <a:avLst/>
            <a:gdLst/>
            <a:ahLst/>
            <a:cxnLst/>
            <a:rect l="l" t="t" r="r" b="b"/>
            <a:pathLst>
              <a:path w="630554" h="630555">
                <a:moveTo>
                  <a:pt x="538233" y="538275"/>
                </a:moveTo>
                <a:lnTo>
                  <a:pt x="502820" y="568849"/>
                </a:lnTo>
                <a:lnTo>
                  <a:pt x="464299" y="593308"/>
                </a:lnTo>
                <a:lnTo>
                  <a:pt x="423361" y="611653"/>
                </a:lnTo>
                <a:lnTo>
                  <a:pt x="380697" y="623882"/>
                </a:lnTo>
                <a:lnTo>
                  <a:pt x="336996" y="629997"/>
                </a:lnTo>
                <a:lnTo>
                  <a:pt x="292951" y="629997"/>
                </a:lnTo>
                <a:lnTo>
                  <a:pt x="249250" y="623882"/>
                </a:lnTo>
                <a:lnTo>
                  <a:pt x="206586" y="611653"/>
                </a:lnTo>
                <a:lnTo>
                  <a:pt x="165648" y="593308"/>
                </a:lnTo>
                <a:lnTo>
                  <a:pt x="127127" y="568849"/>
                </a:lnTo>
                <a:lnTo>
                  <a:pt x="91714" y="538275"/>
                </a:lnTo>
                <a:lnTo>
                  <a:pt x="61143" y="502859"/>
                </a:lnTo>
                <a:lnTo>
                  <a:pt x="36685" y="464336"/>
                </a:lnTo>
                <a:lnTo>
                  <a:pt x="18342" y="423396"/>
                </a:lnTo>
                <a:lnTo>
                  <a:pt x="6114" y="380730"/>
                </a:lnTo>
                <a:lnTo>
                  <a:pt x="0" y="337028"/>
                </a:lnTo>
                <a:lnTo>
                  <a:pt x="0" y="292980"/>
                </a:lnTo>
                <a:lnTo>
                  <a:pt x="6114" y="249278"/>
                </a:lnTo>
                <a:lnTo>
                  <a:pt x="18342" y="206612"/>
                </a:lnTo>
                <a:lnTo>
                  <a:pt x="36685" y="165672"/>
                </a:lnTo>
                <a:lnTo>
                  <a:pt x="61143" y="127149"/>
                </a:lnTo>
                <a:lnTo>
                  <a:pt x="91714" y="91733"/>
                </a:lnTo>
                <a:lnTo>
                  <a:pt x="127127" y="61155"/>
                </a:lnTo>
                <a:lnTo>
                  <a:pt x="165648" y="36693"/>
                </a:lnTo>
                <a:lnTo>
                  <a:pt x="206586" y="18346"/>
                </a:lnTo>
                <a:lnTo>
                  <a:pt x="249250" y="6115"/>
                </a:lnTo>
                <a:lnTo>
                  <a:pt x="292951" y="0"/>
                </a:lnTo>
                <a:lnTo>
                  <a:pt x="336996" y="0"/>
                </a:lnTo>
                <a:lnTo>
                  <a:pt x="380697" y="6115"/>
                </a:lnTo>
                <a:lnTo>
                  <a:pt x="423361" y="18346"/>
                </a:lnTo>
                <a:lnTo>
                  <a:pt x="464299" y="36693"/>
                </a:lnTo>
                <a:lnTo>
                  <a:pt x="502820" y="61155"/>
                </a:lnTo>
                <a:lnTo>
                  <a:pt x="538233" y="91733"/>
                </a:lnTo>
                <a:lnTo>
                  <a:pt x="568804" y="127149"/>
                </a:lnTo>
                <a:lnTo>
                  <a:pt x="593261" y="165672"/>
                </a:lnTo>
                <a:lnTo>
                  <a:pt x="611604" y="206612"/>
                </a:lnTo>
                <a:lnTo>
                  <a:pt x="623833" y="249278"/>
                </a:lnTo>
                <a:lnTo>
                  <a:pt x="629947" y="292980"/>
                </a:lnTo>
                <a:lnTo>
                  <a:pt x="629947" y="337028"/>
                </a:lnTo>
                <a:lnTo>
                  <a:pt x="623833" y="380730"/>
                </a:lnTo>
                <a:lnTo>
                  <a:pt x="611604" y="423396"/>
                </a:lnTo>
                <a:lnTo>
                  <a:pt x="593261" y="464336"/>
                </a:lnTo>
                <a:lnTo>
                  <a:pt x="568804" y="502859"/>
                </a:lnTo>
                <a:lnTo>
                  <a:pt x="538233" y="538275"/>
                </a:lnTo>
              </a:path>
            </a:pathLst>
          </a:custGeom>
          <a:ln w="23037">
            <a:solidFill>
              <a:srgbClr val="BAA9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 userDrawn="1"/>
        </p:nvSpPr>
        <p:spPr>
          <a:xfrm>
            <a:off x="7861085" y="641313"/>
            <a:ext cx="340995" cy="342900"/>
          </a:xfrm>
          <a:custGeom>
            <a:avLst/>
            <a:gdLst/>
            <a:ahLst/>
            <a:cxnLst/>
            <a:rect l="l" t="t" r="r" b="b"/>
            <a:pathLst>
              <a:path w="340995" h="342900">
                <a:moveTo>
                  <a:pt x="336754" y="65535"/>
                </a:moveTo>
                <a:lnTo>
                  <a:pt x="233479" y="65535"/>
                </a:lnTo>
                <a:lnTo>
                  <a:pt x="274130" y="23667"/>
                </a:lnTo>
                <a:lnTo>
                  <a:pt x="260800" y="10413"/>
                </a:lnTo>
                <a:lnTo>
                  <a:pt x="260524" y="6435"/>
                </a:lnTo>
                <a:lnTo>
                  <a:pt x="266912" y="0"/>
                </a:lnTo>
                <a:lnTo>
                  <a:pt x="271166" y="261"/>
                </a:lnTo>
                <a:lnTo>
                  <a:pt x="336754" y="65535"/>
                </a:lnTo>
                <a:close/>
              </a:path>
              <a:path w="340995" h="342900">
                <a:moveTo>
                  <a:pt x="6066" y="342485"/>
                </a:moveTo>
                <a:lnTo>
                  <a:pt x="4100" y="342147"/>
                </a:lnTo>
                <a:lnTo>
                  <a:pt x="184" y="338169"/>
                </a:lnTo>
                <a:lnTo>
                  <a:pt x="0" y="335942"/>
                </a:lnTo>
                <a:lnTo>
                  <a:pt x="2073" y="333900"/>
                </a:lnTo>
                <a:lnTo>
                  <a:pt x="61030" y="274953"/>
                </a:lnTo>
                <a:lnTo>
                  <a:pt x="51032" y="264969"/>
                </a:lnTo>
                <a:lnTo>
                  <a:pt x="53213" y="238552"/>
                </a:lnTo>
                <a:lnTo>
                  <a:pt x="53812" y="232839"/>
                </a:lnTo>
                <a:lnTo>
                  <a:pt x="53659" y="225175"/>
                </a:lnTo>
                <a:lnTo>
                  <a:pt x="212409" y="65320"/>
                </a:lnTo>
                <a:lnTo>
                  <a:pt x="212593" y="65182"/>
                </a:lnTo>
                <a:lnTo>
                  <a:pt x="192091" y="44770"/>
                </a:lnTo>
                <a:lnTo>
                  <a:pt x="191814" y="40792"/>
                </a:lnTo>
                <a:lnTo>
                  <a:pt x="198203" y="34342"/>
                </a:lnTo>
                <a:lnTo>
                  <a:pt x="202457" y="34618"/>
                </a:lnTo>
                <a:lnTo>
                  <a:pt x="233479" y="65535"/>
                </a:lnTo>
                <a:lnTo>
                  <a:pt x="336754" y="65535"/>
                </a:lnTo>
                <a:lnTo>
                  <a:pt x="337881" y="66657"/>
                </a:lnTo>
                <a:lnTo>
                  <a:pt x="317331" y="66657"/>
                </a:lnTo>
                <a:lnTo>
                  <a:pt x="308708" y="75534"/>
                </a:lnTo>
                <a:lnTo>
                  <a:pt x="222698" y="75534"/>
                </a:lnTo>
                <a:lnTo>
                  <a:pt x="69584" y="229706"/>
                </a:lnTo>
                <a:lnTo>
                  <a:pt x="67972" y="256261"/>
                </a:lnTo>
                <a:lnTo>
                  <a:pt x="85433" y="273877"/>
                </a:lnTo>
                <a:lnTo>
                  <a:pt x="133121" y="273877"/>
                </a:lnTo>
                <a:lnTo>
                  <a:pt x="125662" y="281388"/>
                </a:lnTo>
                <a:lnTo>
                  <a:pt x="67465" y="281388"/>
                </a:lnTo>
                <a:lnTo>
                  <a:pt x="6066" y="342485"/>
                </a:lnTo>
                <a:close/>
              </a:path>
              <a:path w="340995" h="342900">
                <a:moveTo>
                  <a:pt x="334409" y="79696"/>
                </a:moveTo>
                <a:lnTo>
                  <a:pt x="330277" y="79543"/>
                </a:lnTo>
                <a:lnTo>
                  <a:pt x="317331" y="66657"/>
                </a:lnTo>
                <a:lnTo>
                  <a:pt x="337881" y="66657"/>
                </a:lnTo>
                <a:lnTo>
                  <a:pt x="340736" y="69498"/>
                </a:lnTo>
                <a:lnTo>
                  <a:pt x="340813" y="73261"/>
                </a:lnTo>
                <a:lnTo>
                  <a:pt x="334409" y="79696"/>
                </a:lnTo>
                <a:close/>
              </a:path>
              <a:path w="340995" h="342900">
                <a:moveTo>
                  <a:pt x="257093" y="149057"/>
                </a:moveTo>
                <a:lnTo>
                  <a:pt x="236674" y="149057"/>
                </a:lnTo>
                <a:lnTo>
                  <a:pt x="266528" y="119015"/>
                </a:lnTo>
                <a:lnTo>
                  <a:pt x="222698" y="75534"/>
                </a:lnTo>
                <a:lnTo>
                  <a:pt x="308708" y="75534"/>
                </a:lnTo>
                <a:lnTo>
                  <a:pt x="276634" y="108555"/>
                </a:lnTo>
                <a:lnTo>
                  <a:pt x="297519" y="129382"/>
                </a:lnTo>
                <a:lnTo>
                  <a:pt x="276634" y="129382"/>
                </a:lnTo>
                <a:lnTo>
                  <a:pt x="257093" y="149057"/>
                </a:lnTo>
                <a:close/>
              </a:path>
              <a:path w="340995" h="342900">
                <a:moveTo>
                  <a:pt x="242281" y="163970"/>
                </a:moveTo>
                <a:lnTo>
                  <a:pt x="221854" y="163970"/>
                </a:lnTo>
                <a:lnTo>
                  <a:pt x="229655" y="156122"/>
                </a:lnTo>
                <a:lnTo>
                  <a:pt x="205636" y="132362"/>
                </a:lnTo>
                <a:lnTo>
                  <a:pt x="205559" y="129720"/>
                </a:lnTo>
                <a:lnTo>
                  <a:pt x="209921" y="125312"/>
                </a:lnTo>
                <a:lnTo>
                  <a:pt x="212716" y="125358"/>
                </a:lnTo>
                <a:lnTo>
                  <a:pt x="215020" y="127662"/>
                </a:lnTo>
                <a:lnTo>
                  <a:pt x="236674" y="149057"/>
                </a:lnTo>
                <a:lnTo>
                  <a:pt x="257093" y="149057"/>
                </a:lnTo>
                <a:lnTo>
                  <a:pt x="242281" y="163970"/>
                </a:lnTo>
                <a:close/>
              </a:path>
              <a:path w="340995" h="342900">
                <a:moveTo>
                  <a:pt x="300008" y="148458"/>
                </a:moveTo>
                <a:lnTo>
                  <a:pt x="295831" y="148350"/>
                </a:lnTo>
                <a:lnTo>
                  <a:pt x="276634" y="129382"/>
                </a:lnTo>
                <a:lnTo>
                  <a:pt x="297519" y="129382"/>
                </a:lnTo>
                <a:lnTo>
                  <a:pt x="306381" y="138213"/>
                </a:lnTo>
                <a:lnTo>
                  <a:pt x="306412" y="142022"/>
                </a:lnTo>
                <a:lnTo>
                  <a:pt x="300008" y="148458"/>
                </a:lnTo>
                <a:close/>
              </a:path>
              <a:path w="340995" h="342900">
                <a:moveTo>
                  <a:pt x="227454" y="178899"/>
                </a:moveTo>
                <a:lnTo>
                  <a:pt x="207034" y="178899"/>
                </a:lnTo>
                <a:lnTo>
                  <a:pt x="214851" y="171020"/>
                </a:lnTo>
                <a:lnTo>
                  <a:pt x="203931" y="160207"/>
                </a:lnTo>
                <a:lnTo>
                  <a:pt x="203824" y="157565"/>
                </a:lnTo>
                <a:lnTo>
                  <a:pt x="208232" y="153157"/>
                </a:lnTo>
                <a:lnTo>
                  <a:pt x="210981" y="153219"/>
                </a:lnTo>
                <a:lnTo>
                  <a:pt x="221854" y="163970"/>
                </a:lnTo>
                <a:lnTo>
                  <a:pt x="242281" y="163970"/>
                </a:lnTo>
                <a:lnTo>
                  <a:pt x="227454" y="178899"/>
                </a:lnTo>
                <a:close/>
              </a:path>
              <a:path w="340995" h="342900">
                <a:moveTo>
                  <a:pt x="212642" y="193812"/>
                </a:moveTo>
                <a:lnTo>
                  <a:pt x="192229" y="193812"/>
                </a:lnTo>
                <a:lnTo>
                  <a:pt x="200031" y="185948"/>
                </a:lnTo>
                <a:lnTo>
                  <a:pt x="189096" y="175136"/>
                </a:lnTo>
                <a:lnTo>
                  <a:pt x="189019" y="172509"/>
                </a:lnTo>
                <a:lnTo>
                  <a:pt x="193381" y="168086"/>
                </a:lnTo>
                <a:lnTo>
                  <a:pt x="196176" y="168132"/>
                </a:lnTo>
                <a:lnTo>
                  <a:pt x="207034" y="178899"/>
                </a:lnTo>
                <a:lnTo>
                  <a:pt x="227454" y="178899"/>
                </a:lnTo>
                <a:lnTo>
                  <a:pt x="212642" y="193812"/>
                </a:lnTo>
                <a:close/>
              </a:path>
              <a:path w="340995" h="342900">
                <a:moveTo>
                  <a:pt x="197830" y="208725"/>
                </a:moveTo>
                <a:lnTo>
                  <a:pt x="177409" y="208725"/>
                </a:lnTo>
                <a:lnTo>
                  <a:pt x="185226" y="200862"/>
                </a:lnTo>
                <a:lnTo>
                  <a:pt x="161207" y="177102"/>
                </a:lnTo>
                <a:lnTo>
                  <a:pt x="161115" y="174460"/>
                </a:lnTo>
                <a:lnTo>
                  <a:pt x="165492" y="170052"/>
                </a:lnTo>
                <a:lnTo>
                  <a:pt x="168271" y="170113"/>
                </a:lnTo>
                <a:lnTo>
                  <a:pt x="192229" y="193812"/>
                </a:lnTo>
                <a:lnTo>
                  <a:pt x="212642" y="193812"/>
                </a:lnTo>
                <a:lnTo>
                  <a:pt x="197830" y="208725"/>
                </a:lnTo>
                <a:close/>
              </a:path>
              <a:path w="340995" h="342900">
                <a:moveTo>
                  <a:pt x="183018" y="223639"/>
                </a:moveTo>
                <a:lnTo>
                  <a:pt x="162604" y="223639"/>
                </a:lnTo>
                <a:lnTo>
                  <a:pt x="170421" y="215760"/>
                </a:lnTo>
                <a:lnTo>
                  <a:pt x="159487" y="204963"/>
                </a:lnTo>
                <a:lnTo>
                  <a:pt x="159395" y="202336"/>
                </a:lnTo>
                <a:lnTo>
                  <a:pt x="163772" y="197913"/>
                </a:lnTo>
                <a:lnTo>
                  <a:pt x="166551" y="197959"/>
                </a:lnTo>
                <a:lnTo>
                  <a:pt x="177409" y="208725"/>
                </a:lnTo>
                <a:lnTo>
                  <a:pt x="197830" y="208725"/>
                </a:lnTo>
                <a:lnTo>
                  <a:pt x="183018" y="223639"/>
                </a:lnTo>
                <a:close/>
              </a:path>
              <a:path w="340995" h="342900">
                <a:moveTo>
                  <a:pt x="168206" y="238552"/>
                </a:moveTo>
                <a:lnTo>
                  <a:pt x="147784" y="238552"/>
                </a:lnTo>
                <a:lnTo>
                  <a:pt x="155601" y="230689"/>
                </a:lnTo>
                <a:lnTo>
                  <a:pt x="144667" y="219876"/>
                </a:lnTo>
                <a:lnTo>
                  <a:pt x="144575" y="217234"/>
                </a:lnTo>
                <a:lnTo>
                  <a:pt x="148952" y="212826"/>
                </a:lnTo>
                <a:lnTo>
                  <a:pt x="151731" y="212888"/>
                </a:lnTo>
                <a:lnTo>
                  <a:pt x="162604" y="223639"/>
                </a:lnTo>
                <a:lnTo>
                  <a:pt x="183018" y="223639"/>
                </a:lnTo>
                <a:lnTo>
                  <a:pt x="168206" y="238552"/>
                </a:lnTo>
                <a:close/>
              </a:path>
              <a:path w="340995" h="342900">
                <a:moveTo>
                  <a:pt x="133121" y="273877"/>
                </a:moveTo>
                <a:lnTo>
                  <a:pt x="85433" y="273877"/>
                </a:lnTo>
                <a:lnTo>
                  <a:pt x="113399" y="273171"/>
                </a:lnTo>
                <a:lnTo>
                  <a:pt x="140797" y="245587"/>
                </a:lnTo>
                <a:lnTo>
                  <a:pt x="116778" y="221857"/>
                </a:lnTo>
                <a:lnTo>
                  <a:pt x="116686" y="219215"/>
                </a:lnTo>
                <a:lnTo>
                  <a:pt x="121062" y="214792"/>
                </a:lnTo>
                <a:lnTo>
                  <a:pt x="123842" y="214869"/>
                </a:lnTo>
                <a:lnTo>
                  <a:pt x="147784" y="238552"/>
                </a:lnTo>
                <a:lnTo>
                  <a:pt x="168206" y="238552"/>
                </a:lnTo>
                <a:lnTo>
                  <a:pt x="133121" y="273877"/>
                </a:lnTo>
                <a:close/>
              </a:path>
              <a:path w="340995" h="342900">
                <a:moveTo>
                  <a:pt x="76894" y="290818"/>
                </a:moveTo>
                <a:lnTo>
                  <a:pt x="67465" y="281388"/>
                </a:lnTo>
                <a:lnTo>
                  <a:pt x="125662" y="281388"/>
                </a:lnTo>
                <a:lnTo>
                  <a:pt x="117699" y="289405"/>
                </a:lnTo>
                <a:lnTo>
                  <a:pt x="113153" y="289589"/>
                </a:lnTo>
                <a:lnTo>
                  <a:pt x="104338" y="289774"/>
                </a:lnTo>
                <a:lnTo>
                  <a:pt x="76894" y="290818"/>
                </a:lnTo>
                <a:close/>
              </a:path>
            </a:pathLst>
          </a:custGeom>
          <a:solidFill>
            <a:srgbClr val="BAA9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/>
          <p:cNvSpPr/>
          <p:nvPr userDrawn="1"/>
        </p:nvSpPr>
        <p:spPr>
          <a:xfrm>
            <a:off x="8033233" y="949993"/>
            <a:ext cx="137160" cy="86360"/>
          </a:xfrm>
          <a:custGeom>
            <a:avLst/>
            <a:gdLst/>
            <a:ahLst/>
            <a:cxnLst/>
            <a:rect l="l" t="t" r="r" b="b"/>
            <a:pathLst>
              <a:path w="137159" h="86359">
                <a:moveTo>
                  <a:pt x="130381" y="41953"/>
                </a:moveTo>
                <a:lnTo>
                  <a:pt x="103409" y="41953"/>
                </a:lnTo>
                <a:lnTo>
                  <a:pt x="112508" y="39656"/>
                </a:lnTo>
                <a:lnTo>
                  <a:pt x="117614" y="34169"/>
                </a:lnTo>
                <a:lnTo>
                  <a:pt x="120479" y="26300"/>
                </a:lnTo>
                <a:lnTo>
                  <a:pt x="121639" y="17252"/>
                </a:lnTo>
                <a:lnTo>
                  <a:pt x="121593" y="7479"/>
                </a:lnTo>
                <a:lnTo>
                  <a:pt x="121416" y="3993"/>
                </a:lnTo>
                <a:lnTo>
                  <a:pt x="124687" y="399"/>
                </a:lnTo>
                <a:lnTo>
                  <a:pt x="128926" y="184"/>
                </a:lnTo>
                <a:lnTo>
                  <a:pt x="133563" y="0"/>
                </a:lnTo>
                <a:lnTo>
                  <a:pt x="136758" y="3240"/>
                </a:lnTo>
                <a:lnTo>
                  <a:pt x="136937" y="8232"/>
                </a:lnTo>
                <a:lnTo>
                  <a:pt x="136540" y="23144"/>
                </a:lnTo>
                <a:lnTo>
                  <a:pt x="133638" y="35947"/>
                </a:lnTo>
                <a:lnTo>
                  <a:pt x="130381" y="41953"/>
                </a:lnTo>
                <a:close/>
              </a:path>
              <a:path w="137159" h="86359">
                <a:moveTo>
                  <a:pt x="7663" y="85763"/>
                </a:moveTo>
                <a:lnTo>
                  <a:pt x="3609" y="85763"/>
                </a:lnTo>
                <a:lnTo>
                  <a:pt x="245" y="82614"/>
                </a:lnTo>
                <a:lnTo>
                  <a:pt x="0" y="78529"/>
                </a:lnTo>
                <a:lnTo>
                  <a:pt x="10" y="72163"/>
                </a:lnTo>
                <a:lnTo>
                  <a:pt x="19580" y="28997"/>
                </a:lnTo>
                <a:lnTo>
                  <a:pt x="44097" y="23420"/>
                </a:lnTo>
                <a:lnTo>
                  <a:pt x="59238" y="26554"/>
                </a:lnTo>
                <a:lnTo>
                  <a:pt x="76249" y="33635"/>
                </a:lnTo>
                <a:lnTo>
                  <a:pt x="83345" y="37153"/>
                </a:lnTo>
                <a:lnTo>
                  <a:pt x="87963" y="38757"/>
                </a:lnTo>
                <a:lnTo>
                  <a:pt x="37278" y="38757"/>
                </a:lnTo>
                <a:lnTo>
                  <a:pt x="28012" y="41837"/>
                </a:lnTo>
                <a:lnTo>
                  <a:pt x="20183" y="51230"/>
                </a:lnTo>
                <a:lnTo>
                  <a:pt x="16468" y="63049"/>
                </a:lnTo>
                <a:lnTo>
                  <a:pt x="15469" y="72163"/>
                </a:lnTo>
                <a:lnTo>
                  <a:pt x="15381" y="78529"/>
                </a:lnTo>
                <a:lnTo>
                  <a:pt x="15587" y="81862"/>
                </a:lnTo>
                <a:lnTo>
                  <a:pt x="12347" y="85502"/>
                </a:lnTo>
                <a:lnTo>
                  <a:pt x="7663" y="85763"/>
                </a:lnTo>
                <a:close/>
              </a:path>
              <a:path w="137159" h="86359">
                <a:moveTo>
                  <a:pt x="104374" y="57299"/>
                </a:moveTo>
                <a:lnTo>
                  <a:pt x="88328" y="55207"/>
                </a:lnTo>
                <a:lnTo>
                  <a:pt x="75450" y="50488"/>
                </a:lnTo>
                <a:lnTo>
                  <a:pt x="68878" y="47105"/>
                </a:lnTo>
                <a:lnTo>
                  <a:pt x="58817" y="42642"/>
                </a:lnTo>
                <a:lnTo>
                  <a:pt x="47915" y="39443"/>
                </a:lnTo>
                <a:lnTo>
                  <a:pt x="37278" y="38757"/>
                </a:lnTo>
                <a:lnTo>
                  <a:pt x="87963" y="38757"/>
                </a:lnTo>
                <a:lnTo>
                  <a:pt x="93043" y="40522"/>
                </a:lnTo>
                <a:lnTo>
                  <a:pt x="103409" y="41953"/>
                </a:lnTo>
                <a:lnTo>
                  <a:pt x="130381" y="41953"/>
                </a:lnTo>
                <a:lnTo>
                  <a:pt x="128269" y="45846"/>
                </a:lnTo>
                <a:lnTo>
                  <a:pt x="120448" y="52803"/>
                </a:lnTo>
                <a:lnTo>
                  <a:pt x="104374" y="57299"/>
                </a:lnTo>
                <a:close/>
              </a:path>
            </a:pathLst>
          </a:custGeom>
          <a:solidFill>
            <a:srgbClr val="BAA9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/>
          <p:nvPr userDrawn="1"/>
        </p:nvSpPr>
        <p:spPr>
          <a:xfrm>
            <a:off x="8082441" y="905108"/>
            <a:ext cx="137160" cy="86360"/>
          </a:xfrm>
          <a:custGeom>
            <a:avLst/>
            <a:gdLst/>
            <a:ahLst/>
            <a:cxnLst/>
            <a:rect l="l" t="t" r="r" b="b"/>
            <a:pathLst>
              <a:path w="137159" h="86359">
                <a:moveTo>
                  <a:pt x="130387" y="42030"/>
                </a:moveTo>
                <a:lnTo>
                  <a:pt x="103409" y="42030"/>
                </a:lnTo>
                <a:lnTo>
                  <a:pt x="112508" y="39733"/>
                </a:lnTo>
                <a:lnTo>
                  <a:pt x="117620" y="34246"/>
                </a:lnTo>
                <a:lnTo>
                  <a:pt x="120485" y="26376"/>
                </a:lnTo>
                <a:lnTo>
                  <a:pt x="121642" y="17329"/>
                </a:lnTo>
                <a:lnTo>
                  <a:pt x="121593" y="7556"/>
                </a:lnTo>
                <a:lnTo>
                  <a:pt x="121416" y="4070"/>
                </a:lnTo>
                <a:lnTo>
                  <a:pt x="124687" y="476"/>
                </a:lnTo>
                <a:lnTo>
                  <a:pt x="133702" y="0"/>
                </a:lnTo>
                <a:lnTo>
                  <a:pt x="136758" y="3332"/>
                </a:lnTo>
                <a:lnTo>
                  <a:pt x="136938" y="8309"/>
                </a:lnTo>
                <a:lnTo>
                  <a:pt x="136542" y="23221"/>
                </a:lnTo>
                <a:lnTo>
                  <a:pt x="133644" y="36024"/>
                </a:lnTo>
                <a:lnTo>
                  <a:pt x="130387" y="42030"/>
                </a:lnTo>
                <a:close/>
              </a:path>
              <a:path w="137159" h="86359">
                <a:moveTo>
                  <a:pt x="7648" y="85840"/>
                </a:moveTo>
                <a:lnTo>
                  <a:pt x="3609" y="85840"/>
                </a:lnTo>
                <a:lnTo>
                  <a:pt x="245" y="82691"/>
                </a:lnTo>
                <a:lnTo>
                  <a:pt x="0" y="78621"/>
                </a:lnTo>
                <a:lnTo>
                  <a:pt x="10" y="72249"/>
                </a:lnTo>
                <a:lnTo>
                  <a:pt x="19596" y="29074"/>
                </a:lnTo>
                <a:lnTo>
                  <a:pt x="44122" y="23491"/>
                </a:lnTo>
                <a:lnTo>
                  <a:pt x="59260" y="26633"/>
                </a:lnTo>
                <a:lnTo>
                  <a:pt x="76249" y="33712"/>
                </a:lnTo>
                <a:lnTo>
                  <a:pt x="83345" y="37229"/>
                </a:lnTo>
                <a:lnTo>
                  <a:pt x="87951" y="38830"/>
                </a:lnTo>
                <a:lnTo>
                  <a:pt x="37321" y="38830"/>
                </a:lnTo>
                <a:lnTo>
                  <a:pt x="28058" y="41898"/>
                </a:lnTo>
                <a:lnTo>
                  <a:pt x="15378" y="78621"/>
                </a:lnTo>
                <a:lnTo>
                  <a:pt x="15572" y="81969"/>
                </a:lnTo>
                <a:lnTo>
                  <a:pt x="12332" y="85579"/>
                </a:lnTo>
                <a:lnTo>
                  <a:pt x="7648" y="85840"/>
                </a:lnTo>
                <a:close/>
              </a:path>
              <a:path w="137159" h="86359">
                <a:moveTo>
                  <a:pt x="104400" y="57370"/>
                </a:moveTo>
                <a:lnTo>
                  <a:pt x="88353" y="55278"/>
                </a:lnTo>
                <a:lnTo>
                  <a:pt x="75465" y="50562"/>
                </a:lnTo>
                <a:lnTo>
                  <a:pt x="68893" y="47182"/>
                </a:lnTo>
                <a:lnTo>
                  <a:pt x="58843" y="42725"/>
                </a:lnTo>
                <a:lnTo>
                  <a:pt x="47951" y="39523"/>
                </a:lnTo>
                <a:lnTo>
                  <a:pt x="37321" y="38830"/>
                </a:lnTo>
                <a:lnTo>
                  <a:pt x="87951" y="38830"/>
                </a:lnTo>
                <a:lnTo>
                  <a:pt x="93043" y="40599"/>
                </a:lnTo>
                <a:lnTo>
                  <a:pt x="103409" y="42030"/>
                </a:lnTo>
                <a:lnTo>
                  <a:pt x="130387" y="42030"/>
                </a:lnTo>
                <a:lnTo>
                  <a:pt x="128276" y="45923"/>
                </a:lnTo>
                <a:lnTo>
                  <a:pt x="120448" y="52880"/>
                </a:lnTo>
                <a:lnTo>
                  <a:pt x="104400" y="57370"/>
                </a:lnTo>
                <a:close/>
              </a:path>
            </a:pathLst>
          </a:custGeom>
          <a:solidFill>
            <a:srgbClr val="BAA9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/>
          <p:cNvSpPr/>
          <p:nvPr userDrawn="1"/>
        </p:nvSpPr>
        <p:spPr>
          <a:xfrm>
            <a:off x="7818770" y="647879"/>
            <a:ext cx="66675" cy="66675"/>
          </a:xfrm>
          <a:custGeom>
            <a:avLst/>
            <a:gdLst/>
            <a:ahLst/>
            <a:cxnLst/>
            <a:rect l="l" t="t" r="r" b="b"/>
            <a:pathLst>
              <a:path w="66675" h="66675">
                <a:moveTo>
                  <a:pt x="33202" y="66426"/>
                </a:moveTo>
                <a:lnTo>
                  <a:pt x="20292" y="63812"/>
                </a:lnTo>
                <a:lnTo>
                  <a:pt x="9736" y="56689"/>
                </a:lnTo>
                <a:lnTo>
                  <a:pt x="2613" y="46133"/>
                </a:lnTo>
                <a:lnTo>
                  <a:pt x="0" y="33221"/>
                </a:lnTo>
                <a:lnTo>
                  <a:pt x="2613" y="20300"/>
                </a:lnTo>
                <a:lnTo>
                  <a:pt x="9736" y="9739"/>
                </a:lnTo>
                <a:lnTo>
                  <a:pt x="20292" y="2614"/>
                </a:lnTo>
                <a:lnTo>
                  <a:pt x="33202" y="0"/>
                </a:lnTo>
                <a:lnTo>
                  <a:pt x="46116" y="2614"/>
                </a:lnTo>
                <a:lnTo>
                  <a:pt x="56676" y="9739"/>
                </a:lnTo>
                <a:lnTo>
                  <a:pt x="60469" y="15358"/>
                </a:lnTo>
                <a:lnTo>
                  <a:pt x="23358" y="15358"/>
                </a:lnTo>
                <a:lnTo>
                  <a:pt x="15357" y="23360"/>
                </a:lnTo>
                <a:lnTo>
                  <a:pt x="15357" y="43066"/>
                </a:lnTo>
                <a:lnTo>
                  <a:pt x="23358" y="51067"/>
                </a:lnTo>
                <a:lnTo>
                  <a:pt x="60472" y="51067"/>
                </a:lnTo>
                <a:lnTo>
                  <a:pt x="56676" y="56689"/>
                </a:lnTo>
                <a:lnTo>
                  <a:pt x="46116" y="63812"/>
                </a:lnTo>
                <a:lnTo>
                  <a:pt x="33202" y="66426"/>
                </a:lnTo>
                <a:close/>
              </a:path>
              <a:path w="66675" h="66675">
                <a:moveTo>
                  <a:pt x="60472" y="51067"/>
                </a:moveTo>
                <a:lnTo>
                  <a:pt x="43062" y="51067"/>
                </a:lnTo>
                <a:lnTo>
                  <a:pt x="51063" y="43066"/>
                </a:lnTo>
                <a:lnTo>
                  <a:pt x="51063" y="23360"/>
                </a:lnTo>
                <a:lnTo>
                  <a:pt x="43062" y="15358"/>
                </a:lnTo>
                <a:lnTo>
                  <a:pt x="60469" y="15358"/>
                </a:lnTo>
                <a:lnTo>
                  <a:pt x="63805" y="20300"/>
                </a:lnTo>
                <a:lnTo>
                  <a:pt x="66421" y="33221"/>
                </a:lnTo>
                <a:lnTo>
                  <a:pt x="63805" y="46133"/>
                </a:lnTo>
                <a:lnTo>
                  <a:pt x="60472" y="51067"/>
                </a:lnTo>
                <a:close/>
              </a:path>
            </a:pathLst>
          </a:custGeom>
          <a:solidFill>
            <a:srgbClr val="BAA9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/>
          <p:cNvSpPr/>
          <p:nvPr userDrawn="1"/>
        </p:nvSpPr>
        <p:spPr>
          <a:xfrm>
            <a:off x="7929764" y="582552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517" y="59039"/>
                </a:moveTo>
                <a:lnTo>
                  <a:pt x="18037" y="56714"/>
                </a:lnTo>
                <a:lnTo>
                  <a:pt x="8653" y="50378"/>
                </a:lnTo>
                <a:lnTo>
                  <a:pt x="2322" y="40993"/>
                </a:lnTo>
                <a:lnTo>
                  <a:pt x="0" y="29519"/>
                </a:lnTo>
                <a:lnTo>
                  <a:pt x="2322" y="18038"/>
                </a:lnTo>
                <a:lnTo>
                  <a:pt x="8653" y="8654"/>
                </a:lnTo>
                <a:lnTo>
                  <a:pt x="18037" y="2323"/>
                </a:lnTo>
                <a:lnTo>
                  <a:pt x="29517" y="0"/>
                </a:lnTo>
                <a:lnTo>
                  <a:pt x="40996" y="2323"/>
                </a:lnTo>
                <a:lnTo>
                  <a:pt x="50380" y="8654"/>
                </a:lnTo>
                <a:lnTo>
                  <a:pt x="54903" y="15358"/>
                </a:lnTo>
                <a:lnTo>
                  <a:pt x="21700" y="15358"/>
                </a:lnTo>
                <a:lnTo>
                  <a:pt x="15357" y="21717"/>
                </a:lnTo>
                <a:lnTo>
                  <a:pt x="15357" y="37321"/>
                </a:lnTo>
                <a:lnTo>
                  <a:pt x="21700" y="43680"/>
                </a:lnTo>
                <a:lnTo>
                  <a:pt x="54898" y="43680"/>
                </a:lnTo>
                <a:lnTo>
                  <a:pt x="50380" y="50378"/>
                </a:lnTo>
                <a:lnTo>
                  <a:pt x="40996" y="56714"/>
                </a:lnTo>
                <a:lnTo>
                  <a:pt x="29517" y="59039"/>
                </a:lnTo>
                <a:close/>
              </a:path>
              <a:path w="59054" h="59054">
                <a:moveTo>
                  <a:pt x="54898" y="43680"/>
                </a:moveTo>
                <a:lnTo>
                  <a:pt x="37334" y="43680"/>
                </a:lnTo>
                <a:lnTo>
                  <a:pt x="43676" y="37321"/>
                </a:lnTo>
                <a:lnTo>
                  <a:pt x="43676" y="21717"/>
                </a:lnTo>
                <a:lnTo>
                  <a:pt x="37334" y="15358"/>
                </a:lnTo>
                <a:lnTo>
                  <a:pt x="54903" y="15358"/>
                </a:lnTo>
                <a:lnTo>
                  <a:pt x="56711" y="18038"/>
                </a:lnTo>
                <a:lnTo>
                  <a:pt x="59034" y="29519"/>
                </a:lnTo>
                <a:lnTo>
                  <a:pt x="56711" y="40993"/>
                </a:lnTo>
                <a:lnTo>
                  <a:pt x="54898" y="43680"/>
                </a:lnTo>
                <a:close/>
              </a:path>
            </a:pathLst>
          </a:custGeom>
          <a:solidFill>
            <a:srgbClr val="BAA9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9"/>
          <p:cNvSpPr/>
          <p:nvPr userDrawn="1"/>
        </p:nvSpPr>
        <p:spPr>
          <a:xfrm>
            <a:off x="8000792" y="56911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517" y="59039"/>
                </a:moveTo>
                <a:lnTo>
                  <a:pt x="18037" y="56714"/>
                </a:lnTo>
                <a:lnTo>
                  <a:pt x="8653" y="50378"/>
                </a:lnTo>
                <a:lnTo>
                  <a:pt x="2322" y="40993"/>
                </a:lnTo>
                <a:lnTo>
                  <a:pt x="0" y="29519"/>
                </a:lnTo>
                <a:lnTo>
                  <a:pt x="2322" y="18038"/>
                </a:lnTo>
                <a:lnTo>
                  <a:pt x="8653" y="8654"/>
                </a:lnTo>
                <a:lnTo>
                  <a:pt x="18037" y="2323"/>
                </a:lnTo>
                <a:lnTo>
                  <a:pt x="29517" y="0"/>
                </a:lnTo>
                <a:lnTo>
                  <a:pt x="40996" y="2323"/>
                </a:lnTo>
                <a:lnTo>
                  <a:pt x="50380" y="8654"/>
                </a:lnTo>
                <a:lnTo>
                  <a:pt x="54903" y="15358"/>
                </a:lnTo>
                <a:lnTo>
                  <a:pt x="21700" y="15358"/>
                </a:lnTo>
                <a:lnTo>
                  <a:pt x="15357" y="21717"/>
                </a:lnTo>
                <a:lnTo>
                  <a:pt x="15357" y="37321"/>
                </a:lnTo>
                <a:lnTo>
                  <a:pt x="21700" y="43680"/>
                </a:lnTo>
                <a:lnTo>
                  <a:pt x="54898" y="43680"/>
                </a:lnTo>
                <a:lnTo>
                  <a:pt x="50380" y="50378"/>
                </a:lnTo>
                <a:lnTo>
                  <a:pt x="40996" y="56714"/>
                </a:lnTo>
                <a:lnTo>
                  <a:pt x="29517" y="59039"/>
                </a:lnTo>
                <a:close/>
              </a:path>
              <a:path w="59054" h="59054">
                <a:moveTo>
                  <a:pt x="54898" y="43680"/>
                </a:moveTo>
                <a:lnTo>
                  <a:pt x="37334" y="43680"/>
                </a:lnTo>
                <a:lnTo>
                  <a:pt x="43676" y="37321"/>
                </a:lnTo>
                <a:lnTo>
                  <a:pt x="43676" y="21717"/>
                </a:lnTo>
                <a:lnTo>
                  <a:pt x="37334" y="15358"/>
                </a:lnTo>
                <a:lnTo>
                  <a:pt x="54903" y="15358"/>
                </a:lnTo>
                <a:lnTo>
                  <a:pt x="56711" y="18038"/>
                </a:lnTo>
                <a:lnTo>
                  <a:pt x="59034" y="29519"/>
                </a:lnTo>
                <a:lnTo>
                  <a:pt x="56711" y="40993"/>
                </a:lnTo>
                <a:lnTo>
                  <a:pt x="54898" y="43680"/>
                </a:lnTo>
                <a:close/>
              </a:path>
            </a:pathLst>
          </a:custGeom>
          <a:solidFill>
            <a:srgbClr val="BAA9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/>
          <p:nvPr userDrawn="1"/>
        </p:nvSpPr>
        <p:spPr>
          <a:xfrm>
            <a:off x="7786747" y="727501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517" y="59039"/>
                </a:moveTo>
                <a:lnTo>
                  <a:pt x="18037" y="56714"/>
                </a:lnTo>
                <a:lnTo>
                  <a:pt x="8653" y="50378"/>
                </a:lnTo>
                <a:lnTo>
                  <a:pt x="2322" y="40993"/>
                </a:lnTo>
                <a:lnTo>
                  <a:pt x="0" y="29519"/>
                </a:lnTo>
                <a:lnTo>
                  <a:pt x="2322" y="18038"/>
                </a:lnTo>
                <a:lnTo>
                  <a:pt x="8653" y="8654"/>
                </a:lnTo>
                <a:lnTo>
                  <a:pt x="18037" y="2323"/>
                </a:lnTo>
                <a:lnTo>
                  <a:pt x="29517" y="0"/>
                </a:lnTo>
                <a:lnTo>
                  <a:pt x="40996" y="2323"/>
                </a:lnTo>
                <a:lnTo>
                  <a:pt x="50380" y="8654"/>
                </a:lnTo>
                <a:lnTo>
                  <a:pt x="54903" y="15358"/>
                </a:lnTo>
                <a:lnTo>
                  <a:pt x="21700" y="15358"/>
                </a:lnTo>
                <a:lnTo>
                  <a:pt x="15357" y="21717"/>
                </a:lnTo>
                <a:lnTo>
                  <a:pt x="15357" y="37321"/>
                </a:lnTo>
                <a:lnTo>
                  <a:pt x="21700" y="43680"/>
                </a:lnTo>
                <a:lnTo>
                  <a:pt x="54898" y="43680"/>
                </a:lnTo>
                <a:lnTo>
                  <a:pt x="50380" y="50378"/>
                </a:lnTo>
                <a:lnTo>
                  <a:pt x="40996" y="56714"/>
                </a:lnTo>
                <a:lnTo>
                  <a:pt x="29517" y="59039"/>
                </a:lnTo>
                <a:close/>
              </a:path>
              <a:path w="59054" h="59054">
                <a:moveTo>
                  <a:pt x="54898" y="43680"/>
                </a:moveTo>
                <a:lnTo>
                  <a:pt x="37334" y="43680"/>
                </a:lnTo>
                <a:lnTo>
                  <a:pt x="43676" y="37321"/>
                </a:lnTo>
                <a:lnTo>
                  <a:pt x="43676" y="21717"/>
                </a:lnTo>
                <a:lnTo>
                  <a:pt x="37334" y="15358"/>
                </a:lnTo>
                <a:lnTo>
                  <a:pt x="54903" y="15358"/>
                </a:lnTo>
                <a:lnTo>
                  <a:pt x="56711" y="18038"/>
                </a:lnTo>
                <a:lnTo>
                  <a:pt x="59034" y="29519"/>
                </a:lnTo>
                <a:lnTo>
                  <a:pt x="56711" y="40993"/>
                </a:lnTo>
                <a:lnTo>
                  <a:pt x="54898" y="43680"/>
                </a:lnTo>
                <a:close/>
              </a:path>
            </a:pathLst>
          </a:custGeom>
          <a:solidFill>
            <a:srgbClr val="BAA9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/>
          <p:cNvSpPr/>
          <p:nvPr userDrawn="1"/>
        </p:nvSpPr>
        <p:spPr>
          <a:xfrm>
            <a:off x="7970901" y="63652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9517" y="59039"/>
                </a:moveTo>
                <a:lnTo>
                  <a:pt x="18037" y="56714"/>
                </a:lnTo>
                <a:lnTo>
                  <a:pt x="8653" y="50378"/>
                </a:lnTo>
                <a:lnTo>
                  <a:pt x="2322" y="40993"/>
                </a:lnTo>
                <a:lnTo>
                  <a:pt x="0" y="29519"/>
                </a:lnTo>
                <a:lnTo>
                  <a:pt x="2322" y="18038"/>
                </a:lnTo>
                <a:lnTo>
                  <a:pt x="8653" y="8654"/>
                </a:lnTo>
                <a:lnTo>
                  <a:pt x="18037" y="2323"/>
                </a:lnTo>
                <a:lnTo>
                  <a:pt x="29517" y="0"/>
                </a:lnTo>
                <a:lnTo>
                  <a:pt x="40996" y="2323"/>
                </a:lnTo>
                <a:lnTo>
                  <a:pt x="50380" y="8654"/>
                </a:lnTo>
                <a:lnTo>
                  <a:pt x="54903" y="15358"/>
                </a:lnTo>
                <a:lnTo>
                  <a:pt x="21700" y="15358"/>
                </a:lnTo>
                <a:lnTo>
                  <a:pt x="15357" y="21717"/>
                </a:lnTo>
                <a:lnTo>
                  <a:pt x="15357" y="37321"/>
                </a:lnTo>
                <a:lnTo>
                  <a:pt x="21700" y="43680"/>
                </a:lnTo>
                <a:lnTo>
                  <a:pt x="54898" y="43680"/>
                </a:lnTo>
                <a:lnTo>
                  <a:pt x="50380" y="50378"/>
                </a:lnTo>
                <a:lnTo>
                  <a:pt x="40996" y="56714"/>
                </a:lnTo>
                <a:lnTo>
                  <a:pt x="29517" y="59039"/>
                </a:lnTo>
                <a:close/>
              </a:path>
              <a:path w="59054" h="59054">
                <a:moveTo>
                  <a:pt x="54898" y="43680"/>
                </a:moveTo>
                <a:lnTo>
                  <a:pt x="37334" y="43680"/>
                </a:lnTo>
                <a:lnTo>
                  <a:pt x="43676" y="37321"/>
                </a:lnTo>
                <a:lnTo>
                  <a:pt x="43676" y="21717"/>
                </a:lnTo>
                <a:lnTo>
                  <a:pt x="37334" y="15358"/>
                </a:lnTo>
                <a:lnTo>
                  <a:pt x="54903" y="15358"/>
                </a:lnTo>
                <a:lnTo>
                  <a:pt x="56711" y="18038"/>
                </a:lnTo>
                <a:lnTo>
                  <a:pt x="59034" y="29519"/>
                </a:lnTo>
                <a:lnTo>
                  <a:pt x="56711" y="40993"/>
                </a:lnTo>
                <a:lnTo>
                  <a:pt x="54898" y="43680"/>
                </a:lnTo>
                <a:close/>
              </a:path>
            </a:pathLst>
          </a:custGeom>
          <a:solidFill>
            <a:srgbClr val="BAA9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7892266" y="645435"/>
            <a:ext cx="66675" cy="66675"/>
          </a:xfrm>
          <a:custGeom>
            <a:avLst/>
            <a:gdLst/>
            <a:ahLst/>
            <a:cxnLst/>
            <a:rect l="l" t="t" r="r" b="b"/>
            <a:pathLst>
              <a:path w="66675" h="66675">
                <a:moveTo>
                  <a:pt x="38832" y="66370"/>
                </a:moveTo>
                <a:lnTo>
                  <a:pt x="33196" y="66370"/>
                </a:lnTo>
                <a:lnTo>
                  <a:pt x="24710" y="65272"/>
                </a:lnTo>
                <a:lnTo>
                  <a:pt x="126" y="35372"/>
                </a:lnTo>
                <a:lnTo>
                  <a:pt x="0" y="30941"/>
                </a:lnTo>
                <a:lnTo>
                  <a:pt x="1053" y="24563"/>
                </a:lnTo>
                <a:lnTo>
                  <a:pt x="35276" y="0"/>
                </a:lnTo>
                <a:lnTo>
                  <a:pt x="41750" y="1064"/>
                </a:lnTo>
                <a:lnTo>
                  <a:pt x="47885" y="3375"/>
                </a:lnTo>
                <a:lnTo>
                  <a:pt x="53374" y="6789"/>
                </a:lnTo>
                <a:lnTo>
                  <a:pt x="58088" y="11211"/>
                </a:lnTo>
                <a:lnTo>
                  <a:pt x="60549" y="14657"/>
                </a:lnTo>
                <a:lnTo>
                  <a:pt x="33119" y="14657"/>
                </a:lnTo>
                <a:lnTo>
                  <a:pt x="28358" y="15302"/>
                </a:lnTo>
                <a:lnTo>
                  <a:pt x="24212" y="17698"/>
                </a:lnTo>
                <a:lnTo>
                  <a:pt x="18902" y="22383"/>
                </a:lnTo>
                <a:lnTo>
                  <a:pt x="15901" y="28539"/>
                </a:lnTo>
                <a:lnTo>
                  <a:pt x="15420" y="35372"/>
                </a:lnTo>
                <a:lnTo>
                  <a:pt x="17669" y="42087"/>
                </a:lnTo>
                <a:lnTo>
                  <a:pt x="22368" y="47403"/>
                </a:lnTo>
                <a:lnTo>
                  <a:pt x="28523" y="50404"/>
                </a:lnTo>
                <a:lnTo>
                  <a:pt x="35352" y="50882"/>
                </a:lnTo>
                <a:lnTo>
                  <a:pt x="60755" y="50882"/>
                </a:lnTo>
                <a:lnTo>
                  <a:pt x="59625" y="53202"/>
                </a:lnTo>
                <a:lnTo>
                  <a:pt x="49751" y="61931"/>
                </a:lnTo>
                <a:lnTo>
                  <a:pt x="44530" y="64941"/>
                </a:lnTo>
                <a:lnTo>
                  <a:pt x="38832" y="66370"/>
                </a:lnTo>
                <a:close/>
              </a:path>
              <a:path w="66675" h="66675">
                <a:moveTo>
                  <a:pt x="60755" y="50882"/>
                </a:moveTo>
                <a:lnTo>
                  <a:pt x="35352" y="50882"/>
                </a:lnTo>
                <a:lnTo>
                  <a:pt x="42072" y="48630"/>
                </a:lnTo>
                <a:lnTo>
                  <a:pt x="47381" y="43936"/>
                </a:lnTo>
                <a:lnTo>
                  <a:pt x="50383" y="37775"/>
                </a:lnTo>
                <a:lnTo>
                  <a:pt x="50864" y="30941"/>
                </a:lnTo>
                <a:lnTo>
                  <a:pt x="48615" y="24225"/>
                </a:lnTo>
                <a:lnTo>
                  <a:pt x="46234" y="20094"/>
                </a:lnTo>
                <a:lnTo>
                  <a:pt x="42379" y="17145"/>
                </a:lnTo>
                <a:lnTo>
                  <a:pt x="33119" y="14657"/>
                </a:lnTo>
                <a:lnTo>
                  <a:pt x="60549" y="14657"/>
                </a:lnTo>
                <a:lnTo>
                  <a:pt x="61899" y="16546"/>
                </a:lnTo>
                <a:lnTo>
                  <a:pt x="66097" y="29041"/>
                </a:lnTo>
                <a:lnTo>
                  <a:pt x="65206" y="41749"/>
                </a:lnTo>
                <a:lnTo>
                  <a:pt x="60755" y="50882"/>
                </a:lnTo>
                <a:close/>
              </a:path>
            </a:pathLst>
          </a:custGeom>
          <a:solidFill>
            <a:srgbClr val="BAA9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3"/>
          <p:cNvSpPr/>
          <p:nvPr userDrawn="1"/>
        </p:nvSpPr>
        <p:spPr>
          <a:xfrm>
            <a:off x="7867575" y="716654"/>
            <a:ext cx="61594" cy="60325"/>
          </a:xfrm>
          <a:custGeom>
            <a:avLst/>
            <a:gdLst/>
            <a:ahLst/>
            <a:cxnLst/>
            <a:rect l="l" t="t" r="r" b="b"/>
            <a:pathLst>
              <a:path w="61595" h="60325">
                <a:moveTo>
                  <a:pt x="35598" y="60068"/>
                </a:moveTo>
                <a:lnTo>
                  <a:pt x="30592" y="60068"/>
                </a:lnTo>
                <a:lnTo>
                  <a:pt x="23050" y="59094"/>
                </a:lnTo>
                <a:lnTo>
                  <a:pt x="0" y="30548"/>
                </a:lnTo>
                <a:lnTo>
                  <a:pt x="4069" y="15312"/>
                </a:lnTo>
                <a:lnTo>
                  <a:pt x="8968" y="8938"/>
                </a:lnTo>
                <a:lnTo>
                  <a:pt x="22606" y="1059"/>
                </a:lnTo>
                <a:lnTo>
                  <a:pt x="30546" y="0"/>
                </a:lnTo>
                <a:lnTo>
                  <a:pt x="45780" y="4100"/>
                </a:lnTo>
                <a:lnTo>
                  <a:pt x="52153" y="8984"/>
                </a:lnTo>
                <a:lnTo>
                  <a:pt x="56439" y="16403"/>
                </a:lnTo>
                <a:lnTo>
                  <a:pt x="28073" y="16403"/>
                </a:lnTo>
                <a:lnTo>
                  <a:pt x="25646" y="17048"/>
                </a:lnTo>
                <a:lnTo>
                  <a:pt x="20167" y="20212"/>
                </a:lnTo>
                <a:lnTo>
                  <a:pt x="17845" y="23253"/>
                </a:lnTo>
                <a:lnTo>
                  <a:pt x="15898" y="30579"/>
                </a:lnTo>
                <a:lnTo>
                  <a:pt x="16386" y="34372"/>
                </a:lnTo>
                <a:lnTo>
                  <a:pt x="22206" y="44417"/>
                </a:lnTo>
                <a:lnTo>
                  <a:pt x="30899" y="46721"/>
                </a:lnTo>
                <a:lnTo>
                  <a:pt x="56328" y="46721"/>
                </a:lnTo>
                <a:lnTo>
                  <a:pt x="52138" y="52189"/>
                </a:lnTo>
                <a:lnTo>
                  <a:pt x="40666" y="58793"/>
                </a:lnTo>
                <a:lnTo>
                  <a:pt x="35598" y="60068"/>
                </a:lnTo>
                <a:close/>
              </a:path>
              <a:path w="61595" h="60325">
                <a:moveTo>
                  <a:pt x="56328" y="46721"/>
                </a:moveTo>
                <a:lnTo>
                  <a:pt x="30899" y="46721"/>
                </a:lnTo>
                <a:lnTo>
                  <a:pt x="40896" y="40931"/>
                </a:lnTo>
                <a:lnTo>
                  <a:pt x="43246" y="37874"/>
                </a:lnTo>
                <a:lnTo>
                  <a:pt x="45192" y="30548"/>
                </a:lnTo>
                <a:lnTo>
                  <a:pt x="44690" y="26770"/>
                </a:lnTo>
                <a:lnTo>
                  <a:pt x="40892" y="20196"/>
                </a:lnTo>
                <a:lnTo>
                  <a:pt x="37856" y="17877"/>
                </a:lnTo>
                <a:lnTo>
                  <a:pt x="32972" y="16572"/>
                </a:lnTo>
                <a:lnTo>
                  <a:pt x="31743" y="16403"/>
                </a:lnTo>
                <a:lnTo>
                  <a:pt x="56439" y="16403"/>
                </a:lnTo>
                <a:lnTo>
                  <a:pt x="60032" y="22623"/>
                </a:lnTo>
                <a:lnTo>
                  <a:pt x="61087" y="30579"/>
                </a:lnTo>
                <a:lnTo>
                  <a:pt x="57022" y="45815"/>
                </a:lnTo>
                <a:lnTo>
                  <a:pt x="56328" y="46721"/>
                </a:lnTo>
                <a:close/>
              </a:path>
            </a:pathLst>
          </a:custGeom>
          <a:solidFill>
            <a:srgbClr val="BAA9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4"/>
          <p:cNvSpPr/>
          <p:nvPr userDrawn="1"/>
        </p:nvSpPr>
        <p:spPr>
          <a:xfrm>
            <a:off x="7852683" y="584905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35598" y="60068"/>
                </a:moveTo>
                <a:lnTo>
                  <a:pt x="30592" y="60068"/>
                </a:lnTo>
                <a:lnTo>
                  <a:pt x="23056" y="59092"/>
                </a:lnTo>
                <a:lnTo>
                  <a:pt x="0" y="30533"/>
                </a:lnTo>
                <a:lnTo>
                  <a:pt x="4069" y="15297"/>
                </a:lnTo>
                <a:lnTo>
                  <a:pt x="8968" y="8923"/>
                </a:lnTo>
                <a:lnTo>
                  <a:pt x="22606" y="1059"/>
                </a:lnTo>
                <a:lnTo>
                  <a:pt x="30592" y="0"/>
                </a:lnTo>
                <a:lnTo>
                  <a:pt x="45795" y="4085"/>
                </a:lnTo>
                <a:lnTo>
                  <a:pt x="52169" y="8969"/>
                </a:lnTo>
                <a:lnTo>
                  <a:pt x="56100" y="15804"/>
                </a:lnTo>
                <a:lnTo>
                  <a:pt x="56296" y="16387"/>
                </a:lnTo>
                <a:lnTo>
                  <a:pt x="28073" y="16387"/>
                </a:lnTo>
                <a:lnTo>
                  <a:pt x="25646" y="17032"/>
                </a:lnTo>
                <a:lnTo>
                  <a:pt x="20167" y="20196"/>
                </a:lnTo>
                <a:lnTo>
                  <a:pt x="17845" y="23237"/>
                </a:lnTo>
                <a:lnTo>
                  <a:pt x="15894" y="30533"/>
                </a:lnTo>
                <a:lnTo>
                  <a:pt x="16386" y="34357"/>
                </a:lnTo>
                <a:lnTo>
                  <a:pt x="22191" y="44402"/>
                </a:lnTo>
                <a:lnTo>
                  <a:pt x="30883" y="46736"/>
                </a:lnTo>
                <a:lnTo>
                  <a:pt x="54864" y="46736"/>
                </a:lnTo>
                <a:lnTo>
                  <a:pt x="54075" y="48359"/>
                </a:lnTo>
                <a:lnTo>
                  <a:pt x="45304" y="56121"/>
                </a:lnTo>
                <a:lnTo>
                  <a:pt x="40666" y="58793"/>
                </a:lnTo>
                <a:lnTo>
                  <a:pt x="35598" y="60068"/>
                </a:lnTo>
                <a:close/>
              </a:path>
              <a:path w="60325" h="60325">
                <a:moveTo>
                  <a:pt x="54864" y="46736"/>
                </a:moveTo>
                <a:lnTo>
                  <a:pt x="30883" y="46736"/>
                </a:lnTo>
                <a:lnTo>
                  <a:pt x="44367" y="38903"/>
                </a:lnTo>
                <a:lnTo>
                  <a:pt x="46717" y="30226"/>
                </a:lnTo>
                <a:lnTo>
                  <a:pt x="40907" y="20181"/>
                </a:lnTo>
                <a:lnTo>
                  <a:pt x="37856" y="17862"/>
                </a:lnTo>
                <a:lnTo>
                  <a:pt x="32987" y="16556"/>
                </a:lnTo>
                <a:lnTo>
                  <a:pt x="31743" y="16387"/>
                </a:lnTo>
                <a:lnTo>
                  <a:pt x="56296" y="16387"/>
                </a:lnTo>
                <a:lnTo>
                  <a:pt x="59821" y="26892"/>
                </a:lnTo>
                <a:lnTo>
                  <a:pt x="59030" y="38180"/>
                </a:lnTo>
                <a:lnTo>
                  <a:pt x="54864" y="46736"/>
                </a:lnTo>
                <a:close/>
              </a:path>
            </a:pathLst>
          </a:custGeom>
          <a:solidFill>
            <a:srgbClr val="BAA9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5"/>
          <p:cNvSpPr/>
          <p:nvPr userDrawn="1"/>
        </p:nvSpPr>
        <p:spPr>
          <a:xfrm>
            <a:off x="0" y="6504940"/>
            <a:ext cx="514350" cy="233679"/>
          </a:xfrm>
          <a:custGeom>
            <a:avLst/>
            <a:gdLst/>
            <a:ahLst/>
            <a:cxnLst/>
            <a:rect l="l" t="t" r="r" b="b"/>
            <a:pathLst>
              <a:path w="514350" h="233679">
                <a:moveTo>
                  <a:pt x="450850" y="0"/>
                </a:moveTo>
                <a:lnTo>
                  <a:pt x="0" y="0"/>
                </a:lnTo>
                <a:lnTo>
                  <a:pt x="0" y="233171"/>
                </a:lnTo>
                <a:lnTo>
                  <a:pt x="450850" y="233171"/>
                </a:lnTo>
                <a:lnTo>
                  <a:pt x="487560" y="232179"/>
                </a:lnTo>
                <a:lnTo>
                  <a:pt x="506412" y="225234"/>
                </a:lnTo>
                <a:lnTo>
                  <a:pt x="513357" y="206382"/>
                </a:lnTo>
                <a:lnTo>
                  <a:pt x="514350" y="169671"/>
                </a:lnTo>
                <a:lnTo>
                  <a:pt x="514350" y="63499"/>
                </a:lnTo>
                <a:lnTo>
                  <a:pt x="513357" y="26789"/>
                </a:lnTo>
                <a:lnTo>
                  <a:pt x="506412" y="7937"/>
                </a:lnTo>
                <a:lnTo>
                  <a:pt x="487560" y="992"/>
                </a:lnTo>
                <a:lnTo>
                  <a:pt x="450850" y="0"/>
                </a:lnTo>
                <a:close/>
              </a:path>
            </a:pathLst>
          </a:custGeom>
          <a:solidFill>
            <a:srgbClr val="BAA9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 userDrawn="1"/>
        </p:nvSpPr>
        <p:spPr>
          <a:xfrm>
            <a:off x="673084" y="6572218"/>
            <a:ext cx="86106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dirty="0">
                <a:solidFill>
                  <a:srgbClr val="BAA975"/>
                </a:solidFill>
                <a:latin typeface="Arial"/>
                <a:cs typeface="Arial"/>
              </a:rPr>
              <a:t>Infectious</a:t>
            </a:r>
            <a:r>
              <a:rPr sz="800" b="1" spc="-105" dirty="0">
                <a:solidFill>
                  <a:srgbClr val="BAA975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BAA975"/>
                </a:solidFill>
                <a:latin typeface="Arial"/>
                <a:cs typeface="Arial"/>
              </a:rPr>
              <a:t>agents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340">
              <a:lnSpc>
                <a:spcPts val="9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sp>
        <p:nvSpPr>
          <p:cNvPr id="22" name="object 9"/>
          <p:cNvSpPr txBox="1">
            <a:spLocks/>
          </p:cNvSpPr>
          <p:nvPr userDrawn="1"/>
        </p:nvSpPr>
        <p:spPr>
          <a:xfrm>
            <a:off x="6724598" y="6572218"/>
            <a:ext cx="1861184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800" b="1" i="0" kern="1200">
                <a:solidFill>
                  <a:srgbClr val="63646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910"/>
              </a:lnSpc>
            </a:pPr>
            <a:r>
              <a:rPr lang="en-US" spc="-5" dirty="0"/>
              <a:t>2016 </a:t>
            </a:r>
            <a:r>
              <a:rPr lang="en-US" dirty="0"/>
              <a:t>Prevention System Quality</a:t>
            </a:r>
            <a:r>
              <a:rPr lang="en-US" spc="-100" dirty="0"/>
              <a:t> </a:t>
            </a:r>
            <a:r>
              <a:rPr lang="en-US" dirty="0"/>
              <a:t>Index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85800" y="673150"/>
            <a:ext cx="6019800" cy="1384250"/>
          </a:xfrm>
        </p:spPr>
        <p:txBody>
          <a:bodyPr vert="horz"/>
          <a:lstStyle>
            <a:lvl1pPr>
              <a:defRPr sz="1700">
                <a:solidFill>
                  <a:srgbClr val="2A285F"/>
                </a:solidFill>
                <a:latin typeface="Georgia"/>
                <a:cs typeface="Georgia"/>
              </a:defRPr>
            </a:lvl1pPr>
            <a:lvl2pPr>
              <a:defRPr sz="1700">
                <a:solidFill>
                  <a:srgbClr val="2A285F"/>
                </a:solidFill>
                <a:latin typeface="Georgia"/>
                <a:cs typeface="Georgia"/>
              </a:defRPr>
            </a:lvl2pPr>
            <a:lvl3pPr>
              <a:defRPr sz="1700">
                <a:solidFill>
                  <a:srgbClr val="2A285F"/>
                </a:solidFill>
                <a:latin typeface="Georgia"/>
                <a:cs typeface="Georgia"/>
              </a:defRPr>
            </a:lvl3pPr>
            <a:lvl4pPr>
              <a:defRPr sz="1700">
                <a:solidFill>
                  <a:srgbClr val="2A285F"/>
                </a:solidFill>
                <a:latin typeface="Georgia"/>
                <a:cs typeface="Georgia"/>
              </a:defRPr>
            </a:lvl4pPr>
            <a:lvl5pPr>
              <a:defRPr sz="1700">
                <a:solidFill>
                  <a:srgbClr val="2A285F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803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910"/>
              </a:lnSpc>
            </a:pPr>
            <a:r>
              <a:rPr lang="en-US" spc="-5"/>
              <a:t>2016 </a:t>
            </a:r>
            <a:r>
              <a:rPr lang="en-US"/>
              <a:t>Prevention System Quality</a:t>
            </a:r>
            <a:r>
              <a:rPr lang="en-US" spc="-100"/>
              <a:t> </a:t>
            </a:r>
            <a:r>
              <a:rPr lang="en-US"/>
              <a:t>Index</a:t>
            </a:r>
            <a:endParaRPr lang="en-US" dirty="0"/>
          </a:p>
        </p:txBody>
      </p:sp>
      <p:sp>
        <p:nvSpPr>
          <p:cNvPr id="6" name="object 2"/>
          <p:cNvSpPr/>
          <p:nvPr userDrawn="1"/>
        </p:nvSpPr>
        <p:spPr>
          <a:xfrm>
            <a:off x="0" y="6504940"/>
            <a:ext cx="514350" cy="233679"/>
          </a:xfrm>
          <a:custGeom>
            <a:avLst/>
            <a:gdLst/>
            <a:ahLst/>
            <a:cxnLst/>
            <a:rect l="l" t="t" r="r" b="b"/>
            <a:pathLst>
              <a:path w="514350" h="233679">
                <a:moveTo>
                  <a:pt x="450850" y="0"/>
                </a:moveTo>
                <a:lnTo>
                  <a:pt x="0" y="0"/>
                </a:lnTo>
                <a:lnTo>
                  <a:pt x="0" y="233171"/>
                </a:lnTo>
                <a:lnTo>
                  <a:pt x="450850" y="233171"/>
                </a:lnTo>
                <a:lnTo>
                  <a:pt x="487560" y="232179"/>
                </a:lnTo>
                <a:lnTo>
                  <a:pt x="506412" y="225234"/>
                </a:lnTo>
                <a:lnTo>
                  <a:pt x="513357" y="206382"/>
                </a:lnTo>
                <a:lnTo>
                  <a:pt x="514350" y="169671"/>
                </a:lnTo>
                <a:lnTo>
                  <a:pt x="514350" y="63499"/>
                </a:lnTo>
                <a:lnTo>
                  <a:pt x="513357" y="26789"/>
                </a:lnTo>
                <a:lnTo>
                  <a:pt x="506412" y="7937"/>
                </a:lnTo>
                <a:lnTo>
                  <a:pt x="487560" y="992"/>
                </a:lnTo>
                <a:lnTo>
                  <a:pt x="450850" y="0"/>
                </a:lnTo>
                <a:close/>
              </a:path>
            </a:pathLst>
          </a:custGeom>
          <a:solidFill>
            <a:srgbClr val="00B0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/>
          <p:nvPr userDrawn="1"/>
        </p:nvSpPr>
        <p:spPr>
          <a:xfrm>
            <a:off x="0" y="0"/>
            <a:ext cx="8572500" cy="1371600"/>
          </a:xfrm>
          <a:custGeom>
            <a:avLst/>
            <a:gdLst/>
            <a:ahLst/>
            <a:cxnLst/>
            <a:rect l="l" t="t" r="r" b="b"/>
            <a:pathLst>
              <a:path w="8572500" h="1371600">
                <a:moveTo>
                  <a:pt x="8572500" y="0"/>
                </a:moveTo>
                <a:lnTo>
                  <a:pt x="0" y="0"/>
                </a:lnTo>
                <a:lnTo>
                  <a:pt x="0" y="1371600"/>
                </a:lnTo>
                <a:lnTo>
                  <a:pt x="8197538" y="1371085"/>
                </a:lnTo>
                <a:lnTo>
                  <a:pt x="8256624" y="1369864"/>
                </a:lnTo>
                <a:lnTo>
                  <a:pt x="8309152" y="1367485"/>
                </a:lnTo>
                <a:lnTo>
                  <a:pt x="8355508" y="1363563"/>
                </a:lnTo>
                <a:lnTo>
                  <a:pt x="8396077" y="1357712"/>
                </a:lnTo>
                <a:lnTo>
                  <a:pt x="8461400" y="1338681"/>
                </a:lnTo>
                <a:lnTo>
                  <a:pt x="8508206" y="1307306"/>
                </a:lnTo>
                <a:lnTo>
                  <a:pt x="8539581" y="1260500"/>
                </a:lnTo>
                <a:lnTo>
                  <a:pt x="8558612" y="1195177"/>
                </a:lnTo>
                <a:lnTo>
                  <a:pt x="8564463" y="1154608"/>
                </a:lnTo>
                <a:lnTo>
                  <a:pt x="8568385" y="1108252"/>
                </a:lnTo>
                <a:lnTo>
                  <a:pt x="8570764" y="1055724"/>
                </a:lnTo>
                <a:lnTo>
                  <a:pt x="8571985" y="996638"/>
                </a:lnTo>
                <a:lnTo>
                  <a:pt x="8572435" y="930609"/>
                </a:lnTo>
                <a:lnTo>
                  <a:pt x="8572500" y="0"/>
                </a:lnTo>
                <a:close/>
              </a:path>
            </a:pathLst>
          </a:custGeom>
          <a:solidFill>
            <a:srgbClr val="E5F4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340">
              <a:lnSpc>
                <a:spcPts val="9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sp>
        <p:nvSpPr>
          <p:cNvPr id="11" name="object 8"/>
          <p:cNvSpPr txBox="1"/>
          <p:nvPr userDrawn="1"/>
        </p:nvSpPr>
        <p:spPr>
          <a:xfrm>
            <a:off x="673100" y="6572169"/>
            <a:ext cx="618490" cy="1177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lang="en-CA" sz="800" b="1" dirty="0">
                <a:solidFill>
                  <a:srgbClr val="00B0DA"/>
                </a:solidFill>
                <a:latin typeface="Arial"/>
                <a:cs typeface="Arial"/>
              </a:rPr>
              <a:t>Conclusion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2" name="object 9"/>
          <p:cNvSpPr txBox="1">
            <a:spLocks/>
          </p:cNvSpPr>
          <p:nvPr userDrawn="1"/>
        </p:nvSpPr>
        <p:spPr>
          <a:xfrm>
            <a:off x="6724598" y="6572218"/>
            <a:ext cx="1861184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800" b="1" i="0" kern="1200">
                <a:solidFill>
                  <a:srgbClr val="63646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910"/>
              </a:lnSpc>
            </a:pPr>
            <a:r>
              <a:rPr lang="en-US" spc="-5"/>
              <a:t>2016 </a:t>
            </a:r>
            <a:r>
              <a:rPr lang="en-US"/>
              <a:t>Prevention System Quality</a:t>
            </a:r>
            <a:r>
              <a:rPr lang="en-US" spc="-100"/>
              <a:t> </a:t>
            </a:r>
            <a:r>
              <a:rPr lang="en-US"/>
              <a:t>Index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85800" y="673150"/>
            <a:ext cx="5410200" cy="1384250"/>
          </a:xfrm>
        </p:spPr>
        <p:txBody>
          <a:bodyPr vert="horz"/>
          <a:lstStyle>
            <a:lvl1pPr>
              <a:defRPr sz="1700">
                <a:solidFill>
                  <a:srgbClr val="2A285F"/>
                </a:solidFill>
                <a:latin typeface="Georgia"/>
                <a:cs typeface="Georgia"/>
              </a:defRPr>
            </a:lvl1pPr>
            <a:lvl2pPr>
              <a:defRPr sz="1700">
                <a:solidFill>
                  <a:srgbClr val="2A285F"/>
                </a:solidFill>
                <a:latin typeface="Georgia"/>
                <a:cs typeface="Georgia"/>
              </a:defRPr>
            </a:lvl2pPr>
            <a:lvl3pPr>
              <a:defRPr sz="1700">
                <a:solidFill>
                  <a:srgbClr val="2A285F"/>
                </a:solidFill>
                <a:latin typeface="Georgia"/>
                <a:cs typeface="Georgia"/>
              </a:defRPr>
            </a:lvl3pPr>
            <a:lvl4pPr>
              <a:defRPr sz="1700">
                <a:solidFill>
                  <a:srgbClr val="2A285F"/>
                </a:solidFill>
                <a:latin typeface="Georgia"/>
                <a:cs typeface="Georgia"/>
              </a:defRPr>
            </a:lvl4pPr>
            <a:lvl5pPr>
              <a:defRPr sz="1700">
                <a:solidFill>
                  <a:srgbClr val="2A285F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12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 dirty="0"/>
          </a:p>
        </p:txBody>
      </p:sp>
      <p:sp>
        <p:nvSpPr>
          <p:cNvPr id="6" name="object 4"/>
          <p:cNvSpPr/>
          <p:nvPr userDrawn="1"/>
        </p:nvSpPr>
        <p:spPr>
          <a:xfrm>
            <a:off x="7059168" y="5790426"/>
            <a:ext cx="1464144" cy="692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 descr="CancerCareOntario_Eng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5979003"/>
            <a:ext cx="1981200" cy="4979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910"/>
              </a:lnSpc>
            </a:pPr>
            <a:r>
              <a:rPr lang="en-US" spc="-5"/>
              <a:t>2016 </a:t>
            </a:r>
            <a:r>
              <a:rPr lang="en-US"/>
              <a:t>Prevention System Quality</a:t>
            </a:r>
            <a:r>
              <a:rPr lang="en-US" spc="-100"/>
              <a:t> </a:t>
            </a:r>
            <a:r>
              <a:rPr lang="en-US"/>
              <a:t>Index</a:t>
            </a:r>
            <a:endParaRPr lang="en-US" dirty="0"/>
          </a:p>
        </p:txBody>
      </p:sp>
      <p:sp>
        <p:nvSpPr>
          <p:cNvPr id="6" name="object 2"/>
          <p:cNvSpPr/>
          <p:nvPr userDrawn="1"/>
        </p:nvSpPr>
        <p:spPr>
          <a:xfrm>
            <a:off x="0" y="6504940"/>
            <a:ext cx="514350" cy="233679"/>
          </a:xfrm>
          <a:custGeom>
            <a:avLst/>
            <a:gdLst/>
            <a:ahLst/>
            <a:cxnLst/>
            <a:rect l="l" t="t" r="r" b="b"/>
            <a:pathLst>
              <a:path w="514350" h="233679">
                <a:moveTo>
                  <a:pt x="450850" y="0"/>
                </a:moveTo>
                <a:lnTo>
                  <a:pt x="0" y="0"/>
                </a:lnTo>
                <a:lnTo>
                  <a:pt x="0" y="233171"/>
                </a:lnTo>
                <a:lnTo>
                  <a:pt x="450850" y="233171"/>
                </a:lnTo>
                <a:lnTo>
                  <a:pt x="487560" y="232179"/>
                </a:lnTo>
                <a:lnTo>
                  <a:pt x="506412" y="225234"/>
                </a:lnTo>
                <a:lnTo>
                  <a:pt x="513357" y="206382"/>
                </a:lnTo>
                <a:lnTo>
                  <a:pt x="514350" y="169671"/>
                </a:lnTo>
                <a:lnTo>
                  <a:pt x="514350" y="63499"/>
                </a:lnTo>
                <a:lnTo>
                  <a:pt x="513357" y="26789"/>
                </a:lnTo>
                <a:lnTo>
                  <a:pt x="506412" y="7937"/>
                </a:lnTo>
                <a:lnTo>
                  <a:pt x="487560" y="992"/>
                </a:lnTo>
                <a:lnTo>
                  <a:pt x="450850" y="0"/>
                </a:lnTo>
                <a:close/>
              </a:path>
            </a:pathLst>
          </a:custGeom>
          <a:solidFill>
            <a:srgbClr val="00B0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/>
          <p:nvPr userDrawn="1"/>
        </p:nvSpPr>
        <p:spPr>
          <a:xfrm>
            <a:off x="0" y="0"/>
            <a:ext cx="8572500" cy="1371600"/>
          </a:xfrm>
          <a:custGeom>
            <a:avLst/>
            <a:gdLst/>
            <a:ahLst/>
            <a:cxnLst/>
            <a:rect l="l" t="t" r="r" b="b"/>
            <a:pathLst>
              <a:path w="8572500" h="1371600">
                <a:moveTo>
                  <a:pt x="8572500" y="0"/>
                </a:moveTo>
                <a:lnTo>
                  <a:pt x="0" y="0"/>
                </a:lnTo>
                <a:lnTo>
                  <a:pt x="0" y="1371600"/>
                </a:lnTo>
                <a:lnTo>
                  <a:pt x="8197538" y="1371085"/>
                </a:lnTo>
                <a:lnTo>
                  <a:pt x="8256624" y="1369864"/>
                </a:lnTo>
                <a:lnTo>
                  <a:pt x="8309152" y="1367485"/>
                </a:lnTo>
                <a:lnTo>
                  <a:pt x="8355508" y="1363563"/>
                </a:lnTo>
                <a:lnTo>
                  <a:pt x="8396077" y="1357712"/>
                </a:lnTo>
                <a:lnTo>
                  <a:pt x="8461400" y="1338681"/>
                </a:lnTo>
                <a:lnTo>
                  <a:pt x="8508206" y="1307306"/>
                </a:lnTo>
                <a:lnTo>
                  <a:pt x="8539581" y="1260500"/>
                </a:lnTo>
                <a:lnTo>
                  <a:pt x="8558612" y="1195177"/>
                </a:lnTo>
                <a:lnTo>
                  <a:pt x="8564463" y="1154608"/>
                </a:lnTo>
                <a:lnTo>
                  <a:pt x="8568385" y="1108252"/>
                </a:lnTo>
                <a:lnTo>
                  <a:pt x="8570764" y="1055724"/>
                </a:lnTo>
                <a:lnTo>
                  <a:pt x="8571985" y="996638"/>
                </a:lnTo>
                <a:lnTo>
                  <a:pt x="8572435" y="930609"/>
                </a:lnTo>
                <a:lnTo>
                  <a:pt x="8572500" y="0"/>
                </a:lnTo>
                <a:close/>
              </a:path>
            </a:pathLst>
          </a:custGeom>
          <a:solidFill>
            <a:srgbClr val="E5F4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340">
              <a:lnSpc>
                <a:spcPts val="9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sp>
        <p:nvSpPr>
          <p:cNvPr id="11" name="object 8"/>
          <p:cNvSpPr txBox="1"/>
          <p:nvPr userDrawn="1"/>
        </p:nvSpPr>
        <p:spPr>
          <a:xfrm>
            <a:off x="673100" y="6572169"/>
            <a:ext cx="61849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dirty="0">
                <a:solidFill>
                  <a:srgbClr val="00B0DA"/>
                </a:solidFill>
                <a:latin typeface="Arial"/>
                <a:cs typeface="Arial"/>
              </a:rPr>
              <a:t>Introduction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2" name="object 9"/>
          <p:cNvSpPr txBox="1">
            <a:spLocks/>
          </p:cNvSpPr>
          <p:nvPr userDrawn="1"/>
        </p:nvSpPr>
        <p:spPr>
          <a:xfrm>
            <a:off x="6724598" y="6572218"/>
            <a:ext cx="1861184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800" b="1" i="0" kern="1200">
                <a:solidFill>
                  <a:srgbClr val="63646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910"/>
              </a:lnSpc>
            </a:pPr>
            <a:r>
              <a:rPr lang="en-US" spc="-5"/>
              <a:t>2016 </a:t>
            </a:r>
            <a:r>
              <a:rPr lang="en-US"/>
              <a:t>Prevention System Quality</a:t>
            </a:r>
            <a:r>
              <a:rPr lang="en-US" spc="-100"/>
              <a:t> </a:t>
            </a:r>
            <a:r>
              <a:rPr lang="en-US"/>
              <a:t>Index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85800" y="673150"/>
            <a:ext cx="5410200" cy="1384250"/>
          </a:xfrm>
        </p:spPr>
        <p:txBody>
          <a:bodyPr vert="horz"/>
          <a:lstStyle>
            <a:lvl1pPr>
              <a:defRPr sz="1700">
                <a:solidFill>
                  <a:srgbClr val="2A285F"/>
                </a:solidFill>
                <a:latin typeface="Georgia"/>
                <a:cs typeface="Georgia"/>
              </a:defRPr>
            </a:lvl1pPr>
            <a:lvl2pPr>
              <a:defRPr sz="1700">
                <a:solidFill>
                  <a:srgbClr val="2A285F"/>
                </a:solidFill>
                <a:latin typeface="Georgia"/>
                <a:cs typeface="Georgia"/>
              </a:defRPr>
            </a:lvl2pPr>
            <a:lvl3pPr>
              <a:defRPr sz="1700">
                <a:solidFill>
                  <a:srgbClr val="2A285F"/>
                </a:solidFill>
                <a:latin typeface="Georgia"/>
                <a:cs typeface="Georgia"/>
              </a:defRPr>
            </a:lvl3pPr>
            <a:lvl4pPr>
              <a:defRPr sz="1700">
                <a:solidFill>
                  <a:srgbClr val="2A285F"/>
                </a:solidFill>
                <a:latin typeface="Georgia"/>
                <a:cs typeface="Georgia"/>
              </a:defRPr>
            </a:lvl4pPr>
            <a:lvl5pPr>
              <a:defRPr sz="1700">
                <a:solidFill>
                  <a:srgbClr val="2A285F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59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bacco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/>
          <p:cNvSpPr/>
          <p:nvPr userDrawn="1"/>
        </p:nvSpPr>
        <p:spPr>
          <a:xfrm>
            <a:off x="0" y="6504940"/>
            <a:ext cx="514350" cy="233679"/>
          </a:xfrm>
          <a:custGeom>
            <a:avLst/>
            <a:gdLst/>
            <a:ahLst/>
            <a:cxnLst/>
            <a:rect l="l" t="t" r="r" b="b"/>
            <a:pathLst>
              <a:path w="514350" h="233679">
                <a:moveTo>
                  <a:pt x="450850" y="0"/>
                </a:moveTo>
                <a:lnTo>
                  <a:pt x="0" y="0"/>
                </a:lnTo>
                <a:lnTo>
                  <a:pt x="0" y="233171"/>
                </a:lnTo>
                <a:lnTo>
                  <a:pt x="450850" y="233171"/>
                </a:lnTo>
                <a:lnTo>
                  <a:pt x="487560" y="232179"/>
                </a:lnTo>
                <a:lnTo>
                  <a:pt x="506412" y="225234"/>
                </a:lnTo>
                <a:lnTo>
                  <a:pt x="513357" y="206382"/>
                </a:lnTo>
                <a:lnTo>
                  <a:pt x="514350" y="169671"/>
                </a:lnTo>
                <a:lnTo>
                  <a:pt x="514350" y="63499"/>
                </a:lnTo>
                <a:lnTo>
                  <a:pt x="513357" y="26789"/>
                </a:lnTo>
                <a:lnTo>
                  <a:pt x="506412" y="7937"/>
                </a:lnTo>
                <a:lnTo>
                  <a:pt x="487560" y="992"/>
                </a:lnTo>
                <a:lnTo>
                  <a:pt x="450850" y="0"/>
                </a:lnTo>
                <a:close/>
              </a:path>
            </a:pathLst>
          </a:custGeom>
          <a:solidFill>
            <a:srgbClr val="6540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1"/>
          <p:cNvSpPr txBox="1"/>
          <p:nvPr userDrawn="1"/>
        </p:nvSpPr>
        <p:spPr>
          <a:xfrm>
            <a:off x="673100" y="6572268"/>
            <a:ext cx="436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spc="-60" dirty="0">
                <a:solidFill>
                  <a:srgbClr val="654012"/>
                </a:solidFill>
                <a:latin typeface="Arial"/>
                <a:cs typeface="Arial"/>
              </a:rPr>
              <a:t>T</a:t>
            </a:r>
            <a:r>
              <a:rPr sz="800" b="1" dirty="0">
                <a:solidFill>
                  <a:srgbClr val="654012"/>
                </a:solidFill>
                <a:latin typeface="Arial"/>
                <a:cs typeface="Arial"/>
              </a:rPr>
              <a:t>obacco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3"/>
          <p:cNvSpPr/>
          <p:nvPr userDrawn="1"/>
        </p:nvSpPr>
        <p:spPr>
          <a:xfrm>
            <a:off x="0" y="0"/>
            <a:ext cx="8572500" cy="1371600"/>
          </a:xfrm>
          <a:custGeom>
            <a:avLst/>
            <a:gdLst/>
            <a:ahLst/>
            <a:cxnLst/>
            <a:rect l="l" t="t" r="r" b="b"/>
            <a:pathLst>
              <a:path w="8572500" h="1371600">
                <a:moveTo>
                  <a:pt x="8572500" y="0"/>
                </a:moveTo>
                <a:lnTo>
                  <a:pt x="0" y="0"/>
                </a:lnTo>
                <a:lnTo>
                  <a:pt x="0" y="1371600"/>
                </a:lnTo>
                <a:lnTo>
                  <a:pt x="8197538" y="1371085"/>
                </a:lnTo>
                <a:lnTo>
                  <a:pt x="8256624" y="1369864"/>
                </a:lnTo>
                <a:lnTo>
                  <a:pt x="8309152" y="1367485"/>
                </a:lnTo>
                <a:lnTo>
                  <a:pt x="8355508" y="1363563"/>
                </a:lnTo>
                <a:lnTo>
                  <a:pt x="8396077" y="1357712"/>
                </a:lnTo>
                <a:lnTo>
                  <a:pt x="8461400" y="1338681"/>
                </a:lnTo>
                <a:lnTo>
                  <a:pt x="8508206" y="1307306"/>
                </a:lnTo>
                <a:lnTo>
                  <a:pt x="8539581" y="1260500"/>
                </a:lnTo>
                <a:lnTo>
                  <a:pt x="8558612" y="1195177"/>
                </a:lnTo>
                <a:lnTo>
                  <a:pt x="8564463" y="1154608"/>
                </a:lnTo>
                <a:lnTo>
                  <a:pt x="8568385" y="1108252"/>
                </a:lnTo>
                <a:lnTo>
                  <a:pt x="8570764" y="1055724"/>
                </a:lnTo>
                <a:lnTo>
                  <a:pt x="8571985" y="996638"/>
                </a:lnTo>
                <a:lnTo>
                  <a:pt x="8572435" y="930609"/>
                </a:lnTo>
                <a:lnTo>
                  <a:pt x="8572500" y="0"/>
                </a:lnTo>
                <a:close/>
              </a:path>
            </a:pathLst>
          </a:custGeom>
          <a:solidFill>
            <a:srgbClr val="E8DF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/>
          <p:cNvSpPr/>
          <p:nvPr userDrawn="1"/>
        </p:nvSpPr>
        <p:spPr>
          <a:xfrm>
            <a:off x="7715052" y="493617"/>
            <a:ext cx="637540" cy="637540"/>
          </a:xfrm>
          <a:custGeom>
            <a:avLst/>
            <a:gdLst/>
            <a:ahLst/>
            <a:cxnLst/>
            <a:rect l="l" t="t" r="r" b="b"/>
            <a:pathLst>
              <a:path w="637540" h="637540">
                <a:moveTo>
                  <a:pt x="546358" y="541750"/>
                </a:moveTo>
                <a:lnTo>
                  <a:pt x="510889" y="573001"/>
                </a:lnTo>
                <a:lnTo>
                  <a:pt x="472218" y="598107"/>
                </a:lnTo>
                <a:lnTo>
                  <a:pt x="431042" y="617060"/>
                </a:lnTo>
                <a:lnTo>
                  <a:pt x="388058" y="629853"/>
                </a:lnTo>
                <a:lnTo>
                  <a:pt x="343966" y="636479"/>
                </a:lnTo>
                <a:lnTo>
                  <a:pt x="299462" y="636930"/>
                </a:lnTo>
                <a:lnTo>
                  <a:pt x="255245" y="631200"/>
                </a:lnTo>
                <a:lnTo>
                  <a:pt x="212011" y="619282"/>
                </a:lnTo>
                <a:lnTo>
                  <a:pt x="170459" y="601168"/>
                </a:lnTo>
                <a:lnTo>
                  <a:pt x="131286" y="576850"/>
                </a:lnTo>
                <a:lnTo>
                  <a:pt x="95191" y="546322"/>
                </a:lnTo>
                <a:lnTo>
                  <a:pt x="63940" y="510862"/>
                </a:lnTo>
                <a:lnTo>
                  <a:pt x="38833" y="472198"/>
                </a:lnTo>
                <a:lnTo>
                  <a:pt x="19879" y="431027"/>
                </a:lnTo>
                <a:lnTo>
                  <a:pt x="7083" y="388048"/>
                </a:lnTo>
                <a:lnTo>
                  <a:pt x="455" y="343958"/>
                </a:lnTo>
                <a:lnTo>
                  <a:pt x="0" y="299456"/>
                </a:lnTo>
                <a:lnTo>
                  <a:pt x="5725" y="255240"/>
                </a:lnTo>
                <a:lnTo>
                  <a:pt x="17639" y="212007"/>
                </a:lnTo>
                <a:lnTo>
                  <a:pt x="35748" y="170457"/>
                </a:lnTo>
                <a:lnTo>
                  <a:pt x="60059" y="131286"/>
                </a:lnTo>
                <a:lnTo>
                  <a:pt x="90581" y="95193"/>
                </a:lnTo>
                <a:lnTo>
                  <a:pt x="126047" y="63939"/>
                </a:lnTo>
                <a:lnTo>
                  <a:pt x="164716" y="38831"/>
                </a:lnTo>
                <a:lnTo>
                  <a:pt x="205890" y="19876"/>
                </a:lnTo>
                <a:lnTo>
                  <a:pt x="248871" y="7081"/>
                </a:lnTo>
                <a:lnTo>
                  <a:pt x="292963" y="453"/>
                </a:lnTo>
                <a:lnTo>
                  <a:pt x="337467" y="0"/>
                </a:lnTo>
                <a:lnTo>
                  <a:pt x="381685" y="5727"/>
                </a:lnTo>
                <a:lnTo>
                  <a:pt x="424920" y="17644"/>
                </a:lnTo>
                <a:lnTo>
                  <a:pt x="466474" y="35756"/>
                </a:lnTo>
                <a:lnTo>
                  <a:pt x="505649" y="60071"/>
                </a:lnTo>
                <a:lnTo>
                  <a:pt x="541748" y="90596"/>
                </a:lnTo>
                <a:lnTo>
                  <a:pt x="573006" y="126056"/>
                </a:lnTo>
                <a:lnTo>
                  <a:pt x="598117" y="164722"/>
                </a:lnTo>
                <a:lnTo>
                  <a:pt x="617075" y="205895"/>
                </a:lnTo>
                <a:lnTo>
                  <a:pt x="629873" y="248878"/>
                </a:lnTo>
                <a:lnTo>
                  <a:pt x="636503" y="292971"/>
                </a:lnTo>
                <a:lnTo>
                  <a:pt x="636958" y="337476"/>
                </a:lnTo>
                <a:lnTo>
                  <a:pt x="631231" y="381696"/>
                </a:lnTo>
                <a:lnTo>
                  <a:pt x="619315" y="424931"/>
                </a:lnTo>
                <a:lnTo>
                  <a:pt x="601202" y="466485"/>
                </a:lnTo>
                <a:lnTo>
                  <a:pt x="576886" y="505657"/>
                </a:lnTo>
                <a:lnTo>
                  <a:pt x="546358" y="541750"/>
                </a:lnTo>
              </a:path>
            </a:pathLst>
          </a:custGeom>
          <a:ln w="25400">
            <a:solidFill>
              <a:srgbClr val="65401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 userDrawn="1"/>
        </p:nvSpPr>
        <p:spPr>
          <a:xfrm>
            <a:off x="7772451" y="491431"/>
            <a:ext cx="532765" cy="415925"/>
          </a:xfrm>
          <a:custGeom>
            <a:avLst/>
            <a:gdLst/>
            <a:ahLst/>
            <a:cxnLst/>
            <a:rect l="l" t="t" r="r" b="b"/>
            <a:pathLst>
              <a:path w="532765" h="415925">
                <a:moveTo>
                  <a:pt x="490258" y="302272"/>
                </a:moveTo>
                <a:lnTo>
                  <a:pt x="493052" y="303593"/>
                </a:lnTo>
                <a:lnTo>
                  <a:pt x="494918" y="304444"/>
                </a:lnTo>
                <a:lnTo>
                  <a:pt x="494677" y="302514"/>
                </a:lnTo>
                <a:lnTo>
                  <a:pt x="491147" y="302514"/>
                </a:lnTo>
                <a:lnTo>
                  <a:pt x="490258" y="302272"/>
                </a:lnTo>
                <a:close/>
              </a:path>
              <a:path w="532765" h="415925">
                <a:moveTo>
                  <a:pt x="259448" y="0"/>
                </a:moveTo>
                <a:lnTo>
                  <a:pt x="260311" y="838"/>
                </a:lnTo>
                <a:lnTo>
                  <a:pt x="260781" y="1244"/>
                </a:lnTo>
                <a:lnTo>
                  <a:pt x="281997" y="14643"/>
                </a:lnTo>
                <a:lnTo>
                  <a:pt x="295868" y="39435"/>
                </a:lnTo>
                <a:lnTo>
                  <a:pt x="304849" y="72705"/>
                </a:lnTo>
                <a:lnTo>
                  <a:pt x="311395" y="111542"/>
                </a:lnTo>
                <a:lnTo>
                  <a:pt x="317960" y="153031"/>
                </a:lnTo>
                <a:lnTo>
                  <a:pt x="326999" y="194261"/>
                </a:lnTo>
                <a:lnTo>
                  <a:pt x="340968" y="232318"/>
                </a:lnTo>
                <a:lnTo>
                  <a:pt x="362320" y="264289"/>
                </a:lnTo>
                <a:lnTo>
                  <a:pt x="393510" y="287262"/>
                </a:lnTo>
                <a:lnTo>
                  <a:pt x="436994" y="298323"/>
                </a:lnTo>
                <a:lnTo>
                  <a:pt x="462268" y="299102"/>
                </a:lnTo>
                <a:lnTo>
                  <a:pt x="477272" y="299996"/>
                </a:lnTo>
                <a:lnTo>
                  <a:pt x="490258" y="302272"/>
                </a:lnTo>
                <a:lnTo>
                  <a:pt x="490854" y="302412"/>
                </a:lnTo>
                <a:lnTo>
                  <a:pt x="491147" y="302514"/>
                </a:lnTo>
                <a:lnTo>
                  <a:pt x="494677" y="302514"/>
                </a:lnTo>
                <a:lnTo>
                  <a:pt x="493859" y="297393"/>
                </a:lnTo>
                <a:lnTo>
                  <a:pt x="488129" y="291245"/>
                </a:lnTo>
                <a:lnTo>
                  <a:pt x="487179" y="290588"/>
                </a:lnTo>
                <a:lnTo>
                  <a:pt x="466775" y="290588"/>
                </a:lnTo>
                <a:lnTo>
                  <a:pt x="419063" y="279386"/>
                </a:lnTo>
                <a:lnTo>
                  <a:pt x="385218" y="254672"/>
                </a:lnTo>
                <a:lnTo>
                  <a:pt x="362545" y="220205"/>
                </a:lnTo>
                <a:lnTo>
                  <a:pt x="348350" y="179744"/>
                </a:lnTo>
                <a:lnTo>
                  <a:pt x="339940" y="137046"/>
                </a:lnTo>
                <a:lnTo>
                  <a:pt x="334619" y="95872"/>
                </a:lnTo>
                <a:lnTo>
                  <a:pt x="331041" y="74325"/>
                </a:lnTo>
                <a:lnTo>
                  <a:pt x="324799" y="53044"/>
                </a:lnTo>
                <a:lnTo>
                  <a:pt x="314942" y="32178"/>
                </a:lnTo>
                <a:lnTo>
                  <a:pt x="300520" y="11874"/>
                </a:lnTo>
                <a:lnTo>
                  <a:pt x="337455" y="11874"/>
                </a:lnTo>
                <a:lnTo>
                  <a:pt x="300043" y="2437"/>
                </a:lnTo>
                <a:lnTo>
                  <a:pt x="295428" y="1930"/>
                </a:lnTo>
                <a:lnTo>
                  <a:pt x="272453" y="1930"/>
                </a:lnTo>
                <a:lnTo>
                  <a:pt x="268465" y="1117"/>
                </a:lnTo>
                <a:lnTo>
                  <a:pt x="264337" y="444"/>
                </a:lnTo>
                <a:lnTo>
                  <a:pt x="259981" y="25"/>
                </a:lnTo>
                <a:lnTo>
                  <a:pt x="262598" y="25"/>
                </a:lnTo>
                <a:lnTo>
                  <a:pt x="259448" y="0"/>
                </a:lnTo>
                <a:close/>
              </a:path>
              <a:path w="532765" h="415925">
                <a:moveTo>
                  <a:pt x="337455" y="11874"/>
                </a:moveTo>
                <a:lnTo>
                  <a:pt x="300520" y="11874"/>
                </a:lnTo>
                <a:lnTo>
                  <a:pt x="332434" y="38872"/>
                </a:lnTo>
                <a:lnTo>
                  <a:pt x="355100" y="76701"/>
                </a:lnTo>
                <a:lnTo>
                  <a:pt x="372332" y="121369"/>
                </a:lnTo>
                <a:lnTo>
                  <a:pt x="387949" y="168885"/>
                </a:lnTo>
                <a:lnTo>
                  <a:pt x="405766" y="215258"/>
                </a:lnTo>
                <a:lnTo>
                  <a:pt x="429601" y="256495"/>
                </a:lnTo>
                <a:lnTo>
                  <a:pt x="463270" y="288607"/>
                </a:lnTo>
                <a:lnTo>
                  <a:pt x="466775" y="290588"/>
                </a:lnTo>
                <a:lnTo>
                  <a:pt x="487179" y="290588"/>
                </a:lnTo>
                <a:lnTo>
                  <a:pt x="480625" y="286055"/>
                </a:lnTo>
                <a:lnTo>
                  <a:pt x="474179" y="281901"/>
                </a:lnTo>
                <a:lnTo>
                  <a:pt x="444731" y="251914"/>
                </a:lnTo>
                <a:lnTo>
                  <a:pt x="425457" y="213547"/>
                </a:lnTo>
                <a:lnTo>
                  <a:pt x="412253" y="170283"/>
                </a:lnTo>
                <a:lnTo>
                  <a:pt x="401016" y="125601"/>
                </a:lnTo>
                <a:lnTo>
                  <a:pt x="387644" y="82983"/>
                </a:lnTo>
                <a:lnTo>
                  <a:pt x="368033" y="45910"/>
                </a:lnTo>
                <a:lnTo>
                  <a:pt x="359890" y="35051"/>
                </a:lnTo>
                <a:lnTo>
                  <a:pt x="351629" y="25150"/>
                </a:lnTo>
                <a:lnTo>
                  <a:pt x="342814" y="16219"/>
                </a:lnTo>
                <a:lnTo>
                  <a:pt x="337455" y="11874"/>
                </a:lnTo>
                <a:close/>
              </a:path>
              <a:path w="532765" h="415925">
                <a:moveTo>
                  <a:pt x="262598" y="25"/>
                </a:moveTo>
                <a:lnTo>
                  <a:pt x="259981" y="25"/>
                </a:lnTo>
                <a:lnTo>
                  <a:pt x="264337" y="444"/>
                </a:lnTo>
                <a:lnTo>
                  <a:pt x="268465" y="1117"/>
                </a:lnTo>
                <a:lnTo>
                  <a:pt x="272453" y="1930"/>
                </a:lnTo>
                <a:lnTo>
                  <a:pt x="295428" y="1930"/>
                </a:lnTo>
                <a:lnTo>
                  <a:pt x="290690" y="1409"/>
                </a:lnTo>
                <a:lnTo>
                  <a:pt x="282933" y="766"/>
                </a:lnTo>
                <a:lnTo>
                  <a:pt x="275204" y="319"/>
                </a:lnTo>
                <a:lnTo>
                  <a:pt x="267496" y="64"/>
                </a:lnTo>
                <a:lnTo>
                  <a:pt x="262598" y="25"/>
                </a:lnTo>
                <a:close/>
              </a:path>
              <a:path w="532765" h="415925">
                <a:moveTo>
                  <a:pt x="84848" y="334086"/>
                </a:moveTo>
                <a:lnTo>
                  <a:pt x="0" y="344932"/>
                </a:lnTo>
                <a:lnTo>
                  <a:pt x="9245" y="415874"/>
                </a:lnTo>
                <a:lnTo>
                  <a:pt x="94094" y="405028"/>
                </a:lnTo>
                <a:lnTo>
                  <a:pt x="84848" y="334086"/>
                </a:lnTo>
                <a:close/>
              </a:path>
              <a:path w="532765" h="415925">
                <a:moveTo>
                  <a:pt x="249872" y="312369"/>
                </a:moveTo>
                <a:lnTo>
                  <a:pt x="89700" y="333248"/>
                </a:lnTo>
                <a:lnTo>
                  <a:pt x="98945" y="404190"/>
                </a:lnTo>
                <a:lnTo>
                  <a:pt x="259118" y="383311"/>
                </a:lnTo>
                <a:lnTo>
                  <a:pt x="249872" y="312369"/>
                </a:lnTo>
                <a:close/>
              </a:path>
              <a:path w="532765" h="415925">
                <a:moveTo>
                  <a:pt x="302031" y="312712"/>
                </a:moveTo>
                <a:lnTo>
                  <a:pt x="292201" y="383578"/>
                </a:lnTo>
                <a:lnTo>
                  <a:pt x="452196" y="405777"/>
                </a:lnTo>
                <a:lnTo>
                  <a:pt x="462025" y="334911"/>
                </a:lnTo>
                <a:lnTo>
                  <a:pt x="302031" y="312712"/>
                </a:lnTo>
                <a:close/>
              </a:path>
              <a:path w="532765" h="415925">
                <a:moveTo>
                  <a:pt x="511098" y="341718"/>
                </a:moveTo>
                <a:lnTo>
                  <a:pt x="501256" y="412584"/>
                </a:lnTo>
                <a:lnTo>
                  <a:pt x="522490" y="415531"/>
                </a:lnTo>
                <a:lnTo>
                  <a:pt x="532333" y="344665"/>
                </a:lnTo>
                <a:lnTo>
                  <a:pt x="511098" y="341718"/>
                </a:lnTo>
                <a:close/>
              </a:path>
              <a:path w="532765" h="415925">
                <a:moveTo>
                  <a:pt x="480250" y="337439"/>
                </a:moveTo>
                <a:lnTo>
                  <a:pt x="470407" y="408305"/>
                </a:lnTo>
                <a:lnTo>
                  <a:pt x="491642" y="411251"/>
                </a:lnTo>
                <a:lnTo>
                  <a:pt x="501472" y="340385"/>
                </a:lnTo>
                <a:lnTo>
                  <a:pt x="480250" y="337439"/>
                </a:lnTo>
                <a:close/>
              </a:path>
            </a:pathLst>
          </a:custGeom>
          <a:solidFill>
            <a:srgbClr val="6540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910"/>
              </a:lnSpc>
            </a:pPr>
            <a:r>
              <a:rPr lang="en-US" spc="-5"/>
              <a:t>2016 </a:t>
            </a:r>
            <a:r>
              <a:rPr lang="en-US"/>
              <a:t>Prevention System Quality</a:t>
            </a:r>
            <a:r>
              <a:rPr lang="en-US" spc="-100"/>
              <a:t> </a:t>
            </a:r>
            <a:r>
              <a:rPr lang="en-US"/>
              <a:t>Index</a:t>
            </a:r>
            <a:endParaRPr lang="en-US" dirty="0"/>
          </a:p>
        </p:txBody>
      </p:sp>
      <p:sp>
        <p:nvSpPr>
          <p:cNvPr id="10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340">
              <a:lnSpc>
                <a:spcPts val="9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sp>
        <p:nvSpPr>
          <p:cNvPr id="12" name="object 9"/>
          <p:cNvSpPr txBox="1">
            <a:spLocks/>
          </p:cNvSpPr>
          <p:nvPr userDrawn="1"/>
        </p:nvSpPr>
        <p:spPr>
          <a:xfrm>
            <a:off x="6724598" y="6572218"/>
            <a:ext cx="1861184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800" b="1" i="0" kern="1200">
                <a:solidFill>
                  <a:srgbClr val="63646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910"/>
              </a:lnSpc>
            </a:pPr>
            <a:r>
              <a:rPr lang="en-US" spc="-5"/>
              <a:t>2016 </a:t>
            </a:r>
            <a:r>
              <a:rPr lang="en-US"/>
              <a:t>Prevention System Quality</a:t>
            </a:r>
            <a:r>
              <a:rPr lang="en-US" spc="-100"/>
              <a:t> </a:t>
            </a:r>
            <a:r>
              <a:rPr lang="en-US"/>
              <a:t>Index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85800" y="673150"/>
            <a:ext cx="6019800" cy="1384250"/>
          </a:xfrm>
        </p:spPr>
        <p:txBody>
          <a:bodyPr vert="horz"/>
          <a:lstStyle>
            <a:lvl1pPr>
              <a:defRPr sz="1700">
                <a:solidFill>
                  <a:srgbClr val="2A285F"/>
                </a:solidFill>
                <a:latin typeface="Georgia"/>
                <a:cs typeface="Georgia"/>
              </a:defRPr>
            </a:lvl1pPr>
            <a:lvl2pPr>
              <a:defRPr sz="1700">
                <a:solidFill>
                  <a:srgbClr val="2A285F"/>
                </a:solidFill>
                <a:latin typeface="Georgia"/>
                <a:cs typeface="Georgia"/>
              </a:defRPr>
            </a:lvl2pPr>
            <a:lvl3pPr>
              <a:defRPr sz="1700">
                <a:solidFill>
                  <a:srgbClr val="2A285F"/>
                </a:solidFill>
                <a:latin typeface="Georgia"/>
                <a:cs typeface="Georgia"/>
              </a:defRPr>
            </a:lvl3pPr>
            <a:lvl4pPr>
              <a:defRPr sz="1700">
                <a:solidFill>
                  <a:srgbClr val="2A285F"/>
                </a:solidFill>
                <a:latin typeface="Georgia"/>
                <a:cs typeface="Georgia"/>
              </a:defRPr>
            </a:lvl4pPr>
            <a:lvl5pPr>
              <a:defRPr sz="1700">
                <a:solidFill>
                  <a:srgbClr val="2A285F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164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cohol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5"/>
          <p:cNvSpPr/>
          <p:nvPr userDrawn="1"/>
        </p:nvSpPr>
        <p:spPr>
          <a:xfrm>
            <a:off x="0" y="6504940"/>
            <a:ext cx="514350" cy="233679"/>
          </a:xfrm>
          <a:custGeom>
            <a:avLst/>
            <a:gdLst/>
            <a:ahLst/>
            <a:cxnLst/>
            <a:rect l="l" t="t" r="r" b="b"/>
            <a:pathLst>
              <a:path w="514350" h="233679">
                <a:moveTo>
                  <a:pt x="450850" y="0"/>
                </a:moveTo>
                <a:lnTo>
                  <a:pt x="0" y="0"/>
                </a:lnTo>
                <a:lnTo>
                  <a:pt x="0" y="233171"/>
                </a:lnTo>
                <a:lnTo>
                  <a:pt x="450850" y="233171"/>
                </a:lnTo>
                <a:lnTo>
                  <a:pt x="487560" y="232179"/>
                </a:lnTo>
                <a:lnTo>
                  <a:pt x="506412" y="225234"/>
                </a:lnTo>
                <a:lnTo>
                  <a:pt x="513357" y="206382"/>
                </a:lnTo>
                <a:lnTo>
                  <a:pt x="514350" y="169671"/>
                </a:lnTo>
                <a:lnTo>
                  <a:pt x="514350" y="63499"/>
                </a:lnTo>
                <a:lnTo>
                  <a:pt x="513357" y="26789"/>
                </a:lnTo>
                <a:lnTo>
                  <a:pt x="506412" y="7937"/>
                </a:lnTo>
                <a:lnTo>
                  <a:pt x="487560" y="992"/>
                </a:lnTo>
                <a:lnTo>
                  <a:pt x="450850" y="0"/>
                </a:lnTo>
                <a:close/>
              </a:path>
            </a:pathLst>
          </a:custGeom>
          <a:solidFill>
            <a:srgbClr val="7C2B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0"/>
          <p:cNvSpPr txBox="1"/>
          <p:nvPr userDrawn="1"/>
        </p:nvSpPr>
        <p:spPr>
          <a:xfrm>
            <a:off x="673084" y="6572218"/>
            <a:ext cx="3981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spc="-5" dirty="0">
                <a:solidFill>
                  <a:srgbClr val="7C2B83"/>
                </a:solidFill>
                <a:latin typeface="Arial"/>
                <a:cs typeface="Arial"/>
              </a:rPr>
              <a:t>Alcohol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2"/>
          <p:cNvSpPr/>
          <p:nvPr userDrawn="1"/>
        </p:nvSpPr>
        <p:spPr>
          <a:xfrm>
            <a:off x="0" y="0"/>
            <a:ext cx="8572500" cy="1371600"/>
          </a:xfrm>
          <a:custGeom>
            <a:avLst/>
            <a:gdLst/>
            <a:ahLst/>
            <a:cxnLst/>
            <a:rect l="l" t="t" r="r" b="b"/>
            <a:pathLst>
              <a:path w="8572500" h="1371600">
                <a:moveTo>
                  <a:pt x="8572500" y="0"/>
                </a:moveTo>
                <a:lnTo>
                  <a:pt x="0" y="0"/>
                </a:lnTo>
                <a:lnTo>
                  <a:pt x="0" y="1371600"/>
                </a:lnTo>
                <a:lnTo>
                  <a:pt x="8197538" y="1371085"/>
                </a:lnTo>
                <a:lnTo>
                  <a:pt x="8256624" y="1369864"/>
                </a:lnTo>
                <a:lnTo>
                  <a:pt x="8309152" y="1367485"/>
                </a:lnTo>
                <a:lnTo>
                  <a:pt x="8355508" y="1363563"/>
                </a:lnTo>
                <a:lnTo>
                  <a:pt x="8396077" y="1357712"/>
                </a:lnTo>
                <a:lnTo>
                  <a:pt x="8461400" y="1338681"/>
                </a:lnTo>
                <a:lnTo>
                  <a:pt x="8508206" y="1307306"/>
                </a:lnTo>
                <a:lnTo>
                  <a:pt x="8539581" y="1260500"/>
                </a:lnTo>
                <a:lnTo>
                  <a:pt x="8558612" y="1195177"/>
                </a:lnTo>
                <a:lnTo>
                  <a:pt x="8564463" y="1154608"/>
                </a:lnTo>
                <a:lnTo>
                  <a:pt x="8568385" y="1108252"/>
                </a:lnTo>
                <a:lnTo>
                  <a:pt x="8570764" y="1055724"/>
                </a:lnTo>
                <a:lnTo>
                  <a:pt x="8571985" y="996638"/>
                </a:lnTo>
                <a:lnTo>
                  <a:pt x="8572435" y="930609"/>
                </a:lnTo>
                <a:lnTo>
                  <a:pt x="8572500" y="0"/>
                </a:lnTo>
                <a:close/>
              </a:path>
            </a:pathLst>
          </a:custGeom>
          <a:solidFill>
            <a:srgbClr val="EAE1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724598" y="6572218"/>
            <a:ext cx="1861184" cy="127000"/>
          </a:xfrm>
        </p:spPr>
        <p:txBody>
          <a:bodyPr/>
          <a:lstStyle/>
          <a:p>
            <a:pPr marL="12700">
              <a:lnSpc>
                <a:spcPts val="910"/>
              </a:lnSpc>
            </a:pPr>
            <a:r>
              <a:rPr lang="en-US" spc="-5"/>
              <a:t>2016 </a:t>
            </a:r>
            <a:r>
              <a:rPr lang="en-US"/>
              <a:t>Prevention System Quality</a:t>
            </a:r>
            <a:r>
              <a:rPr lang="en-US" spc="-100"/>
              <a:t> </a:t>
            </a:r>
            <a:r>
              <a:rPr lang="en-US"/>
              <a:t>Index</a:t>
            </a:r>
            <a:endParaRPr lang="en-US" dirty="0"/>
          </a:p>
        </p:txBody>
      </p:sp>
      <p:sp>
        <p:nvSpPr>
          <p:cNvPr id="12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340">
              <a:lnSpc>
                <a:spcPts val="9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sp>
        <p:nvSpPr>
          <p:cNvPr id="13" name="object 9"/>
          <p:cNvSpPr txBox="1">
            <a:spLocks/>
          </p:cNvSpPr>
          <p:nvPr userDrawn="1"/>
        </p:nvSpPr>
        <p:spPr>
          <a:xfrm>
            <a:off x="6724598" y="6572218"/>
            <a:ext cx="1861184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800" b="1" i="0" kern="1200">
                <a:solidFill>
                  <a:srgbClr val="63646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910"/>
              </a:lnSpc>
            </a:pPr>
            <a:r>
              <a:rPr lang="en-US" spc="-5"/>
              <a:t>2016 </a:t>
            </a:r>
            <a:r>
              <a:rPr lang="en-US"/>
              <a:t>Prevention System Quality</a:t>
            </a:r>
            <a:r>
              <a:rPr lang="en-US" spc="-100"/>
              <a:t> </a:t>
            </a:r>
            <a:r>
              <a:rPr lang="en-US"/>
              <a:t>Index</a:t>
            </a:r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85800" y="673150"/>
            <a:ext cx="6019800" cy="1384250"/>
          </a:xfrm>
        </p:spPr>
        <p:txBody>
          <a:bodyPr vert="horz"/>
          <a:lstStyle>
            <a:lvl1pPr>
              <a:defRPr sz="1700">
                <a:solidFill>
                  <a:srgbClr val="2A285F"/>
                </a:solidFill>
                <a:latin typeface="Georgia"/>
                <a:cs typeface="Georgia"/>
              </a:defRPr>
            </a:lvl1pPr>
            <a:lvl2pPr>
              <a:defRPr sz="1700">
                <a:solidFill>
                  <a:srgbClr val="2A285F"/>
                </a:solidFill>
                <a:latin typeface="Georgia"/>
                <a:cs typeface="Georgia"/>
              </a:defRPr>
            </a:lvl2pPr>
            <a:lvl3pPr>
              <a:defRPr sz="1700">
                <a:solidFill>
                  <a:srgbClr val="2A285F"/>
                </a:solidFill>
                <a:latin typeface="Georgia"/>
                <a:cs typeface="Georgia"/>
              </a:defRPr>
            </a:lvl3pPr>
            <a:lvl4pPr>
              <a:defRPr sz="1700">
                <a:solidFill>
                  <a:srgbClr val="2A285F"/>
                </a:solidFill>
                <a:latin typeface="Georgia"/>
                <a:cs typeface="Georgia"/>
              </a:defRPr>
            </a:lvl4pPr>
            <a:lvl5pPr>
              <a:defRPr sz="1700">
                <a:solidFill>
                  <a:srgbClr val="2A285F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16" name="object 7"/>
          <p:cNvSpPr/>
          <p:nvPr userDrawn="1"/>
        </p:nvSpPr>
        <p:spPr>
          <a:xfrm>
            <a:off x="7717812" y="496358"/>
            <a:ext cx="631825" cy="631825"/>
          </a:xfrm>
          <a:custGeom>
            <a:avLst/>
            <a:gdLst/>
            <a:ahLst/>
            <a:cxnLst/>
            <a:rect l="l" t="t" r="r" b="b"/>
            <a:pathLst>
              <a:path w="631825" h="631825">
                <a:moveTo>
                  <a:pt x="526515" y="550820"/>
                </a:moveTo>
                <a:lnTo>
                  <a:pt x="489485" y="579411"/>
                </a:lnTo>
                <a:lnTo>
                  <a:pt x="449684" y="601730"/>
                </a:lnTo>
                <a:lnTo>
                  <a:pt x="407803" y="617812"/>
                </a:lnTo>
                <a:lnTo>
                  <a:pt x="364531" y="627697"/>
                </a:lnTo>
                <a:lnTo>
                  <a:pt x="320558" y="631420"/>
                </a:lnTo>
                <a:lnTo>
                  <a:pt x="276575" y="629021"/>
                </a:lnTo>
                <a:lnTo>
                  <a:pt x="233270" y="620535"/>
                </a:lnTo>
                <a:lnTo>
                  <a:pt x="191333" y="606002"/>
                </a:lnTo>
                <a:lnTo>
                  <a:pt x="151455" y="585457"/>
                </a:lnTo>
                <a:lnTo>
                  <a:pt x="114324" y="558940"/>
                </a:lnTo>
                <a:lnTo>
                  <a:pt x="80631" y="526486"/>
                </a:lnTo>
                <a:lnTo>
                  <a:pt x="52030" y="489462"/>
                </a:lnTo>
                <a:lnTo>
                  <a:pt x="29704" y="449666"/>
                </a:lnTo>
                <a:lnTo>
                  <a:pt x="13615" y="407789"/>
                </a:lnTo>
                <a:lnTo>
                  <a:pt x="3726" y="364520"/>
                </a:lnTo>
                <a:lnTo>
                  <a:pt x="0" y="320550"/>
                </a:lnTo>
                <a:lnTo>
                  <a:pt x="2397" y="276567"/>
                </a:lnTo>
                <a:lnTo>
                  <a:pt x="10882" y="233262"/>
                </a:lnTo>
                <a:lnTo>
                  <a:pt x="25416" y="191324"/>
                </a:lnTo>
                <a:lnTo>
                  <a:pt x="45962" y="151444"/>
                </a:lnTo>
                <a:lnTo>
                  <a:pt x="72482" y="114311"/>
                </a:lnTo>
                <a:lnTo>
                  <a:pt x="104939" y="80615"/>
                </a:lnTo>
                <a:lnTo>
                  <a:pt x="141967" y="52017"/>
                </a:lnTo>
                <a:lnTo>
                  <a:pt x="181766" y="29694"/>
                </a:lnTo>
                <a:lnTo>
                  <a:pt x="223646" y="13609"/>
                </a:lnTo>
                <a:lnTo>
                  <a:pt x="266919" y="3723"/>
                </a:lnTo>
                <a:lnTo>
                  <a:pt x="310893" y="0"/>
                </a:lnTo>
                <a:lnTo>
                  <a:pt x="354879" y="2400"/>
                </a:lnTo>
                <a:lnTo>
                  <a:pt x="398188" y="10887"/>
                </a:lnTo>
                <a:lnTo>
                  <a:pt x="440129" y="25423"/>
                </a:lnTo>
                <a:lnTo>
                  <a:pt x="480012" y="45970"/>
                </a:lnTo>
                <a:lnTo>
                  <a:pt x="517149" y="72491"/>
                </a:lnTo>
                <a:lnTo>
                  <a:pt x="550848" y="104948"/>
                </a:lnTo>
                <a:lnTo>
                  <a:pt x="579440" y="141975"/>
                </a:lnTo>
                <a:lnTo>
                  <a:pt x="601757" y="181773"/>
                </a:lnTo>
                <a:lnTo>
                  <a:pt x="617839" y="223651"/>
                </a:lnTo>
                <a:lnTo>
                  <a:pt x="627722" y="266920"/>
                </a:lnTo>
                <a:lnTo>
                  <a:pt x="631445" y="310890"/>
                </a:lnTo>
                <a:lnTo>
                  <a:pt x="629044" y="354872"/>
                </a:lnTo>
                <a:lnTo>
                  <a:pt x="620559" y="398176"/>
                </a:lnTo>
                <a:lnTo>
                  <a:pt x="606025" y="440112"/>
                </a:lnTo>
                <a:lnTo>
                  <a:pt x="585482" y="479991"/>
                </a:lnTo>
                <a:lnTo>
                  <a:pt x="558966" y="517124"/>
                </a:lnTo>
                <a:lnTo>
                  <a:pt x="526515" y="550820"/>
                </a:lnTo>
              </a:path>
            </a:pathLst>
          </a:custGeom>
          <a:ln w="23037">
            <a:solidFill>
              <a:srgbClr val="7C2C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8"/>
          <p:cNvSpPr/>
          <p:nvPr userDrawn="1"/>
        </p:nvSpPr>
        <p:spPr>
          <a:xfrm>
            <a:off x="7899628" y="549148"/>
            <a:ext cx="230504" cy="502284"/>
          </a:xfrm>
          <a:custGeom>
            <a:avLst/>
            <a:gdLst/>
            <a:ahLst/>
            <a:cxnLst/>
            <a:rect l="l" t="t" r="r" b="b"/>
            <a:pathLst>
              <a:path w="230504" h="502284">
                <a:moveTo>
                  <a:pt x="184251" y="21475"/>
                </a:moveTo>
                <a:lnTo>
                  <a:pt x="143294" y="21475"/>
                </a:lnTo>
                <a:lnTo>
                  <a:pt x="140576" y="21932"/>
                </a:lnTo>
                <a:lnTo>
                  <a:pt x="139191" y="26022"/>
                </a:lnTo>
                <a:lnTo>
                  <a:pt x="141020" y="28270"/>
                </a:lnTo>
                <a:lnTo>
                  <a:pt x="136715" y="46443"/>
                </a:lnTo>
                <a:lnTo>
                  <a:pt x="136004" y="48260"/>
                </a:lnTo>
                <a:lnTo>
                  <a:pt x="138772" y="50203"/>
                </a:lnTo>
                <a:lnTo>
                  <a:pt x="140385" y="50228"/>
                </a:lnTo>
                <a:lnTo>
                  <a:pt x="140677" y="53162"/>
                </a:lnTo>
                <a:lnTo>
                  <a:pt x="140461" y="57150"/>
                </a:lnTo>
                <a:lnTo>
                  <a:pt x="140436" y="58013"/>
                </a:lnTo>
                <a:lnTo>
                  <a:pt x="139407" y="77571"/>
                </a:lnTo>
                <a:lnTo>
                  <a:pt x="147053" y="78625"/>
                </a:lnTo>
                <a:lnTo>
                  <a:pt x="153047" y="84937"/>
                </a:lnTo>
                <a:lnTo>
                  <a:pt x="153047" y="251053"/>
                </a:lnTo>
                <a:lnTo>
                  <a:pt x="149071" y="276151"/>
                </a:lnTo>
                <a:lnTo>
                  <a:pt x="137947" y="298072"/>
                </a:lnTo>
                <a:lnTo>
                  <a:pt x="120879" y="315540"/>
                </a:lnTo>
                <a:lnTo>
                  <a:pt x="99072" y="327278"/>
                </a:lnTo>
                <a:lnTo>
                  <a:pt x="98704" y="348322"/>
                </a:lnTo>
                <a:lnTo>
                  <a:pt x="100317" y="463702"/>
                </a:lnTo>
                <a:lnTo>
                  <a:pt x="108971" y="465483"/>
                </a:lnTo>
                <a:lnTo>
                  <a:pt x="122196" y="470398"/>
                </a:lnTo>
                <a:lnTo>
                  <a:pt x="137368" y="479975"/>
                </a:lnTo>
                <a:lnTo>
                  <a:pt x="151866" y="495744"/>
                </a:lnTo>
                <a:lnTo>
                  <a:pt x="156146" y="502005"/>
                </a:lnTo>
                <a:lnTo>
                  <a:pt x="159080" y="502145"/>
                </a:lnTo>
                <a:lnTo>
                  <a:pt x="197662" y="498614"/>
                </a:lnTo>
                <a:lnTo>
                  <a:pt x="230238" y="348322"/>
                </a:lnTo>
                <a:lnTo>
                  <a:pt x="228409" y="247599"/>
                </a:lnTo>
                <a:lnTo>
                  <a:pt x="223650" y="230153"/>
                </a:lnTo>
                <a:lnTo>
                  <a:pt x="212950" y="215131"/>
                </a:lnTo>
                <a:lnTo>
                  <a:pt x="201674" y="201986"/>
                </a:lnTo>
                <a:lnTo>
                  <a:pt x="195186" y="190169"/>
                </a:lnTo>
                <a:lnTo>
                  <a:pt x="186905" y="52616"/>
                </a:lnTo>
                <a:lnTo>
                  <a:pt x="187337" y="50203"/>
                </a:lnTo>
                <a:lnTo>
                  <a:pt x="188823" y="50164"/>
                </a:lnTo>
                <a:lnTo>
                  <a:pt x="191503" y="48260"/>
                </a:lnTo>
                <a:lnTo>
                  <a:pt x="190804" y="46443"/>
                </a:lnTo>
                <a:lnTo>
                  <a:pt x="186499" y="28270"/>
                </a:lnTo>
                <a:lnTo>
                  <a:pt x="188315" y="26022"/>
                </a:lnTo>
                <a:lnTo>
                  <a:pt x="186944" y="21932"/>
                </a:lnTo>
                <a:lnTo>
                  <a:pt x="184251" y="21475"/>
                </a:lnTo>
                <a:close/>
              </a:path>
              <a:path w="230504" h="502284">
                <a:moveTo>
                  <a:pt x="97650" y="474192"/>
                </a:moveTo>
                <a:lnTo>
                  <a:pt x="45351" y="474192"/>
                </a:lnTo>
                <a:lnTo>
                  <a:pt x="29019" y="475738"/>
                </a:lnTo>
                <a:lnTo>
                  <a:pt x="18851" y="479132"/>
                </a:lnTo>
                <a:lnTo>
                  <a:pt x="10595" y="486965"/>
                </a:lnTo>
                <a:lnTo>
                  <a:pt x="0" y="501827"/>
                </a:lnTo>
                <a:lnTo>
                  <a:pt x="143014" y="501827"/>
                </a:lnTo>
                <a:lnTo>
                  <a:pt x="128500" y="486687"/>
                </a:lnTo>
                <a:lnTo>
                  <a:pt x="113731" y="478389"/>
                </a:lnTo>
                <a:lnTo>
                  <a:pt x="102263" y="474903"/>
                </a:lnTo>
                <a:lnTo>
                  <a:pt x="97650" y="474192"/>
                </a:lnTo>
                <a:close/>
              </a:path>
              <a:path w="230504" h="502284">
                <a:moveTo>
                  <a:pt x="140093" y="87884"/>
                </a:moveTo>
                <a:lnTo>
                  <a:pt x="2895" y="87884"/>
                </a:lnTo>
                <a:lnTo>
                  <a:pt x="673" y="90093"/>
                </a:lnTo>
                <a:lnTo>
                  <a:pt x="673" y="250253"/>
                </a:lnTo>
                <a:lnTo>
                  <a:pt x="5487" y="276041"/>
                </a:lnTo>
                <a:lnTo>
                  <a:pt x="18722" y="297621"/>
                </a:lnTo>
                <a:lnTo>
                  <a:pt x="38563" y="313186"/>
                </a:lnTo>
                <a:lnTo>
                  <a:pt x="63195" y="320928"/>
                </a:lnTo>
                <a:lnTo>
                  <a:pt x="63195" y="474192"/>
                </a:lnTo>
                <a:lnTo>
                  <a:pt x="79794" y="474192"/>
                </a:lnTo>
                <a:lnTo>
                  <a:pt x="79794" y="321030"/>
                </a:lnTo>
                <a:lnTo>
                  <a:pt x="104404" y="313527"/>
                </a:lnTo>
                <a:lnTo>
                  <a:pt x="124247" y="298143"/>
                </a:lnTo>
                <a:lnTo>
                  <a:pt x="137494" y="276708"/>
                </a:lnTo>
                <a:lnTo>
                  <a:pt x="142316" y="251053"/>
                </a:lnTo>
                <a:lnTo>
                  <a:pt x="142316" y="154292"/>
                </a:lnTo>
                <a:lnTo>
                  <a:pt x="9055" y="154292"/>
                </a:lnTo>
                <a:lnTo>
                  <a:pt x="9055" y="96012"/>
                </a:lnTo>
                <a:lnTo>
                  <a:pt x="142316" y="96012"/>
                </a:lnTo>
                <a:lnTo>
                  <a:pt x="142316" y="90093"/>
                </a:lnTo>
                <a:lnTo>
                  <a:pt x="140093" y="87884"/>
                </a:lnTo>
                <a:close/>
              </a:path>
              <a:path w="230504" h="502284">
                <a:moveTo>
                  <a:pt x="142316" y="96012"/>
                </a:moveTo>
                <a:lnTo>
                  <a:pt x="133426" y="96012"/>
                </a:lnTo>
                <a:lnTo>
                  <a:pt x="133426" y="154292"/>
                </a:lnTo>
                <a:lnTo>
                  <a:pt x="142316" y="154292"/>
                </a:lnTo>
                <a:lnTo>
                  <a:pt x="142316" y="96012"/>
                </a:lnTo>
                <a:close/>
              </a:path>
              <a:path w="230504" h="502284">
                <a:moveTo>
                  <a:pt x="164325" y="0"/>
                </a:moveTo>
                <a:lnTo>
                  <a:pt x="134734" y="13322"/>
                </a:lnTo>
                <a:lnTo>
                  <a:pt x="140207" y="13322"/>
                </a:lnTo>
                <a:lnTo>
                  <a:pt x="138823" y="15405"/>
                </a:lnTo>
                <a:lnTo>
                  <a:pt x="142849" y="15328"/>
                </a:lnTo>
                <a:lnTo>
                  <a:pt x="144348" y="13195"/>
                </a:lnTo>
                <a:lnTo>
                  <a:pt x="146011" y="13157"/>
                </a:lnTo>
                <a:lnTo>
                  <a:pt x="153459" y="13144"/>
                </a:lnTo>
                <a:lnTo>
                  <a:pt x="156565" y="13004"/>
                </a:lnTo>
                <a:lnTo>
                  <a:pt x="162647" y="13004"/>
                </a:lnTo>
                <a:lnTo>
                  <a:pt x="192260" y="12966"/>
                </a:lnTo>
                <a:lnTo>
                  <a:pt x="190296" y="4368"/>
                </a:lnTo>
                <a:lnTo>
                  <a:pt x="188861" y="3009"/>
                </a:lnTo>
                <a:lnTo>
                  <a:pt x="187968" y="1971"/>
                </a:lnTo>
                <a:lnTo>
                  <a:pt x="185501" y="1000"/>
                </a:lnTo>
                <a:lnTo>
                  <a:pt x="178545" y="280"/>
                </a:lnTo>
                <a:lnTo>
                  <a:pt x="164325" y="0"/>
                </a:lnTo>
                <a:close/>
              </a:path>
              <a:path w="230504" h="502284">
                <a:moveTo>
                  <a:pt x="192300" y="13144"/>
                </a:moveTo>
                <a:lnTo>
                  <a:pt x="180047" y="13144"/>
                </a:lnTo>
                <a:lnTo>
                  <a:pt x="183032" y="13195"/>
                </a:lnTo>
                <a:lnTo>
                  <a:pt x="184454" y="15328"/>
                </a:lnTo>
                <a:lnTo>
                  <a:pt x="188353" y="15405"/>
                </a:lnTo>
                <a:lnTo>
                  <a:pt x="187972" y="13322"/>
                </a:lnTo>
                <a:lnTo>
                  <a:pt x="192341" y="13322"/>
                </a:lnTo>
                <a:lnTo>
                  <a:pt x="192300" y="13144"/>
                </a:lnTo>
                <a:close/>
              </a:path>
              <a:path w="230504" h="502284">
                <a:moveTo>
                  <a:pt x="153459" y="13144"/>
                </a:moveTo>
                <a:lnTo>
                  <a:pt x="147421" y="13144"/>
                </a:lnTo>
                <a:lnTo>
                  <a:pt x="148983" y="15227"/>
                </a:lnTo>
                <a:lnTo>
                  <a:pt x="152031" y="15189"/>
                </a:lnTo>
                <a:lnTo>
                  <a:pt x="153459" y="13144"/>
                </a:lnTo>
                <a:close/>
              </a:path>
              <a:path w="230504" h="502284">
                <a:moveTo>
                  <a:pt x="192268" y="13004"/>
                </a:moveTo>
                <a:lnTo>
                  <a:pt x="171284" y="13004"/>
                </a:lnTo>
                <a:lnTo>
                  <a:pt x="174193" y="13042"/>
                </a:lnTo>
                <a:lnTo>
                  <a:pt x="175640" y="15176"/>
                </a:lnTo>
                <a:lnTo>
                  <a:pt x="178574" y="15227"/>
                </a:lnTo>
                <a:lnTo>
                  <a:pt x="180047" y="13144"/>
                </a:lnTo>
                <a:lnTo>
                  <a:pt x="192300" y="13144"/>
                </a:lnTo>
                <a:lnTo>
                  <a:pt x="192268" y="13004"/>
                </a:lnTo>
                <a:close/>
              </a:path>
              <a:path w="230504" h="502284">
                <a:moveTo>
                  <a:pt x="162647" y="13004"/>
                </a:moveTo>
                <a:lnTo>
                  <a:pt x="156565" y="13004"/>
                </a:lnTo>
                <a:lnTo>
                  <a:pt x="158114" y="15125"/>
                </a:lnTo>
                <a:lnTo>
                  <a:pt x="161188" y="15112"/>
                </a:lnTo>
                <a:lnTo>
                  <a:pt x="162647" y="13004"/>
                </a:lnTo>
                <a:close/>
              </a:path>
              <a:path w="230504" h="502284">
                <a:moveTo>
                  <a:pt x="192260" y="12966"/>
                </a:moveTo>
                <a:lnTo>
                  <a:pt x="165404" y="12966"/>
                </a:lnTo>
                <a:lnTo>
                  <a:pt x="166852" y="15112"/>
                </a:lnTo>
                <a:lnTo>
                  <a:pt x="169795" y="15112"/>
                </a:lnTo>
                <a:lnTo>
                  <a:pt x="171284" y="13004"/>
                </a:lnTo>
                <a:lnTo>
                  <a:pt x="192268" y="13004"/>
                </a:lnTo>
                <a:close/>
              </a:path>
            </a:pathLst>
          </a:custGeom>
          <a:solidFill>
            <a:srgbClr val="7C2C8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0136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y Ea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/>
          <p:cNvSpPr/>
          <p:nvPr userDrawn="1"/>
        </p:nvSpPr>
        <p:spPr>
          <a:xfrm>
            <a:off x="0" y="0"/>
            <a:ext cx="8572500" cy="1371600"/>
          </a:xfrm>
          <a:custGeom>
            <a:avLst/>
            <a:gdLst/>
            <a:ahLst/>
            <a:cxnLst/>
            <a:rect l="l" t="t" r="r" b="b"/>
            <a:pathLst>
              <a:path w="8572500" h="1371600">
                <a:moveTo>
                  <a:pt x="8572500" y="0"/>
                </a:moveTo>
                <a:lnTo>
                  <a:pt x="0" y="0"/>
                </a:lnTo>
                <a:lnTo>
                  <a:pt x="0" y="1371600"/>
                </a:lnTo>
                <a:lnTo>
                  <a:pt x="8197538" y="1371085"/>
                </a:lnTo>
                <a:lnTo>
                  <a:pt x="8256624" y="1369864"/>
                </a:lnTo>
                <a:lnTo>
                  <a:pt x="8309152" y="1367485"/>
                </a:lnTo>
                <a:lnTo>
                  <a:pt x="8355508" y="1363563"/>
                </a:lnTo>
                <a:lnTo>
                  <a:pt x="8396077" y="1357712"/>
                </a:lnTo>
                <a:lnTo>
                  <a:pt x="8461400" y="1338681"/>
                </a:lnTo>
                <a:lnTo>
                  <a:pt x="8508206" y="1307306"/>
                </a:lnTo>
                <a:lnTo>
                  <a:pt x="8539581" y="1260500"/>
                </a:lnTo>
                <a:lnTo>
                  <a:pt x="8558612" y="1195177"/>
                </a:lnTo>
                <a:lnTo>
                  <a:pt x="8564463" y="1154608"/>
                </a:lnTo>
                <a:lnTo>
                  <a:pt x="8568385" y="1108252"/>
                </a:lnTo>
                <a:lnTo>
                  <a:pt x="8570764" y="1055724"/>
                </a:lnTo>
                <a:lnTo>
                  <a:pt x="8571985" y="996638"/>
                </a:lnTo>
                <a:lnTo>
                  <a:pt x="8572435" y="930609"/>
                </a:lnTo>
                <a:lnTo>
                  <a:pt x="8572500" y="0"/>
                </a:lnTo>
                <a:close/>
              </a:path>
            </a:pathLst>
          </a:custGeom>
          <a:solidFill>
            <a:srgbClr val="E7EF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"/>
          <p:cNvSpPr/>
          <p:nvPr userDrawn="1"/>
        </p:nvSpPr>
        <p:spPr>
          <a:xfrm>
            <a:off x="7718338" y="497013"/>
            <a:ext cx="624840" cy="630555"/>
          </a:xfrm>
          <a:custGeom>
            <a:avLst/>
            <a:gdLst/>
            <a:ahLst/>
            <a:cxnLst/>
            <a:rect l="l" t="t" r="r" b="b"/>
            <a:pathLst>
              <a:path w="624840" h="630555">
                <a:moveTo>
                  <a:pt x="535909" y="535932"/>
                </a:moveTo>
                <a:lnTo>
                  <a:pt x="501120" y="566852"/>
                </a:lnTo>
                <a:lnTo>
                  <a:pt x="463190" y="591691"/>
                </a:lnTo>
                <a:lnTo>
                  <a:pt x="422802" y="610443"/>
                </a:lnTo>
                <a:lnTo>
                  <a:pt x="380641" y="623100"/>
                </a:lnTo>
                <a:lnTo>
                  <a:pt x="337392" y="629656"/>
                </a:lnTo>
                <a:lnTo>
                  <a:pt x="293738" y="630104"/>
                </a:lnTo>
                <a:lnTo>
                  <a:pt x="250365" y="624437"/>
                </a:lnTo>
                <a:lnTo>
                  <a:pt x="207957" y="612647"/>
                </a:lnTo>
                <a:lnTo>
                  <a:pt x="167197" y="594729"/>
                </a:lnTo>
                <a:lnTo>
                  <a:pt x="128772" y="570675"/>
                </a:lnTo>
                <a:lnTo>
                  <a:pt x="93364" y="540478"/>
                </a:lnTo>
                <a:lnTo>
                  <a:pt x="62709" y="505400"/>
                </a:lnTo>
                <a:lnTo>
                  <a:pt x="38083" y="467151"/>
                </a:lnTo>
                <a:lnTo>
                  <a:pt x="19492" y="426423"/>
                </a:lnTo>
                <a:lnTo>
                  <a:pt x="6944" y="383904"/>
                </a:lnTo>
                <a:lnTo>
                  <a:pt x="444" y="340287"/>
                </a:lnTo>
                <a:lnTo>
                  <a:pt x="0" y="296261"/>
                </a:lnTo>
                <a:lnTo>
                  <a:pt x="5618" y="252518"/>
                </a:lnTo>
                <a:lnTo>
                  <a:pt x="17306" y="209746"/>
                </a:lnTo>
                <a:lnTo>
                  <a:pt x="35071" y="168639"/>
                </a:lnTo>
                <a:lnTo>
                  <a:pt x="58918" y="129884"/>
                </a:lnTo>
                <a:lnTo>
                  <a:pt x="88856" y="94174"/>
                </a:lnTo>
                <a:lnTo>
                  <a:pt x="123645" y="63254"/>
                </a:lnTo>
                <a:lnTo>
                  <a:pt x="161576" y="38415"/>
                </a:lnTo>
                <a:lnTo>
                  <a:pt x="201966" y="19663"/>
                </a:lnTo>
                <a:lnTo>
                  <a:pt x="244128" y="7005"/>
                </a:lnTo>
                <a:lnTo>
                  <a:pt x="287380" y="448"/>
                </a:lnTo>
                <a:lnTo>
                  <a:pt x="331035" y="0"/>
                </a:lnTo>
                <a:lnTo>
                  <a:pt x="374410" y="5665"/>
                </a:lnTo>
                <a:lnTo>
                  <a:pt x="416821" y="17453"/>
                </a:lnTo>
                <a:lnTo>
                  <a:pt x="457581" y="35368"/>
                </a:lnTo>
                <a:lnTo>
                  <a:pt x="496008" y="59420"/>
                </a:lnTo>
                <a:lnTo>
                  <a:pt x="531416" y="89613"/>
                </a:lnTo>
                <a:lnTo>
                  <a:pt x="562071" y="124702"/>
                </a:lnTo>
                <a:lnTo>
                  <a:pt x="586697" y="162960"/>
                </a:lnTo>
                <a:lnTo>
                  <a:pt x="605287" y="203696"/>
                </a:lnTo>
                <a:lnTo>
                  <a:pt x="617836" y="246219"/>
                </a:lnTo>
                <a:lnTo>
                  <a:pt x="624335" y="289839"/>
                </a:lnTo>
                <a:lnTo>
                  <a:pt x="624778" y="333866"/>
                </a:lnTo>
                <a:lnTo>
                  <a:pt x="619158" y="377609"/>
                </a:lnTo>
                <a:lnTo>
                  <a:pt x="607468" y="420377"/>
                </a:lnTo>
                <a:lnTo>
                  <a:pt x="589701" y="461481"/>
                </a:lnTo>
                <a:lnTo>
                  <a:pt x="565850" y="500229"/>
                </a:lnTo>
                <a:lnTo>
                  <a:pt x="535909" y="535932"/>
                </a:lnTo>
              </a:path>
            </a:pathLst>
          </a:custGeom>
          <a:ln w="22939">
            <a:solidFill>
              <a:srgbClr val="5B9B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4"/>
          <p:cNvSpPr/>
          <p:nvPr userDrawn="1"/>
        </p:nvSpPr>
        <p:spPr>
          <a:xfrm>
            <a:off x="7794176" y="611079"/>
            <a:ext cx="450215" cy="434340"/>
          </a:xfrm>
          <a:custGeom>
            <a:avLst/>
            <a:gdLst/>
            <a:ahLst/>
            <a:cxnLst/>
            <a:rect l="l" t="t" r="r" b="b"/>
            <a:pathLst>
              <a:path w="450215" h="434340">
                <a:moveTo>
                  <a:pt x="127787" y="132267"/>
                </a:moveTo>
                <a:lnTo>
                  <a:pt x="118073" y="132267"/>
                </a:lnTo>
                <a:lnTo>
                  <a:pt x="119972" y="122065"/>
                </a:lnTo>
                <a:lnTo>
                  <a:pt x="122009" y="111652"/>
                </a:lnTo>
                <a:lnTo>
                  <a:pt x="125384" y="97123"/>
                </a:lnTo>
                <a:lnTo>
                  <a:pt x="128321" y="89770"/>
                </a:lnTo>
                <a:lnTo>
                  <a:pt x="131489" y="88081"/>
                </a:lnTo>
                <a:lnTo>
                  <a:pt x="137459" y="88818"/>
                </a:lnTo>
                <a:lnTo>
                  <a:pt x="138951" y="93717"/>
                </a:lnTo>
                <a:lnTo>
                  <a:pt x="137321" y="98401"/>
                </a:lnTo>
                <a:lnTo>
                  <a:pt x="133674" y="109385"/>
                </a:lnTo>
                <a:lnTo>
                  <a:pt x="129880" y="122065"/>
                </a:lnTo>
                <a:lnTo>
                  <a:pt x="127893" y="131415"/>
                </a:lnTo>
                <a:lnTo>
                  <a:pt x="127787" y="132267"/>
                </a:lnTo>
                <a:close/>
              </a:path>
              <a:path w="450215" h="434340">
                <a:moveTo>
                  <a:pt x="142244" y="135815"/>
                </a:moveTo>
                <a:lnTo>
                  <a:pt x="101291" y="135815"/>
                </a:lnTo>
                <a:lnTo>
                  <a:pt x="101340" y="134047"/>
                </a:lnTo>
                <a:lnTo>
                  <a:pt x="101491" y="131415"/>
                </a:lnTo>
                <a:lnTo>
                  <a:pt x="102178" y="124724"/>
                </a:lnTo>
                <a:lnTo>
                  <a:pt x="104439" y="116150"/>
                </a:lnTo>
                <a:lnTo>
                  <a:pt x="108935" y="110258"/>
                </a:lnTo>
                <a:lnTo>
                  <a:pt x="108372" y="129626"/>
                </a:lnTo>
                <a:lnTo>
                  <a:pt x="118073" y="132267"/>
                </a:lnTo>
                <a:lnTo>
                  <a:pt x="127787" y="132267"/>
                </a:lnTo>
                <a:lnTo>
                  <a:pt x="127758" y="132989"/>
                </a:lnTo>
                <a:lnTo>
                  <a:pt x="129899" y="133981"/>
                </a:lnTo>
                <a:lnTo>
                  <a:pt x="143173" y="133981"/>
                </a:lnTo>
                <a:lnTo>
                  <a:pt x="142244" y="135815"/>
                </a:lnTo>
                <a:close/>
              </a:path>
              <a:path w="450215" h="434340">
                <a:moveTo>
                  <a:pt x="143173" y="133981"/>
                </a:moveTo>
                <a:lnTo>
                  <a:pt x="129899" y="133981"/>
                </a:lnTo>
                <a:lnTo>
                  <a:pt x="134639" y="128483"/>
                </a:lnTo>
                <a:lnTo>
                  <a:pt x="139903" y="120305"/>
                </a:lnTo>
                <a:lnTo>
                  <a:pt x="143611" y="113253"/>
                </a:lnTo>
                <a:lnTo>
                  <a:pt x="144279" y="116150"/>
                </a:lnTo>
                <a:lnTo>
                  <a:pt x="145012" y="122065"/>
                </a:lnTo>
                <a:lnTo>
                  <a:pt x="144899" y="125865"/>
                </a:lnTo>
                <a:lnTo>
                  <a:pt x="144472" y="131415"/>
                </a:lnTo>
                <a:lnTo>
                  <a:pt x="143173" y="133981"/>
                </a:lnTo>
                <a:close/>
              </a:path>
              <a:path w="450215" h="434340">
                <a:moveTo>
                  <a:pt x="84709" y="159892"/>
                </a:moveTo>
                <a:lnTo>
                  <a:pt x="75204" y="159498"/>
                </a:lnTo>
                <a:lnTo>
                  <a:pt x="82103" y="144646"/>
                </a:lnTo>
                <a:lnTo>
                  <a:pt x="92915" y="144278"/>
                </a:lnTo>
                <a:lnTo>
                  <a:pt x="90301" y="143616"/>
                </a:lnTo>
                <a:lnTo>
                  <a:pt x="84594" y="140682"/>
                </a:lnTo>
                <a:lnTo>
                  <a:pt x="78993" y="134047"/>
                </a:lnTo>
                <a:lnTo>
                  <a:pt x="76696" y="122284"/>
                </a:lnTo>
                <a:lnTo>
                  <a:pt x="77997" y="124318"/>
                </a:lnTo>
                <a:lnTo>
                  <a:pt x="82215" y="128836"/>
                </a:lnTo>
                <a:lnTo>
                  <a:pt x="89822" y="133461"/>
                </a:lnTo>
                <a:lnTo>
                  <a:pt x="101291" y="135815"/>
                </a:lnTo>
                <a:lnTo>
                  <a:pt x="142244" y="135815"/>
                </a:lnTo>
                <a:lnTo>
                  <a:pt x="140626" y="139010"/>
                </a:lnTo>
                <a:lnTo>
                  <a:pt x="160626" y="139010"/>
                </a:lnTo>
                <a:lnTo>
                  <a:pt x="154423" y="144830"/>
                </a:lnTo>
                <a:lnTo>
                  <a:pt x="166347" y="151035"/>
                </a:lnTo>
                <a:lnTo>
                  <a:pt x="166410" y="152356"/>
                </a:lnTo>
                <a:lnTo>
                  <a:pt x="101291" y="152356"/>
                </a:lnTo>
                <a:lnTo>
                  <a:pt x="99024" y="153975"/>
                </a:lnTo>
                <a:lnTo>
                  <a:pt x="93073" y="157269"/>
                </a:lnTo>
                <a:lnTo>
                  <a:pt x="84709" y="159892"/>
                </a:lnTo>
                <a:close/>
              </a:path>
              <a:path w="450215" h="434340">
                <a:moveTo>
                  <a:pt x="160626" y="139010"/>
                </a:moveTo>
                <a:lnTo>
                  <a:pt x="140626" y="139010"/>
                </a:lnTo>
                <a:lnTo>
                  <a:pt x="143217" y="138681"/>
                </a:lnTo>
                <a:lnTo>
                  <a:pt x="149478" y="137086"/>
                </a:lnTo>
                <a:lnTo>
                  <a:pt x="157137" y="133308"/>
                </a:lnTo>
                <a:lnTo>
                  <a:pt x="163926" y="126431"/>
                </a:lnTo>
                <a:lnTo>
                  <a:pt x="164484" y="127883"/>
                </a:lnTo>
                <a:lnTo>
                  <a:pt x="164622" y="131837"/>
                </a:lnTo>
                <a:lnTo>
                  <a:pt x="162037" y="137686"/>
                </a:lnTo>
                <a:lnTo>
                  <a:pt x="160626" y="139010"/>
                </a:lnTo>
                <a:close/>
              </a:path>
              <a:path w="450215" h="434340">
                <a:moveTo>
                  <a:pt x="125519" y="324157"/>
                </a:moveTo>
                <a:lnTo>
                  <a:pt x="81274" y="320748"/>
                </a:lnTo>
                <a:lnTo>
                  <a:pt x="21450" y="281126"/>
                </a:lnTo>
                <a:lnTo>
                  <a:pt x="0" y="220347"/>
                </a:lnTo>
                <a:lnTo>
                  <a:pt x="3723" y="190493"/>
                </a:lnTo>
                <a:lnTo>
                  <a:pt x="17134" y="165495"/>
                </a:lnTo>
                <a:lnTo>
                  <a:pt x="40183" y="148794"/>
                </a:lnTo>
                <a:lnTo>
                  <a:pt x="72965" y="143725"/>
                </a:lnTo>
                <a:lnTo>
                  <a:pt x="71008" y="145211"/>
                </a:lnTo>
                <a:lnTo>
                  <a:pt x="66535" y="150131"/>
                </a:lnTo>
                <a:lnTo>
                  <a:pt x="61645" y="159178"/>
                </a:lnTo>
                <a:lnTo>
                  <a:pt x="58437" y="173044"/>
                </a:lnTo>
                <a:lnTo>
                  <a:pt x="61817" y="173173"/>
                </a:lnTo>
                <a:lnTo>
                  <a:pt x="85191" y="173173"/>
                </a:lnTo>
                <a:lnTo>
                  <a:pt x="84707" y="174150"/>
                </a:lnTo>
                <a:lnTo>
                  <a:pt x="86945" y="188264"/>
                </a:lnTo>
                <a:lnTo>
                  <a:pt x="136149" y="188264"/>
                </a:lnTo>
                <a:lnTo>
                  <a:pt x="136149" y="190507"/>
                </a:lnTo>
                <a:lnTo>
                  <a:pt x="235754" y="190507"/>
                </a:lnTo>
                <a:lnTo>
                  <a:pt x="240285" y="214710"/>
                </a:lnTo>
                <a:lnTo>
                  <a:pt x="237414" y="249643"/>
                </a:lnTo>
                <a:lnTo>
                  <a:pt x="220798" y="283403"/>
                </a:lnTo>
                <a:lnTo>
                  <a:pt x="185234" y="310178"/>
                </a:lnTo>
                <a:lnTo>
                  <a:pt x="125519" y="324157"/>
                </a:lnTo>
                <a:close/>
              </a:path>
              <a:path w="450215" h="434340">
                <a:moveTo>
                  <a:pt x="231494" y="177544"/>
                </a:moveTo>
                <a:lnTo>
                  <a:pt x="174723" y="177544"/>
                </a:lnTo>
                <a:lnTo>
                  <a:pt x="175904" y="175122"/>
                </a:lnTo>
                <a:lnTo>
                  <a:pt x="177453" y="168312"/>
                </a:lnTo>
                <a:lnTo>
                  <a:pt x="176381" y="157801"/>
                </a:lnTo>
                <a:lnTo>
                  <a:pt x="169698" y="144278"/>
                </a:lnTo>
                <a:lnTo>
                  <a:pt x="175916" y="143882"/>
                </a:lnTo>
                <a:lnTo>
                  <a:pt x="190940" y="144913"/>
                </a:lnTo>
                <a:lnTo>
                  <a:pt x="209318" y="150699"/>
                </a:lnTo>
                <a:lnTo>
                  <a:pt x="225602" y="164566"/>
                </a:lnTo>
                <a:lnTo>
                  <a:pt x="231494" y="177544"/>
                </a:lnTo>
                <a:close/>
              </a:path>
              <a:path w="450215" h="434340">
                <a:moveTo>
                  <a:pt x="98138" y="171708"/>
                </a:moveTo>
                <a:lnTo>
                  <a:pt x="95336" y="159498"/>
                </a:lnTo>
                <a:lnTo>
                  <a:pt x="101291" y="152356"/>
                </a:lnTo>
                <a:lnTo>
                  <a:pt x="166410" y="152356"/>
                </a:lnTo>
                <a:lnTo>
                  <a:pt x="166560" y="155551"/>
                </a:lnTo>
                <a:lnTo>
                  <a:pt x="141372" y="155551"/>
                </a:lnTo>
                <a:lnTo>
                  <a:pt x="141664" y="157056"/>
                </a:lnTo>
                <a:lnTo>
                  <a:pt x="113032" y="157056"/>
                </a:lnTo>
                <a:lnTo>
                  <a:pt x="108372" y="171155"/>
                </a:lnTo>
                <a:lnTo>
                  <a:pt x="98138" y="171708"/>
                </a:lnTo>
                <a:close/>
              </a:path>
              <a:path w="450215" h="434340">
                <a:moveTo>
                  <a:pt x="164636" y="162924"/>
                </a:moveTo>
                <a:lnTo>
                  <a:pt x="158743" y="162715"/>
                </a:lnTo>
                <a:lnTo>
                  <a:pt x="150545" y="160710"/>
                </a:lnTo>
                <a:lnTo>
                  <a:pt x="141372" y="155551"/>
                </a:lnTo>
                <a:lnTo>
                  <a:pt x="166560" y="155551"/>
                </a:lnTo>
                <a:lnTo>
                  <a:pt x="166896" y="162692"/>
                </a:lnTo>
                <a:lnTo>
                  <a:pt x="164636" y="162924"/>
                </a:lnTo>
                <a:close/>
              </a:path>
              <a:path w="450215" h="434340">
                <a:moveTo>
                  <a:pt x="135220" y="173797"/>
                </a:moveTo>
                <a:lnTo>
                  <a:pt x="133149" y="171155"/>
                </a:lnTo>
                <a:lnTo>
                  <a:pt x="127975" y="165495"/>
                </a:lnTo>
                <a:lnTo>
                  <a:pt x="120829" y="159749"/>
                </a:lnTo>
                <a:lnTo>
                  <a:pt x="113032" y="157056"/>
                </a:lnTo>
                <a:lnTo>
                  <a:pt x="141664" y="157056"/>
                </a:lnTo>
                <a:lnTo>
                  <a:pt x="143413" y="166087"/>
                </a:lnTo>
                <a:lnTo>
                  <a:pt x="135220" y="173797"/>
                </a:lnTo>
                <a:close/>
              </a:path>
              <a:path w="450215" h="434340">
                <a:moveTo>
                  <a:pt x="85191" y="173173"/>
                </a:moveTo>
                <a:lnTo>
                  <a:pt x="61817" y="173173"/>
                </a:lnTo>
                <a:lnTo>
                  <a:pt x="69965" y="172823"/>
                </a:lnTo>
                <a:lnTo>
                  <a:pt x="79910" y="170879"/>
                </a:lnTo>
                <a:lnTo>
                  <a:pt x="88620" y="166256"/>
                </a:lnTo>
                <a:lnTo>
                  <a:pt x="85191" y="173173"/>
                </a:lnTo>
                <a:close/>
              </a:path>
              <a:path w="450215" h="434340">
                <a:moveTo>
                  <a:pt x="235754" y="190507"/>
                </a:moveTo>
                <a:lnTo>
                  <a:pt x="136149" y="190507"/>
                </a:lnTo>
                <a:lnTo>
                  <a:pt x="138202" y="188700"/>
                </a:lnTo>
                <a:lnTo>
                  <a:pt x="142507" y="183668"/>
                </a:lnTo>
                <a:lnTo>
                  <a:pt x="146287" y="175993"/>
                </a:lnTo>
                <a:lnTo>
                  <a:pt x="146763" y="166256"/>
                </a:lnTo>
                <a:lnTo>
                  <a:pt x="149481" y="168179"/>
                </a:lnTo>
                <a:lnTo>
                  <a:pt x="156340" y="172326"/>
                </a:lnTo>
                <a:lnTo>
                  <a:pt x="165401" y="176260"/>
                </a:lnTo>
                <a:lnTo>
                  <a:pt x="174723" y="177544"/>
                </a:lnTo>
                <a:lnTo>
                  <a:pt x="231494" y="177544"/>
                </a:lnTo>
                <a:lnTo>
                  <a:pt x="234613" y="184414"/>
                </a:lnTo>
                <a:lnTo>
                  <a:pt x="235754" y="190507"/>
                </a:lnTo>
                <a:close/>
              </a:path>
              <a:path w="450215" h="434340">
                <a:moveTo>
                  <a:pt x="136149" y="188264"/>
                </a:moveTo>
                <a:lnTo>
                  <a:pt x="86945" y="188264"/>
                </a:lnTo>
                <a:lnTo>
                  <a:pt x="90946" y="187190"/>
                </a:lnTo>
                <a:lnTo>
                  <a:pt x="100084" y="183893"/>
                </a:lnTo>
                <a:lnTo>
                  <a:pt x="110061" y="178267"/>
                </a:lnTo>
                <a:lnTo>
                  <a:pt x="116580" y="170203"/>
                </a:lnTo>
                <a:lnTo>
                  <a:pt x="118172" y="171207"/>
                </a:lnTo>
                <a:lnTo>
                  <a:pt x="124758" y="175655"/>
                </a:lnTo>
                <a:lnTo>
                  <a:pt x="136149" y="184072"/>
                </a:lnTo>
                <a:lnTo>
                  <a:pt x="136149" y="188264"/>
                </a:lnTo>
                <a:close/>
              </a:path>
              <a:path w="450215" h="434340">
                <a:moveTo>
                  <a:pt x="386913" y="98678"/>
                </a:moveTo>
                <a:lnTo>
                  <a:pt x="362416" y="98678"/>
                </a:lnTo>
                <a:lnTo>
                  <a:pt x="376170" y="66776"/>
                </a:lnTo>
                <a:lnTo>
                  <a:pt x="394086" y="39133"/>
                </a:lnTo>
                <a:lnTo>
                  <a:pt x="415340" y="16593"/>
                </a:lnTo>
                <a:lnTo>
                  <a:pt x="439108" y="0"/>
                </a:lnTo>
                <a:lnTo>
                  <a:pt x="449692" y="19981"/>
                </a:lnTo>
                <a:lnTo>
                  <a:pt x="430068" y="33744"/>
                </a:lnTo>
                <a:lnTo>
                  <a:pt x="411921" y="53061"/>
                </a:lnTo>
                <a:lnTo>
                  <a:pt x="396166" y="77352"/>
                </a:lnTo>
                <a:lnTo>
                  <a:pt x="386913" y="98678"/>
                </a:lnTo>
                <a:close/>
              </a:path>
              <a:path w="450215" h="434340">
                <a:moveTo>
                  <a:pt x="391000" y="115772"/>
                </a:moveTo>
                <a:lnTo>
                  <a:pt x="350858" y="104069"/>
                </a:lnTo>
                <a:lnTo>
                  <a:pt x="352346" y="91733"/>
                </a:lnTo>
                <a:lnTo>
                  <a:pt x="360695" y="53831"/>
                </a:lnTo>
                <a:lnTo>
                  <a:pt x="376695" y="13143"/>
                </a:lnTo>
                <a:lnTo>
                  <a:pt x="383249" y="1044"/>
                </a:lnTo>
                <a:lnTo>
                  <a:pt x="392584" y="6696"/>
                </a:lnTo>
                <a:lnTo>
                  <a:pt x="386356" y="18302"/>
                </a:lnTo>
                <a:lnTo>
                  <a:pt x="380643" y="30674"/>
                </a:lnTo>
                <a:lnTo>
                  <a:pt x="368203" y="67825"/>
                </a:lnTo>
                <a:lnTo>
                  <a:pt x="362416" y="98678"/>
                </a:lnTo>
                <a:lnTo>
                  <a:pt x="386913" y="98678"/>
                </a:lnTo>
                <a:lnTo>
                  <a:pt x="383721" y="106035"/>
                </a:lnTo>
                <a:lnTo>
                  <a:pt x="396609" y="106035"/>
                </a:lnTo>
                <a:lnTo>
                  <a:pt x="391000" y="115772"/>
                </a:lnTo>
                <a:close/>
              </a:path>
              <a:path w="450215" h="434340">
                <a:moveTo>
                  <a:pt x="396609" y="106035"/>
                </a:moveTo>
                <a:lnTo>
                  <a:pt x="383721" y="106035"/>
                </a:lnTo>
                <a:lnTo>
                  <a:pt x="393423" y="90784"/>
                </a:lnTo>
                <a:lnTo>
                  <a:pt x="405338" y="78115"/>
                </a:lnTo>
                <a:lnTo>
                  <a:pt x="419035" y="68340"/>
                </a:lnTo>
                <a:lnTo>
                  <a:pt x="434082" y="61772"/>
                </a:lnTo>
                <a:lnTo>
                  <a:pt x="437235" y="72492"/>
                </a:lnTo>
                <a:lnTo>
                  <a:pt x="423415" y="78658"/>
                </a:lnTo>
                <a:lnTo>
                  <a:pt x="410748" y="88096"/>
                </a:lnTo>
                <a:lnTo>
                  <a:pt x="399766" y="100552"/>
                </a:lnTo>
                <a:lnTo>
                  <a:pt x="396609" y="106035"/>
                </a:lnTo>
                <a:close/>
              </a:path>
              <a:path w="450215" h="434340">
                <a:moveTo>
                  <a:pt x="405043" y="195773"/>
                </a:moveTo>
                <a:lnTo>
                  <a:pt x="340483" y="195773"/>
                </a:lnTo>
                <a:lnTo>
                  <a:pt x="343061" y="194254"/>
                </a:lnTo>
                <a:lnTo>
                  <a:pt x="341559" y="191552"/>
                </a:lnTo>
                <a:lnTo>
                  <a:pt x="334418" y="187520"/>
                </a:lnTo>
                <a:lnTo>
                  <a:pt x="319774" y="181356"/>
                </a:lnTo>
                <a:lnTo>
                  <a:pt x="295760" y="172261"/>
                </a:lnTo>
                <a:lnTo>
                  <a:pt x="299689" y="143617"/>
                </a:lnTo>
                <a:lnTo>
                  <a:pt x="308325" y="124218"/>
                </a:lnTo>
                <a:lnTo>
                  <a:pt x="324838" y="114501"/>
                </a:lnTo>
                <a:lnTo>
                  <a:pt x="346304" y="112784"/>
                </a:lnTo>
                <a:lnTo>
                  <a:pt x="369802" y="117385"/>
                </a:lnTo>
                <a:lnTo>
                  <a:pt x="389437" y="125244"/>
                </a:lnTo>
                <a:lnTo>
                  <a:pt x="405369" y="136385"/>
                </a:lnTo>
                <a:lnTo>
                  <a:pt x="415361" y="150570"/>
                </a:lnTo>
                <a:lnTo>
                  <a:pt x="415999" y="156538"/>
                </a:lnTo>
                <a:lnTo>
                  <a:pt x="365324" y="156538"/>
                </a:lnTo>
                <a:lnTo>
                  <a:pt x="362188" y="158285"/>
                </a:lnTo>
                <a:lnTo>
                  <a:pt x="363783" y="161514"/>
                </a:lnTo>
                <a:lnTo>
                  <a:pt x="371407" y="166148"/>
                </a:lnTo>
                <a:lnTo>
                  <a:pt x="386920" y="172626"/>
                </a:lnTo>
                <a:lnTo>
                  <a:pt x="412183" y="181384"/>
                </a:lnTo>
                <a:lnTo>
                  <a:pt x="405043" y="195773"/>
                </a:lnTo>
                <a:close/>
              </a:path>
              <a:path w="450215" h="434340">
                <a:moveTo>
                  <a:pt x="417178" y="167561"/>
                </a:moveTo>
                <a:lnTo>
                  <a:pt x="391017" y="160548"/>
                </a:lnTo>
                <a:lnTo>
                  <a:pt x="374333" y="157083"/>
                </a:lnTo>
                <a:lnTo>
                  <a:pt x="365324" y="156538"/>
                </a:lnTo>
                <a:lnTo>
                  <a:pt x="415999" y="156538"/>
                </a:lnTo>
                <a:lnTo>
                  <a:pt x="417178" y="167561"/>
                </a:lnTo>
                <a:close/>
              </a:path>
              <a:path w="450215" h="434340">
                <a:moveTo>
                  <a:pt x="359152" y="289081"/>
                </a:moveTo>
                <a:lnTo>
                  <a:pt x="311309" y="289081"/>
                </a:lnTo>
                <a:lnTo>
                  <a:pt x="313791" y="287911"/>
                </a:lnTo>
                <a:lnTo>
                  <a:pt x="312235" y="285411"/>
                </a:lnTo>
                <a:lnTo>
                  <a:pt x="306459" y="281859"/>
                </a:lnTo>
                <a:lnTo>
                  <a:pt x="296548" y="277410"/>
                </a:lnTo>
                <a:lnTo>
                  <a:pt x="282588" y="272214"/>
                </a:lnTo>
                <a:lnTo>
                  <a:pt x="293659" y="186667"/>
                </a:lnTo>
                <a:lnTo>
                  <a:pt x="317814" y="192526"/>
                </a:lnTo>
                <a:lnTo>
                  <a:pt x="332745" y="195379"/>
                </a:lnTo>
                <a:lnTo>
                  <a:pt x="340483" y="195773"/>
                </a:lnTo>
                <a:lnTo>
                  <a:pt x="405043" y="195773"/>
                </a:lnTo>
                <a:lnTo>
                  <a:pt x="386802" y="232528"/>
                </a:lnTo>
                <a:lnTo>
                  <a:pt x="335050" y="232528"/>
                </a:lnTo>
                <a:lnTo>
                  <a:pt x="333665" y="237120"/>
                </a:lnTo>
                <a:lnTo>
                  <a:pt x="339417" y="240420"/>
                </a:lnTo>
                <a:lnTo>
                  <a:pt x="348375" y="244490"/>
                </a:lnTo>
                <a:lnTo>
                  <a:pt x="360566" y="249295"/>
                </a:lnTo>
                <a:lnTo>
                  <a:pt x="376015" y="254798"/>
                </a:lnTo>
                <a:lnTo>
                  <a:pt x="359152" y="289081"/>
                </a:lnTo>
                <a:close/>
              </a:path>
              <a:path w="450215" h="434340">
                <a:moveTo>
                  <a:pt x="382031" y="242142"/>
                </a:moveTo>
                <a:lnTo>
                  <a:pt x="365464" y="237858"/>
                </a:lnTo>
                <a:lnTo>
                  <a:pt x="352087" y="234847"/>
                </a:lnTo>
                <a:lnTo>
                  <a:pt x="341937" y="233080"/>
                </a:lnTo>
                <a:lnTo>
                  <a:pt x="335050" y="232528"/>
                </a:lnTo>
                <a:lnTo>
                  <a:pt x="386802" y="232528"/>
                </a:lnTo>
                <a:lnTo>
                  <a:pt x="382031" y="242142"/>
                </a:lnTo>
                <a:close/>
              </a:path>
              <a:path w="450215" h="434340">
                <a:moveTo>
                  <a:pt x="306405" y="396219"/>
                </a:moveTo>
                <a:lnTo>
                  <a:pt x="285085" y="396219"/>
                </a:lnTo>
                <a:lnTo>
                  <a:pt x="286014" y="393163"/>
                </a:lnTo>
                <a:lnTo>
                  <a:pt x="279374" y="389461"/>
                </a:lnTo>
                <a:lnTo>
                  <a:pt x="268044" y="384869"/>
                </a:lnTo>
                <a:lnTo>
                  <a:pt x="281050" y="283733"/>
                </a:lnTo>
                <a:lnTo>
                  <a:pt x="294941" y="286986"/>
                </a:lnTo>
                <a:lnTo>
                  <a:pt x="305027" y="288771"/>
                </a:lnTo>
                <a:lnTo>
                  <a:pt x="311309" y="289081"/>
                </a:lnTo>
                <a:lnTo>
                  <a:pt x="359152" y="289081"/>
                </a:lnTo>
                <a:lnTo>
                  <a:pt x="329675" y="349005"/>
                </a:lnTo>
                <a:lnTo>
                  <a:pt x="302109" y="349005"/>
                </a:lnTo>
                <a:lnTo>
                  <a:pt x="299659" y="349836"/>
                </a:lnTo>
                <a:lnTo>
                  <a:pt x="299598" y="350020"/>
                </a:lnTo>
                <a:lnTo>
                  <a:pt x="301093" y="352055"/>
                </a:lnTo>
                <a:lnTo>
                  <a:pt x="305775" y="354912"/>
                </a:lnTo>
                <a:lnTo>
                  <a:pt x="313259" y="358426"/>
                </a:lnTo>
                <a:lnTo>
                  <a:pt x="323157" y="362430"/>
                </a:lnTo>
                <a:lnTo>
                  <a:pt x="306405" y="396219"/>
                </a:lnTo>
                <a:close/>
              </a:path>
              <a:path w="450215" h="434340">
                <a:moveTo>
                  <a:pt x="327619" y="353184"/>
                </a:moveTo>
                <a:lnTo>
                  <a:pt x="316500" y="350758"/>
                </a:lnTo>
                <a:lnTo>
                  <a:pt x="307860" y="349339"/>
                </a:lnTo>
                <a:lnTo>
                  <a:pt x="302109" y="349005"/>
                </a:lnTo>
                <a:lnTo>
                  <a:pt x="329675" y="349005"/>
                </a:lnTo>
                <a:lnTo>
                  <a:pt x="327619" y="353184"/>
                </a:lnTo>
                <a:close/>
              </a:path>
              <a:path w="450215" h="434340">
                <a:moveTo>
                  <a:pt x="282740" y="434277"/>
                </a:moveTo>
                <a:lnTo>
                  <a:pt x="274973" y="431620"/>
                </a:lnTo>
                <a:lnTo>
                  <a:pt x="267389" y="429286"/>
                </a:lnTo>
                <a:lnTo>
                  <a:pt x="263171" y="421299"/>
                </a:lnTo>
                <a:lnTo>
                  <a:pt x="264770" y="413159"/>
                </a:lnTo>
                <a:lnTo>
                  <a:pt x="267100" y="393516"/>
                </a:lnTo>
                <a:lnTo>
                  <a:pt x="278034" y="395743"/>
                </a:lnTo>
                <a:lnTo>
                  <a:pt x="285085" y="396219"/>
                </a:lnTo>
                <a:lnTo>
                  <a:pt x="306405" y="396219"/>
                </a:lnTo>
                <a:lnTo>
                  <a:pt x="293628" y="421991"/>
                </a:lnTo>
                <a:lnTo>
                  <a:pt x="290689" y="429992"/>
                </a:lnTo>
                <a:lnTo>
                  <a:pt x="282740" y="434277"/>
                </a:lnTo>
                <a:close/>
              </a:path>
            </a:pathLst>
          </a:custGeom>
          <a:solidFill>
            <a:srgbClr val="5B9B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6"/>
          <p:cNvSpPr/>
          <p:nvPr userDrawn="1"/>
        </p:nvSpPr>
        <p:spPr>
          <a:xfrm>
            <a:off x="0" y="6504940"/>
            <a:ext cx="514350" cy="233679"/>
          </a:xfrm>
          <a:custGeom>
            <a:avLst/>
            <a:gdLst/>
            <a:ahLst/>
            <a:cxnLst/>
            <a:rect l="l" t="t" r="r" b="b"/>
            <a:pathLst>
              <a:path w="514350" h="233679">
                <a:moveTo>
                  <a:pt x="450850" y="0"/>
                </a:moveTo>
                <a:lnTo>
                  <a:pt x="0" y="0"/>
                </a:lnTo>
                <a:lnTo>
                  <a:pt x="0" y="233171"/>
                </a:lnTo>
                <a:lnTo>
                  <a:pt x="450850" y="233171"/>
                </a:lnTo>
                <a:lnTo>
                  <a:pt x="487560" y="232179"/>
                </a:lnTo>
                <a:lnTo>
                  <a:pt x="506412" y="225234"/>
                </a:lnTo>
                <a:lnTo>
                  <a:pt x="513357" y="206382"/>
                </a:lnTo>
                <a:lnTo>
                  <a:pt x="514350" y="169671"/>
                </a:lnTo>
                <a:lnTo>
                  <a:pt x="514350" y="63499"/>
                </a:lnTo>
                <a:lnTo>
                  <a:pt x="513357" y="26789"/>
                </a:lnTo>
                <a:lnTo>
                  <a:pt x="506412" y="7937"/>
                </a:lnTo>
                <a:lnTo>
                  <a:pt x="487560" y="992"/>
                </a:lnTo>
                <a:lnTo>
                  <a:pt x="450850" y="0"/>
                </a:lnTo>
                <a:close/>
              </a:path>
            </a:pathLst>
          </a:custGeom>
          <a:solidFill>
            <a:srgbClr val="5B9B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0"/>
          <p:cNvSpPr txBox="1"/>
          <p:nvPr userDrawn="1"/>
        </p:nvSpPr>
        <p:spPr>
          <a:xfrm>
            <a:off x="673084" y="6572218"/>
            <a:ext cx="72009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spc="-5" dirty="0">
                <a:solidFill>
                  <a:srgbClr val="5B9B98"/>
                </a:solidFill>
                <a:latin typeface="Arial"/>
                <a:cs typeface="Arial"/>
              </a:rPr>
              <a:t>Healthy</a:t>
            </a:r>
            <a:r>
              <a:rPr sz="800" b="1" spc="-95" dirty="0">
                <a:solidFill>
                  <a:srgbClr val="5B9B98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5B9B98"/>
                </a:solidFill>
                <a:latin typeface="Arial"/>
                <a:cs typeface="Arial"/>
              </a:rPr>
              <a:t>eating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724598" y="6572218"/>
            <a:ext cx="1861184" cy="127000"/>
          </a:xfrm>
        </p:spPr>
        <p:txBody>
          <a:bodyPr/>
          <a:lstStyle/>
          <a:p>
            <a:pPr marL="12700">
              <a:lnSpc>
                <a:spcPts val="910"/>
              </a:lnSpc>
            </a:pPr>
            <a:r>
              <a:rPr lang="en-US" spc="-5"/>
              <a:t>2016 </a:t>
            </a:r>
            <a:r>
              <a:rPr lang="en-US"/>
              <a:t>Prevention System Quality</a:t>
            </a:r>
            <a:r>
              <a:rPr lang="en-US" spc="-100"/>
              <a:t> </a:t>
            </a:r>
            <a:r>
              <a:rPr lang="en-US"/>
              <a:t>Index</a:t>
            </a:r>
            <a:endParaRPr lang="en-US" dirty="0"/>
          </a:p>
        </p:txBody>
      </p:sp>
      <p:sp>
        <p:nvSpPr>
          <p:cNvPr id="19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340">
              <a:lnSpc>
                <a:spcPts val="9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sp>
        <p:nvSpPr>
          <p:cNvPr id="20" name="object 9"/>
          <p:cNvSpPr txBox="1">
            <a:spLocks/>
          </p:cNvSpPr>
          <p:nvPr userDrawn="1"/>
        </p:nvSpPr>
        <p:spPr>
          <a:xfrm>
            <a:off x="6724598" y="6572218"/>
            <a:ext cx="1861184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800" b="1" i="0" kern="1200">
                <a:solidFill>
                  <a:srgbClr val="63646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910"/>
              </a:lnSpc>
            </a:pPr>
            <a:r>
              <a:rPr lang="en-US" spc="-5"/>
              <a:t>2016 </a:t>
            </a:r>
            <a:r>
              <a:rPr lang="en-US"/>
              <a:t>Prevention System Quality</a:t>
            </a:r>
            <a:r>
              <a:rPr lang="en-US" spc="-100"/>
              <a:t> </a:t>
            </a:r>
            <a:r>
              <a:rPr lang="en-US"/>
              <a:t>Index</a:t>
            </a:r>
            <a:endParaRPr lang="en-US" dirty="0"/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85800" y="673150"/>
            <a:ext cx="6019800" cy="1384250"/>
          </a:xfrm>
        </p:spPr>
        <p:txBody>
          <a:bodyPr vert="horz"/>
          <a:lstStyle>
            <a:lvl1pPr>
              <a:defRPr sz="1700">
                <a:solidFill>
                  <a:srgbClr val="2A285F"/>
                </a:solidFill>
                <a:latin typeface="Georgia"/>
                <a:cs typeface="Georgia"/>
              </a:defRPr>
            </a:lvl1pPr>
            <a:lvl2pPr>
              <a:defRPr sz="1700">
                <a:solidFill>
                  <a:srgbClr val="2A285F"/>
                </a:solidFill>
                <a:latin typeface="Georgia"/>
                <a:cs typeface="Georgia"/>
              </a:defRPr>
            </a:lvl2pPr>
            <a:lvl3pPr>
              <a:defRPr sz="1700">
                <a:solidFill>
                  <a:srgbClr val="2A285F"/>
                </a:solidFill>
                <a:latin typeface="Georgia"/>
                <a:cs typeface="Georgia"/>
              </a:defRPr>
            </a:lvl3pPr>
            <a:lvl4pPr>
              <a:defRPr sz="1700">
                <a:solidFill>
                  <a:srgbClr val="2A285F"/>
                </a:solidFill>
                <a:latin typeface="Georgia"/>
                <a:cs typeface="Georgia"/>
              </a:defRPr>
            </a:lvl4pPr>
            <a:lvl5pPr>
              <a:defRPr sz="1700">
                <a:solidFill>
                  <a:srgbClr val="2A285F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669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ysical Activity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/>
          <p:cNvSpPr/>
          <p:nvPr userDrawn="1"/>
        </p:nvSpPr>
        <p:spPr>
          <a:xfrm>
            <a:off x="0" y="0"/>
            <a:ext cx="8572500" cy="1371600"/>
          </a:xfrm>
          <a:custGeom>
            <a:avLst/>
            <a:gdLst/>
            <a:ahLst/>
            <a:cxnLst/>
            <a:rect l="l" t="t" r="r" b="b"/>
            <a:pathLst>
              <a:path w="8572500" h="1371600">
                <a:moveTo>
                  <a:pt x="8572500" y="0"/>
                </a:moveTo>
                <a:lnTo>
                  <a:pt x="0" y="0"/>
                </a:lnTo>
                <a:lnTo>
                  <a:pt x="0" y="1371600"/>
                </a:lnTo>
                <a:lnTo>
                  <a:pt x="8197538" y="1371085"/>
                </a:lnTo>
                <a:lnTo>
                  <a:pt x="8256624" y="1369864"/>
                </a:lnTo>
                <a:lnTo>
                  <a:pt x="8309152" y="1367485"/>
                </a:lnTo>
                <a:lnTo>
                  <a:pt x="8355508" y="1363563"/>
                </a:lnTo>
                <a:lnTo>
                  <a:pt x="8396077" y="1357712"/>
                </a:lnTo>
                <a:lnTo>
                  <a:pt x="8461400" y="1338681"/>
                </a:lnTo>
                <a:lnTo>
                  <a:pt x="8508206" y="1307306"/>
                </a:lnTo>
                <a:lnTo>
                  <a:pt x="8539581" y="1260500"/>
                </a:lnTo>
                <a:lnTo>
                  <a:pt x="8558612" y="1195177"/>
                </a:lnTo>
                <a:lnTo>
                  <a:pt x="8564463" y="1154608"/>
                </a:lnTo>
                <a:lnTo>
                  <a:pt x="8568385" y="1108252"/>
                </a:lnTo>
                <a:lnTo>
                  <a:pt x="8570764" y="1055724"/>
                </a:lnTo>
                <a:lnTo>
                  <a:pt x="8571985" y="996638"/>
                </a:lnTo>
                <a:lnTo>
                  <a:pt x="8572435" y="930609"/>
                </a:lnTo>
                <a:lnTo>
                  <a:pt x="8572500" y="0"/>
                </a:lnTo>
                <a:close/>
              </a:path>
            </a:pathLst>
          </a:custGeom>
          <a:solidFill>
            <a:srgbClr val="F7E4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"/>
          <p:cNvSpPr/>
          <p:nvPr userDrawn="1"/>
        </p:nvSpPr>
        <p:spPr>
          <a:xfrm>
            <a:off x="7715494" y="496877"/>
            <a:ext cx="630555" cy="630555"/>
          </a:xfrm>
          <a:custGeom>
            <a:avLst/>
            <a:gdLst/>
            <a:ahLst/>
            <a:cxnLst/>
            <a:rect l="l" t="t" r="r" b="b"/>
            <a:pathLst>
              <a:path w="630554" h="630555">
                <a:moveTo>
                  <a:pt x="540775" y="536206"/>
                </a:moveTo>
                <a:lnTo>
                  <a:pt x="505671" y="567135"/>
                </a:lnTo>
                <a:lnTo>
                  <a:pt x="467395" y="591983"/>
                </a:lnTo>
                <a:lnTo>
                  <a:pt x="426640" y="610741"/>
                </a:lnTo>
                <a:lnTo>
                  <a:pt x="384095" y="623404"/>
                </a:lnTo>
                <a:lnTo>
                  <a:pt x="340452" y="629962"/>
                </a:lnTo>
                <a:lnTo>
                  <a:pt x="296402" y="630411"/>
                </a:lnTo>
                <a:lnTo>
                  <a:pt x="252635" y="624741"/>
                </a:lnTo>
                <a:lnTo>
                  <a:pt x="209842" y="612946"/>
                </a:lnTo>
                <a:lnTo>
                  <a:pt x="168715" y="595019"/>
                </a:lnTo>
                <a:lnTo>
                  <a:pt x="129943" y="570953"/>
                </a:lnTo>
                <a:lnTo>
                  <a:pt x="94218" y="540740"/>
                </a:lnTo>
                <a:lnTo>
                  <a:pt x="63286" y="505642"/>
                </a:lnTo>
                <a:lnTo>
                  <a:pt x="38435" y="467372"/>
                </a:lnTo>
                <a:lnTo>
                  <a:pt x="19674" y="426622"/>
                </a:lnTo>
                <a:lnTo>
                  <a:pt x="7010" y="384082"/>
                </a:lnTo>
                <a:lnTo>
                  <a:pt x="449" y="340443"/>
                </a:lnTo>
                <a:lnTo>
                  <a:pt x="0" y="296396"/>
                </a:lnTo>
                <a:lnTo>
                  <a:pt x="5667" y="252632"/>
                </a:lnTo>
                <a:lnTo>
                  <a:pt x="17460" y="209842"/>
                </a:lnTo>
                <a:lnTo>
                  <a:pt x="35385" y="168716"/>
                </a:lnTo>
                <a:lnTo>
                  <a:pt x="59449" y="129945"/>
                </a:lnTo>
                <a:lnTo>
                  <a:pt x="89659" y="94220"/>
                </a:lnTo>
                <a:lnTo>
                  <a:pt x="124763" y="63285"/>
                </a:lnTo>
                <a:lnTo>
                  <a:pt x="163037" y="38433"/>
                </a:lnTo>
                <a:lnTo>
                  <a:pt x="203790" y="19671"/>
                </a:lnTo>
                <a:lnTo>
                  <a:pt x="246333" y="7007"/>
                </a:lnTo>
                <a:lnTo>
                  <a:pt x="289973" y="448"/>
                </a:lnTo>
                <a:lnTo>
                  <a:pt x="334022" y="0"/>
                </a:lnTo>
                <a:lnTo>
                  <a:pt x="377788" y="5670"/>
                </a:lnTo>
                <a:lnTo>
                  <a:pt x="420581" y="17465"/>
                </a:lnTo>
                <a:lnTo>
                  <a:pt x="461710" y="35393"/>
                </a:lnTo>
                <a:lnTo>
                  <a:pt x="500485" y="59460"/>
                </a:lnTo>
                <a:lnTo>
                  <a:pt x="536216" y="89674"/>
                </a:lnTo>
                <a:lnTo>
                  <a:pt x="567152" y="124770"/>
                </a:lnTo>
                <a:lnTo>
                  <a:pt x="592005" y="163039"/>
                </a:lnTo>
                <a:lnTo>
                  <a:pt x="610767" y="203790"/>
                </a:lnTo>
                <a:lnTo>
                  <a:pt x="623433" y="246333"/>
                </a:lnTo>
                <a:lnTo>
                  <a:pt x="629994" y="289975"/>
                </a:lnTo>
                <a:lnTo>
                  <a:pt x="630444" y="334025"/>
                </a:lnTo>
                <a:lnTo>
                  <a:pt x="624776" y="377792"/>
                </a:lnTo>
                <a:lnTo>
                  <a:pt x="612982" y="420585"/>
                </a:lnTo>
                <a:lnTo>
                  <a:pt x="595055" y="461713"/>
                </a:lnTo>
                <a:lnTo>
                  <a:pt x="570989" y="500483"/>
                </a:lnTo>
                <a:lnTo>
                  <a:pt x="540775" y="536206"/>
                </a:lnTo>
              </a:path>
            </a:pathLst>
          </a:custGeom>
          <a:ln w="23037">
            <a:solidFill>
              <a:srgbClr val="C640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4"/>
          <p:cNvSpPr/>
          <p:nvPr userDrawn="1"/>
        </p:nvSpPr>
        <p:spPr>
          <a:xfrm>
            <a:off x="7791215" y="578928"/>
            <a:ext cx="431800" cy="479425"/>
          </a:xfrm>
          <a:custGeom>
            <a:avLst/>
            <a:gdLst/>
            <a:ahLst/>
            <a:cxnLst/>
            <a:rect l="l" t="t" r="r" b="b"/>
            <a:pathLst>
              <a:path w="431800" h="479425">
                <a:moveTo>
                  <a:pt x="302396" y="117500"/>
                </a:moveTo>
                <a:lnTo>
                  <a:pt x="189331" y="117500"/>
                </a:lnTo>
                <a:lnTo>
                  <a:pt x="199859" y="119214"/>
                </a:lnTo>
                <a:lnTo>
                  <a:pt x="204495" y="119418"/>
                </a:lnTo>
                <a:lnTo>
                  <a:pt x="209207" y="120395"/>
                </a:lnTo>
                <a:lnTo>
                  <a:pt x="213855" y="122478"/>
                </a:lnTo>
                <a:lnTo>
                  <a:pt x="215950" y="124180"/>
                </a:lnTo>
                <a:lnTo>
                  <a:pt x="217741" y="126441"/>
                </a:lnTo>
                <a:lnTo>
                  <a:pt x="218058" y="129222"/>
                </a:lnTo>
                <a:lnTo>
                  <a:pt x="217093" y="133654"/>
                </a:lnTo>
                <a:lnTo>
                  <a:pt x="214160" y="138620"/>
                </a:lnTo>
                <a:lnTo>
                  <a:pt x="172427" y="201218"/>
                </a:lnTo>
                <a:lnTo>
                  <a:pt x="153803" y="236257"/>
                </a:lnTo>
                <a:lnTo>
                  <a:pt x="154868" y="260481"/>
                </a:lnTo>
                <a:lnTo>
                  <a:pt x="164017" y="274540"/>
                </a:lnTo>
                <a:lnTo>
                  <a:pt x="169646" y="279082"/>
                </a:lnTo>
                <a:lnTo>
                  <a:pt x="226336" y="317285"/>
                </a:lnTo>
                <a:lnTo>
                  <a:pt x="245262" y="330111"/>
                </a:lnTo>
                <a:lnTo>
                  <a:pt x="256146" y="335876"/>
                </a:lnTo>
                <a:lnTo>
                  <a:pt x="251167" y="349605"/>
                </a:lnTo>
                <a:lnTo>
                  <a:pt x="251307" y="349821"/>
                </a:lnTo>
                <a:lnTo>
                  <a:pt x="212089" y="436092"/>
                </a:lnTo>
                <a:lnTo>
                  <a:pt x="208940" y="440435"/>
                </a:lnTo>
                <a:lnTo>
                  <a:pt x="207060" y="445782"/>
                </a:lnTo>
                <a:lnTo>
                  <a:pt x="207060" y="453555"/>
                </a:lnTo>
                <a:lnTo>
                  <a:pt x="207302" y="455510"/>
                </a:lnTo>
                <a:lnTo>
                  <a:pt x="234429" y="479272"/>
                </a:lnTo>
                <a:lnTo>
                  <a:pt x="243534" y="477706"/>
                </a:lnTo>
                <a:lnTo>
                  <a:pt x="251332" y="473373"/>
                </a:lnTo>
                <a:lnTo>
                  <a:pt x="257292" y="466821"/>
                </a:lnTo>
                <a:lnTo>
                  <a:pt x="308673" y="348741"/>
                </a:lnTo>
                <a:lnTo>
                  <a:pt x="308825" y="348500"/>
                </a:lnTo>
                <a:lnTo>
                  <a:pt x="308940" y="348221"/>
                </a:lnTo>
                <a:lnTo>
                  <a:pt x="309092" y="347992"/>
                </a:lnTo>
                <a:lnTo>
                  <a:pt x="309752" y="346824"/>
                </a:lnTo>
                <a:lnTo>
                  <a:pt x="310895" y="344563"/>
                </a:lnTo>
                <a:lnTo>
                  <a:pt x="315036" y="329483"/>
                </a:lnTo>
                <a:lnTo>
                  <a:pt x="313412" y="317285"/>
                </a:lnTo>
                <a:lnTo>
                  <a:pt x="308361" y="307957"/>
                </a:lnTo>
                <a:lnTo>
                  <a:pt x="302221" y="301485"/>
                </a:lnTo>
                <a:lnTo>
                  <a:pt x="301777" y="301345"/>
                </a:lnTo>
                <a:lnTo>
                  <a:pt x="289293" y="292671"/>
                </a:lnTo>
                <a:lnTo>
                  <a:pt x="238353" y="255955"/>
                </a:lnTo>
                <a:lnTo>
                  <a:pt x="276758" y="194259"/>
                </a:lnTo>
                <a:lnTo>
                  <a:pt x="285635" y="177317"/>
                </a:lnTo>
                <a:lnTo>
                  <a:pt x="333082" y="177317"/>
                </a:lnTo>
                <a:lnTo>
                  <a:pt x="321271" y="150456"/>
                </a:lnTo>
                <a:lnTo>
                  <a:pt x="317944" y="139141"/>
                </a:lnTo>
                <a:lnTo>
                  <a:pt x="302615" y="117652"/>
                </a:lnTo>
                <a:lnTo>
                  <a:pt x="302396" y="117500"/>
                </a:lnTo>
                <a:close/>
              </a:path>
              <a:path w="431800" h="479425">
                <a:moveTo>
                  <a:pt x="147954" y="269125"/>
                </a:moveTo>
                <a:lnTo>
                  <a:pt x="145630" y="269125"/>
                </a:lnTo>
                <a:lnTo>
                  <a:pt x="144576" y="269341"/>
                </a:lnTo>
                <a:lnTo>
                  <a:pt x="124142" y="301828"/>
                </a:lnTo>
                <a:lnTo>
                  <a:pt x="26403" y="301828"/>
                </a:lnTo>
                <a:lnTo>
                  <a:pt x="16132" y="303992"/>
                </a:lnTo>
                <a:lnTo>
                  <a:pt x="7739" y="309894"/>
                </a:lnTo>
                <a:lnTo>
                  <a:pt x="2077" y="318646"/>
                </a:lnTo>
                <a:lnTo>
                  <a:pt x="0" y="329361"/>
                </a:lnTo>
                <a:lnTo>
                  <a:pt x="2077" y="340077"/>
                </a:lnTo>
                <a:lnTo>
                  <a:pt x="7739" y="348829"/>
                </a:lnTo>
                <a:lnTo>
                  <a:pt x="16132" y="354731"/>
                </a:lnTo>
                <a:lnTo>
                  <a:pt x="26403" y="356895"/>
                </a:lnTo>
                <a:lnTo>
                  <a:pt x="142138" y="356895"/>
                </a:lnTo>
                <a:lnTo>
                  <a:pt x="145834" y="356146"/>
                </a:lnTo>
                <a:lnTo>
                  <a:pt x="149758" y="354609"/>
                </a:lnTo>
                <a:lnTo>
                  <a:pt x="152984" y="351739"/>
                </a:lnTo>
                <a:lnTo>
                  <a:pt x="182879" y="317271"/>
                </a:lnTo>
                <a:lnTo>
                  <a:pt x="182600" y="317182"/>
                </a:lnTo>
                <a:lnTo>
                  <a:pt x="185953" y="313029"/>
                </a:lnTo>
                <a:lnTo>
                  <a:pt x="186220" y="308876"/>
                </a:lnTo>
                <a:lnTo>
                  <a:pt x="185204" y="305307"/>
                </a:lnTo>
                <a:lnTo>
                  <a:pt x="147954" y="269125"/>
                </a:lnTo>
                <a:close/>
              </a:path>
              <a:path w="431800" h="479425">
                <a:moveTo>
                  <a:pt x="333082" y="177317"/>
                </a:moveTo>
                <a:lnTo>
                  <a:pt x="285635" y="177317"/>
                </a:lnTo>
                <a:lnTo>
                  <a:pt x="288277" y="177533"/>
                </a:lnTo>
                <a:lnTo>
                  <a:pt x="289039" y="179844"/>
                </a:lnTo>
                <a:lnTo>
                  <a:pt x="290144" y="180720"/>
                </a:lnTo>
                <a:lnTo>
                  <a:pt x="291210" y="182930"/>
                </a:lnTo>
                <a:lnTo>
                  <a:pt x="292061" y="187337"/>
                </a:lnTo>
                <a:lnTo>
                  <a:pt x="305765" y="222656"/>
                </a:lnTo>
                <a:lnTo>
                  <a:pt x="334098" y="240957"/>
                </a:lnTo>
                <a:lnTo>
                  <a:pt x="335559" y="241261"/>
                </a:lnTo>
                <a:lnTo>
                  <a:pt x="337197" y="241426"/>
                </a:lnTo>
                <a:lnTo>
                  <a:pt x="407669" y="246392"/>
                </a:lnTo>
                <a:lnTo>
                  <a:pt x="414350" y="245592"/>
                </a:lnTo>
                <a:lnTo>
                  <a:pt x="421108" y="241426"/>
                </a:lnTo>
                <a:lnTo>
                  <a:pt x="421298" y="241261"/>
                </a:lnTo>
                <a:lnTo>
                  <a:pt x="423443" y="239877"/>
                </a:lnTo>
                <a:lnTo>
                  <a:pt x="425424" y="238328"/>
                </a:lnTo>
                <a:lnTo>
                  <a:pt x="427177" y="236346"/>
                </a:lnTo>
                <a:lnTo>
                  <a:pt x="429983" y="232117"/>
                </a:lnTo>
                <a:lnTo>
                  <a:pt x="431672" y="227050"/>
                </a:lnTo>
                <a:lnTo>
                  <a:pt x="431520" y="218960"/>
                </a:lnTo>
                <a:lnTo>
                  <a:pt x="387718" y="199961"/>
                </a:lnTo>
                <a:lnTo>
                  <a:pt x="345541" y="195643"/>
                </a:lnTo>
                <a:lnTo>
                  <a:pt x="345668" y="195567"/>
                </a:lnTo>
                <a:lnTo>
                  <a:pt x="344741" y="195414"/>
                </a:lnTo>
                <a:lnTo>
                  <a:pt x="344017" y="195173"/>
                </a:lnTo>
                <a:lnTo>
                  <a:pt x="340753" y="193967"/>
                </a:lnTo>
                <a:lnTo>
                  <a:pt x="339839" y="192684"/>
                </a:lnTo>
                <a:lnTo>
                  <a:pt x="333082" y="177317"/>
                </a:lnTo>
                <a:close/>
              </a:path>
              <a:path w="431800" h="479425">
                <a:moveTo>
                  <a:pt x="188226" y="68408"/>
                </a:moveTo>
                <a:lnTo>
                  <a:pt x="171556" y="69943"/>
                </a:lnTo>
                <a:lnTo>
                  <a:pt x="160884" y="73828"/>
                </a:lnTo>
                <a:lnTo>
                  <a:pt x="90639" y="114376"/>
                </a:lnTo>
                <a:lnTo>
                  <a:pt x="83122" y="118302"/>
                </a:lnTo>
                <a:lnTo>
                  <a:pt x="77184" y="124277"/>
                </a:lnTo>
                <a:lnTo>
                  <a:pt x="73284" y="131855"/>
                </a:lnTo>
                <a:lnTo>
                  <a:pt x="71881" y="140588"/>
                </a:lnTo>
                <a:lnTo>
                  <a:pt x="71881" y="145008"/>
                </a:lnTo>
                <a:lnTo>
                  <a:pt x="72961" y="149174"/>
                </a:lnTo>
                <a:lnTo>
                  <a:pt x="74802" y="152882"/>
                </a:lnTo>
                <a:lnTo>
                  <a:pt x="87802" y="164333"/>
                </a:lnTo>
                <a:lnTo>
                  <a:pt x="98804" y="167509"/>
                </a:lnTo>
                <a:lnTo>
                  <a:pt x="106423" y="166452"/>
                </a:lnTo>
                <a:lnTo>
                  <a:pt x="109270" y="165201"/>
                </a:lnTo>
                <a:lnTo>
                  <a:pt x="180593" y="119557"/>
                </a:lnTo>
                <a:lnTo>
                  <a:pt x="189331" y="117500"/>
                </a:lnTo>
                <a:lnTo>
                  <a:pt x="302396" y="117500"/>
                </a:lnTo>
                <a:lnTo>
                  <a:pt x="272516" y="96685"/>
                </a:lnTo>
                <a:lnTo>
                  <a:pt x="230149" y="79616"/>
                </a:lnTo>
                <a:lnTo>
                  <a:pt x="209981" y="73266"/>
                </a:lnTo>
                <a:lnTo>
                  <a:pt x="188226" y="68408"/>
                </a:lnTo>
                <a:close/>
              </a:path>
              <a:path w="431800" h="479425">
                <a:moveTo>
                  <a:pt x="324789" y="0"/>
                </a:moveTo>
                <a:lnTo>
                  <a:pt x="306382" y="3716"/>
                </a:lnTo>
                <a:lnTo>
                  <a:pt x="291358" y="13850"/>
                </a:lnTo>
                <a:lnTo>
                  <a:pt x="281232" y="28883"/>
                </a:lnTo>
                <a:lnTo>
                  <a:pt x="277520" y="47294"/>
                </a:lnTo>
                <a:lnTo>
                  <a:pt x="281232" y="65696"/>
                </a:lnTo>
                <a:lnTo>
                  <a:pt x="291358" y="80721"/>
                </a:lnTo>
                <a:lnTo>
                  <a:pt x="306382" y="90850"/>
                </a:lnTo>
                <a:lnTo>
                  <a:pt x="324789" y="94564"/>
                </a:lnTo>
                <a:lnTo>
                  <a:pt x="343181" y="90850"/>
                </a:lnTo>
                <a:lnTo>
                  <a:pt x="358198" y="80721"/>
                </a:lnTo>
                <a:lnTo>
                  <a:pt x="368322" y="65696"/>
                </a:lnTo>
                <a:lnTo>
                  <a:pt x="372033" y="47294"/>
                </a:lnTo>
                <a:lnTo>
                  <a:pt x="368322" y="28883"/>
                </a:lnTo>
                <a:lnTo>
                  <a:pt x="358198" y="13850"/>
                </a:lnTo>
                <a:lnTo>
                  <a:pt x="343181" y="3716"/>
                </a:lnTo>
                <a:lnTo>
                  <a:pt x="324789" y="0"/>
                </a:lnTo>
                <a:close/>
              </a:path>
            </a:pathLst>
          </a:custGeom>
          <a:solidFill>
            <a:srgbClr val="C640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6"/>
          <p:cNvSpPr/>
          <p:nvPr userDrawn="1"/>
        </p:nvSpPr>
        <p:spPr>
          <a:xfrm>
            <a:off x="0" y="6504940"/>
            <a:ext cx="514350" cy="233679"/>
          </a:xfrm>
          <a:custGeom>
            <a:avLst/>
            <a:gdLst/>
            <a:ahLst/>
            <a:cxnLst/>
            <a:rect l="l" t="t" r="r" b="b"/>
            <a:pathLst>
              <a:path w="514350" h="233679">
                <a:moveTo>
                  <a:pt x="450850" y="0"/>
                </a:moveTo>
                <a:lnTo>
                  <a:pt x="0" y="0"/>
                </a:lnTo>
                <a:lnTo>
                  <a:pt x="0" y="233171"/>
                </a:lnTo>
                <a:lnTo>
                  <a:pt x="450850" y="233171"/>
                </a:lnTo>
                <a:lnTo>
                  <a:pt x="487560" y="232179"/>
                </a:lnTo>
                <a:lnTo>
                  <a:pt x="506412" y="225234"/>
                </a:lnTo>
                <a:lnTo>
                  <a:pt x="513357" y="206382"/>
                </a:lnTo>
                <a:lnTo>
                  <a:pt x="514350" y="169671"/>
                </a:lnTo>
                <a:lnTo>
                  <a:pt x="514350" y="63499"/>
                </a:lnTo>
                <a:lnTo>
                  <a:pt x="513357" y="26789"/>
                </a:lnTo>
                <a:lnTo>
                  <a:pt x="506412" y="7937"/>
                </a:lnTo>
                <a:lnTo>
                  <a:pt x="487560" y="992"/>
                </a:lnTo>
                <a:lnTo>
                  <a:pt x="450850" y="0"/>
                </a:lnTo>
                <a:close/>
              </a:path>
            </a:pathLst>
          </a:custGeom>
          <a:solidFill>
            <a:srgbClr val="ED59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0"/>
          <p:cNvSpPr txBox="1"/>
          <p:nvPr userDrawn="1"/>
        </p:nvSpPr>
        <p:spPr>
          <a:xfrm>
            <a:off x="673084" y="6572218"/>
            <a:ext cx="81597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dirty="0">
                <a:solidFill>
                  <a:srgbClr val="ED592A"/>
                </a:solidFill>
                <a:latin typeface="Arial"/>
                <a:cs typeface="Arial"/>
              </a:rPr>
              <a:t>Physical</a:t>
            </a:r>
            <a:r>
              <a:rPr sz="800" b="1" spc="-100" dirty="0">
                <a:solidFill>
                  <a:srgbClr val="ED592A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ED592A"/>
                </a:solidFill>
                <a:latin typeface="Arial"/>
                <a:cs typeface="Arial"/>
              </a:rPr>
              <a:t>activity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724598" y="6572218"/>
            <a:ext cx="1861184" cy="127000"/>
          </a:xfrm>
        </p:spPr>
        <p:txBody>
          <a:bodyPr/>
          <a:lstStyle/>
          <a:p>
            <a:pPr marL="12700">
              <a:lnSpc>
                <a:spcPts val="910"/>
              </a:lnSpc>
            </a:pPr>
            <a:r>
              <a:rPr lang="en-US" spc="-5"/>
              <a:t>2016 </a:t>
            </a:r>
            <a:r>
              <a:rPr lang="en-US"/>
              <a:t>Prevention System Quality</a:t>
            </a:r>
            <a:r>
              <a:rPr lang="en-US" spc="-100"/>
              <a:t> </a:t>
            </a:r>
            <a:r>
              <a:rPr lang="en-US"/>
              <a:t>Index</a:t>
            </a:r>
            <a:endParaRPr lang="en-US" dirty="0"/>
          </a:p>
        </p:txBody>
      </p:sp>
      <p:sp>
        <p:nvSpPr>
          <p:cNvPr id="12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340">
              <a:lnSpc>
                <a:spcPts val="9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sp>
        <p:nvSpPr>
          <p:cNvPr id="13" name="object 9"/>
          <p:cNvSpPr txBox="1">
            <a:spLocks/>
          </p:cNvSpPr>
          <p:nvPr userDrawn="1"/>
        </p:nvSpPr>
        <p:spPr>
          <a:xfrm>
            <a:off x="6724598" y="6572218"/>
            <a:ext cx="1861184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800" b="1" i="0" kern="1200">
                <a:solidFill>
                  <a:srgbClr val="63646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910"/>
              </a:lnSpc>
            </a:pPr>
            <a:r>
              <a:rPr lang="en-US" spc="-5"/>
              <a:t>2016 </a:t>
            </a:r>
            <a:r>
              <a:rPr lang="en-US"/>
              <a:t>Prevention System Quality</a:t>
            </a:r>
            <a:r>
              <a:rPr lang="en-US" spc="-100"/>
              <a:t> </a:t>
            </a:r>
            <a:r>
              <a:rPr lang="en-US"/>
              <a:t>Index</a:t>
            </a:r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85800" y="673150"/>
            <a:ext cx="6019800" cy="1384250"/>
          </a:xfrm>
        </p:spPr>
        <p:txBody>
          <a:bodyPr vert="horz"/>
          <a:lstStyle>
            <a:lvl1pPr>
              <a:defRPr sz="1700">
                <a:solidFill>
                  <a:srgbClr val="2A285F"/>
                </a:solidFill>
                <a:latin typeface="Georgia"/>
                <a:cs typeface="Georgia"/>
              </a:defRPr>
            </a:lvl1pPr>
            <a:lvl2pPr>
              <a:defRPr sz="1700">
                <a:solidFill>
                  <a:srgbClr val="2A285F"/>
                </a:solidFill>
                <a:latin typeface="Georgia"/>
                <a:cs typeface="Georgia"/>
              </a:defRPr>
            </a:lvl2pPr>
            <a:lvl3pPr>
              <a:defRPr sz="1700">
                <a:solidFill>
                  <a:srgbClr val="2A285F"/>
                </a:solidFill>
                <a:latin typeface="Georgia"/>
                <a:cs typeface="Georgia"/>
              </a:defRPr>
            </a:lvl3pPr>
            <a:lvl4pPr>
              <a:defRPr sz="1700">
                <a:solidFill>
                  <a:srgbClr val="2A285F"/>
                </a:solidFill>
                <a:latin typeface="Georgia"/>
                <a:cs typeface="Georgia"/>
              </a:defRPr>
            </a:lvl4pPr>
            <a:lvl5pPr>
              <a:defRPr sz="1700">
                <a:solidFill>
                  <a:srgbClr val="2A285F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674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ltraviolet Radia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0" y="0"/>
            <a:ext cx="8572500" cy="1371600"/>
          </a:xfrm>
          <a:custGeom>
            <a:avLst/>
            <a:gdLst/>
            <a:ahLst/>
            <a:cxnLst/>
            <a:rect l="l" t="t" r="r" b="b"/>
            <a:pathLst>
              <a:path w="8572500" h="1371600">
                <a:moveTo>
                  <a:pt x="8572500" y="0"/>
                </a:moveTo>
                <a:lnTo>
                  <a:pt x="0" y="0"/>
                </a:lnTo>
                <a:lnTo>
                  <a:pt x="0" y="1371600"/>
                </a:lnTo>
                <a:lnTo>
                  <a:pt x="8197538" y="1371085"/>
                </a:lnTo>
                <a:lnTo>
                  <a:pt x="8256624" y="1369864"/>
                </a:lnTo>
                <a:lnTo>
                  <a:pt x="8309152" y="1367485"/>
                </a:lnTo>
                <a:lnTo>
                  <a:pt x="8355508" y="1363563"/>
                </a:lnTo>
                <a:lnTo>
                  <a:pt x="8396077" y="1357712"/>
                </a:lnTo>
                <a:lnTo>
                  <a:pt x="8461400" y="1338681"/>
                </a:lnTo>
                <a:lnTo>
                  <a:pt x="8508206" y="1307306"/>
                </a:lnTo>
                <a:lnTo>
                  <a:pt x="8539581" y="1260500"/>
                </a:lnTo>
                <a:lnTo>
                  <a:pt x="8558612" y="1195177"/>
                </a:lnTo>
                <a:lnTo>
                  <a:pt x="8564463" y="1154608"/>
                </a:lnTo>
                <a:lnTo>
                  <a:pt x="8568385" y="1108252"/>
                </a:lnTo>
                <a:lnTo>
                  <a:pt x="8570764" y="1055724"/>
                </a:lnTo>
                <a:lnTo>
                  <a:pt x="8571985" y="996638"/>
                </a:lnTo>
                <a:lnTo>
                  <a:pt x="8572435" y="930609"/>
                </a:lnTo>
                <a:lnTo>
                  <a:pt x="8572500" y="0"/>
                </a:lnTo>
                <a:close/>
              </a:path>
            </a:pathLst>
          </a:custGeom>
          <a:solidFill>
            <a:srgbClr val="FBF1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/>
          <p:nvPr userDrawn="1"/>
        </p:nvSpPr>
        <p:spPr>
          <a:xfrm>
            <a:off x="7715015" y="496324"/>
            <a:ext cx="631825" cy="631825"/>
          </a:xfrm>
          <a:custGeom>
            <a:avLst/>
            <a:gdLst/>
            <a:ahLst/>
            <a:cxnLst/>
            <a:rect l="l" t="t" r="r" b="b"/>
            <a:pathLst>
              <a:path w="631825" h="631825">
                <a:moveTo>
                  <a:pt x="631425" y="315815"/>
                </a:moveTo>
                <a:lnTo>
                  <a:pt x="627993" y="362482"/>
                </a:lnTo>
                <a:lnTo>
                  <a:pt x="618041" y="407019"/>
                </a:lnTo>
                <a:lnTo>
                  <a:pt x="602056" y="448940"/>
                </a:lnTo>
                <a:lnTo>
                  <a:pt x="580528" y="487755"/>
                </a:lnTo>
                <a:lnTo>
                  <a:pt x="553945" y="522977"/>
                </a:lnTo>
                <a:lnTo>
                  <a:pt x="522795" y="554117"/>
                </a:lnTo>
                <a:lnTo>
                  <a:pt x="487567" y="580689"/>
                </a:lnTo>
                <a:lnTo>
                  <a:pt x="448751" y="602203"/>
                </a:lnTo>
                <a:lnTo>
                  <a:pt x="406833" y="618172"/>
                </a:lnTo>
                <a:lnTo>
                  <a:pt x="362304" y="628108"/>
                </a:lnTo>
                <a:lnTo>
                  <a:pt x="315651" y="631523"/>
                </a:lnTo>
                <a:lnTo>
                  <a:pt x="268996" y="628091"/>
                </a:lnTo>
                <a:lnTo>
                  <a:pt x="224468" y="618137"/>
                </a:lnTo>
                <a:lnTo>
                  <a:pt x="182557" y="602149"/>
                </a:lnTo>
                <a:lnTo>
                  <a:pt x="143749" y="580617"/>
                </a:lnTo>
                <a:lnTo>
                  <a:pt x="108533" y="554029"/>
                </a:lnTo>
                <a:lnTo>
                  <a:pt x="77396" y="522874"/>
                </a:lnTo>
                <a:lnTo>
                  <a:pt x="50828" y="487640"/>
                </a:lnTo>
                <a:lnTo>
                  <a:pt x="29317" y="448816"/>
                </a:lnTo>
                <a:lnTo>
                  <a:pt x="13349" y="406891"/>
                </a:lnTo>
                <a:lnTo>
                  <a:pt x="3414" y="362354"/>
                </a:lnTo>
                <a:lnTo>
                  <a:pt x="0" y="315692"/>
                </a:lnTo>
                <a:lnTo>
                  <a:pt x="3431" y="269029"/>
                </a:lnTo>
                <a:lnTo>
                  <a:pt x="13384" y="224495"/>
                </a:lnTo>
                <a:lnTo>
                  <a:pt x="29368" y="182577"/>
                </a:lnTo>
                <a:lnTo>
                  <a:pt x="50896" y="143764"/>
                </a:lnTo>
                <a:lnTo>
                  <a:pt x="77480" y="108543"/>
                </a:lnTo>
                <a:lnTo>
                  <a:pt x="108629" y="77404"/>
                </a:lnTo>
                <a:lnTo>
                  <a:pt x="143857" y="50833"/>
                </a:lnTo>
                <a:lnTo>
                  <a:pt x="182674" y="29319"/>
                </a:lnTo>
                <a:lnTo>
                  <a:pt x="224591" y="13350"/>
                </a:lnTo>
                <a:lnTo>
                  <a:pt x="269121" y="3414"/>
                </a:lnTo>
                <a:lnTo>
                  <a:pt x="315774" y="0"/>
                </a:lnTo>
                <a:lnTo>
                  <a:pt x="362432" y="3428"/>
                </a:lnTo>
                <a:lnTo>
                  <a:pt x="406962" y="13378"/>
                </a:lnTo>
                <a:lnTo>
                  <a:pt x="448874" y="29362"/>
                </a:lnTo>
                <a:lnTo>
                  <a:pt x="487682" y="50890"/>
                </a:lnTo>
                <a:lnTo>
                  <a:pt x="522898" y="77476"/>
                </a:lnTo>
                <a:lnTo>
                  <a:pt x="554033" y="108629"/>
                </a:lnTo>
                <a:lnTo>
                  <a:pt x="580600" y="143861"/>
                </a:lnTo>
                <a:lnTo>
                  <a:pt x="602110" y="182685"/>
                </a:lnTo>
                <a:lnTo>
                  <a:pt x="618076" y="224611"/>
                </a:lnTo>
                <a:lnTo>
                  <a:pt x="628011" y="269150"/>
                </a:lnTo>
                <a:lnTo>
                  <a:pt x="631425" y="315815"/>
                </a:lnTo>
              </a:path>
            </a:pathLst>
          </a:custGeom>
          <a:ln w="23036">
            <a:solidFill>
              <a:srgbClr val="E4A1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 userDrawn="1"/>
        </p:nvSpPr>
        <p:spPr>
          <a:xfrm>
            <a:off x="7797521" y="586845"/>
            <a:ext cx="455930" cy="455295"/>
          </a:xfrm>
          <a:custGeom>
            <a:avLst/>
            <a:gdLst/>
            <a:ahLst/>
            <a:cxnLst/>
            <a:rect l="l" t="t" r="r" b="b"/>
            <a:pathLst>
              <a:path w="455929" h="455294">
                <a:moveTo>
                  <a:pt x="239759" y="133947"/>
                </a:moveTo>
                <a:lnTo>
                  <a:pt x="215926" y="133947"/>
                </a:lnTo>
                <a:lnTo>
                  <a:pt x="227843" y="0"/>
                </a:lnTo>
                <a:lnTo>
                  <a:pt x="239759" y="133947"/>
                </a:lnTo>
                <a:close/>
              </a:path>
              <a:path w="455929" h="455294">
                <a:moveTo>
                  <a:pt x="262840" y="139891"/>
                </a:moveTo>
                <a:lnTo>
                  <a:pt x="192830" y="139891"/>
                </a:lnTo>
                <a:lnTo>
                  <a:pt x="171070" y="7203"/>
                </a:lnTo>
                <a:lnTo>
                  <a:pt x="215926" y="133947"/>
                </a:lnTo>
                <a:lnTo>
                  <a:pt x="263815" y="133947"/>
                </a:lnTo>
                <a:lnTo>
                  <a:pt x="262840" y="139891"/>
                </a:lnTo>
                <a:close/>
              </a:path>
              <a:path w="455929" h="455294">
                <a:moveTo>
                  <a:pt x="263815" y="133947"/>
                </a:moveTo>
                <a:lnTo>
                  <a:pt x="239759" y="133947"/>
                </a:lnTo>
                <a:lnTo>
                  <a:pt x="284615" y="7203"/>
                </a:lnTo>
                <a:lnTo>
                  <a:pt x="263815" y="133947"/>
                </a:lnTo>
                <a:close/>
              </a:path>
              <a:path w="455929" h="455294">
                <a:moveTo>
                  <a:pt x="283755" y="151380"/>
                </a:moveTo>
                <a:lnTo>
                  <a:pt x="171930" y="151380"/>
                </a:lnTo>
                <a:lnTo>
                  <a:pt x="117860" y="28260"/>
                </a:lnTo>
                <a:lnTo>
                  <a:pt x="192830" y="139891"/>
                </a:lnTo>
                <a:lnTo>
                  <a:pt x="288801" y="139891"/>
                </a:lnTo>
                <a:lnTo>
                  <a:pt x="283755" y="151380"/>
                </a:lnTo>
                <a:close/>
              </a:path>
              <a:path w="455929" h="455294">
                <a:moveTo>
                  <a:pt x="288801" y="139891"/>
                </a:moveTo>
                <a:lnTo>
                  <a:pt x="262840" y="139891"/>
                </a:lnTo>
                <a:lnTo>
                  <a:pt x="337825" y="28260"/>
                </a:lnTo>
                <a:lnTo>
                  <a:pt x="288801" y="139891"/>
                </a:lnTo>
                <a:close/>
              </a:path>
              <a:path w="455929" h="455294">
                <a:moveTo>
                  <a:pt x="301139" y="167691"/>
                </a:moveTo>
                <a:lnTo>
                  <a:pt x="154547" y="167691"/>
                </a:lnTo>
                <a:lnTo>
                  <a:pt x="71560" y="61897"/>
                </a:lnTo>
                <a:lnTo>
                  <a:pt x="171930" y="151380"/>
                </a:lnTo>
                <a:lnTo>
                  <a:pt x="313936" y="151380"/>
                </a:lnTo>
                <a:lnTo>
                  <a:pt x="301139" y="167691"/>
                </a:lnTo>
                <a:close/>
              </a:path>
              <a:path w="455929" h="455294">
                <a:moveTo>
                  <a:pt x="313936" y="151380"/>
                </a:moveTo>
                <a:lnTo>
                  <a:pt x="283755" y="151380"/>
                </a:lnTo>
                <a:lnTo>
                  <a:pt x="384140" y="61897"/>
                </a:lnTo>
                <a:lnTo>
                  <a:pt x="313936" y="151380"/>
                </a:lnTo>
                <a:close/>
              </a:path>
              <a:path w="455929" h="455294">
                <a:moveTo>
                  <a:pt x="313915" y="187827"/>
                </a:moveTo>
                <a:lnTo>
                  <a:pt x="141770" y="187827"/>
                </a:lnTo>
                <a:lnTo>
                  <a:pt x="35089" y="105993"/>
                </a:lnTo>
                <a:lnTo>
                  <a:pt x="154547" y="167691"/>
                </a:lnTo>
                <a:lnTo>
                  <a:pt x="340169" y="167691"/>
                </a:lnTo>
                <a:lnTo>
                  <a:pt x="313915" y="187827"/>
                </a:lnTo>
                <a:close/>
              </a:path>
              <a:path w="455929" h="455294">
                <a:moveTo>
                  <a:pt x="340169" y="167691"/>
                </a:moveTo>
                <a:lnTo>
                  <a:pt x="301139" y="167691"/>
                </a:lnTo>
                <a:lnTo>
                  <a:pt x="420612" y="105993"/>
                </a:lnTo>
                <a:lnTo>
                  <a:pt x="340169" y="167691"/>
                </a:lnTo>
                <a:close/>
              </a:path>
              <a:path w="455929" h="455294">
                <a:moveTo>
                  <a:pt x="3593" y="271135"/>
                </a:moveTo>
                <a:lnTo>
                  <a:pt x="132909" y="234319"/>
                </a:lnTo>
                <a:lnTo>
                  <a:pt x="0" y="214014"/>
                </a:lnTo>
                <a:lnTo>
                  <a:pt x="134399" y="210528"/>
                </a:lnTo>
                <a:lnTo>
                  <a:pt x="10718" y="157800"/>
                </a:lnTo>
                <a:lnTo>
                  <a:pt x="141770" y="187827"/>
                </a:lnTo>
                <a:lnTo>
                  <a:pt x="374543" y="187827"/>
                </a:lnTo>
                <a:lnTo>
                  <a:pt x="321302" y="210528"/>
                </a:lnTo>
                <a:lnTo>
                  <a:pt x="455701" y="214014"/>
                </a:lnTo>
                <a:lnTo>
                  <a:pt x="322776" y="234319"/>
                </a:lnTo>
                <a:lnTo>
                  <a:pt x="405112" y="257757"/>
                </a:lnTo>
                <a:lnTo>
                  <a:pt x="137378" y="257757"/>
                </a:lnTo>
                <a:lnTo>
                  <a:pt x="3593" y="271135"/>
                </a:lnTo>
                <a:close/>
              </a:path>
              <a:path w="455929" h="455294">
                <a:moveTo>
                  <a:pt x="374543" y="187827"/>
                </a:moveTo>
                <a:lnTo>
                  <a:pt x="313915" y="187827"/>
                </a:lnTo>
                <a:lnTo>
                  <a:pt x="444967" y="157800"/>
                </a:lnTo>
                <a:lnTo>
                  <a:pt x="374543" y="187827"/>
                </a:lnTo>
                <a:close/>
              </a:path>
              <a:path w="455929" h="455294">
                <a:moveTo>
                  <a:pt x="21283" y="325553"/>
                </a:moveTo>
                <a:lnTo>
                  <a:pt x="137378" y="257757"/>
                </a:lnTo>
                <a:lnTo>
                  <a:pt x="318307" y="257757"/>
                </a:lnTo>
                <a:lnTo>
                  <a:pt x="355235" y="279322"/>
                </a:lnTo>
                <a:lnTo>
                  <a:pt x="147529" y="279322"/>
                </a:lnTo>
                <a:lnTo>
                  <a:pt x="21283" y="325553"/>
                </a:lnTo>
                <a:close/>
              </a:path>
              <a:path w="455929" h="455294">
                <a:moveTo>
                  <a:pt x="452108" y="271135"/>
                </a:moveTo>
                <a:lnTo>
                  <a:pt x="318307" y="257757"/>
                </a:lnTo>
                <a:lnTo>
                  <a:pt x="405112" y="257757"/>
                </a:lnTo>
                <a:lnTo>
                  <a:pt x="452108" y="271135"/>
                </a:lnTo>
                <a:close/>
              </a:path>
              <a:path w="455929" h="455294">
                <a:moveTo>
                  <a:pt x="51935" y="373903"/>
                </a:moveTo>
                <a:lnTo>
                  <a:pt x="147529" y="279322"/>
                </a:lnTo>
                <a:lnTo>
                  <a:pt x="308157" y="279322"/>
                </a:lnTo>
                <a:lnTo>
                  <a:pt x="326738" y="297707"/>
                </a:lnTo>
                <a:lnTo>
                  <a:pt x="162731" y="297707"/>
                </a:lnTo>
                <a:lnTo>
                  <a:pt x="51935" y="373903"/>
                </a:lnTo>
                <a:close/>
              </a:path>
              <a:path w="455929" h="455294">
                <a:moveTo>
                  <a:pt x="434402" y="325553"/>
                </a:moveTo>
                <a:lnTo>
                  <a:pt x="308157" y="279322"/>
                </a:lnTo>
                <a:lnTo>
                  <a:pt x="355235" y="279322"/>
                </a:lnTo>
                <a:lnTo>
                  <a:pt x="434402" y="325553"/>
                </a:lnTo>
                <a:close/>
              </a:path>
              <a:path w="455929" h="455294">
                <a:moveTo>
                  <a:pt x="93658" y="413085"/>
                </a:moveTo>
                <a:lnTo>
                  <a:pt x="162731" y="297707"/>
                </a:lnTo>
                <a:lnTo>
                  <a:pt x="292954" y="297707"/>
                </a:lnTo>
                <a:lnTo>
                  <a:pt x="301340" y="311714"/>
                </a:lnTo>
                <a:lnTo>
                  <a:pt x="182019" y="311714"/>
                </a:lnTo>
                <a:lnTo>
                  <a:pt x="93658" y="413085"/>
                </a:lnTo>
                <a:close/>
              </a:path>
              <a:path w="455929" h="455294">
                <a:moveTo>
                  <a:pt x="403750" y="373903"/>
                </a:moveTo>
                <a:lnTo>
                  <a:pt x="292954" y="297707"/>
                </a:lnTo>
                <a:lnTo>
                  <a:pt x="326738" y="297707"/>
                </a:lnTo>
                <a:lnTo>
                  <a:pt x="403750" y="373903"/>
                </a:lnTo>
                <a:close/>
              </a:path>
              <a:path w="455929" h="455294">
                <a:moveTo>
                  <a:pt x="143797" y="440654"/>
                </a:moveTo>
                <a:lnTo>
                  <a:pt x="182019" y="311714"/>
                </a:lnTo>
                <a:lnTo>
                  <a:pt x="273666" y="311714"/>
                </a:lnTo>
                <a:lnTo>
                  <a:pt x="276266" y="320484"/>
                </a:lnTo>
                <a:lnTo>
                  <a:pt x="204194" y="320484"/>
                </a:lnTo>
                <a:lnTo>
                  <a:pt x="143797" y="440654"/>
                </a:lnTo>
                <a:close/>
              </a:path>
              <a:path w="455929" h="455294">
                <a:moveTo>
                  <a:pt x="362027" y="413085"/>
                </a:moveTo>
                <a:lnTo>
                  <a:pt x="273666" y="311714"/>
                </a:lnTo>
                <a:lnTo>
                  <a:pt x="301340" y="311714"/>
                </a:lnTo>
                <a:lnTo>
                  <a:pt x="362027" y="413085"/>
                </a:lnTo>
                <a:close/>
              </a:path>
              <a:path w="455929" h="455294">
                <a:moveTo>
                  <a:pt x="199234" y="454877"/>
                </a:moveTo>
                <a:lnTo>
                  <a:pt x="204194" y="320484"/>
                </a:lnTo>
                <a:lnTo>
                  <a:pt x="251492" y="320484"/>
                </a:lnTo>
                <a:lnTo>
                  <a:pt x="251602" y="323479"/>
                </a:lnTo>
                <a:lnTo>
                  <a:pt x="227843" y="323479"/>
                </a:lnTo>
                <a:lnTo>
                  <a:pt x="199234" y="454877"/>
                </a:lnTo>
                <a:close/>
              </a:path>
              <a:path w="455929" h="455294">
                <a:moveTo>
                  <a:pt x="311888" y="440654"/>
                </a:moveTo>
                <a:lnTo>
                  <a:pt x="251492" y="320484"/>
                </a:lnTo>
                <a:lnTo>
                  <a:pt x="276266" y="320484"/>
                </a:lnTo>
                <a:lnTo>
                  <a:pt x="311888" y="440654"/>
                </a:lnTo>
                <a:close/>
              </a:path>
              <a:path w="455929" h="455294">
                <a:moveTo>
                  <a:pt x="256452" y="454877"/>
                </a:moveTo>
                <a:lnTo>
                  <a:pt x="227843" y="323479"/>
                </a:lnTo>
                <a:lnTo>
                  <a:pt x="251602" y="323479"/>
                </a:lnTo>
                <a:lnTo>
                  <a:pt x="256452" y="454877"/>
                </a:lnTo>
                <a:close/>
              </a:path>
            </a:pathLst>
          </a:custGeom>
          <a:solidFill>
            <a:srgbClr val="E4A1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/>
          <p:cNvSpPr/>
          <p:nvPr userDrawn="1"/>
        </p:nvSpPr>
        <p:spPr>
          <a:xfrm>
            <a:off x="0" y="6504940"/>
            <a:ext cx="514350" cy="233679"/>
          </a:xfrm>
          <a:custGeom>
            <a:avLst/>
            <a:gdLst/>
            <a:ahLst/>
            <a:cxnLst/>
            <a:rect l="l" t="t" r="r" b="b"/>
            <a:pathLst>
              <a:path w="514350" h="233679">
                <a:moveTo>
                  <a:pt x="450850" y="0"/>
                </a:moveTo>
                <a:lnTo>
                  <a:pt x="0" y="0"/>
                </a:lnTo>
                <a:lnTo>
                  <a:pt x="0" y="233171"/>
                </a:lnTo>
                <a:lnTo>
                  <a:pt x="450850" y="233171"/>
                </a:lnTo>
                <a:lnTo>
                  <a:pt x="487560" y="232179"/>
                </a:lnTo>
                <a:lnTo>
                  <a:pt x="506412" y="225234"/>
                </a:lnTo>
                <a:lnTo>
                  <a:pt x="513357" y="206382"/>
                </a:lnTo>
                <a:lnTo>
                  <a:pt x="514350" y="169671"/>
                </a:lnTo>
                <a:lnTo>
                  <a:pt x="514350" y="63499"/>
                </a:lnTo>
                <a:lnTo>
                  <a:pt x="513357" y="26789"/>
                </a:lnTo>
                <a:lnTo>
                  <a:pt x="506412" y="7937"/>
                </a:lnTo>
                <a:lnTo>
                  <a:pt x="487560" y="992"/>
                </a:lnTo>
                <a:lnTo>
                  <a:pt x="450850" y="0"/>
                </a:lnTo>
                <a:close/>
              </a:path>
            </a:pathLst>
          </a:custGeom>
          <a:solidFill>
            <a:srgbClr val="E4A1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/>
          <p:cNvSpPr txBox="1"/>
          <p:nvPr userDrawn="1"/>
        </p:nvSpPr>
        <p:spPr>
          <a:xfrm>
            <a:off x="673084" y="6553200"/>
            <a:ext cx="123191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063615" algn="l"/>
              </a:tabLst>
            </a:pPr>
            <a:r>
              <a:rPr sz="800" b="1" spc="-5" dirty="0">
                <a:solidFill>
                  <a:srgbClr val="E4A11B"/>
                </a:solidFill>
                <a:latin typeface="Arial"/>
                <a:cs typeface="Arial"/>
              </a:rPr>
              <a:t>Ultraviolet</a:t>
            </a:r>
            <a:r>
              <a:rPr sz="800" b="1" dirty="0">
                <a:solidFill>
                  <a:srgbClr val="E4A11B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E4A11B"/>
                </a:solidFill>
                <a:latin typeface="Arial"/>
                <a:cs typeface="Arial"/>
              </a:rPr>
              <a:t>radiation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3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340">
              <a:lnSpc>
                <a:spcPts val="9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sp>
        <p:nvSpPr>
          <p:cNvPr id="14" name="object 9"/>
          <p:cNvSpPr txBox="1">
            <a:spLocks/>
          </p:cNvSpPr>
          <p:nvPr userDrawn="1"/>
        </p:nvSpPr>
        <p:spPr>
          <a:xfrm>
            <a:off x="6724598" y="6572218"/>
            <a:ext cx="1861184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800" b="1" i="0" kern="1200">
                <a:solidFill>
                  <a:srgbClr val="63646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910"/>
              </a:lnSpc>
            </a:pPr>
            <a:r>
              <a:rPr lang="en-US" spc="-5"/>
              <a:t>2016 </a:t>
            </a:r>
            <a:r>
              <a:rPr lang="en-US"/>
              <a:t>Prevention System Quality</a:t>
            </a:r>
            <a:r>
              <a:rPr lang="en-US" spc="-100"/>
              <a:t> </a:t>
            </a:r>
            <a:r>
              <a:rPr lang="en-US"/>
              <a:t>Index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85800" y="673150"/>
            <a:ext cx="6019800" cy="1384250"/>
          </a:xfrm>
        </p:spPr>
        <p:txBody>
          <a:bodyPr vert="horz"/>
          <a:lstStyle>
            <a:lvl1pPr>
              <a:defRPr sz="1700">
                <a:solidFill>
                  <a:srgbClr val="2A285F"/>
                </a:solidFill>
                <a:latin typeface="Georgia"/>
                <a:cs typeface="Georgia"/>
              </a:defRPr>
            </a:lvl1pPr>
            <a:lvl2pPr>
              <a:defRPr sz="1700">
                <a:solidFill>
                  <a:srgbClr val="2A285F"/>
                </a:solidFill>
                <a:latin typeface="Georgia"/>
                <a:cs typeface="Georgia"/>
              </a:defRPr>
            </a:lvl2pPr>
            <a:lvl3pPr>
              <a:defRPr sz="1700">
                <a:solidFill>
                  <a:srgbClr val="2A285F"/>
                </a:solidFill>
                <a:latin typeface="Georgia"/>
                <a:cs typeface="Georgia"/>
              </a:defRPr>
            </a:lvl3pPr>
            <a:lvl4pPr>
              <a:defRPr sz="1700">
                <a:solidFill>
                  <a:srgbClr val="2A285F"/>
                </a:solidFill>
                <a:latin typeface="Georgia"/>
                <a:cs typeface="Georgia"/>
              </a:defRPr>
            </a:lvl4pPr>
            <a:lvl5pPr>
              <a:defRPr sz="1700">
                <a:solidFill>
                  <a:srgbClr val="2A285F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27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vironmental Carcinogens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/>
          <p:cNvSpPr/>
          <p:nvPr userDrawn="1"/>
        </p:nvSpPr>
        <p:spPr>
          <a:xfrm>
            <a:off x="0" y="0"/>
            <a:ext cx="8572500" cy="1371600"/>
          </a:xfrm>
          <a:custGeom>
            <a:avLst/>
            <a:gdLst/>
            <a:ahLst/>
            <a:cxnLst/>
            <a:rect l="l" t="t" r="r" b="b"/>
            <a:pathLst>
              <a:path w="8572500" h="1371600">
                <a:moveTo>
                  <a:pt x="8572500" y="0"/>
                </a:moveTo>
                <a:lnTo>
                  <a:pt x="0" y="0"/>
                </a:lnTo>
                <a:lnTo>
                  <a:pt x="0" y="1371600"/>
                </a:lnTo>
                <a:lnTo>
                  <a:pt x="8197538" y="1371085"/>
                </a:lnTo>
                <a:lnTo>
                  <a:pt x="8256624" y="1369864"/>
                </a:lnTo>
                <a:lnTo>
                  <a:pt x="8309152" y="1367485"/>
                </a:lnTo>
                <a:lnTo>
                  <a:pt x="8355508" y="1363563"/>
                </a:lnTo>
                <a:lnTo>
                  <a:pt x="8396077" y="1357712"/>
                </a:lnTo>
                <a:lnTo>
                  <a:pt x="8461400" y="1338681"/>
                </a:lnTo>
                <a:lnTo>
                  <a:pt x="8508206" y="1307306"/>
                </a:lnTo>
                <a:lnTo>
                  <a:pt x="8539581" y="1260500"/>
                </a:lnTo>
                <a:lnTo>
                  <a:pt x="8558612" y="1195177"/>
                </a:lnTo>
                <a:lnTo>
                  <a:pt x="8564463" y="1154608"/>
                </a:lnTo>
                <a:lnTo>
                  <a:pt x="8568385" y="1108252"/>
                </a:lnTo>
                <a:lnTo>
                  <a:pt x="8570764" y="1055724"/>
                </a:lnTo>
                <a:lnTo>
                  <a:pt x="8571985" y="996638"/>
                </a:lnTo>
                <a:lnTo>
                  <a:pt x="8572435" y="930609"/>
                </a:lnTo>
                <a:lnTo>
                  <a:pt x="8572500" y="0"/>
                </a:lnTo>
                <a:close/>
              </a:path>
            </a:pathLst>
          </a:custGeom>
          <a:solidFill>
            <a:srgbClr val="E6EE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/>
          <p:nvPr userDrawn="1"/>
        </p:nvSpPr>
        <p:spPr>
          <a:xfrm>
            <a:off x="7715674" y="496973"/>
            <a:ext cx="630555" cy="630555"/>
          </a:xfrm>
          <a:custGeom>
            <a:avLst/>
            <a:gdLst/>
            <a:ahLst/>
            <a:cxnLst/>
            <a:rect l="l" t="t" r="r" b="b"/>
            <a:pathLst>
              <a:path w="630554" h="630555">
                <a:moveTo>
                  <a:pt x="623658" y="381433"/>
                </a:moveTo>
                <a:lnTo>
                  <a:pt x="610513" y="426322"/>
                </a:lnTo>
                <a:lnTo>
                  <a:pt x="591442" y="467764"/>
                </a:lnTo>
                <a:lnTo>
                  <a:pt x="567023" y="505384"/>
                </a:lnTo>
                <a:lnTo>
                  <a:pt x="537838" y="538807"/>
                </a:lnTo>
                <a:lnTo>
                  <a:pt x="504465" y="567658"/>
                </a:lnTo>
                <a:lnTo>
                  <a:pt x="467484" y="591562"/>
                </a:lnTo>
                <a:lnTo>
                  <a:pt x="427475" y="610144"/>
                </a:lnTo>
                <a:lnTo>
                  <a:pt x="385017" y="623029"/>
                </a:lnTo>
                <a:lnTo>
                  <a:pt x="340689" y="629843"/>
                </a:lnTo>
                <a:lnTo>
                  <a:pt x="295073" y="630209"/>
                </a:lnTo>
                <a:lnTo>
                  <a:pt x="248747" y="623755"/>
                </a:lnTo>
                <a:lnTo>
                  <a:pt x="203861" y="610611"/>
                </a:lnTo>
                <a:lnTo>
                  <a:pt x="162424" y="591538"/>
                </a:lnTo>
                <a:lnTo>
                  <a:pt x="124808" y="567117"/>
                </a:lnTo>
                <a:lnTo>
                  <a:pt x="91389" y="537927"/>
                </a:lnTo>
                <a:lnTo>
                  <a:pt x="62542" y="504549"/>
                </a:lnTo>
                <a:lnTo>
                  <a:pt x="38642" y="467562"/>
                </a:lnTo>
                <a:lnTo>
                  <a:pt x="20062" y="427548"/>
                </a:lnTo>
                <a:lnTo>
                  <a:pt x="7179" y="385084"/>
                </a:lnTo>
                <a:lnTo>
                  <a:pt x="366" y="340753"/>
                </a:lnTo>
                <a:lnTo>
                  <a:pt x="0" y="295134"/>
                </a:lnTo>
                <a:lnTo>
                  <a:pt x="6453" y="248806"/>
                </a:lnTo>
                <a:lnTo>
                  <a:pt x="19595" y="203913"/>
                </a:lnTo>
                <a:lnTo>
                  <a:pt x="38667" y="162467"/>
                </a:lnTo>
                <a:lnTo>
                  <a:pt x="63087" y="124843"/>
                </a:lnTo>
                <a:lnTo>
                  <a:pt x="92275" y="91416"/>
                </a:lnTo>
                <a:lnTo>
                  <a:pt x="125652" y="62562"/>
                </a:lnTo>
                <a:lnTo>
                  <a:pt x="162637" y="38655"/>
                </a:lnTo>
                <a:lnTo>
                  <a:pt x="202650" y="20070"/>
                </a:lnTo>
                <a:lnTo>
                  <a:pt x="245111" y="7183"/>
                </a:lnTo>
                <a:lnTo>
                  <a:pt x="289440" y="367"/>
                </a:lnTo>
                <a:lnTo>
                  <a:pt x="335056" y="0"/>
                </a:lnTo>
                <a:lnTo>
                  <a:pt x="381380" y="6454"/>
                </a:lnTo>
                <a:lnTo>
                  <a:pt x="426258" y="19601"/>
                </a:lnTo>
                <a:lnTo>
                  <a:pt x="467690" y="38676"/>
                </a:lnTo>
                <a:lnTo>
                  <a:pt x="505303" y="63099"/>
                </a:lnTo>
                <a:lnTo>
                  <a:pt x="538719" y="92290"/>
                </a:lnTo>
                <a:lnTo>
                  <a:pt x="567565" y="125669"/>
                </a:lnTo>
                <a:lnTo>
                  <a:pt x="591466" y="162656"/>
                </a:lnTo>
                <a:lnTo>
                  <a:pt x="610046" y="202673"/>
                </a:lnTo>
                <a:lnTo>
                  <a:pt x="622930" y="245138"/>
                </a:lnTo>
                <a:lnTo>
                  <a:pt x="629744" y="289474"/>
                </a:lnTo>
                <a:lnTo>
                  <a:pt x="630111" y="335098"/>
                </a:lnTo>
                <a:lnTo>
                  <a:pt x="623658" y="381433"/>
                </a:lnTo>
              </a:path>
            </a:pathLst>
          </a:custGeom>
          <a:ln w="23036">
            <a:solidFill>
              <a:srgbClr val="5395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7799285" y="574627"/>
            <a:ext cx="443865" cy="521970"/>
          </a:xfrm>
          <a:custGeom>
            <a:avLst/>
            <a:gdLst/>
            <a:ahLst/>
            <a:cxnLst/>
            <a:rect l="l" t="t" r="r" b="b"/>
            <a:pathLst>
              <a:path w="443865" h="521969">
                <a:moveTo>
                  <a:pt x="443431" y="371238"/>
                </a:moveTo>
                <a:lnTo>
                  <a:pt x="384232" y="371238"/>
                </a:lnTo>
                <a:lnTo>
                  <a:pt x="384232" y="184624"/>
                </a:lnTo>
                <a:lnTo>
                  <a:pt x="443431" y="184624"/>
                </a:lnTo>
                <a:lnTo>
                  <a:pt x="443431" y="371238"/>
                </a:lnTo>
                <a:close/>
              </a:path>
              <a:path w="443865" h="521969">
                <a:moveTo>
                  <a:pt x="364942" y="421939"/>
                </a:moveTo>
                <a:lnTo>
                  <a:pt x="189467" y="421939"/>
                </a:lnTo>
                <a:lnTo>
                  <a:pt x="189467" y="393448"/>
                </a:lnTo>
                <a:lnTo>
                  <a:pt x="0" y="332364"/>
                </a:lnTo>
                <a:lnTo>
                  <a:pt x="0" y="303965"/>
                </a:lnTo>
                <a:lnTo>
                  <a:pt x="364942" y="421939"/>
                </a:lnTo>
                <a:close/>
              </a:path>
              <a:path w="443865" h="521969">
                <a:moveTo>
                  <a:pt x="441493" y="428175"/>
                </a:moveTo>
                <a:lnTo>
                  <a:pt x="384232" y="428175"/>
                </a:lnTo>
                <a:lnTo>
                  <a:pt x="384232" y="399499"/>
                </a:lnTo>
                <a:lnTo>
                  <a:pt x="189467" y="337079"/>
                </a:lnTo>
                <a:lnTo>
                  <a:pt x="189467" y="308373"/>
                </a:lnTo>
                <a:lnTo>
                  <a:pt x="384232" y="371238"/>
                </a:lnTo>
                <a:lnTo>
                  <a:pt x="443431" y="371238"/>
                </a:lnTo>
                <a:lnTo>
                  <a:pt x="443431" y="426347"/>
                </a:lnTo>
                <a:lnTo>
                  <a:pt x="441493" y="428175"/>
                </a:lnTo>
                <a:close/>
              </a:path>
              <a:path w="443865" h="521969">
                <a:moveTo>
                  <a:pt x="223278" y="521518"/>
                </a:moveTo>
                <a:lnTo>
                  <a:pt x="171776" y="515261"/>
                </a:lnTo>
                <a:lnTo>
                  <a:pt x="120074" y="498862"/>
                </a:lnTo>
                <a:lnTo>
                  <a:pt x="73797" y="473738"/>
                </a:lnTo>
                <a:lnTo>
                  <a:pt x="33627" y="441056"/>
                </a:lnTo>
                <a:lnTo>
                  <a:pt x="245" y="401987"/>
                </a:lnTo>
                <a:lnTo>
                  <a:pt x="245" y="360901"/>
                </a:lnTo>
                <a:lnTo>
                  <a:pt x="189467" y="421939"/>
                </a:lnTo>
                <a:lnTo>
                  <a:pt x="364942" y="421939"/>
                </a:lnTo>
                <a:lnTo>
                  <a:pt x="384232" y="428175"/>
                </a:lnTo>
                <a:lnTo>
                  <a:pt x="441493" y="428175"/>
                </a:lnTo>
                <a:lnTo>
                  <a:pt x="407651" y="460082"/>
                </a:lnTo>
                <a:lnTo>
                  <a:pt x="366764" y="487114"/>
                </a:lnTo>
                <a:lnTo>
                  <a:pt x="321753" y="506796"/>
                </a:lnTo>
                <a:lnTo>
                  <a:pt x="273597" y="518480"/>
                </a:lnTo>
                <a:lnTo>
                  <a:pt x="223278" y="521518"/>
                </a:lnTo>
                <a:close/>
              </a:path>
              <a:path w="443865" h="521969">
                <a:moveTo>
                  <a:pt x="87014" y="133591"/>
                </a:moveTo>
                <a:lnTo>
                  <a:pt x="69652" y="132075"/>
                </a:lnTo>
                <a:lnTo>
                  <a:pt x="54128" y="124157"/>
                </a:lnTo>
                <a:lnTo>
                  <a:pt x="42429" y="110409"/>
                </a:lnTo>
                <a:lnTo>
                  <a:pt x="36984" y="93179"/>
                </a:lnTo>
                <a:lnTo>
                  <a:pt x="38511" y="75806"/>
                </a:lnTo>
                <a:lnTo>
                  <a:pt x="63657" y="46846"/>
                </a:lnTo>
                <a:lnTo>
                  <a:pt x="65372" y="46146"/>
                </a:lnTo>
                <a:lnTo>
                  <a:pt x="66919" y="34109"/>
                </a:lnTo>
                <a:lnTo>
                  <a:pt x="71530" y="22898"/>
                </a:lnTo>
                <a:lnTo>
                  <a:pt x="79020" y="13158"/>
                </a:lnTo>
                <a:lnTo>
                  <a:pt x="89205" y="5536"/>
                </a:lnTo>
                <a:lnTo>
                  <a:pt x="106711" y="0"/>
                </a:lnTo>
                <a:lnTo>
                  <a:pt x="124367" y="1550"/>
                </a:lnTo>
                <a:lnTo>
                  <a:pt x="140152" y="9610"/>
                </a:lnTo>
                <a:lnTo>
                  <a:pt x="152043" y="23598"/>
                </a:lnTo>
                <a:lnTo>
                  <a:pt x="152258" y="23982"/>
                </a:lnTo>
                <a:lnTo>
                  <a:pt x="152427" y="24397"/>
                </a:lnTo>
                <a:lnTo>
                  <a:pt x="152627" y="24796"/>
                </a:lnTo>
                <a:lnTo>
                  <a:pt x="173995" y="24796"/>
                </a:lnTo>
                <a:lnTo>
                  <a:pt x="182011" y="26664"/>
                </a:lnTo>
                <a:lnTo>
                  <a:pt x="194672" y="34544"/>
                </a:lnTo>
                <a:lnTo>
                  <a:pt x="204347" y="46606"/>
                </a:lnTo>
                <a:lnTo>
                  <a:pt x="209793" y="63830"/>
                </a:lnTo>
                <a:lnTo>
                  <a:pt x="208267" y="81203"/>
                </a:lnTo>
                <a:lnTo>
                  <a:pt x="200344" y="96733"/>
                </a:lnTo>
                <a:lnTo>
                  <a:pt x="186595" y="108427"/>
                </a:lnTo>
                <a:lnTo>
                  <a:pt x="179608" y="112298"/>
                </a:lnTo>
                <a:lnTo>
                  <a:pt x="172053" y="114125"/>
                </a:lnTo>
                <a:lnTo>
                  <a:pt x="164605" y="114125"/>
                </a:lnTo>
                <a:lnTo>
                  <a:pt x="162071" y="122174"/>
                </a:lnTo>
                <a:lnTo>
                  <a:pt x="158623" y="126643"/>
                </a:lnTo>
                <a:lnTo>
                  <a:pt x="106665" y="126643"/>
                </a:lnTo>
                <a:lnTo>
                  <a:pt x="105867" y="127150"/>
                </a:lnTo>
                <a:lnTo>
                  <a:pt x="105083" y="127688"/>
                </a:lnTo>
                <a:lnTo>
                  <a:pt x="104224" y="128133"/>
                </a:lnTo>
                <a:lnTo>
                  <a:pt x="87014" y="133591"/>
                </a:lnTo>
                <a:close/>
              </a:path>
              <a:path w="443865" h="521969">
                <a:moveTo>
                  <a:pt x="259463" y="170431"/>
                </a:moveTo>
                <a:lnTo>
                  <a:pt x="240078" y="168720"/>
                </a:lnTo>
                <a:lnTo>
                  <a:pt x="222748" y="159866"/>
                </a:lnTo>
                <a:lnTo>
                  <a:pt x="209691" y="144521"/>
                </a:lnTo>
                <a:lnTo>
                  <a:pt x="203613" y="125291"/>
                </a:lnTo>
                <a:lnTo>
                  <a:pt x="205317" y="105899"/>
                </a:lnTo>
                <a:lnTo>
                  <a:pt x="229517" y="75512"/>
                </a:lnTo>
                <a:lnTo>
                  <a:pt x="235306" y="72825"/>
                </a:lnTo>
                <a:lnTo>
                  <a:pt x="237037" y="59368"/>
                </a:lnTo>
                <a:lnTo>
                  <a:pt x="242186" y="46846"/>
                </a:lnTo>
                <a:lnTo>
                  <a:pt x="250548" y="35975"/>
                </a:lnTo>
                <a:lnTo>
                  <a:pt x="261919" y="27469"/>
                </a:lnTo>
                <a:lnTo>
                  <a:pt x="281450" y="21287"/>
                </a:lnTo>
                <a:lnTo>
                  <a:pt x="301154" y="23019"/>
                </a:lnTo>
                <a:lnTo>
                  <a:pt x="318774" y="32013"/>
                </a:lnTo>
                <a:lnTo>
                  <a:pt x="332069" y="47651"/>
                </a:lnTo>
                <a:lnTo>
                  <a:pt x="332312" y="48066"/>
                </a:lnTo>
                <a:lnTo>
                  <a:pt x="332712" y="48972"/>
                </a:lnTo>
                <a:lnTo>
                  <a:pt x="356609" y="48972"/>
                </a:lnTo>
                <a:lnTo>
                  <a:pt x="390436" y="73331"/>
                </a:lnTo>
                <a:lnTo>
                  <a:pt x="396688" y="95885"/>
                </a:lnTo>
                <a:lnTo>
                  <a:pt x="396395" y="103512"/>
                </a:lnTo>
                <a:lnTo>
                  <a:pt x="408494" y="120047"/>
                </a:lnTo>
                <a:lnTo>
                  <a:pt x="416726" y="136258"/>
                </a:lnTo>
                <a:lnTo>
                  <a:pt x="379272" y="136258"/>
                </a:lnTo>
                <a:lnTo>
                  <a:pt x="376646" y="138531"/>
                </a:lnTo>
                <a:lnTo>
                  <a:pt x="373775" y="140574"/>
                </a:lnTo>
                <a:lnTo>
                  <a:pt x="362810" y="146641"/>
                </a:lnTo>
                <a:lnTo>
                  <a:pt x="354395" y="148653"/>
                </a:lnTo>
                <a:lnTo>
                  <a:pt x="346087" y="148653"/>
                </a:lnTo>
                <a:lnTo>
                  <a:pt x="343355" y="155181"/>
                </a:lnTo>
                <a:lnTo>
                  <a:pt x="339430" y="161136"/>
                </a:lnTo>
                <a:lnTo>
                  <a:pt x="337942" y="162660"/>
                </a:lnTo>
                <a:lnTo>
                  <a:pt x="281421" y="162660"/>
                </a:lnTo>
                <a:lnTo>
                  <a:pt x="280515" y="163229"/>
                </a:lnTo>
                <a:lnTo>
                  <a:pt x="279625" y="163828"/>
                </a:lnTo>
                <a:lnTo>
                  <a:pt x="278688" y="164350"/>
                </a:lnTo>
                <a:lnTo>
                  <a:pt x="259463" y="170431"/>
                </a:lnTo>
                <a:close/>
              </a:path>
              <a:path w="443865" h="521969">
                <a:moveTo>
                  <a:pt x="173995" y="24796"/>
                </a:moveTo>
                <a:lnTo>
                  <a:pt x="152627" y="24796"/>
                </a:lnTo>
                <a:lnTo>
                  <a:pt x="167588" y="23303"/>
                </a:lnTo>
                <a:lnTo>
                  <a:pt x="173995" y="24796"/>
                </a:lnTo>
                <a:close/>
              </a:path>
              <a:path w="443865" h="521969">
                <a:moveTo>
                  <a:pt x="356609" y="48972"/>
                </a:moveTo>
                <a:lnTo>
                  <a:pt x="332712" y="48972"/>
                </a:lnTo>
                <a:lnTo>
                  <a:pt x="349413" y="47292"/>
                </a:lnTo>
                <a:lnTo>
                  <a:pt x="356609" y="48972"/>
                </a:lnTo>
                <a:close/>
              </a:path>
              <a:path w="443865" h="521969">
                <a:moveTo>
                  <a:pt x="137533" y="137557"/>
                </a:moveTo>
                <a:lnTo>
                  <a:pt x="126214" y="137469"/>
                </a:lnTo>
                <a:lnTo>
                  <a:pt x="115590" y="133724"/>
                </a:lnTo>
                <a:lnTo>
                  <a:pt x="106665" y="126643"/>
                </a:lnTo>
                <a:lnTo>
                  <a:pt x="158623" y="126643"/>
                </a:lnTo>
                <a:lnTo>
                  <a:pt x="156574" y="129300"/>
                </a:lnTo>
                <a:lnTo>
                  <a:pt x="148575" y="133739"/>
                </a:lnTo>
                <a:lnTo>
                  <a:pt x="137533" y="137557"/>
                </a:lnTo>
                <a:close/>
              </a:path>
              <a:path w="443865" h="521969">
                <a:moveTo>
                  <a:pt x="424866" y="171154"/>
                </a:moveTo>
                <a:lnTo>
                  <a:pt x="397193" y="171154"/>
                </a:lnTo>
                <a:lnTo>
                  <a:pt x="396458" y="167671"/>
                </a:lnTo>
                <a:lnTo>
                  <a:pt x="393738" y="158959"/>
                </a:lnTo>
                <a:lnTo>
                  <a:pt x="388266" y="147620"/>
                </a:lnTo>
                <a:lnTo>
                  <a:pt x="379272" y="136258"/>
                </a:lnTo>
                <a:lnTo>
                  <a:pt x="416726" y="136258"/>
                </a:lnTo>
                <a:lnTo>
                  <a:pt x="417546" y="137875"/>
                </a:lnTo>
                <a:lnTo>
                  <a:pt x="423140" y="155432"/>
                </a:lnTo>
                <a:lnTo>
                  <a:pt x="424866" y="171154"/>
                </a:lnTo>
                <a:close/>
              </a:path>
              <a:path w="443865" h="521969">
                <a:moveTo>
                  <a:pt x="315844" y="174834"/>
                </a:moveTo>
                <a:lnTo>
                  <a:pt x="303216" y="174740"/>
                </a:lnTo>
                <a:lnTo>
                  <a:pt x="291356" y="170555"/>
                </a:lnTo>
                <a:lnTo>
                  <a:pt x="281421" y="162660"/>
                </a:lnTo>
                <a:lnTo>
                  <a:pt x="337942" y="162660"/>
                </a:lnTo>
                <a:lnTo>
                  <a:pt x="334365" y="166325"/>
                </a:lnTo>
                <a:lnTo>
                  <a:pt x="328212" y="170555"/>
                </a:lnTo>
                <a:lnTo>
                  <a:pt x="315844" y="174834"/>
                </a:lnTo>
                <a:close/>
              </a:path>
            </a:pathLst>
          </a:custGeom>
          <a:solidFill>
            <a:srgbClr val="5395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6504940"/>
            <a:ext cx="514350" cy="233679"/>
          </a:xfrm>
          <a:custGeom>
            <a:avLst/>
            <a:gdLst/>
            <a:ahLst/>
            <a:cxnLst/>
            <a:rect l="l" t="t" r="r" b="b"/>
            <a:pathLst>
              <a:path w="514350" h="233679">
                <a:moveTo>
                  <a:pt x="450850" y="0"/>
                </a:moveTo>
                <a:lnTo>
                  <a:pt x="0" y="0"/>
                </a:lnTo>
                <a:lnTo>
                  <a:pt x="0" y="233171"/>
                </a:lnTo>
                <a:lnTo>
                  <a:pt x="450850" y="233171"/>
                </a:lnTo>
                <a:lnTo>
                  <a:pt x="487560" y="232179"/>
                </a:lnTo>
                <a:lnTo>
                  <a:pt x="506412" y="225234"/>
                </a:lnTo>
                <a:lnTo>
                  <a:pt x="513357" y="206382"/>
                </a:lnTo>
                <a:lnTo>
                  <a:pt x="514350" y="169671"/>
                </a:lnTo>
                <a:lnTo>
                  <a:pt x="514350" y="63499"/>
                </a:lnTo>
                <a:lnTo>
                  <a:pt x="513357" y="26789"/>
                </a:lnTo>
                <a:lnTo>
                  <a:pt x="506412" y="7937"/>
                </a:lnTo>
                <a:lnTo>
                  <a:pt x="487560" y="992"/>
                </a:lnTo>
                <a:lnTo>
                  <a:pt x="450850" y="0"/>
                </a:lnTo>
                <a:close/>
              </a:path>
            </a:pathLst>
          </a:custGeom>
          <a:solidFill>
            <a:srgbClr val="5395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 userDrawn="1"/>
        </p:nvSpPr>
        <p:spPr>
          <a:xfrm>
            <a:off x="673084" y="6572218"/>
            <a:ext cx="135826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dirty="0">
                <a:solidFill>
                  <a:srgbClr val="539536"/>
                </a:solidFill>
                <a:latin typeface="Arial"/>
                <a:cs typeface="Arial"/>
              </a:rPr>
              <a:t>Environmental</a:t>
            </a:r>
            <a:r>
              <a:rPr sz="800" b="1" spc="-100" dirty="0">
                <a:solidFill>
                  <a:srgbClr val="539536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539536"/>
                </a:solidFill>
                <a:latin typeface="Arial"/>
                <a:cs typeface="Arial"/>
              </a:rPr>
              <a:t>carcinogens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340">
              <a:lnSpc>
                <a:spcPts val="9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sp>
        <p:nvSpPr>
          <p:cNvPr id="12" name="object 9"/>
          <p:cNvSpPr txBox="1">
            <a:spLocks/>
          </p:cNvSpPr>
          <p:nvPr userDrawn="1"/>
        </p:nvSpPr>
        <p:spPr>
          <a:xfrm>
            <a:off x="6724598" y="6572218"/>
            <a:ext cx="1861184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800" b="1" i="0" kern="1200">
                <a:solidFill>
                  <a:srgbClr val="63646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910"/>
              </a:lnSpc>
            </a:pPr>
            <a:r>
              <a:rPr lang="en-US" spc="-5" dirty="0"/>
              <a:t>2016 </a:t>
            </a:r>
            <a:r>
              <a:rPr lang="en-US" dirty="0"/>
              <a:t>Prevention System Quality</a:t>
            </a:r>
            <a:r>
              <a:rPr lang="en-US" spc="-100" dirty="0"/>
              <a:t> </a:t>
            </a:r>
            <a:r>
              <a:rPr lang="en-US" dirty="0"/>
              <a:t>Index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85800" y="673150"/>
            <a:ext cx="6019800" cy="1384250"/>
          </a:xfrm>
        </p:spPr>
        <p:txBody>
          <a:bodyPr vert="horz"/>
          <a:lstStyle>
            <a:lvl1pPr>
              <a:defRPr sz="1700">
                <a:solidFill>
                  <a:srgbClr val="2A285F"/>
                </a:solidFill>
                <a:latin typeface="Georgia"/>
                <a:cs typeface="Georgia"/>
              </a:defRPr>
            </a:lvl1pPr>
            <a:lvl2pPr>
              <a:defRPr sz="1700">
                <a:solidFill>
                  <a:srgbClr val="2A285F"/>
                </a:solidFill>
                <a:latin typeface="Georgia"/>
                <a:cs typeface="Georgia"/>
              </a:defRPr>
            </a:lvl2pPr>
            <a:lvl3pPr>
              <a:defRPr sz="1700">
                <a:solidFill>
                  <a:srgbClr val="2A285F"/>
                </a:solidFill>
                <a:latin typeface="Georgia"/>
                <a:cs typeface="Georgia"/>
              </a:defRPr>
            </a:lvl3pPr>
            <a:lvl4pPr>
              <a:defRPr sz="1700">
                <a:solidFill>
                  <a:srgbClr val="2A285F"/>
                </a:solidFill>
                <a:latin typeface="Georgia"/>
                <a:cs typeface="Georgia"/>
              </a:defRPr>
            </a:lvl4pPr>
            <a:lvl5pPr>
              <a:defRPr sz="1700">
                <a:solidFill>
                  <a:srgbClr val="2A285F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56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9000" y="2111071"/>
            <a:ext cx="7366000" cy="114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724598" y="6572218"/>
            <a:ext cx="1861184" cy="127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1" i="0">
                <a:solidFill>
                  <a:srgbClr val="63646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910"/>
              </a:lnSpc>
            </a:pPr>
            <a:r>
              <a:rPr spc="-5" dirty="0"/>
              <a:t>2016 </a:t>
            </a:r>
            <a:r>
              <a:rPr dirty="0"/>
              <a:t>Prevention System Quality</a:t>
            </a:r>
            <a:r>
              <a:rPr spc="-100" dirty="0"/>
              <a:t> </a:t>
            </a:r>
            <a:r>
              <a:rPr dirty="0"/>
              <a:t>Index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53340">
              <a:lnSpc>
                <a:spcPts val="9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6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8" r:id="rId12"/>
    <p:sldLayoutId id="2147483665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87855" y="2353650"/>
            <a:ext cx="607545" cy="1480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85"/>
              </a:lnSpc>
            </a:pPr>
            <a:r>
              <a:rPr sz="1250" b="1" spc="50" dirty="0">
                <a:solidFill>
                  <a:srgbClr val="2A285F"/>
                </a:solidFill>
                <a:latin typeface="Myriad Pro"/>
                <a:cs typeface="Myriad Pro"/>
              </a:rPr>
              <a:t>2</a:t>
            </a:r>
            <a:r>
              <a:rPr sz="1250" b="1" spc="-25" dirty="0">
                <a:solidFill>
                  <a:srgbClr val="2A285F"/>
                </a:solidFill>
                <a:latin typeface="Myriad Pro"/>
                <a:cs typeface="Myriad Pro"/>
              </a:rPr>
              <a:t>0</a:t>
            </a:r>
            <a:r>
              <a:rPr sz="1250" b="1" spc="-105" dirty="0">
                <a:solidFill>
                  <a:srgbClr val="2A285F"/>
                </a:solidFill>
                <a:latin typeface="Myriad Pro"/>
                <a:cs typeface="Myriad Pro"/>
              </a:rPr>
              <a:t>16</a:t>
            </a:r>
            <a:endParaRPr sz="1250" dirty="0">
              <a:latin typeface="Myriad Pro"/>
              <a:cs typeface="Myriad Pro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677997" y="2626329"/>
            <a:ext cx="5265603" cy="1038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72700"/>
              </a:lnSpc>
            </a:pPr>
            <a:r>
              <a:rPr sz="4500" spc="-45" dirty="0">
                <a:solidFill>
                  <a:srgbClr val="2A285F"/>
                </a:solidFill>
                <a:latin typeface="ITC Century Std Book"/>
                <a:cs typeface="ITC Century Std Book"/>
              </a:rPr>
              <a:t>Prevention</a:t>
            </a:r>
            <a:r>
              <a:rPr sz="4500" spc="-145" dirty="0">
                <a:solidFill>
                  <a:srgbClr val="2A285F"/>
                </a:solidFill>
                <a:latin typeface="ITC Century Std Book"/>
                <a:cs typeface="ITC Century Std Book"/>
              </a:rPr>
              <a:t> </a:t>
            </a:r>
            <a:r>
              <a:rPr sz="4500" spc="-45" dirty="0">
                <a:solidFill>
                  <a:srgbClr val="2A285F"/>
                </a:solidFill>
                <a:latin typeface="ITC Century Std Book"/>
                <a:cs typeface="ITC Century Std Book"/>
              </a:rPr>
              <a:t>System  </a:t>
            </a:r>
            <a:r>
              <a:rPr sz="4500" spc="-40" dirty="0">
                <a:solidFill>
                  <a:srgbClr val="2A285F"/>
                </a:solidFill>
                <a:latin typeface="ITC Century Std Book"/>
                <a:cs typeface="ITC Century Std Book"/>
              </a:rPr>
              <a:t>Quality</a:t>
            </a:r>
            <a:r>
              <a:rPr sz="4500" spc="-180" dirty="0">
                <a:solidFill>
                  <a:srgbClr val="2A285F"/>
                </a:solidFill>
                <a:latin typeface="ITC Century Std Book"/>
                <a:cs typeface="ITC Century Std Book"/>
              </a:rPr>
              <a:t> </a:t>
            </a:r>
            <a:r>
              <a:rPr sz="4500" spc="-45" dirty="0">
                <a:solidFill>
                  <a:srgbClr val="2A285F"/>
                </a:solidFill>
                <a:latin typeface="ITC Century Std Book"/>
                <a:cs typeface="ITC Century Std Book"/>
              </a:rPr>
              <a:t>Index</a:t>
            </a:r>
            <a:endParaRPr sz="4500" dirty="0">
              <a:latin typeface="ITC Century Std Book"/>
              <a:cs typeface="ITC Century Std Boo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51140" y="4166428"/>
            <a:ext cx="4506659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b="1" spc="10" dirty="0">
                <a:solidFill>
                  <a:srgbClr val="FFFFFF"/>
                </a:solidFill>
                <a:latin typeface="Myriad Pro"/>
                <a:cs typeface="Myriad Pro"/>
              </a:rPr>
              <a:t>Monitoring </a:t>
            </a:r>
            <a:r>
              <a:rPr sz="1150" b="1" spc="-5" dirty="0">
                <a:solidFill>
                  <a:srgbClr val="FFFFFF"/>
                </a:solidFill>
                <a:latin typeface="Myriad Pro"/>
                <a:cs typeface="Myriad Pro"/>
              </a:rPr>
              <a:t>Ontario’s </a:t>
            </a:r>
            <a:r>
              <a:rPr sz="1150" b="1" spc="5" dirty="0">
                <a:solidFill>
                  <a:srgbClr val="FFFFFF"/>
                </a:solidFill>
                <a:latin typeface="Myriad Pro"/>
                <a:cs typeface="Myriad Pro"/>
              </a:rPr>
              <a:t>Efforts </a:t>
            </a:r>
            <a:r>
              <a:rPr sz="1150" b="1" spc="10" dirty="0">
                <a:solidFill>
                  <a:srgbClr val="FFFFFF"/>
                </a:solidFill>
                <a:latin typeface="Myriad Pro"/>
                <a:cs typeface="Myriad Pro"/>
              </a:rPr>
              <a:t>in </a:t>
            </a:r>
            <a:r>
              <a:rPr sz="1150" b="1" spc="5" dirty="0">
                <a:solidFill>
                  <a:srgbClr val="FFFFFF"/>
                </a:solidFill>
                <a:latin typeface="Myriad Pro"/>
                <a:cs typeface="Myriad Pro"/>
              </a:rPr>
              <a:t>Cancer</a:t>
            </a:r>
            <a:r>
              <a:rPr sz="1150" b="1" spc="-4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150" b="1" spc="5" dirty="0">
                <a:solidFill>
                  <a:srgbClr val="FFFFFF"/>
                </a:solidFill>
                <a:latin typeface="Myriad Pro"/>
                <a:cs typeface="Myriad Pro"/>
              </a:rPr>
              <a:t>Prevention</a:t>
            </a:r>
            <a:endParaRPr sz="1150"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572500" cy="1371600"/>
          </a:xfrm>
          <a:custGeom>
            <a:avLst/>
            <a:gdLst/>
            <a:ahLst/>
            <a:cxnLst/>
            <a:rect l="l" t="t" r="r" b="b"/>
            <a:pathLst>
              <a:path w="8572500" h="1371600">
                <a:moveTo>
                  <a:pt x="8572500" y="0"/>
                </a:moveTo>
                <a:lnTo>
                  <a:pt x="0" y="0"/>
                </a:lnTo>
                <a:lnTo>
                  <a:pt x="0" y="1371600"/>
                </a:lnTo>
                <a:lnTo>
                  <a:pt x="8197538" y="1371085"/>
                </a:lnTo>
                <a:lnTo>
                  <a:pt x="8256624" y="1369864"/>
                </a:lnTo>
                <a:lnTo>
                  <a:pt x="8309152" y="1367485"/>
                </a:lnTo>
                <a:lnTo>
                  <a:pt x="8355508" y="1363563"/>
                </a:lnTo>
                <a:lnTo>
                  <a:pt x="8396077" y="1357712"/>
                </a:lnTo>
                <a:lnTo>
                  <a:pt x="8461400" y="1338681"/>
                </a:lnTo>
                <a:lnTo>
                  <a:pt x="8508206" y="1307306"/>
                </a:lnTo>
                <a:lnTo>
                  <a:pt x="8539581" y="1260500"/>
                </a:lnTo>
                <a:lnTo>
                  <a:pt x="8558612" y="1195177"/>
                </a:lnTo>
                <a:lnTo>
                  <a:pt x="8564463" y="1154608"/>
                </a:lnTo>
                <a:lnTo>
                  <a:pt x="8568385" y="1108252"/>
                </a:lnTo>
                <a:lnTo>
                  <a:pt x="8570764" y="1055724"/>
                </a:lnTo>
                <a:lnTo>
                  <a:pt x="8571985" y="996638"/>
                </a:lnTo>
                <a:lnTo>
                  <a:pt x="8572435" y="930609"/>
                </a:lnTo>
                <a:lnTo>
                  <a:pt x="8572500" y="0"/>
                </a:lnTo>
                <a:close/>
              </a:path>
            </a:pathLst>
          </a:custGeom>
          <a:solidFill>
            <a:srgbClr val="E8DF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504940"/>
            <a:ext cx="514350" cy="233679"/>
          </a:xfrm>
          <a:custGeom>
            <a:avLst/>
            <a:gdLst/>
            <a:ahLst/>
            <a:cxnLst/>
            <a:rect l="l" t="t" r="r" b="b"/>
            <a:pathLst>
              <a:path w="514350" h="233679">
                <a:moveTo>
                  <a:pt x="450850" y="0"/>
                </a:moveTo>
                <a:lnTo>
                  <a:pt x="0" y="0"/>
                </a:lnTo>
                <a:lnTo>
                  <a:pt x="0" y="233171"/>
                </a:lnTo>
                <a:lnTo>
                  <a:pt x="450850" y="233171"/>
                </a:lnTo>
                <a:lnTo>
                  <a:pt x="487560" y="232179"/>
                </a:lnTo>
                <a:lnTo>
                  <a:pt x="506412" y="225234"/>
                </a:lnTo>
                <a:lnTo>
                  <a:pt x="513357" y="206382"/>
                </a:lnTo>
                <a:lnTo>
                  <a:pt x="514350" y="169671"/>
                </a:lnTo>
                <a:lnTo>
                  <a:pt x="514350" y="63499"/>
                </a:lnTo>
                <a:lnTo>
                  <a:pt x="513357" y="26789"/>
                </a:lnTo>
                <a:lnTo>
                  <a:pt x="506412" y="7937"/>
                </a:lnTo>
                <a:lnTo>
                  <a:pt x="487560" y="992"/>
                </a:lnTo>
                <a:lnTo>
                  <a:pt x="450850" y="0"/>
                </a:lnTo>
                <a:close/>
              </a:path>
            </a:pathLst>
          </a:custGeom>
          <a:solidFill>
            <a:srgbClr val="6540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73100" y="6153911"/>
            <a:ext cx="3790950" cy="133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-15" dirty="0">
                <a:solidFill>
                  <a:srgbClr val="636466"/>
                </a:solidFill>
                <a:latin typeface="Arial"/>
                <a:cs typeface="Arial"/>
              </a:rPr>
              <a:t>Source: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Canadian Community Health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Survey,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2005, 2007–2014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(Statistics</a:t>
            </a:r>
            <a:r>
              <a:rPr sz="800" spc="-1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Canada)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13662" y="1865376"/>
            <a:ext cx="6316675" cy="36548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15052" y="493617"/>
            <a:ext cx="637540" cy="637540"/>
          </a:xfrm>
          <a:custGeom>
            <a:avLst/>
            <a:gdLst/>
            <a:ahLst/>
            <a:cxnLst/>
            <a:rect l="l" t="t" r="r" b="b"/>
            <a:pathLst>
              <a:path w="637540" h="637540">
                <a:moveTo>
                  <a:pt x="546358" y="541750"/>
                </a:moveTo>
                <a:lnTo>
                  <a:pt x="510889" y="573001"/>
                </a:lnTo>
                <a:lnTo>
                  <a:pt x="472218" y="598107"/>
                </a:lnTo>
                <a:lnTo>
                  <a:pt x="431042" y="617060"/>
                </a:lnTo>
                <a:lnTo>
                  <a:pt x="388058" y="629853"/>
                </a:lnTo>
                <a:lnTo>
                  <a:pt x="343966" y="636479"/>
                </a:lnTo>
                <a:lnTo>
                  <a:pt x="299462" y="636930"/>
                </a:lnTo>
                <a:lnTo>
                  <a:pt x="255245" y="631200"/>
                </a:lnTo>
                <a:lnTo>
                  <a:pt x="212011" y="619282"/>
                </a:lnTo>
                <a:lnTo>
                  <a:pt x="170459" y="601168"/>
                </a:lnTo>
                <a:lnTo>
                  <a:pt x="131286" y="576850"/>
                </a:lnTo>
                <a:lnTo>
                  <a:pt x="95191" y="546322"/>
                </a:lnTo>
                <a:lnTo>
                  <a:pt x="63940" y="510862"/>
                </a:lnTo>
                <a:lnTo>
                  <a:pt x="38833" y="472198"/>
                </a:lnTo>
                <a:lnTo>
                  <a:pt x="19879" y="431027"/>
                </a:lnTo>
                <a:lnTo>
                  <a:pt x="7083" y="388048"/>
                </a:lnTo>
                <a:lnTo>
                  <a:pt x="455" y="343958"/>
                </a:lnTo>
                <a:lnTo>
                  <a:pt x="0" y="299456"/>
                </a:lnTo>
                <a:lnTo>
                  <a:pt x="5725" y="255240"/>
                </a:lnTo>
                <a:lnTo>
                  <a:pt x="17639" y="212007"/>
                </a:lnTo>
                <a:lnTo>
                  <a:pt x="35748" y="170457"/>
                </a:lnTo>
                <a:lnTo>
                  <a:pt x="60059" y="131286"/>
                </a:lnTo>
                <a:lnTo>
                  <a:pt x="90581" y="95193"/>
                </a:lnTo>
                <a:lnTo>
                  <a:pt x="126047" y="63939"/>
                </a:lnTo>
                <a:lnTo>
                  <a:pt x="164716" y="38831"/>
                </a:lnTo>
                <a:lnTo>
                  <a:pt x="205890" y="19876"/>
                </a:lnTo>
                <a:lnTo>
                  <a:pt x="248871" y="7081"/>
                </a:lnTo>
                <a:lnTo>
                  <a:pt x="292963" y="453"/>
                </a:lnTo>
                <a:lnTo>
                  <a:pt x="337467" y="0"/>
                </a:lnTo>
                <a:lnTo>
                  <a:pt x="381685" y="5727"/>
                </a:lnTo>
                <a:lnTo>
                  <a:pt x="424920" y="17644"/>
                </a:lnTo>
                <a:lnTo>
                  <a:pt x="466474" y="35756"/>
                </a:lnTo>
                <a:lnTo>
                  <a:pt x="505649" y="60071"/>
                </a:lnTo>
                <a:lnTo>
                  <a:pt x="541748" y="90596"/>
                </a:lnTo>
                <a:lnTo>
                  <a:pt x="573006" y="126056"/>
                </a:lnTo>
                <a:lnTo>
                  <a:pt x="598117" y="164722"/>
                </a:lnTo>
                <a:lnTo>
                  <a:pt x="617075" y="205895"/>
                </a:lnTo>
                <a:lnTo>
                  <a:pt x="629873" y="248878"/>
                </a:lnTo>
                <a:lnTo>
                  <a:pt x="636503" y="292971"/>
                </a:lnTo>
                <a:lnTo>
                  <a:pt x="636958" y="337476"/>
                </a:lnTo>
                <a:lnTo>
                  <a:pt x="631231" y="381696"/>
                </a:lnTo>
                <a:lnTo>
                  <a:pt x="619315" y="424931"/>
                </a:lnTo>
                <a:lnTo>
                  <a:pt x="601202" y="466485"/>
                </a:lnTo>
                <a:lnTo>
                  <a:pt x="576886" y="505657"/>
                </a:lnTo>
                <a:lnTo>
                  <a:pt x="546358" y="541750"/>
                </a:lnTo>
              </a:path>
            </a:pathLst>
          </a:custGeom>
          <a:ln w="25400">
            <a:solidFill>
              <a:srgbClr val="65401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72451" y="491431"/>
            <a:ext cx="532765" cy="415925"/>
          </a:xfrm>
          <a:custGeom>
            <a:avLst/>
            <a:gdLst/>
            <a:ahLst/>
            <a:cxnLst/>
            <a:rect l="l" t="t" r="r" b="b"/>
            <a:pathLst>
              <a:path w="532765" h="415925">
                <a:moveTo>
                  <a:pt x="490258" y="302272"/>
                </a:moveTo>
                <a:lnTo>
                  <a:pt x="493052" y="303593"/>
                </a:lnTo>
                <a:lnTo>
                  <a:pt x="494918" y="304444"/>
                </a:lnTo>
                <a:lnTo>
                  <a:pt x="494677" y="302514"/>
                </a:lnTo>
                <a:lnTo>
                  <a:pt x="491147" y="302514"/>
                </a:lnTo>
                <a:lnTo>
                  <a:pt x="490258" y="302272"/>
                </a:lnTo>
                <a:close/>
              </a:path>
              <a:path w="532765" h="415925">
                <a:moveTo>
                  <a:pt x="259448" y="0"/>
                </a:moveTo>
                <a:lnTo>
                  <a:pt x="260311" y="838"/>
                </a:lnTo>
                <a:lnTo>
                  <a:pt x="260781" y="1244"/>
                </a:lnTo>
                <a:lnTo>
                  <a:pt x="281997" y="14643"/>
                </a:lnTo>
                <a:lnTo>
                  <a:pt x="295868" y="39435"/>
                </a:lnTo>
                <a:lnTo>
                  <a:pt x="304849" y="72705"/>
                </a:lnTo>
                <a:lnTo>
                  <a:pt x="311395" y="111542"/>
                </a:lnTo>
                <a:lnTo>
                  <a:pt x="317960" y="153031"/>
                </a:lnTo>
                <a:lnTo>
                  <a:pt x="326999" y="194261"/>
                </a:lnTo>
                <a:lnTo>
                  <a:pt x="340968" y="232318"/>
                </a:lnTo>
                <a:lnTo>
                  <a:pt x="362320" y="264289"/>
                </a:lnTo>
                <a:lnTo>
                  <a:pt x="393510" y="287262"/>
                </a:lnTo>
                <a:lnTo>
                  <a:pt x="436994" y="298323"/>
                </a:lnTo>
                <a:lnTo>
                  <a:pt x="462268" y="299102"/>
                </a:lnTo>
                <a:lnTo>
                  <a:pt x="477272" y="299996"/>
                </a:lnTo>
                <a:lnTo>
                  <a:pt x="490258" y="302272"/>
                </a:lnTo>
                <a:lnTo>
                  <a:pt x="490854" y="302412"/>
                </a:lnTo>
                <a:lnTo>
                  <a:pt x="491147" y="302514"/>
                </a:lnTo>
                <a:lnTo>
                  <a:pt x="494677" y="302514"/>
                </a:lnTo>
                <a:lnTo>
                  <a:pt x="493859" y="297393"/>
                </a:lnTo>
                <a:lnTo>
                  <a:pt x="488129" y="291245"/>
                </a:lnTo>
                <a:lnTo>
                  <a:pt x="487179" y="290588"/>
                </a:lnTo>
                <a:lnTo>
                  <a:pt x="466775" y="290588"/>
                </a:lnTo>
                <a:lnTo>
                  <a:pt x="419063" y="279386"/>
                </a:lnTo>
                <a:lnTo>
                  <a:pt x="385218" y="254672"/>
                </a:lnTo>
                <a:lnTo>
                  <a:pt x="362545" y="220205"/>
                </a:lnTo>
                <a:lnTo>
                  <a:pt x="348350" y="179744"/>
                </a:lnTo>
                <a:lnTo>
                  <a:pt x="339940" y="137046"/>
                </a:lnTo>
                <a:lnTo>
                  <a:pt x="334619" y="95872"/>
                </a:lnTo>
                <a:lnTo>
                  <a:pt x="331041" y="74325"/>
                </a:lnTo>
                <a:lnTo>
                  <a:pt x="324799" y="53044"/>
                </a:lnTo>
                <a:lnTo>
                  <a:pt x="314942" y="32178"/>
                </a:lnTo>
                <a:lnTo>
                  <a:pt x="300520" y="11874"/>
                </a:lnTo>
                <a:lnTo>
                  <a:pt x="337455" y="11874"/>
                </a:lnTo>
                <a:lnTo>
                  <a:pt x="300043" y="2437"/>
                </a:lnTo>
                <a:lnTo>
                  <a:pt x="295428" y="1930"/>
                </a:lnTo>
                <a:lnTo>
                  <a:pt x="272453" y="1930"/>
                </a:lnTo>
                <a:lnTo>
                  <a:pt x="268465" y="1117"/>
                </a:lnTo>
                <a:lnTo>
                  <a:pt x="264337" y="444"/>
                </a:lnTo>
                <a:lnTo>
                  <a:pt x="259981" y="25"/>
                </a:lnTo>
                <a:lnTo>
                  <a:pt x="262598" y="25"/>
                </a:lnTo>
                <a:lnTo>
                  <a:pt x="259448" y="0"/>
                </a:lnTo>
                <a:close/>
              </a:path>
              <a:path w="532765" h="415925">
                <a:moveTo>
                  <a:pt x="337455" y="11874"/>
                </a:moveTo>
                <a:lnTo>
                  <a:pt x="300520" y="11874"/>
                </a:lnTo>
                <a:lnTo>
                  <a:pt x="332434" y="38872"/>
                </a:lnTo>
                <a:lnTo>
                  <a:pt x="355100" y="76701"/>
                </a:lnTo>
                <a:lnTo>
                  <a:pt x="372332" y="121369"/>
                </a:lnTo>
                <a:lnTo>
                  <a:pt x="387949" y="168885"/>
                </a:lnTo>
                <a:lnTo>
                  <a:pt x="405766" y="215258"/>
                </a:lnTo>
                <a:lnTo>
                  <a:pt x="429601" y="256495"/>
                </a:lnTo>
                <a:lnTo>
                  <a:pt x="463270" y="288607"/>
                </a:lnTo>
                <a:lnTo>
                  <a:pt x="466775" y="290588"/>
                </a:lnTo>
                <a:lnTo>
                  <a:pt x="487179" y="290588"/>
                </a:lnTo>
                <a:lnTo>
                  <a:pt x="480625" y="286055"/>
                </a:lnTo>
                <a:lnTo>
                  <a:pt x="474179" y="281901"/>
                </a:lnTo>
                <a:lnTo>
                  <a:pt x="444731" y="251914"/>
                </a:lnTo>
                <a:lnTo>
                  <a:pt x="425457" y="213547"/>
                </a:lnTo>
                <a:lnTo>
                  <a:pt x="412253" y="170283"/>
                </a:lnTo>
                <a:lnTo>
                  <a:pt x="401016" y="125601"/>
                </a:lnTo>
                <a:lnTo>
                  <a:pt x="387644" y="82983"/>
                </a:lnTo>
                <a:lnTo>
                  <a:pt x="368033" y="45910"/>
                </a:lnTo>
                <a:lnTo>
                  <a:pt x="359890" y="35051"/>
                </a:lnTo>
                <a:lnTo>
                  <a:pt x="351629" y="25150"/>
                </a:lnTo>
                <a:lnTo>
                  <a:pt x="342814" y="16219"/>
                </a:lnTo>
                <a:lnTo>
                  <a:pt x="337455" y="11874"/>
                </a:lnTo>
                <a:close/>
              </a:path>
              <a:path w="532765" h="415925">
                <a:moveTo>
                  <a:pt x="262598" y="25"/>
                </a:moveTo>
                <a:lnTo>
                  <a:pt x="259981" y="25"/>
                </a:lnTo>
                <a:lnTo>
                  <a:pt x="264337" y="444"/>
                </a:lnTo>
                <a:lnTo>
                  <a:pt x="268465" y="1117"/>
                </a:lnTo>
                <a:lnTo>
                  <a:pt x="272453" y="1930"/>
                </a:lnTo>
                <a:lnTo>
                  <a:pt x="295428" y="1930"/>
                </a:lnTo>
                <a:lnTo>
                  <a:pt x="290690" y="1409"/>
                </a:lnTo>
                <a:lnTo>
                  <a:pt x="282933" y="766"/>
                </a:lnTo>
                <a:lnTo>
                  <a:pt x="275204" y="319"/>
                </a:lnTo>
                <a:lnTo>
                  <a:pt x="267496" y="64"/>
                </a:lnTo>
                <a:lnTo>
                  <a:pt x="262598" y="25"/>
                </a:lnTo>
                <a:close/>
              </a:path>
              <a:path w="532765" h="415925">
                <a:moveTo>
                  <a:pt x="84848" y="334086"/>
                </a:moveTo>
                <a:lnTo>
                  <a:pt x="0" y="344932"/>
                </a:lnTo>
                <a:lnTo>
                  <a:pt x="9245" y="415874"/>
                </a:lnTo>
                <a:lnTo>
                  <a:pt x="94094" y="405028"/>
                </a:lnTo>
                <a:lnTo>
                  <a:pt x="84848" y="334086"/>
                </a:lnTo>
                <a:close/>
              </a:path>
              <a:path w="532765" h="415925">
                <a:moveTo>
                  <a:pt x="249872" y="312369"/>
                </a:moveTo>
                <a:lnTo>
                  <a:pt x="89700" y="333248"/>
                </a:lnTo>
                <a:lnTo>
                  <a:pt x="98945" y="404190"/>
                </a:lnTo>
                <a:lnTo>
                  <a:pt x="259118" y="383311"/>
                </a:lnTo>
                <a:lnTo>
                  <a:pt x="249872" y="312369"/>
                </a:lnTo>
                <a:close/>
              </a:path>
              <a:path w="532765" h="415925">
                <a:moveTo>
                  <a:pt x="302031" y="312712"/>
                </a:moveTo>
                <a:lnTo>
                  <a:pt x="292201" y="383578"/>
                </a:lnTo>
                <a:lnTo>
                  <a:pt x="452196" y="405777"/>
                </a:lnTo>
                <a:lnTo>
                  <a:pt x="462025" y="334911"/>
                </a:lnTo>
                <a:lnTo>
                  <a:pt x="302031" y="312712"/>
                </a:lnTo>
                <a:close/>
              </a:path>
              <a:path w="532765" h="415925">
                <a:moveTo>
                  <a:pt x="511098" y="341718"/>
                </a:moveTo>
                <a:lnTo>
                  <a:pt x="501256" y="412584"/>
                </a:lnTo>
                <a:lnTo>
                  <a:pt x="522490" y="415531"/>
                </a:lnTo>
                <a:lnTo>
                  <a:pt x="532333" y="344665"/>
                </a:lnTo>
                <a:lnTo>
                  <a:pt x="511098" y="341718"/>
                </a:lnTo>
                <a:close/>
              </a:path>
              <a:path w="532765" h="415925">
                <a:moveTo>
                  <a:pt x="480250" y="337439"/>
                </a:moveTo>
                <a:lnTo>
                  <a:pt x="470407" y="408305"/>
                </a:lnTo>
                <a:lnTo>
                  <a:pt x="491642" y="411251"/>
                </a:lnTo>
                <a:lnTo>
                  <a:pt x="501472" y="340385"/>
                </a:lnTo>
                <a:lnTo>
                  <a:pt x="480250" y="337439"/>
                </a:lnTo>
                <a:close/>
              </a:path>
            </a:pathLst>
          </a:custGeom>
          <a:solidFill>
            <a:srgbClr val="6540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73100" y="686610"/>
            <a:ext cx="5362575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000"/>
              </a:lnSpc>
            </a:pPr>
            <a:r>
              <a:rPr sz="1700" dirty="0">
                <a:solidFill>
                  <a:srgbClr val="2A285F"/>
                </a:solidFill>
                <a:latin typeface="Georgia"/>
                <a:cs typeface="Georgia"/>
              </a:rPr>
              <a:t>Percentage </a:t>
            </a:r>
            <a:r>
              <a:rPr sz="1700" spc="-5" dirty="0">
                <a:solidFill>
                  <a:srgbClr val="2A285F"/>
                </a:solidFill>
                <a:latin typeface="Georgia"/>
                <a:cs typeface="Georgia"/>
              </a:rPr>
              <a:t>of </a:t>
            </a:r>
            <a:r>
              <a:rPr sz="1700" dirty="0">
                <a:solidFill>
                  <a:srgbClr val="2A285F"/>
                </a:solidFill>
                <a:latin typeface="Georgia"/>
                <a:cs typeface="Georgia"/>
              </a:rPr>
              <a:t>recent </a:t>
            </a:r>
            <a:r>
              <a:rPr sz="1700" spc="-5" dirty="0">
                <a:solidFill>
                  <a:srgbClr val="2A285F"/>
                </a:solidFill>
                <a:latin typeface="Georgia"/>
                <a:cs typeface="Georgia"/>
              </a:rPr>
              <a:t>daily smokers </a:t>
            </a:r>
            <a:r>
              <a:rPr sz="1700" dirty="0">
                <a:solidFill>
                  <a:srgbClr val="2A285F"/>
                </a:solidFill>
                <a:latin typeface="Georgia"/>
                <a:cs typeface="Georgia"/>
              </a:rPr>
              <a:t>(age 20+) in </a:t>
            </a:r>
            <a:r>
              <a:rPr sz="1700" spc="-5" dirty="0">
                <a:solidFill>
                  <a:srgbClr val="2A285F"/>
                </a:solidFill>
                <a:latin typeface="Georgia"/>
                <a:cs typeface="Georgia"/>
              </a:rPr>
              <a:t>Ontario</a:t>
            </a:r>
            <a:r>
              <a:rPr lang="en-US" sz="1700" spc="-5" dirty="0">
                <a:solidFill>
                  <a:srgbClr val="2A285F"/>
                </a:solidFill>
                <a:latin typeface="Georgia"/>
                <a:cs typeface="Georgia"/>
              </a:rPr>
              <a:t> </a:t>
            </a:r>
            <a:r>
              <a:rPr sz="1700" spc="-5" dirty="0">
                <a:solidFill>
                  <a:srgbClr val="2A285F"/>
                </a:solidFill>
                <a:latin typeface="Georgia"/>
                <a:cs typeface="Georgia"/>
              </a:rPr>
              <a:t>who have </a:t>
            </a:r>
            <a:r>
              <a:rPr sz="1700" dirty="0">
                <a:solidFill>
                  <a:srgbClr val="2A285F"/>
                </a:solidFill>
                <a:latin typeface="Georgia"/>
                <a:cs typeface="Georgia"/>
              </a:rPr>
              <a:t>quit </a:t>
            </a:r>
            <a:r>
              <a:rPr sz="1700" spc="-5" dirty="0">
                <a:solidFill>
                  <a:srgbClr val="2A285F"/>
                </a:solidFill>
                <a:latin typeface="Georgia"/>
                <a:cs typeface="Georgia"/>
              </a:rPr>
              <a:t>smoking for </a:t>
            </a:r>
            <a:r>
              <a:rPr sz="1700" dirty="0">
                <a:solidFill>
                  <a:srgbClr val="2A285F"/>
                </a:solidFill>
                <a:latin typeface="Georgia"/>
                <a:cs typeface="Georgia"/>
              </a:rPr>
              <a:t>at </a:t>
            </a:r>
            <a:r>
              <a:rPr sz="1700" spc="-5" dirty="0">
                <a:solidFill>
                  <a:srgbClr val="2A285F"/>
                </a:solidFill>
                <a:latin typeface="Georgia"/>
                <a:cs typeface="Georgia"/>
              </a:rPr>
              <a:t>least one year,</a:t>
            </a:r>
            <a:r>
              <a:rPr sz="1700" spc="-50" dirty="0">
                <a:solidFill>
                  <a:srgbClr val="2A285F"/>
                </a:solidFill>
                <a:latin typeface="Georgia"/>
                <a:cs typeface="Georgia"/>
              </a:rPr>
              <a:t> </a:t>
            </a:r>
            <a:r>
              <a:rPr sz="1700" dirty="0">
                <a:solidFill>
                  <a:srgbClr val="2A285F"/>
                </a:solidFill>
                <a:latin typeface="Georgia"/>
                <a:cs typeface="Georgia"/>
              </a:rPr>
              <a:t>2005–2014</a:t>
            </a:r>
            <a:endParaRPr sz="1700" dirty="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3100" y="6305772"/>
            <a:ext cx="72434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spc="-15" dirty="0">
                <a:solidFill>
                  <a:srgbClr val="636466"/>
                </a:solidFill>
                <a:latin typeface="Arial"/>
                <a:cs typeface="Arial"/>
              </a:rPr>
              <a:t>Notes: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Estimates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are adjusted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age distribution of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the </a:t>
            </a:r>
            <a:r>
              <a:rPr sz="800" spc="-20" dirty="0">
                <a:solidFill>
                  <a:srgbClr val="636466"/>
                </a:solidFill>
                <a:latin typeface="Arial"/>
                <a:cs typeface="Arial"/>
              </a:rPr>
              <a:t>2011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Canadian population. Recent daily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smokers: smokers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who were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smoking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daily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1 to 2 years</a:t>
            </a:r>
            <a:r>
              <a:rPr sz="800" spc="3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ago.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4294967295"/>
          </p:nvPr>
        </p:nvSpPr>
        <p:spPr>
          <a:xfrm>
            <a:off x="6724598" y="6572218"/>
            <a:ext cx="1861184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pc="-5" dirty="0"/>
              <a:t>2016 </a:t>
            </a:r>
            <a:r>
              <a:rPr dirty="0"/>
              <a:t>Prevention System Quality</a:t>
            </a:r>
            <a:r>
              <a:rPr spc="-100" dirty="0"/>
              <a:t> </a:t>
            </a:r>
            <a:r>
              <a:rPr dirty="0"/>
              <a:t>Index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93446" y="6572268"/>
            <a:ext cx="13843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3100" y="6572268"/>
            <a:ext cx="43624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spc="-60" dirty="0">
                <a:solidFill>
                  <a:srgbClr val="654012"/>
                </a:solidFill>
                <a:latin typeface="Arial"/>
                <a:cs typeface="Arial"/>
              </a:rPr>
              <a:t>T</a:t>
            </a:r>
            <a:r>
              <a:rPr sz="800" b="1" dirty="0">
                <a:solidFill>
                  <a:srgbClr val="654012"/>
                </a:solidFill>
                <a:latin typeface="Arial"/>
                <a:cs typeface="Arial"/>
              </a:rPr>
              <a:t>obacco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5"/>
          <p:cNvSpPr/>
          <p:nvPr/>
        </p:nvSpPr>
        <p:spPr>
          <a:xfrm>
            <a:off x="0" y="0"/>
            <a:ext cx="8555736" cy="5641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6"/>
          <p:cNvSpPr/>
          <p:nvPr/>
        </p:nvSpPr>
        <p:spPr>
          <a:xfrm>
            <a:off x="8161272" y="2639504"/>
            <a:ext cx="789305" cy="789305"/>
          </a:xfrm>
          <a:custGeom>
            <a:avLst/>
            <a:gdLst/>
            <a:ahLst/>
            <a:cxnLst/>
            <a:rect l="l" t="t" r="r" b="b"/>
            <a:pathLst>
              <a:path w="789304" h="789304">
                <a:moveTo>
                  <a:pt x="372656" y="0"/>
                </a:moveTo>
                <a:lnTo>
                  <a:pt x="329491" y="4738"/>
                </a:lnTo>
                <a:lnTo>
                  <a:pt x="286906" y="14238"/>
                </a:lnTo>
                <a:lnTo>
                  <a:pt x="245320" y="28523"/>
                </a:lnTo>
                <a:lnTo>
                  <a:pt x="205152" y="47616"/>
                </a:lnTo>
                <a:lnTo>
                  <a:pt x="166821" y="71540"/>
                </a:lnTo>
                <a:lnTo>
                  <a:pt x="130744" y="100317"/>
                </a:lnTo>
                <a:lnTo>
                  <a:pt x="98216" y="133050"/>
                </a:lnTo>
                <a:lnTo>
                  <a:pt x="70266" y="168552"/>
                </a:lnTo>
                <a:lnTo>
                  <a:pt x="46918" y="206404"/>
                </a:lnTo>
                <a:lnTo>
                  <a:pt x="28194" y="246187"/>
                </a:lnTo>
                <a:lnTo>
                  <a:pt x="14117" y="287483"/>
                </a:lnTo>
                <a:lnTo>
                  <a:pt x="4711" y="329874"/>
                </a:lnTo>
                <a:lnTo>
                  <a:pt x="27" y="372664"/>
                </a:lnTo>
                <a:lnTo>
                  <a:pt x="0" y="416264"/>
                </a:lnTo>
                <a:lnTo>
                  <a:pt x="4740" y="459426"/>
                </a:lnTo>
                <a:lnTo>
                  <a:pt x="14243" y="502008"/>
                </a:lnTo>
                <a:lnTo>
                  <a:pt x="28530" y="543591"/>
                </a:lnTo>
                <a:lnTo>
                  <a:pt x="47625" y="583758"/>
                </a:lnTo>
                <a:lnTo>
                  <a:pt x="71549" y="622088"/>
                </a:lnTo>
                <a:lnTo>
                  <a:pt x="100327" y="658165"/>
                </a:lnTo>
                <a:lnTo>
                  <a:pt x="133058" y="690690"/>
                </a:lnTo>
                <a:lnTo>
                  <a:pt x="168558" y="718638"/>
                </a:lnTo>
                <a:lnTo>
                  <a:pt x="206408" y="741984"/>
                </a:lnTo>
                <a:lnTo>
                  <a:pt x="246190" y="760707"/>
                </a:lnTo>
                <a:lnTo>
                  <a:pt x="287485" y="774784"/>
                </a:lnTo>
                <a:lnTo>
                  <a:pt x="329876" y="784190"/>
                </a:lnTo>
                <a:lnTo>
                  <a:pt x="372942" y="788905"/>
                </a:lnTo>
                <a:lnTo>
                  <a:pt x="416267" y="788904"/>
                </a:lnTo>
                <a:lnTo>
                  <a:pt x="459430" y="784166"/>
                </a:lnTo>
                <a:lnTo>
                  <a:pt x="502015" y="774667"/>
                </a:lnTo>
                <a:lnTo>
                  <a:pt x="543601" y="760384"/>
                </a:lnTo>
                <a:lnTo>
                  <a:pt x="583771" y="741295"/>
                </a:lnTo>
                <a:lnTo>
                  <a:pt x="622106" y="717377"/>
                </a:lnTo>
                <a:lnTo>
                  <a:pt x="658187" y="688607"/>
                </a:lnTo>
                <a:lnTo>
                  <a:pt x="690713" y="655876"/>
                </a:lnTo>
                <a:lnTo>
                  <a:pt x="718660" y="620376"/>
                </a:lnTo>
                <a:lnTo>
                  <a:pt x="742006" y="582525"/>
                </a:lnTo>
                <a:lnTo>
                  <a:pt x="760728" y="542742"/>
                </a:lnTo>
                <a:lnTo>
                  <a:pt x="774803" y="501446"/>
                </a:lnTo>
                <a:lnTo>
                  <a:pt x="784209" y="459055"/>
                </a:lnTo>
                <a:lnTo>
                  <a:pt x="788893" y="416264"/>
                </a:lnTo>
                <a:lnTo>
                  <a:pt x="788922" y="372664"/>
                </a:lnTo>
                <a:lnTo>
                  <a:pt x="784183" y="329501"/>
                </a:lnTo>
                <a:lnTo>
                  <a:pt x="774684" y="286918"/>
                </a:lnTo>
                <a:lnTo>
                  <a:pt x="760402" y="245334"/>
                </a:lnTo>
                <a:lnTo>
                  <a:pt x="741314" y="205167"/>
                </a:lnTo>
                <a:lnTo>
                  <a:pt x="717397" y="166836"/>
                </a:lnTo>
                <a:lnTo>
                  <a:pt x="688629" y="130759"/>
                </a:lnTo>
                <a:lnTo>
                  <a:pt x="655893" y="98231"/>
                </a:lnTo>
                <a:lnTo>
                  <a:pt x="620388" y="70280"/>
                </a:lnTo>
                <a:lnTo>
                  <a:pt x="582533" y="46930"/>
                </a:lnTo>
                <a:lnTo>
                  <a:pt x="542746" y="28204"/>
                </a:lnTo>
                <a:lnTo>
                  <a:pt x="501446" y="14125"/>
                </a:lnTo>
                <a:lnTo>
                  <a:pt x="459052" y="4716"/>
                </a:lnTo>
                <a:lnTo>
                  <a:pt x="415983" y="0"/>
                </a:lnTo>
                <a:lnTo>
                  <a:pt x="372656" y="0"/>
                </a:lnTo>
                <a:close/>
              </a:path>
            </a:pathLst>
          </a:custGeom>
          <a:solidFill>
            <a:srgbClr val="7C2B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7"/>
          <p:cNvSpPr/>
          <p:nvPr/>
        </p:nvSpPr>
        <p:spPr>
          <a:xfrm>
            <a:off x="8388191" y="2705013"/>
            <a:ext cx="288290" cy="628650"/>
          </a:xfrm>
          <a:custGeom>
            <a:avLst/>
            <a:gdLst/>
            <a:ahLst/>
            <a:cxnLst/>
            <a:rect l="l" t="t" r="r" b="b"/>
            <a:pathLst>
              <a:path w="288290" h="628650">
                <a:moveTo>
                  <a:pt x="205600" y="0"/>
                </a:moveTo>
                <a:lnTo>
                  <a:pt x="168592" y="16662"/>
                </a:lnTo>
                <a:lnTo>
                  <a:pt x="175425" y="16662"/>
                </a:lnTo>
                <a:lnTo>
                  <a:pt x="173685" y="19278"/>
                </a:lnTo>
                <a:lnTo>
                  <a:pt x="178727" y="19176"/>
                </a:lnTo>
                <a:lnTo>
                  <a:pt x="180619" y="16497"/>
                </a:lnTo>
                <a:lnTo>
                  <a:pt x="182689" y="16459"/>
                </a:lnTo>
                <a:lnTo>
                  <a:pt x="191990" y="16446"/>
                </a:lnTo>
                <a:lnTo>
                  <a:pt x="192087" y="16306"/>
                </a:lnTo>
                <a:lnTo>
                  <a:pt x="195884" y="16268"/>
                </a:lnTo>
                <a:lnTo>
                  <a:pt x="203494" y="16268"/>
                </a:lnTo>
                <a:lnTo>
                  <a:pt x="240551" y="16217"/>
                </a:lnTo>
                <a:lnTo>
                  <a:pt x="238099" y="5460"/>
                </a:lnTo>
                <a:lnTo>
                  <a:pt x="236296" y="3771"/>
                </a:lnTo>
                <a:lnTo>
                  <a:pt x="235185" y="2464"/>
                </a:lnTo>
                <a:lnTo>
                  <a:pt x="232108" y="1247"/>
                </a:lnTo>
                <a:lnTo>
                  <a:pt x="223416" y="350"/>
                </a:lnTo>
                <a:lnTo>
                  <a:pt x="205600" y="0"/>
                </a:lnTo>
                <a:close/>
              </a:path>
              <a:path w="288290" h="628650">
                <a:moveTo>
                  <a:pt x="240603" y="16446"/>
                </a:moveTo>
                <a:lnTo>
                  <a:pt x="225272" y="16446"/>
                </a:lnTo>
                <a:lnTo>
                  <a:pt x="229019" y="16497"/>
                </a:lnTo>
                <a:lnTo>
                  <a:pt x="230784" y="19176"/>
                </a:lnTo>
                <a:lnTo>
                  <a:pt x="235661" y="19278"/>
                </a:lnTo>
                <a:lnTo>
                  <a:pt x="235178" y="16662"/>
                </a:lnTo>
                <a:lnTo>
                  <a:pt x="240652" y="16662"/>
                </a:lnTo>
                <a:lnTo>
                  <a:pt x="240603" y="16446"/>
                </a:lnTo>
                <a:close/>
              </a:path>
              <a:path w="288290" h="628650">
                <a:moveTo>
                  <a:pt x="191990" y="16446"/>
                </a:moveTo>
                <a:lnTo>
                  <a:pt x="184454" y="16446"/>
                </a:lnTo>
                <a:lnTo>
                  <a:pt x="186410" y="19049"/>
                </a:lnTo>
                <a:lnTo>
                  <a:pt x="190207" y="19011"/>
                </a:lnTo>
                <a:lnTo>
                  <a:pt x="191990" y="16446"/>
                </a:lnTo>
                <a:close/>
              </a:path>
              <a:path w="288290" h="628650">
                <a:moveTo>
                  <a:pt x="240562" y="16268"/>
                </a:moveTo>
                <a:lnTo>
                  <a:pt x="214312" y="16268"/>
                </a:lnTo>
                <a:lnTo>
                  <a:pt x="217944" y="16306"/>
                </a:lnTo>
                <a:lnTo>
                  <a:pt x="219748" y="18986"/>
                </a:lnTo>
                <a:lnTo>
                  <a:pt x="223431" y="19049"/>
                </a:lnTo>
                <a:lnTo>
                  <a:pt x="225272" y="16446"/>
                </a:lnTo>
                <a:lnTo>
                  <a:pt x="240603" y="16446"/>
                </a:lnTo>
                <a:lnTo>
                  <a:pt x="240562" y="16268"/>
                </a:lnTo>
                <a:close/>
              </a:path>
              <a:path w="288290" h="628650">
                <a:moveTo>
                  <a:pt x="203494" y="16268"/>
                </a:moveTo>
                <a:lnTo>
                  <a:pt x="195884" y="16268"/>
                </a:lnTo>
                <a:lnTo>
                  <a:pt x="197827" y="18922"/>
                </a:lnTo>
                <a:lnTo>
                  <a:pt x="201663" y="18897"/>
                </a:lnTo>
                <a:lnTo>
                  <a:pt x="203494" y="16268"/>
                </a:lnTo>
                <a:close/>
              </a:path>
              <a:path w="288290" h="628650">
                <a:moveTo>
                  <a:pt x="240551" y="16217"/>
                </a:moveTo>
                <a:lnTo>
                  <a:pt x="206946" y="16217"/>
                </a:lnTo>
                <a:lnTo>
                  <a:pt x="208749" y="18897"/>
                </a:lnTo>
                <a:lnTo>
                  <a:pt x="212432" y="18922"/>
                </a:lnTo>
                <a:lnTo>
                  <a:pt x="214312" y="16268"/>
                </a:lnTo>
                <a:lnTo>
                  <a:pt x="240562" y="16268"/>
                </a:lnTo>
                <a:close/>
              </a:path>
              <a:path w="288290" h="628650">
                <a:moveTo>
                  <a:pt x="230517" y="26847"/>
                </a:moveTo>
                <a:lnTo>
                  <a:pt x="179273" y="26847"/>
                </a:lnTo>
                <a:lnTo>
                  <a:pt x="175882" y="27431"/>
                </a:lnTo>
                <a:lnTo>
                  <a:pt x="174155" y="32537"/>
                </a:lnTo>
                <a:lnTo>
                  <a:pt x="176428" y="35382"/>
                </a:lnTo>
                <a:lnTo>
                  <a:pt x="171056" y="58102"/>
                </a:lnTo>
                <a:lnTo>
                  <a:pt x="170179" y="60363"/>
                </a:lnTo>
                <a:lnTo>
                  <a:pt x="173621" y="62801"/>
                </a:lnTo>
                <a:lnTo>
                  <a:pt x="175640" y="62826"/>
                </a:lnTo>
                <a:lnTo>
                  <a:pt x="176009" y="66509"/>
                </a:lnTo>
                <a:lnTo>
                  <a:pt x="175755" y="71500"/>
                </a:lnTo>
                <a:lnTo>
                  <a:pt x="175590" y="72567"/>
                </a:lnTo>
                <a:lnTo>
                  <a:pt x="174421" y="97053"/>
                </a:lnTo>
                <a:lnTo>
                  <a:pt x="181123" y="99204"/>
                </a:lnTo>
                <a:lnTo>
                  <a:pt x="186542" y="103392"/>
                </a:lnTo>
                <a:lnTo>
                  <a:pt x="190168" y="109192"/>
                </a:lnTo>
                <a:lnTo>
                  <a:pt x="191490" y="116179"/>
                </a:lnTo>
                <a:lnTo>
                  <a:pt x="191490" y="314096"/>
                </a:lnTo>
                <a:lnTo>
                  <a:pt x="186515" y="345495"/>
                </a:lnTo>
                <a:lnTo>
                  <a:pt x="172596" y="372921"/>
                </a:lnTo>
                <a:lnTo>
                  <a:pt x="151242" y="394772"/>
                </a:lnTo>
                <a:lnTo>
                  <a:pt x="123964" y="409447"/>
                </a:lnTo>
                <a:lnTo>
                  <a:pt x="123494" y="435787"/>
                </a:lnTo>
                <a:lnTo>
                  <a:pt x="125526" y="580148"/>
                </a:lnTo>
                <a:lnTo>
                  <a:pt x="136355" y="582380"/>
                </a:lnTo>
                <a:lnTo>
                  <a:pt x="152898" y="588525"/>
                </a:lnTo>
                <a:lnTo>
                  <a:pt x="171875" y="600503"/>
                </a:lnTo>
                <a:lnTo>
                  <a:pt x="190004" y="620229"/>
                </a:lnTo>
                <a:lnTo>
                  <a:pt x="195376" y="628065"/>
                </a:lnTo>
                <a:lnTo>
                  <a:pt x="199034" y="628256"/>
                </a:lnTo>
                <a:lnTo>
                  <a:pt x="238504" y="625547"/>
                </a:lnTo>
                <a:lnTo>
                  <a:pt x="281457" y="605782"/>
                </a:lnTo>
                <a:lnTo>
                  <a:pt x="288061" y="435787"/>
                </a:lnTo>
                <a:lnTo>
                  <a:pt x="285762" y="309778"/>
                </a:lnTo>
                <a:lnTo>
                  <a:pt x="279809" y="287951"/>
                </a:lnTo>
                <a:lnTo>
                  <a:pt x="266425" y="269159"/>
                </a:lnTo>
                <a:lnTo>
                  <a:pt x="252324" y="252712"/>
                </a:lnTo>
                <a:lnTo>
                  <a:pt x="244220" y="237921"/>
                </a:lnTo>
                <a:lnTo>
                  <a:pt x="233857" y="65824"/>
                </a:lnTo>
                <a:lnTo>
                  <a:pt x="234391" y="62801"/>
                </a:lnTo>
                <a:lnTo>
                  <a:pt x="236258" y="62750"/>
                </a:lnTo>
                <a:lnTo>
                  <a:pt x="237616" y="61798"/>
                </a:lnTo>
                <a:lnTo>
                  <a:pt x="239598" y="60363"/>
                </a:lnTo>
                <a:lnTo>
                  <a:pt x="238747" y="58102"/>
                </a:lnTo>
                <a:lnTo>
                  <a:pt x="233337" y="35382"/>
                </a:lnTo>
                <a:lnTo>
                  <a:pt x="235623" y="32537"/>
                </a:lnTo>
                <a:lnTo>
                  <a:pt x="233895" y="27431"/>
                </a:lnTo>
                <a:lnTo>
                  <a:pt x="230517" y="26847"/>
                </a:lnTo>
                <a:close/>
              </a:path>
              <a:path w="288290" h="628650">
                <a:moveTo>
                  <a:pt x="122186" y="593280"/>
                </a:moveTo>
                <a:lnTo>
                  <a:pt x="56743" y="593280"/>
                </a:lnTo>
                <a:lnTo>
                  <a:pt x="36318" y="595213"/>
                </a:lnTo>
                <a:lnTo>
                  <a:pt x="23599" y="599459"/>
                </a:lnTo>
                <a:lnTo>
                  <a:pt x="13266" y="609257"/>
                </a:lnTo>
                <a:lnTo>
                  <a:pt x="0" y="627849"/>
                </a:lnTo>
                <a:lnTo>
                  <a:pt x="178942" y="627849"/>
                </a:lnTo>
                <a:lnTo>
                  <a:pt x="160784" y="608909"/>
                </a:lnTo>
                <a:lnTo>
                  <a:pt x="142306" y="598530"/>
                </a:lnTo>
                <a:lnTo>
                  <a:pt x="127958" y="594168"/>
                </a:lnTo>
                <a:lnTo>
                  <a:pt x="122186" y="593280"/>
                </a:lnTo>
                <a:close/>
              </a:path>
              <a:path w="288290" h="628650">
                <a:moveTo>
                  <a:pt x="175285" y="109943"/>
                </a:moveTo>
                <a:lnTo>
                  <a:pt x="3632" y="109943"/>
                </a:lnTo>
                <a:lnTo>
                  <a:pt x="850" y="112725"/>
                </a:lnTo>
                <a:lnTo>
                  <a:pt x="850" y="313093"/>
                </a:lnTo>
                <a:lnTo>
                  <a:pt x="6875" y="345360"/>
                </a:lnTo>
                <a:lnTo>
                  <a:pt x="23436" y="372362"/>
                </a:lnTo>
                <a:lnTo>
                  <a:pt x="48262" y="391836"/>
                </a:lnTo>
                <a:lnTo>
                  <a:pt x="79082" y="401523"/>
                </a:lnTo>
                <a:lnTo>
                  <a:pt x="79082" y="593280"/>
                </a:lnTo>
                <a:lnTo>
                  <a:pt x="99847" y="593280"/>
                </a:lnTo>
                <a:lnTo>
                  <a:pt x="99847" y="401637"/>
                </a:lnTo>
                <a:lnTo>
                  <a:pt x="130635" y="392257"/>
                </a:lnTo>
                <a:lnTo>
                  <a:pt x="155465" y="373016"/>
                </a:lnTo>
                <a:lnTo>
                  <a:pt x="172043" y="346200"/>
                </a:lnTo>
                <a:lnTo>
                  <a:pt x="178079" y="314096"/>
                </a:lnTo>
                <a:lnTo>
                  <a:pt x="178079" y="193039"/>
                </a:lnTo>
                <a:lnTo>
                  <a:pt x="11341" y="193039"/>
                </a:lnTo>
                <a:lnTo>
                  <a:pt x="11341" y="120116"/>
                </a:lnTo>
                <a:lnTo>
                  <a:pt x="178079" y="120116"/>
                </a:lnTo>
                <a:lnTo>
                  <a:pt x="178079" y="112725"/>
                </a:lnTo>
                <a:lnTo>
                  <a:pt x="175285" y="109943"/>
                </a:lnTo>
                <a:close/>
              </a:path>
              <a:path w="288290" h="628650">
                <a:moveTo>
                  <a:pt x="178079" y="120116"/>
                </a:moveTo>
                <a:lnTo>
                  <a:pt x="166941" y="120116"/>
                </a:lnTo>
                <a:lnTo>
                  <a:pt x="166941" y="193039"/>
                </a:lnTo>
                <a:lnTo>
                  <a:pt x="178079" y="193039"/>
                </a:lnTo>
                <a:lnTo>
                  <a:pt x="178079" y="1201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Alcohol</a:t>
            </a:r>
          </a:p>
        </p:txBody>
      </p:sp>
    </p:spTree>
    <p:extLst>
      <p:ext uri="{BB962C8B-B14F-4D97-AF65-F5344CB8AC3E}">
        <p14:creationId xmlns:p14="http://schemas.microsoft.com/office/powerpoint/2010/main" val="1218078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457200"/>
            <a:ext cx="6019800" cy="1046440"/>
          </a:xfrm>
        </p:spPr>
        <p:txBody>
          <a:bodyPr/>
          <a:lstStyle/>
          <a:p>
            <a:pPr algn="l"/>
            <a:r>
              <a:rPr lang="en-US" dirty="0"/>
              <a:t>Minimum retail </a:t>
            </a:r>
            <a:r>
              <a:rPr lang="en-US" spc="-5" dirty="0"/>
              <a:t>price of alcohol sold </a:t>
            </a:r>
            <a:r>
              <a:rPr lang="en-US" dirty="0"/>
              <a:t>in </a:t>
            </a:r>
            <a:r>
              <a:rPr lang="en-US" spc="-5" dirty="0"/>
              <a:t>off-premises alcohol outlets set by the </a:t>
            </a:r>
            <a:r>
              <a:rPr lang="en-US" dirty="0"/>
              <a:t>Liquor Control Board </a:t>
            </a:r>
            <a:r>
              <a:rPr lang="en-US" spc="-5" dirty="0"/>
              <a:t>of </a:t>
            </a:r>
            <a:r>
              <a:rPr lang="en-US" dirty="0"/>
              <a:t>Ontario (LCBO) in Ontario, </a:t>
            </a:r>
            <a:r>
              <a:rPr lang="en-US" spc="-5" dirty="0"/>
              <a:t>by alcohol type,</a:t>
            </a:r>
            <a:r>
              <a:rPr lang="en-US" spc="-40" dirty="0"/>
              <a:t> </a:t>
            </a:r>
            <a:r>
              <a:rPr lang="en-US" dirty="0"/>
              <a:t>2016</a:t>
            </a:r>
          </a:p>
          <a:p>
            <a:endParaRPr lang="en-US" dirty="0"/>
          </a:p>
        </p:txBody>
      </p:sp>
      <p:sp>
        <p:nvSpPr>
          <p:cNvPr id="3" name="object 4"/>
          <p:cNvSpPr/>
          <p:nvPr/>
        </p:nvSpPr>
        <p:spPr>
          <a:xfrm>
            <a:off x="685800" y="1865376"/>
            <a:ext cx="7886699" cy="19880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6"/>
          <p:cNvSpPr txBox="1"/>
          <p:nvPr/>
        </p:nvSpPr>
        <p:spPr>
          <a:xfrm>
            <a:off x="673084" y="6081826"/>
            <a:ext cx="743458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-15" dirty="0">
                <a:solidFill>
                  <a:srgbClr val="636466"/>
                </a:solidFill>
                <a:latin typeface="Arial"/>
                <a:cs typeface="Arial"/>
              </a:rPr>
              <a:t>Source: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MRP Index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Factor,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2016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(Liquor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Control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Board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of</a:t>
            </a:r>
            <a:r>
              <a:rPr sz="800" spc="-5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Ontario)</a:t>
            </a:r>
            <a:endParaRPr sz="800" dirty="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spcBef>
                <a:spcPts val="140"/>
              </a:spcBef>
            </a:pPr>
            <a:r>
              <a:rPr sz="800" b="1" spc="-15" dirty="0">
                <a:solidFill>
                  <a:srgbClr val="636466"/>
                </a:solidFill>
                <a:latin typeface="Arial"/>
                <a:cs typeface="Arial"/>
              </a:rPr>
              <a:t>Notes: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Minimum retail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prices effective as of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March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1, 2016.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Minimum retail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prices in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this table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include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taxes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and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container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deposit.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Alcohol type: selected types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listed.  LAA: litre of absolute alcohol.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Standard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drink: 17.05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mL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of</a:t>
            </a:r>
            <a:r>
              <a:rPr sz="800" spc="-6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alcohol.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" name="object 9"/>
          <p:cNvSpPr txBox="1">
            <a:spLocks noGrp="1"/>
          </p:cNvSpPr>
          <p:nvPr>
            <p:ph type="sldNum" sz="quarter" idx="4294967295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910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3151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ig.05-01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515533"/>
            <a:ext cx="5393267" cy="491066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457200"/>
            <a:ext cx="5257800" cy="1046440"/>
          </a:xfrm>
        </p:spPr>
        <p:txBody>
          <a:bodyPr/>
          <a:lstStyle/>
          <a:p>
            <a:r>
              <a:rPr lang="en-US" spc="-5" dirty="0"/>
              <a:t>Percentage of off-premises alcohol outlets </a:t>
            </a:r>
            <a:r>
              <a:rPr lang="en-US" dirty="0"/>
              <a:t>in Ontario </a:t>
            </a:r>
            <a:r>
              <a:rPr lang="en-US" spc="-5" dirty="0"/>
              <a:t>that </a:t>
            </a:r>
            <a:r>
              <a:rPr lang="en-US" dirty="0"/>
              <a:t>are privately owned, </a:t>
            </a:r>
            <a:r>
              <a:rPr lang="en-US" spc="-5" dirty="0"/>
              <a:t>by public health </a:t>
            </a:r>
            <a:r>
              <a:rPr lang="en-US" dirty="0"/>
              <a:t>unit, as </a:t>
            </a:r>
            <a:r>
              <a:rPr lang="en-US" spc="-5" dirty="0"/>
              <a:t>of December </a:t>
            </a:r>
            <a:r>
              <a:rPr lang="en-US" dirty="0"/>
              <a:t>2015/January</a:t>
            </a:r>
            <a:r>
              <a:rPr lang="en-US" spc="-65" dirty="0"/>
              <a:t> </a:t>
            </a:r>
            <a:r>
              <a:rPr lang="en-US" dirty="0"/>
              <a:t>2016</a:t>
            </a:r>
          </a:p>
          <a:p>
            <a:endParaRPr lang="en-US" dirty="0"/>
          </a:p>
        </p:txBody>
      </p:sp>
      <p:sp>
        <p:nvSpPr>
          <p:cNvPr id="3" name="object 7"/>
          <p:cNvSpPr txBox="1"/>
          <p:nvPr/>
        </p:nvSpPr>
        <p:spPr>
          <a:xfrm>
            <a:off x="6104620" y="5532028"/>
            <a:ext cx="2476500" cy="901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80975">
              <a:lnSpc>
                <a:spcPct val="104200"/>
              </a:lnSpc>
            </a:pPr>
            <a:r>
              <a:rPr sz="800" b="1" spc="-15" dirty="0">
                <a:solidFill>
                  <a:srgbClr val="636466"/>
                </a:solidFill>
                <a:latin typeface="Arial"/>
                <a:cs typeface="Arial"/>
              </a:rPr>
              <a:t>Sources: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Lists of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Brewers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Retail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(The Beer Store),  farmers’ markets, ferment-on-premise</a:t>
            </a:r>
            <a:r>
              <a:rPr sz="800" spc="-14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locations,</a:t>
            </a:r>
            <a:endParaRPr sz="800" dirty="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</a:pP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off-site wineries, on-site wineries, on-site breweries,  on-site distilleries and grocery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stores,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2015–2016 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(Alcohol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and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Gaming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Commission of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Ontario);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Lists of 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Agency Stores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and LCBO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stores,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2016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(Liquor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Control 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Board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of</a:t>
            </a:r>
            <a:r>
              <a:rPr sz="800" spc="-10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Ontario)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" name="object 9"/>
          <p:cNvSpPr txBox="1">
            <a:spLocks noGrp="1"/>
          </p:cNvSpPr>
          <p:nvPr>
            <p:ph type="sldNum" sz="quarter" idx="4294967295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910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1193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.06-01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447800"/>
            <a:ext cx="5367867" cy="508302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457200"/>
            <a:ext cx="6019800" cy="1046440"/>
          </a:xfrm>
        </p:spPr>
        <p:txBody>
          <a:bodyPr/>
          <a:lstStyle/>
          <a:p>
            <a:pPr algn="l"/>
            <a:r>
              <a:rPr lang="en-US" dirty="0"/>
              <a:t>Number </a:t>
            </a:r>
            <a:r>
              <a:rPr lang="en-US" spc="-5" dirty="0"/>
              <a:t>of </a:t>
            </a:r>
            <a:r>
              <a:rPr lang="en-US" dirty="0"/>
              <a:t>on- and </a:t>
            </a:r>
            <a:r>
              <a:rPr lang="en-US" spc="-5" dirty="0"/>
              <a:t>off-premises alcohol outlets per </a:t>
            </a:r>
            <a:r>
              <a:rPr lang="en-US" dirty="0"/>
              <a:t>10,000 </a:t>
            </a:r>
            <a:r>
              <a:rPr lang="en-US" spc="-5" dirty="0"/>
              <a:t>population (age </a:t>
            </a:r>
            <a:r>
              <a:rPr lang="en-US" dirty="0"/>
              <a:t>15+) in Ontario, </a:t>
            </a:r>
            <a:r>
              <a:rPr lang="en-US" spc="-5" dirty="0"/>
              <a:t>by public health </a:t>
            </a:r>
            <a:r>
              <a:rPr lang="en-US" dirty="0"/>
              <a:t>unit, as </a:t>
            </a:r>
            <a:r>
              <a:rPr lang="en-US" spc="-5" dirty="0"/>
              <a:t>of December </a:t>
            </a:r>
            <a:r>
              <a:rPr lang="en-US" dirty="0"/>
              <a:t>2015/January</a:t>
            </a:r>
            <a:r>
              <a:rPr lang="en-US" spc="-65" dirty="0"/>
              <a:t> </a:t>
            </a:r>
            <a:r>
              <a:rPr lang="en-US" dirty="0"/>
              <a:t>2016</a:t>
            </a:r>
          </a:p>
          <a:p>
            <a:endParaRPr lang="en-US" dirty="0"/>
          </a:p>
        </p:txBody>
      </p:sp>
      <p:sp>
        <p:nvSpPr>
          <p:cNvPr id="3" name="object 7"/>
          <p:cNvSpPr txBox="1"/>
          <p:nvPr/>
        </p:nvSpPr>
        <p:spPr>
          <a:xfrm>
            <a:off x="6104620" y="5132740"/>
            <a:ext cx="2425700" cy="15385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30175">
              <a:lnSpc>
                <a:spcPct val="104200"/>
              </a:lnSpc>
            </a:pPr>
            <a:r>
              <a:rPr sz="800" b="1" spc="-15" dirty="0">
                <a:solidFill>
                  <a:srgbClr val="636466"/>
                </a:solidFill>
                <a:latin typeface="Arial"/>
                <a:cs typeface="Arial"/>
              </a:rPr>
              <a:t>Sources: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Lists of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Brewers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Retail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(The Beer Store),  farmers’ markets, ferment-on-premise</a:t>
            </a:r>
            <a:r>
              <a:rPr sz="800" spc="-14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locations,</a:t>
            </a:r>
            <a:endParaRPr sz="800" dirty="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</a:pP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off-site wineries, on-site wineries, on-site breweries,  on-site distilleries, grocery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stores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and on-premises  locations, 2015–2016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(Alcohol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and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Gaming 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Commission of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Ontario);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Lists of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Agency Stores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and  LCBO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stores,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2016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(Liquor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Control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Board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of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Ontario);  Population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estimates,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Ministry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of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Finance Population  Projections, </a:t>
            </a:r>
            <a:r>
              <a:rPr sz="800" spc="-20" dirty="0">
                <a:solidFill>
                  <a:srgbClr val="636466"/>
                </a:solidFill>
                <a:latin typeface="Arial"/>
                <a:cs typeface="Arial"/>
              </a:rPr>
              <a:t>2011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(Statistics</a:t>
            </a:r>
            <a:r>
              <a:rPr sz="800" spc="-7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Canada)</a:t>
            </a:r>
            <a:endParaRPr lang="en-CA" sz="800" spc="-5" dirty="0">
              <a:solidFill>
                <a:srgbClr val="636466"/>
              </a:solidFill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</a:pPr>
            <a:r>
              <a:rPr lang="en-CA" sz="800" b="1" spc="-20" dirty="0">
                <a:solidFill>
                  <a:srgbClr val="636466"/>
                </a:solidFill>
                <a:latin typeface="Arial"/>
                <a:cs typeface="Arial"/>
              </a:rPr>
              <a:t>Note: </a:t>
            </a:r>
            <a:r>
              <a:rPr lang="en-CA" sz="800" spc="-20" dirty="0">
                <a:solidFill>
                  <a:srgbClr val="636466"/>
                </a:solidFill>
                <a:latin typeface="Arial"/>
                <a:cs typeface="Arial"/>
              </a:rPr>
              <a:t>Includes </a:t>
            </a:r>
            <a:r>
              <a:rPr lang="en-CA" sz="800" spc="-25" dirty="0">
                <a:solidFill>
                  <a:srgbClr val="636466"/>
                </a:solidFill>
                <a:latin typeface="Arial"/>
                <a:cs typeface="Arial"/>
              </a:rPr>
              <a:t>private </a:t>
            </a:r>
            <a:r>
              <a:rPr lang="en-CA" sz="800" spc="-20" dirty="0">
                <a:solidFill>
                  <a:srgbClr val="636466"/>
                </a:solidFill>
                <a:latin typeface="Arial"/>
                <a:cs typeface="Arial"/>
              </a:rPr>
              <a:t>and </a:t>
            </a:r>
            <a:r>
              <a:rPr lang="en-CA" sz="800" spc="-25" dirty="0">
                <a:solidFill>
                  <a:srgbClr val="636466"/>
                </a:solidFill>
                <a:latin typeface="Arial"/>
                <a:cs typeface="Arial"/>
              </a:rPr>
              <a:t>publicly </a:t>
            </a:r>
            <a:r>
              <a:rPr lang="en-CA" sz="800" spc="-20" dirty="0">
                <a:solidFill>
                  <a:srgbClr val="636466"/>
                </a:solidFill>
                <a:latin typeface="Arial"/>
                <a:cs typeface="Arial"/>
              </a:rPr>
              <a:t>owned </a:t>
            </a:r>
            <a:r>
              <a:rPr lang="en-CA" sz="800" spc="-25" dirty="0">
                <a:solidFill>
                  <a:srgbClr val="636466"/>
                </a:solidFill>
                <a:latin typeface="Arial"/>
                <a:cs typeface="Arial"/>
              </a:rPr>
              <a:t>alcohol</a:t>
            </a:r>
            <a:r>
              <a:rPr lang="en-CA" sz="800" spc="-15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lang="en-CA" sz="800" spc="-25" dirty="0">
                <a:solidFill>
                  <a:srgbClr val="636466"/>
                </a:solidFill>
                <a:latin typeface="Arial"/>
                <a:cs typeface="Arial"/>
              </a:rPr>
              <a:t>outlets.</a:t>
            </a:r>
            <a:endParaRPr lang="en-CA" sz="800" dirty="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</a:pPr>
            <a:endParaRPr sz="800" dirty="0">
              <a:latin typeface="Arial"/>
              <a:cs typeface="Arial"/>
            </a:endParaRPr>
          </a:p>
        </p:txBody>
      </p:sp>
      <p:sp>
        <p:nvSpPr>
          <p:cNvPr id="6" name="object 10"/>
          <p:cNvSpPr txBox="1">
            <a:spLocks noGrp="1"/>
          </p:cNvSpPr>
          <p:nvPr>
            <p:ph type="sldNum" sz="quarter" idx="4294967295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910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605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/>
        </p:nvSpPr>
        <p:spPr>
          <a:xfrm>
            <a:off x="0" y="0"/>
            <a:ext cx="8568765" cy="5647765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62748" y="2639381"/>
            <a:ext cx="786130" cy="786130"/>
          </a:xfrm>
          <a:custGeom>
            <a:avLst/>
            <a:gdLst/>
            <a:ahLst/>
            <a:cxnLst/>
            <a:rect l="l" t="t" r="r" b="b"/>
            <a:pathLst>
              <a:path w="786129" h="786129">
                <a:moveTo>
                  <a:pt x="412222" y="0"/>
                </a:moveTo>
                <a:lnTo>
                  <a:pt x="365769" y="473"/>
                </a:lnTo>
                <a:lnTo>
                  <a:pt x="319632" y="6398"/>
                </a:lnTo>
                <a:lnTo>
                  <a:pt x="274334" y="17772"/>
                </a:lnTo>
                <a:lnTo>
                  <a:pt x="230395" y="34588"/>
                </a:lnTo>
                <a:lnTo>
                  <a:pt x="188338" y="56842"/>
                </a:lnTo>
                <a:lnTo>
                  <a:pt x="148682" y="84528"/>
                </a:lnTo>
                <a:lnTo>
                  <a:pt x="111950" y="117642"/>
                </a:lnTo>
                <a:lnTo>
                  <a:pt x="79601" y="155039"/>
                </a:lnTo>
                <a:lnTo>
                  <a:pt x="52735" y="195249"/>
                </a:lnTo>
                <a:lnTo>
                  <a:pt x="31347" y="237750"/>
                </a:lnTo>
                <a:lnTo>
                  <a:pt x="15432" y="282021"/>
                </a:lnTo>
                <a:lnTo>
                  <a:pt x="4984" y="327539"/>
                </a:lnTo>
                <a:lnTo>
                  <a:pt x="0" y="373785"/>
                </a:lnTo>
                <a:lnTo>
                  <a:pt x="472" y="420235"/>
                </a:lnTo>
                <a:lnTo>
                  <a:pt x="6396" y="466368"/>
                </a:lnTo>
                <a:lnTo>
                  <a:pt x="17767" y="511663"/>
                </a:lnTo>
                <a:lnTo>
                  <a:pt x="34580" y="555598"/>
                </a:lnTo>
                <a:lnTo>
                  <a:pt x="56829" y="597652"/>
                </a:lnTo>
                <a:lnTo>
                  <a:pt x="84509" y="637303"/>
                </a:lnTo>
                <a:lnTo>
                  <a:pt x="117615" y="674029"/>
                </a:lnTo>
                <a:lnTo>
                  <a:pt x="155017" y="706384"/>
                </a:lnTo>
                <a:lnTo>
                  <a:pt x="195230" y="733254"/>
                </a:lnTo>
                <a:lnTo>
                  <a:pt x="237734" y="754645"/>
                </a:lnTo>
                <a:lnTo>
                  <a:pt x="282006" y="770561"/>
                </a:lnTo>
                <a:lnTo>
                  <a:pt x="327525" y="781010"/>
                </a:lnTo>
                <a:lnTo>
                  <a:pt x="373771" y="785994"/>
                </a:lnTo>
                <a:lnTo>
                  <a:pt x="420222" y="785521"/>
                </a:lnTo>
                <a:lnTo>
                  <a:pt x="466356" y="779596"/>
                </a:lnTo>
                <a:lnTo>
                  <a:pt x="511653" y="768223"/>
                </a:lnTo>
                <a:lnTo>
                  <a:pt x="555591" y="751408"/>
                </a:lnTo>
                <a:lnTo>
                  <a:pt x="597649" y="729156"/>
                </a:lnTo>
                <a:lnTo>
                  <a:pt x="637306" y="701473"/>
                </a:lnTo>
                <a:lnTo>
                  <a:pt x="674040" y="668365"/>
                </a:lnTo>
                <a:lnTo>
                  <a:pt x="706395" y="630970"/>
                </a:lnTo>
                <a:lnTo>
                  <a:pt x="733265" y="590763"/>
                </a:lnTo>
                <a:lnTo>
                  <a:pt x="754656" y="548263"/>
                </a:lnTo>
                <a:lnTo>
                  <a:pt x="770573" y="503993"/>
                </a:lnTo>
                <a:lnTo>
                  <a:pt x="781021" y="458475"/>
                </a:lnTo>
                <a:lnTo>
                  <a:pt x="786007" y="412229"/>
                </a:lnTo>
                <a:lnTo>
                  <a:pt x="785534" y="365778"/>
                </a:lnTo>
                <a:lnTo>
                  <a:pt x="779609" y="319642"/>
                </a:lnTo>
                <a:lnTo>
                  <a:pt x="768238" y="274343"/>
                </a:lnTo>
                <a:lnTo>
                  <a:pt x="751424" y="230404"/>
                </a:lnTo>
                <a:lnTo>
                  <a:pt x="729175" y="188344"/>
                </a:lnTo>
                <a:lnTo>
                  <a:pt x="701494" y="148687"/>
                </a:lnTo>
                <a:lnTo>
                  <a:pt x="668388" y="111952"/>
                </a:lnTo>
                <a:lnTo>
                  <a:pt x="630986" y="79603"/>
                </a:lnTo>
                <a:lnTo>
                  <a:pt x="590771" y="52736"/>
                </a:lnTo>
                <a:lnTo>
                  <a:pt x="548266" y="31347"/>
                </a:lnTo>
                <a:lnTo>
                  <a:pt x="503992" y="15432"/>
                </a:lnTo>
                <a:lnTo>
                  <a:pt x="458470" y="4984"/>
                </a:lnTo>
                <a:lnTo>
                  <a:pt x="412222" y="0"/>
                </a:lnTo>
                <a:close/>
              </a:path>
            </a:pathLst>
          </a:custGeom>
          <a:solidFill>
            <a:srgbClr val="5B9B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258512" y="2781805"/>
            <a:ext cx="565785" cy="539115"/>
          </a:xfrm>
          <a:custGeom>
            <a:avLst/>
            <a:gdLst/>
            <a:ahLst/>
            <a:cxnLst/>
            <a:rect l="l" t="t" r="r" b="b"/>
            <a:pathLst>
              <a:path w="565784" h="539114">
                <a:moveTo>
                  <a:pt x="91559" y="179171"/>
                </a:moveTo>
                <a:lnTo>
                  <a:pt x="30473" y="197351"/>
                </a:lnTo>
                <a:lnTo>
                  <a:pt x="2024" y="247216"/>
                </a:lnTo>
                <a:lnTo>
                  <a:pt x="0" y="278248"/>
                </a:lnTo>
                <a:lnTo>
                  <a:pt x="6086" y="310263"/>
                </a:lnTo>
                <a:lnTo>
                  <a:pt x="42531" y="367990"/>
                </a:lnTo>
                <a:lnTo>
                  <a:pt x="111231" y="401892"/>
                </a:lnTo>
                <a:lnTo>
                  <a:pt x="157637" y="404126"/>
                </a:lnTo>
                <a:lnTo>
                  <a:pt x="217049" y="392835"/>
                </a:lnTo>
                <a:lnTo>
                  <a:pt x="258462" y="371551"/>
                </a:lnTo>
                <a:lnTo>
                  <a:pt x="284633" y="343332"/>
                </a:lnTo>
                <a:lnTo>
                  <a:pt x="298324" y="311234"/>
                </a:lnTo>
                <a:lnTo>
                  <a:pt x="302293" y="278312"/>
                </a:lnTo>
                <a:lnTo>
                  <a:pt x="299301" y="247623"/>
                </a:lnTo>
                <a:lnTo>
                  <a:pt x="296438" y="237515"/>
                </a:lnTo>
                <a:lnTo>
                  <a:pt x="170997" y="237515"/>
                </a:lnTo>
                <a:lnTo>
                  <a:pt x="169962" y="234708"/>
                </a:lnTo>
                <a:lnTo>
                  <a:pt x="109135" y="234708"/>
                </a:lnTo>
                <a:lnTo>
                  <a:pt x="108402" y="224667"/>
                </a:lnTo>
                <a:lnTo>
                  <a:pt x="108445" y="221348"/>
                </a:lnTo>
                <a:lnTo>
                  <a:pt x="108988" y="215897"/>
                </a:lnTo>
                <a:lnTo>
                  <a:pt x="77545" y="215897"/>
                </a:lnTo>
                <a:lnTo>
                  <a:pt x="73296" y="215734"/>
                </a:lnTo>
                <a:lnTo>
                  <a:pt x="77328" y="198449"/>
                </a:lnTo>
                <a:lnTo>
                  <a:pt x="83475" y="187166"/>
                </a:lnTo>
                <a:lnTo>
                  <a:pt x="89098" y="181026"/>
                </a:lnTo>
                <a:lnTo>
                  <a:pt x="91559" y="179171"/>
                </a:lnTo>
                <a:close/>
              </a:path>
              <a:path w="565784" h="539114">
                <a:moveTo>
                  <a:pt x="184357" y="207276"/>
                </a:moveTo>
                <a:lnTo>
                  <a:pt x="170997" y="237515"/>
                </a:lnTo>
                <a:lnTo>
                  <a:pt x="296438" y="237515"/>
                </a:lnTo>
                <a:lnTo>
                  <a:pt x="292106" y="222223"/>
                </a:lnTo>
                <a:lnTo>
                  <a:pt x="291663" y="221348"/>
                </a:lnTo>
                <a:lnTo>
                  <a:pt x="219511" y="221348"/>
                </a:lnTo>
                <a:lnTo>
                  <a:pt x="207787" y="219744"/>
                </a:lnTo>
                <a:lnTo>
                  <a:pt x="196395" y="214841"/>
                </a:lnTo>
                <a:lnTo>
                  <a:pt x="187773" y="209673"/>
                </a:lnTo>
                <a:lnTo>
                  <a:pt x="184357" y="207276"/>
                </a:lnTo>
                <a:close/>
              </a:path>
              <a:path w="565784" h="539114">
                <a:moveTo>
                  <a:pt x="146410" y="212191"/>
                </a:moveTo>
                <a:lnTo>
                  <a:pt x="138207" y="222246"/>
                </a:lnTo>
                <a:lnTo>
                  <a:pt x="125658" y="229260"/>
                </a:lnTo>
                <a:lnTo>
                  <a:pt x="114167" y="233369"/>
                </a:lnTo>
                <a:lnTo>
                  <a:pt x="109135" y="234708"/>
                </a:lnTo>
                <a:lnTo>
                  <a:pt x="169962" y="234708"/>
                </a:lnTo>
                <a:lnTo>
                  <a:pt x="147781" y="213042"/>
                </a:lnTo>
                <a:lnTo>
                  <a:pt x="146410" y="212191"/>
                </a:lnTo>
                <a:close/>
              </a:path>
              <a:path w="565784" h="539114">
                <a:moveTo>
                  <a:pt x="221005" y="179375"/>
                </a:moveTo>
                <a:lnTo>
                  <a:pt x="213186" y="179870"/>
                </a:lnTo>
                <a:lnTo>
                  <a:pt x="221590" y="196729"/>
                </a:lnTo>
                <a:lnTo>
                  <a:pt x="222940" y="209834"/>
                </a:lnTo>
                <a:lnTo>
                  <a:pt x="220995" y="218326"/>
                </a:lnTo>
                <a:lnTo>
                  <a:pt x="219511" y="221348"/>
                </a:lnTo>
                <a:lnTo>
                  <a:pt x="291663" y="221348"/>
                </a:lnTo>
                <a:lnTo>
                  <a:pt x="283468" y="205168"/>
                </a:lnTo>
                <a:lnTo>
                  <a:pt x="262998" y="187874"/>
                </a:lnTo>
                <a:lnTo>
                  <a:pt x="239893" y="180660"/>
                </a:lnTo>
                <a:lnTo>
                  <a:pt x="221005" y="179375"/>
                </a:lnTo>
                <a:close/>
              </a:path>
              <a:path w="565784" h="539114">
                <a:moveTo>
                  <a:pt x="177779" y="195795"/>
                </a:moveTo>
                <a:lnTo>
                  <a:pt x="141939" y="195795"/>
                </a:lnTo>
                <a:lnTo>
                  <a:pt x="151743" y="199158"/>
                </a:lnTo>
                <a:lnTo>
                  <a:pt x="160729" y="206319"/>
                </a:lnTo>
                <a:lnTo>
                  <a:pt x="167296" y="213435"/>
                </a:lnTo>
                <a:lnTo>
                  <a:pt x="169841" y="216662"/>
                </a:lnTo>
                <a:lnTo>
                  <a:pt x="175395" y="209059"/>
                </a:lnTo>
                <a:lnTo>
                  <a:pt x="177571" y="201695"/>
                </a:lnTo>
                <a:lnTo>
                  <a:pt x="177696" y="198843"/>
                </a:lnTo>
                <a:lnTo>
                  <a:pt x="177779" y="195795"/>
                </a:lnTo>
                <a:close/>
              </a:path>
              <a:path w="565784" h="539114">
                <a:moveTo>
                  <a:pt x="111244" y="207276"/>
                </a:moveTo>
                <a:lnTo>
                  <a:pt x="100273" y="213050"/>
                </a:lnTo>
                <a:lnTo>
                  <a:pt x="87788" y="215463"/>
                </a:lnTo>
                <a:lnTo>
                  <a:pt x="77545" y="215897"/>
                </a:lnTo>
                <a:lnTo>
                  <a:pt x="108988" y="215897"/>
                </a:lnTo>
                <a:lnTo>
                  <a:pt x="109137" y="214396"/>
                </a:lnTo>
                <a:lnTo>
                  <a:pt x="110531" y="209059"/>
                </a:lnTo>
                <a:lnTo>
                  <a:pt x="111244" y="207276"/>
                </a:lnTo>
                <a:close/>
              </a:path>
              <a:path w="565784" h="539114">
                <a:moveTo>
                  <a:pt x="204400" y="189941"/>
                </a:moveTo>
                <a:lnTo>
                  <a:pt x="127169" y="189941"/>
                </a:lnTo>
                <a:lnTo>
                  <a:pt x="123394" y="197467"/>
                </a:lnTo>
                <a:lnTo>
                  <a:pt x="122469" y="204671"/>
                </a:lnTo>
                <a:lnTo>
                  <a:pt x="122505" y="207276"/>
                </a:lnTo>
                <a:lnTo>
                  <a:pt x="122774" y="211552"/>
                </a:lnTo>
                <a:lnTo>
                  <a:pt x="123207" y="214071"/>
                </a:lnTo>
                <a:lnTo>
                  <a:pt x="131567" y="210921"/>
                </a:lnTo>
                <a:lnTo>
                  <a:pt x="137402" y="204671"/>
                </a:lnTo>
                <a:lnTo>
                  <a:pt x="140823" y="198553"/>
                </a:lnTo>
                <a:lnTo>
                  <a:pt x="141939" y="195795"/>
                </a:lnTo>
                <a:lnTo>
                  <a:pt x="177779" y="195795"/>
                </a:lnTo>
                <a:lnTo>
                  <a:pt x="177576" y="193929"/>
                </a:lnTo>
                <a:lnTo>
                  <a:pt x="207119" y="193929"/>
                </a:lnTo>
                <a:lnTo>
                  <a:pt x="206918" y="193221"/>
                </a:lnTo>
                <a:lnTo>
                  <a:pt x="204400" y="189941"/>
                </a:lnTo>
                <a:close/>
              </a:path>
              <a:path w="565784" h="539114">
                <a:moveTo>
                  <a:pt x="207119" y="193929"/>
                </a:moveTo>
                <a:lnTo>
                  <a:pt x="177576" y="193929"/>
                </a:lnTo>
                <a:lnTo>
                  <a:pt x="189103" y="200361"/>
                </a:lnTo>
                <a:lnTo>
                  <a:pt x="199407" y="202861"/>
                </a:lnTo>
                <a:lnTo>
                  <a:pt x="206815" y="203121"/>
                </a:lnTo>
                <a:lnTo>
                  <a:pt x="209656" y="202831"/>
                </a:lnTo>
                <a:lnTo>
                  <a:pt x="207119" y="193929"/>
                </a:lnTo>
                <a:close/>
              </a:path>
              <a:path w="565784" h="539114">
                <a:moveTo>
                  <a:pt x="96258" y="152450"/>
                </a:moveTo>
                <a:lnTo>
                  <a:pt x="99142" y="167118"/>
                </a:lnTo>
                <a:lnTo>
                  <a:pt x="106183" y="175390"/>
                </a:lnTo>
                <a:lnTo>
                  <a:pt x="113356" y="179046"/>
                </a:lnTo>
                <a:lnTo>
                  <a:pt x="116641" y="179870"/>
                </a:lnTo>
                <a:lnTo>
                  <a:pt x="107430" y="183032"/>
                </a:lnTo>
                <a:lnTo>
                  <a:pt x="100414" y="189533"/>
                </a:lnTo>
                <a:lnTo>
                  <a:pt x="95946" y="195945"/>
                </a:lnTo>
                <a:lnTo>
                  <a:pt x="94378" y="198843"/>
                </a:lnTo>
                <a:lnTo>
                  <a:pt x="106327" y="199338"/>
                </a:lnTo>
                <a:lnTo>
                  <a:pt x="116841" y="196068"/>
                </a:lnTo>
                <a:lnTo>
                  <a:pt x="124321" y="191960"/>
                </a:lnTo>
                <a:lnTo>
                  <a:pt x="127169" y="189941"/>
                </a:lnTo>
                <a:lnTo>
                  <a:pt x="204400" y="189941"/>
                </a:lnTo>
                <a:lnTo>
                  <a:pt x="201563" y="186245"/>
                </a:lnTo>
                <a:lnTo>
                  <a:pt x="196336" y="181993"/>
                </a:lnTo>
                <a:lnTo>
                  <a:pt x="193984" y="180555"/>
                </a:lnTo>
                <a:lnTo>
                  <a:pt x="201775" y="173304"/>
                </a:lnTo>
                <a:lnTo>
                  <a:pt x="176623" y="173304"/>
                </a:lnTo>
                <a:lnTo>
                  <a:pt x="178658" y="169329"/>
                </a:lnTo>
                <a:lnTo>
                  <a:pt x="127169" y="169329"/>
                </a:lnTo>
                <a:lnTo>
                  <a:pt x="112754" y="166391"/>
                </a:lnTo>
                <a:lnTo>
                  <a:pt x="103193" y="160623"/>
                </a:lnTo>
                <a:lnTo>
                  <a:pt x="97892" y="154988"/>
                </a:lnTo>
                <a:lnTo>
                  <a:pt x="96258" y="152450"/>
                </a:lnTo>
                <a:close/>
              </a:path>
              <a:path w="565784" h="539114">
                <a:moveTo>
                  <a:pt x="205935" y="157619"/>
                </a:moveTo>
                <a:lnTo>
                  <a:pt x="197395" y="166199"/>
                </a:lnTo>
                <a:lnTo>
                  <a:pt x="187759" y="170910"/>
                </a:lnTo>
                <a:lnTo>
                  <a:pt x="179883" y="172896"/>
                </a:lnTo>
                <a:lnTo>
                  <a:pt x="176623" y="173304"/>
                </a:lnTo>
                <a:lnTo>
                  <a:pt x="201775" y="173304"/>
                </a:lnTo>
                <a:lnTo>
                  <a:pt x="203556" y="171646"/>
                </a:lnTo>
                <a:lnTo>
                  <a:pt x="206804" y="164363"/>
                </a:lnTo>
                <a:lnTo>
                  <a:pt x="206677" y="160623"/>
                </a:lnTo>
                <a:lnTo>
                  <a:pt x="206554" y="159217"/>
                </a:lnTo>
                <a:lnTo>
                  <a:pt x="205935" y="157619"/>
                </a:lnTo>
                <a:close/>
              </a:path>
              <a:path w="565784" h="539114">
                <a:moveTo>
                  <a:pt x="136783" y="137464"/>
                </a:moveTo>
                <a:lnTo>
                  <a:pt x="131134" y="144806"/>
                </a:lnTo>
                <a:lnTo>
                  <a:pt x="128290" y="155497"/>
                </a:lnTo>
                <a:lnTo>
                  <a:pt x="127289" y="165137"/>
                </a:lnTo>
                <a:lnTo>
                  <a:pt x="127169" y="169329"/>
                </a:lnTo>
                <a:lnTo>
                  <a:pt x="178658" y="169329"/>
                </a:lnTo>
                <a:lnTo>
                  <a:pt x="179828" y="167042"/>
                </a:lnTo>
                <a:lnTo>
                  <a:pt x="163143" y="167042"/>
                </a:lnTo>
                <a:lnTo>
                  <a:pt x="160456" y="165811"/>
                </a:lnTo>
                <a:lnTo>
                  <a:pt x="160489" y="164884"/>
                </a:lnTo>
                <a:lnTo>
                  <a:pt x="148277" y="164884"/>
                </a:lnTo>
                <a:lnTo>
                  <a:pt x="141337" y="159217"/>
                </a:lnTo>
                <a:lnTo>
                  <a:pt x="137958" y="149945"/>
                </a:lnTo>
                <a:lnTo>
                  <a:pt x="136865" y="141288"/>
                </a:lnTo>
                <a:lnTo>
                  <a:pt x="136783" y="137464"/>
                </a:lnTo>
                <a:close/>
              </a:path>
              <a:path w="565784" h="539114">
                <a:moveTo>
                  <a:pt x="180395" y="141198"/>
                </a:moveTo>
                <a:lnTo>
                  <a:pt x="175722" y="149989"/>
                </a:lnTo>
                <a:lnTo>
                  <a:pt x="169102" y="160186"/>
                </a:lnTo>
                <a:lnTo>
                  <a:pt x="163143" y="167042"/>
                </a:lnTo>
                <a:lnTo>
                  <a:pt x="179828" y="167042"/>
                </a:lnTo>
                <a:lnTo>
                  <a:pt x="181467" y="163840"/>
                </a:lnTo>
                <a:lnTo>
                  <a:pt x="182158" y="154988"/>
                </a:lnTo>
                <a:lnTo>
                  <a:pt x="182151" y="152180"/>
                </a:lnTo>
                <a:lnTo>
                  <a:pt x="181224" y="144732"/>
                </a:lnTo>
                <a:lnTo>
                  <a:pt x="180395" y="141198"/>
                </a:lnTo>
                <a:close/>
              </a:path>
              <a:path w="565784" h="539114">
                <a:moveTo>
                  <a:pt x="165155" y="109804"/>
                </a:moveTo>
                <a:lnTo>
                  <a:pt x="149730" y="156905"/>
                </a:lnTo>
                <a:lnTo>
                  <a:pt x="148277" y="164884"/>
                </a:lnTo>
                <a:lnTo>
                  <a:pt x="160489" y="164884"/>
                </a:lnTo>
                <a:lnTo>
                  <a:pt x="160509" y="164353"/>
                </a:lnTo>
                <a:lnTo>
                  <a:pt x="163115" y="152180"/>
                </a:lnTo>
                <a:lnTo>
                  <a:pt x="167889" y="136372"/>
                </a:lnTo>
                <a:lnTo>
                  <a:pt x="172476" y="122679"/>
                </a:lnTo>
                <a:lnTo>
                  <a:pt x="174528" y="116840"/>
                </a:lnTo>
                <a:lnTo>
                  <a:pt x="172648" y="110744"/>
                </a:lnTo>
                <a:lnTo>
                  <a:pt x="165155" y="109804"/>
                </a:lnTo>
                <a:close/>
              </a:path>
              <a:path w="565784" h="539114">
                <a:moveTo>
                  <a:pt x="335640" y="490601"/>
                </a:moveTo>
                <a:lnTo>
                  <a:pt x="332719" y="515073"/>
                </a:lnTo>
                <a:lnTo>
                  <a:pt x="332537" y="522550"/>
                </a:lnTo>
                <a:lnTo>
                  <a:pt x="334810" y="529310"/>
                </a:lnTo>
                <a:lnTo>
                  <a:pt x="339246" y="534708"/>
                </a:lnTo>
                <a:lnTo>
                  <a:pt x="345559" y="538099"/>
                </a:lnTo>
                <a:lnTo>
                  <a:pt x="352815" y="539020"/>
                </a:lnTo>
                <a:lnTo>
                  <a:pt x="359548" y="537078"/>
                </a:lnTo>
                <a:lnTo>
                  <a:pt x="365147" y="532642"/>
                </a:lnTo>
                <a:lnTo>
                  <a:pt x="369003" y="526084"/>
                </a:lnTo>
                <a:lnTo>
                  <a:pt x="385067" y="493966"/>
                </a:lnTo>
                <a:lnTo>
                  <a:pt x="358271" y="493966"/>
                </a:lnTo>
                <a:lnTo>
                  <a:pt x="349407" y="493369"/>
                </a:lnTo>
                <a:lnTo>
                  <a:pt x="335640" y="490601"/>
                </a:lnTo>
                <a:close/>
              </a:path>
              <a:path w="565784" h="539114">
                <a:moveTo>
                  <a:pt x="353179" y="353720"/>
                </a:moveTo>
                <a:lnTo>
                  <a:pt x="336846" y="479806"/>
                </a:lnTo>
                <a:lnTo>
                  <a:pt x="346371" y="483869"/>
                </a:lnTo>
                <a:lnTo>
                  <a:pt x="353401" y="487367"/>
                </a:lnTo>
                <a:lnTo>
                  <a:pt x="357649" y="490148"/>
                </a:lnTo>
                <a:lnTo>
                  <a:pt x="358830" y="492061"/>
                </a:lnTo>
                <a:lnTo>
                  <a:pt x="358271" y="493966"/>
                </a:lnTo>
                <a:lnTo>
                  <a:pt x="385067" y="493966"/>
                </a:lnTo>
                <a:lnTo>
                  <a:pt x="406138" y="451840"/>
                </a:lnTo>
                <a:lnTo>
                  <a:pt x="393684" y="446851"/>
                </a:lnTo>
                <a:lnTo>
                  <a:pt x="384271" y="442466"/>
                </a:lnTo>
                <a:lnTo>
                  <a:pt x="378388" y="438897"/>
                </a:lnTo>
                <a:lnTo>
                  <a:pt x="376521" y="436359"/>
                </a:lnTo>
                <a:lnTo>
                  <a:pt x="376585" y="436130"/>
                </a:lnTo>
                <a:lnTo>
                  <a:pt x="379663" y="435104"/>
                </a:lnTo>
                <a:lnTo>
                  <a:pt x="414327" y="435104"/>
                </a:lnTo>
                <a:lnTo>
                  <a:pt x="451391" y="360403"/>
                </a:lnTo>
                <a:lnTo>
                  <a:pt x="391235" y="360403"/>
                </a:lnTo>
                <a:lnTo>
                  <a:pt x="383333" y="360016"/>
                </a:lnTo>
                <a:lnTo>
                  <a:pt x="370647" y="357786"/>
                </a:lnTo>
                <a:lnTo>
                  <a:pt x="353179" y="353720"/>
                </a:lnTo>
                <a:close/>
              </a:path>
              <a:path w="565784" h="539114">
                <a:moveTo>
                  <a:pt x="414327" y="435104"/>
                </a:moveTo>
                <a:lnTo>
                  <a:pt x="379663" y="435104"/>
                </a:lnTo>
                <a:lnTo>
                  <a:pt x="386894" y="435525"/>
                </a:lnTo>
                <a:lnTo>
                  <a:pt x="397759" y="437296"/>
                </a:lnTo>
                <a:lnTo>
                  <a:pt x="411738" y="440321"/>
                </a:lnTo>
                <a:lnTo>
                  <a:pt x="414327" y="435104"/>
                </a:lnTo>
                <a:close/>
              </a:path>
              <a:path w="565784" h="539114">
                <a:moveTo>
                  <a:pt x="369041" y="232714"/>
                </a:moveTo>
                <a:lnTo>
                  <a:pt x="355122" y="339369"/>
                </a:lnTo>
                <a:lnTo>
                  <a:pt x="372672" y="345850"/>
                </a:lnTo>
                <a:lnTo>
                  <a:pt x="385133" y="351397"/>
                </a:lnTo>
                <a:lnTo>
                  <a:pt x="392396" y="355823"/>
                </a:lnTo>
                <a:lnTo>
                  <a:pt x="394352" y="358940"/>
                </a:lnTo>
                <a:lnTo>
                  <a:pt x="391235" y="360403"/>
                </a:lnTo>
                <a:lnTo>
                  <a:pt x="451391" y="360403"/>
                </a:lnTo>
                <a:lnTo>
                  <a:pt x="472597" y="317665"/>
                </a:lnTo>
                <a:lnTo>
                  <a:pt x="453169" y="310794"/>
                </a:lnTo>
                <a:lnTo>
                  <a:pt x="437841" y="304803"/>
                </a:lnTo>
                <a:lnTo>
                  <a:pt x="426578" y="299730"/>
                </a:lnTo>
                <a:lnTo>
                  <a:pt x="419346" y="295617"/>
                </a:lnTo>
                <a:lnTo>
                  <a:pt x="421085" y="289902"/>
                </a:lnTo>
                <a:lnTo>
                  <a:pt x="486137" y="289902"/>
                </a:lnTo>
                <a:lnTo>
                  <a:pt x="509084" y="244069"/>
                </a:lnTo>
                <a:lnTo>
                  <a:pt x="427921" y="244069"/>
                </a:lnTo>
                <a:lnTo>
                  <a:pt x="418191" y="243579"/>
                </a:lnTo>
                <a:lnTo>
                  <a:pt x="399415" y="240022"/>
                </a:lnTo>
                <a:lnTo>
                  <a:pt x="369041" y="232714"/>
                </a:lnTo>
                <a:close/>
              </a:path>
              <a:path w="565784" h="539114">
                <a:moveTo>
                  <a:pt x="486137" y="289902"/>
                </a:moveTo>
                <a:lnTo>
                  <a:pt x="421085" y="289902"/>
                </a:lnTo>
                <a:lnTo>
                  <a:pt x="429745" y="290588"/>
                </a:lnTo>
                <a:lnTo>
                  <a:pt x="442507" y="292785"/>
                </a:lnTo>
                <a:lnTo>
                  <a:pt x="459322" y="296535"/>
                </a:lnTo>
                <a:lnTo>
                  <a:pt x="480140" y="301879"/>
                </a:lnTo>
                <a:lnTo>
                  <a:pt x="486137" y="289902"/>
                </a:lnTo>
                <a:close/>
              </a:path>
              <a:path w="565784" h="539114">
                <a:moveTo>
                  <a:pt x="435237" y="140609"/>
                </a:moveTo>
                <a:lnTo>
                  <a:pt x="408250" y="142752"/>
                </a:lnTo>
                <a:lnTo>
                  <a:pt x="387491" y="154866"/>
                </a:lnTo>
                <a:lnTo>
                  <a:pt x="376635" y="179044"/>
                </a:lnTo>
                <a:lnTo>
                  <a:pt x="371695" y="214757"/>
                </a:lnTo>
                <a:lnTo>
                  <a:pt x="401966" y="226136"/>
                </a:lnTo>
                <a:lnTo>
                  <a:pt x="420285" y="233781"/>
                </a:lnTo>
                <a:lnTo>
                  <a:pt x="429263" y="238806"/>
                </a:lnTo>
                <a:lnTo>
                  <a:pt x="431157" y="242176"/>
                </a:lnTo>
                <a:lnTo>
                  <a:pt x="427921" y="244069"/>
                </a:lnTo>
                <a:lnTo>
                  <a:pt x="509084" y="244069"/>
                </a:lnTo>
                <a:lnTo>
                  <a:pt x="518063" y="226136"/>
                </a:lnTo>
                <a:lnTo>
                  <a:pt x="486298" y="215209"/>
                </a:lnTo>
                <a:lnTo>
                  <a:pt x="466790" y="207133"/>
                </a:lnTo>
                <a:lnTo>
                  <a:pt x="457201" y="201358"/>
                </a:lnTo>
                <a:lnTo>
                  <a:pt x="455198" y="197332"/>
                </a:lnTo>
                <a:lnTo>
                  <a:pt x="459145" y="195152"/>
                </a:lnTo>
                <a:lnTo>
                  <a:pt x="522862" y="195152"/>
                </a:lnTo>
                <a:lnTo>
                  <a:pt x="522059" y="187725"/>
                </a:lnTo>
                <a:lnTo>
                  <a:pt x="509496" y="170037"/>
                </a:lnTo>
                <a:lnTo>
                  <a:pt x="489466" y="156144"/>
                </a:lnTo>
                <a:lnTo>
                  <a:pt x="464773" y="146342"/>
                </a:lnTo>
                <a:lnTo>
                  <a:pt x="435237" y="140609"/>
                </a:lnTo>
                <a:close/>
              </a:path>
              <a:path w="565784" h="539114">
                <a:moveTo>
                  <a:pt x="522862" y="195152"/>
                </a:moveTo>
                <a:lnTo>
                  <a:pt x="459145" y="195152"/>
                </a:lnTo>
                <a:lnTo>
                  <a:pt x="470476" y="195837"/>
                </a:lnTo>
                <a:lnTo>
                  <a:pt x="491456" y="200165"/>
                </a:lnTo>
                <a:lnTo>
                  <a:pt x="524349" y="208915"/>
                </a:lnTo>
                <a:lnTo>
                  <a:pt x="522862" y="195152"/>
                </a:lnTo>
                <a:close/>
              </a:path>
              <a:path w="565784" h="539114">
                <a:moveTo>
                  <a:pt x="481677" y="1295"/>
                </a:moveTo>
                <a:lnTo>
                  <a:pt x="459253" y="49354"/>
                </a:lnTo>
                <a:lnTo>
                  <a:pt x="445496" y="98707"/>
                </a:lnTo>
                <a:lnTo>
                  <a:pt x="440948" y="129743"/>
                </a:lnTo>
                <a:lnTo>
                  <a:pt x="447624" y="130840"/>
                </a:lnTo>
                <a:lnTo>
                  <a:pt x="454496" y="132227"/>
                </a:lnTo>
                <a:lnTo>
                  <a:pt x="491431" y="144335"/>
                </a:lnTo>
                <a:lnTo>
                  <a:pt x="498489" y="132181"/>
                </a:lnTo>
                <a:lnTo>
                  <a:pt x="482274" y="132181"/>
                </a:lnTo>
                <a:lnTo>
                  <a:pt x="486282" y="123024"/>
                </a:lnTo>
                <a:lnTo>
                  <a:pt x="455502" y="123024"/>
                </a:lnTo>
                <a:lnTo>
                  <a:pt x="462768" y="84554"/>
                </a:lnTo>
                <a:lnTo>
                  <a:pt x="478410" y="38244"/>
                </a:lnTo>
                <a:lnTo>
                  <a:pt x="493425" y="8343"/>
                </a:lnTo>
                <a:lnTo>
                  <a:pt x="481677" y="1295"/>
                </a:lnTo>
                <a:close/>
              </a:path>
              <a:path w="565784" h="539114">
                <a:moveTo>
                  <a:pt x="545596" y="77012"/>
                </a:moveTo>
                <a:lnTo>
                  <a:pt x="526680" y="85200"/>
                </a:lnTo>
                <a:lnTo>
                  <a:pt x="509458" y="97386"/>
                </a:lnTo>
                <a:lnTo>
                  <a:pt x="494476" y="113178"/>
                </a:lnTo>
                <a:lnTo>
                  <a:pt x="482274" y="132181"/>
                </a:lnTo>
                <a:lnTo>
                  <a:pt x="498489" y="132181"/>
                </a:lnTo>
                <a:lnTo>
                  <a:pt x="502451" y="125359"/>
                </a:lnTo>
                <a:lnTo>
                  <a:pt x="516261" y="109829"/>
                </a:lnTo>
                <a:lnTo>
                  <a:pt x="532188" y="98061"/>
                </a:lnTo>
                <a:lnTo>
                  <a:pt x="549559" y="90373"/>
                </a:lnTo>
                <a:lnTo>
                  <a:pt x="545596" y="77012"/>
                </a:lnTo>
                <a:close/>
              </a:path>
              <a:path w="565784" h="539114">
                <a:moveTo>
                  <a:pt x="551908" y="0"/>
                </a:moveTo>
                <a:lnTo>
                  <a:pt x="522032" y="20694"/>
                </a:lnTo>
                <a:lnTo>
                  <a:pt x="495314" y="48796"/>
                </a:lnTo>
                <a:lnTo>
                  <a:pt x="472791" y="83256"/>
                </a:lnTo>
                <a:lnTo>
                  <a:pt x="455502" y="123024"/>
                </a:lnTo>
                <a:lnTo>
                  <a:pt x="486282" y="123024"/>
                </a:lnTo>
                <a:lnTo>
                  <a:pt x="497922" y="96433"/>
                </a:lnTo>
                <a:lnTo>
                  <a:pt x="517732" y="66157"/>
                </a:lnTo>
                <a:lnTo>
                  <a:pt x="540553" y="42077"/>
                </a:lnTo>
                <a:lnTo>
                  <a:pt x="565230" y="24917"/>
                </a:lnTo>
                <a:lnTo>
                  <a:pt x="551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89000" y="2305869"/>
            <a:ext cx="7366000" cy="188513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Healthy</a:t>
            </a:r>
            <a:br>
              <a:rPr lang="en-US" dirty="0"/>
            </a:br>
            <a:r>
              <a:rPr lang="en-US" dirty="0"/>
              <a:t>eating</a:t>
            </a:r>
          </a:p>
        </p:txBody>
      </p:sp>
    </p:spTree>
    <p:extLst>
      <p:ext uri="{BB962C8B-B14F-4D97-AF65-F5344CB8AC3E}">
        <p14:creationId xmlns:p14="http://schemas.microsoft.com/office/powerpoint/2010/main" val="1291444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673150"/>
            <a:ext cx="5715000" cy="784830"/>
          </a:xfrm>
        </p:spPr>
        <p:txBody>
          <a:bodyPr/>
          <a:lstStyle/>
          <a:p>
            <a:pPr algn="l"/>
            <a:r>
              <a:rPr lang="en-US" dirty="0"/>
              <a:t>Percentage </a:t>
            </a:r>
            <a:r>
              <a:rPr lang="en-US" spc="-5" dirty="0"/>
              <a:t>of Ontario households that were food </a:t>
            </a:r>
            <a:r>
              <a:rPr lang="en-US" dirty="0"/>
              <a:t>insecure in </a:t>
            </a:r>
            <a:r>
              <a:rPr lang="en-US" spc="-5" dirty="0"/>
              <a:t>the past </a:t>
            </a:r>
            <a:r>
              <a:rPr lang="en-US" dirty="0"/>
              <a:t>year, </a:t>
            </a:r>
            <a:r>
              <a:rPr lang="en-US" spc="-5" dirty="0"/>
              <a:t>by level of food </a:t>
            </a:r>
            <a:r>
              <a:rPr lang="en-US" dirty="0"/>
              <a:t>insecurity,</a:t>
            </a:r>
            <a:r>
              <a:rPr lang="en-US" spc="-20" dirty="0"/>
              <a:t> </a:t>
            </a:r>
            <a:r>
              <a:rPr lang="en-US" dirty="0"/>
              <a:t>2005–2014</a:t>
            </a:r>
          </a:p>
          <a:p>
            <a:endParaRPr lang="en-US" dirty="0"/>
          </a:p>
        </p:txBody>
      </p:sp>
      <p:sp>
        <p:nvSpPr>
          <p:cNvPr id="3" name="object 7"/>
          <p:cNvSpPr txBox="1"/>
          <p:nvPr/>
        </p:nvSpPr>
        <p:spPr>
          <a:xfrm>
            <a:off x="673084" y="6299149"/>
            <a:ext cx="3790950" cy="133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-15" dirty="0">
                <a:solidFill>
                  <a:srgbClr val="636466"/>
                </a:solidFill>
                <a:latin typeface="Arial"/>
                <a:cs typeface="Arial"/>
              </a:rPr>
              <a:t>Source: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Canadian Community Health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Survey,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2005, 2007–2014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(Statistics</a:t>
            </a:r>
            <a:r>
              <a:rPr sz="800" spc="-1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Canada)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8"/>
          <p:cNvSpPr/>
          <p:nvPr/>
        </p:nvSpPr>
        <p:spPr>
          <a:xfrm>
            <a:off x="1593992" y="1863610"/>
            <a:ext cx="5944511" cy="34408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0"/>
          <p:cNvSpPr txBox="1">
            <a:spLocks noGrp="1"/>
          </p:cNvSpPr>
          <p:nvPr>
            <p:ph type="sldNum" sz="quarter" idx="4294967295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910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4752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.08-01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954" y="1600200"/>
            <a:ext cx="5273446" cy="48768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457200"/>
            <a:ext cx="5791200" cy="1046440"/>
          </a:xfrm>
        </p:spPr>
        <p:txBody>
          <a:bodyPr/>
          <a:lstStyle/>
          <a:p>
            <a:pPr algn="l"/>
            <a:r>
              <a:rPr lang="en-US" dirty="0"/>
              <a:t>Percentage </a:t>
            </a:r>
            <a:r>
              <a:rPr lang="en-US" spc="-5" dirty="0"/>
              <a:t>of Ontario households that were food </a:t>
            </a:r>
            <a:r>
              <a:rPr lang="en-US" dirty="0"/>
              <a:t>insecure (marginal, </a:t>
            </a:r>
            <a:r>
              <a:rPr lang="en-US" spc="-5" dirty="0"/>
              <a:t>moderate </a:t>
            </a:r>
            <a:r>
              <a:rPr lang="en-US" dirty="0"/>
              <a:t>and </a:t>
            </a:r>
            <a:r>
              <a:rPr lang="en-US" spc="-5" dirty="0"/>
              <a:t>severe </a:t>
            </a:r>
            <a:r>
              <a:rPr lang="en-US" dirty="0"/>
              <a:t>combined) in </a:t>
            </a:r>
            <a:r>
              <a:rPr lang="en-US" spc="-5" dirty="0"/>
              <a:t>the past </a:t>
            </a:r>
            <a:r>
              <a:rPr lang="en-US" dirty="0"/>
              <a:t>year, </a:t>
            </a:r>
            <a:r>
              <a:rPr lang="en-US" spc="-5" dirty="0"/>
              <a:t>by public health </a:t>
            </a:r>
            <a:r>
              <a:rPr lang="en-US" dirty="0"/>
              <a:t>unit, 2012–2014 </a:t>
            </a:r>
            <a:r>
              <a:rPr lang="en-US" spc="-5" dirty="0"/>
              <a:t>combined</a:t>
            </a:r>
            <a:endParaRPr lang="en-US" dirty="0"/>
          </a:p>
          <a:p>
            <a:endParaRPr lang="en-US" dirty="0"/>
          </a:p>
        </p:txBody>
      </p:sp>
      <p:sp>
        <p:nvSpPr>
          <p:cNvPr id="5" name="object 7"/>
          <p:cNvSpPr/>
          <p:nvPr/>
        </p:nvSpPr>
        <p:spPr>
          <a:xfrm>
            <a:off x="6461675" y="6071616"/>
            <a:ext cx="204215" cy="100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8"/>
          <p:cNvSpPr txBox="1"/>
          <p:nvPr/>
        </p:nvSpPr>
        <p:spPr>
          <a:xfrm>
            <a:off x="6114415" y="5767842"/>
            <a:ext cx="2419985" cy="665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28295">
              <a:lnSpc>
                <a:spcPct val="104200"/>
              </a:lnSpc>
            </a:pPr>
            <a:r>
              <a:rPr sz="800" b="1" dirty="0">
                <a:solidFill>
                  <a:srgbClr val="636466"/>
                </a:solidFill>
                <a:latin typeface="Arial"/>
                <a:cs typeface="Arial"/>
              </a:rPr>
              <a:t>Source: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Canadian Community Health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Survey, 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2012–2014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(Statistics</a:t>
            </a:r>
            <a:r>
              <a:rPr sz="800" spc="-9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Canada)</a:t>
            </a:r>
            <a:endParaRPr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  <a:tabLst>
                <a:tab pos="560705" algn="l"/>
              </a:tabLst>
            </a:pPr>
            <a:r>
              <a:rPr sz="800" b="1" spc="-5" dirty="0">
                <a:solidFill>
                  <a:srgbClr val="636466"/>
                </a:solidFill>
                <a:latin typeface="Arial"/>
                <a:cs typeface="Arial"/>
              </a:rPr>
              <a:t>Notes:	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represents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95%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confidence</a:t>
            </a:r>
            <a:r>
              <a:rPr sz="800" spc="-8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intervals.</a:t>
            </a:r>
            <a:endParaRPr sz="800" dirty="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</a:pP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E: Interpret cross-hatched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estimates with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caution</a:t>
            </a:r>
            <a:r>
              <a:rPr sz="800" spc="-9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due 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high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sampling</a:t>
            </a:r>
            <a:r>
              <a:rPr sz="800" spc="-10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variability.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8" name="object 10"/>
          <p:cNvSpPr txBox="1">
            <a:spLocks noGrp="1"/>
          </p:cNvSpPr>
          <p:nvPr>
            <p:ph type="sldNum" sz="quarter" idx="4294967295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910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6806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228600"/>
            <a:ext cx="6019800" cy="1308050"/>
          </a:xfrm>
        </p:spPr>
        <p:txBody>
          <a:bodyPr/>
          <a:lstStyle/>
          <a:p>
            <a:pPr algn="l"/>
            <a:r>
              <a:rPr lang="en-US" spc="-5" dirty="0"/>
              <a:t>Percentage of students </a:t>
            </a:r>
            <a:r>
              <a:rPr lang="en-US" dirty="0"/>
              <a:t>in </a:t>
            </a:r>
            <a:r>
              <a:rPr lang="en-US" spc="-5" dirty="0"/>
              <a:t>publicly funded </a:t>
            </a:r>
            <a:r>
              <a:rPr lang="en-US" dirty="0"/>
              <a:t>secondary </a:t>
            </a:r>
            <a:r>
              <a:rPr lang="en-US" spc="-5" dirty="0"/>
              <a:t>schools </a:t>
            </a:r>
            <a:r>
              <a:rPr lang="en-US" dirty="0"/>
              <a:t>in </a:t>
            </a:r>
            <a:r>
              <a:rPr lang="en-US" spc="-5" dirty="0"/>
              <a:t>Ontario who earned </a:t>
            </a:r>
            <a:r>
              <a:rPr lang="en-US" dirty="0"/>
              <a:t>at </a:t>
            </a:r>
            <a:r>
              <a:rPr lang="en-US" spc="-5" dirty="0"/>
              <a:t>least one credit </a:t>
            </a:r>
            <a:r>
              <a:rPr lang="en-US" dirty="0"/>
              <a:t>in a </a:t>
            </a:r>
            <a:r>
              <a:rPr lang="en-US" spc="-5" dirty="0"/>
              <a:t>course that </a:t>
            </a:r>
            <a:r>
              <a:rPr lang="en-US" dirty="0"/>
              <a:t>included a </a:t>
            </a:r>
            <a:r>
              <a:rPr lang="en-US" spc="-5" dirty="0"/>
              <a:t>food literacy component during their secondary school </a:t>
            </a:r>
            <a:r>
              <a:rPr lang="en-US" dirty="0"/>
              <a:t>education, 2005/06 </a:t>
            </a:r>
            <a:r>
              <a:rPr lang="en-US" spc="-5" dirty="0"/>
              <a:t>to </a:t>
            </a:r>
            <a:r>
              <a:rPr lang="en-US" dirty="0"/>
              <a:t>2009/10</a:t>
            </a:r>
            <a:r>
              <a:rPr lang="en-US" spc="-105" dirty="0"/>
              <a:t> </a:t>
            </a:r>
            <a:r>
              <a:rPr lang="en-US" dirty="0"/>
              <a:t>cohort</a:t>
            </a:r>
          </a:p>
          <a:p>
            <a:endParaRPr lang="en-US" dirty="0"/>
          </a:p>
        </p:txBody>
      </p:sp>
      <p:sp>
        <p:nvSpPr>
          <p:cNvPr id="3" name="object 7"/>
          <p:cNvSpPr txBox="1"/>
          <p:nvPr/>
        </p:nvSpPr>
        <p:spPr>
          <a:xfrm>
            <a:off x="673084" y="5881674"/>
            <a:ext cx="7416165" cy="551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-15" dirty="0">
                <a:solidFill>
                  <a:srgbClr val="636466"/>
                </a:solidFill>
                <a:latin typeface="Arial"/>
                <a:cs typeface="Arial"/>
              </a:rPr>
              <a:t>Source: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Ontario School Information System,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2005/06–2013/14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(Ministry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of</a:t>
            </a:r>
            <a:r>
              <a:rPr sz="800" spc="-8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Education)</a:t>
            </a:r>
            <a:endParaRPr sz="800" dirty="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spcBef>
                <a:spcPts val="140"/>
              </a:spcBef>
            </a:pPr>
            <a:r>
              <a:rPr sz="800" b="1" spc="-15" dirty="0">
                <a:solidFill>
                  <a:srgbClr val="636466"/>
                </a:solidFill>
                <a:latin typeface="Arial"/>
                <a:cs typeface="Arial"/>
              </a:rPr>
              <a:t>Prepared </a:t>
            </a:r>
            <a:r>
              <a:rPr sz="800" b="1" spc="-10" dirty="0">
                <a:solidFill>
                  <a:srgbClr val="636466"/>
                </a:solidFill>
                <a:latin typeface="Arial"/>
                <a:cs typeface="Arial"/>
              </a:rPr>
              <a:t>by: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Cancer Care Ontario,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Prevention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and Cancer Control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(Population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Health and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Prevention),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based on analytic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results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provided by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Dissemination and  Reporting Unit,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Ministry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of</a:t>
            </a:r>
            <a:r>
              <a:rPr sz="800" spc="-7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Education</a:t>
            </a:r>
            <a:endParaRPr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800" b="1" spc="-15" dirty="0">
                <a:solidFill>
                  <a:srgbClr val="636466"/>
                </a:solidFill>
                <a:latin typeface="Arial"/>
                <a:cs typeface="Arial"/>
              </a:rPr>
              <a:t>Note: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Cohort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year refers to the school year a student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begins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Grade</a:t>
            </a:r>
            <a:r>
              <a:rPr sz="800" spc="-9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9.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4" name="object 8"/>
          <p:cNvSpPr/>
          <p:nvPr/>
        </p:nvSpPr>
        <p:spPr>
          <a:xfrm>
            <a:off x="1670956" y="1865376"/>
            <a:ext cx="5802087" cy="3111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9"/>
          <p:cNvSpPr txBox="1">
            <a:spLocks noGrp="1"/>
          </p:cNvSpPr>
          <p:nvPr>
            <p:ph type="sldNum" sz="quarter" idx="4294967295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910"/>
              </a:lnSpc>
            </a:pPr>
            <a:fld id="{81D60167-4931-47E6-BA6A-407CBD079E47}" type="slidenum">
              <a:rPr dirty="0"/>
              <a:t>18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2221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bk object 16"/>
          <p:cNvSpPr/>
          <p:nvPr/>
        </p:nvSpPr>
        <p:spPr>
          <a:xfrm>
            <a:off x="0" y="0"/>
            <a:ext cx="8594825" cy="5656235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bk object 17"/>
          <p:cNvSpPr/>
          <p:nvPr/>
        </p:nvSpPr>
        <p:spPr>
          <a:xfrm>
            <a:off x="8160705" y="2638937"/>
            <a:ext cx="790575" cy="790575"/>
          </a:xfrm>
          <a:custGeom>
            <a:avLst/>
            <a:gdLst/>
            <a:ahLst/>
            <a:cxnLst/>
            <a:rect l="l" t="t" r="r" b="b"/>
            <a:pathLst>
              <a:path w="790575" h="790575">
                <a:moveTo>
                  <a:pt x="390988" y="0"/>
                </a:moveTo>
                <a:lnTo>
                  <a:pt x="347756" y="2802"/>
                </a:lnTo>
                <a:lnTo>
                  <a:pt x="304991" y="10322"/>
                </a:lnTo>
                <a:lnTo>
                  <a:pt x="263113" y="22557"/>
                </a:lnTo>
                <a:lnTo>
                  <a:pt x="222541" y="39501"/>
                </a:lnTo>
                <a:lnTo>
                  <a:pt x="183693" y="61151"/>
                </a:lnTo>
                <a:lnTo>
                  <a:pt x="146989" y="87502"/>
                </a:lnTo>
                <a:lnTo>
                  <a:pt x="112849" y="118549"/>
                </a:lnTo>
                <a:lnTo>
                  <a:pt x="82504" y="153315"/>
                </a:lnTo>
                <a:lnTo>
                  <a:pt x="56908" y="190547"/>
                </a:lnTo>
                <a:lnTo>
                  <a:pt x="36056" y="229828"/>
                </a:lnTo>
                <a:lnTo>
                  <a:pt x="19943" y="270738"/>
                </a:lnTo>
                <a:lnTo>
                  <a:pt x="8566" y="312857"/>
                </a:lnTo>
                <a:lnTo>
                  <a:pt x="1919" y="355766"/>
                </a:lnTo>
                <a:lnTo>
                  <a:pt x="0" y="399046"/>
                </a:lnTo>
                <a:lnTo>
                  <a:pt x="2802" y="442278"/>
                </a:lnTo>
                <a:lnTo>
                  <a:pt x="10323" y="485042"/>
                </a:lnTo>
                <a:lnTo>
                  <a:pt x="22558" y="526919"/>
                </a:lnTo>
                <a:lnTo>
                  <a:pt x="39502" y="567490"/>
                </a:lnTo>
                <a:lnTo>
                  <a:pt x="61152" y="606335"/>
                </a:lnTo>
                <a:lnTo>
                  <a:pt x="87503" y="643035"/>
                </a:lnTo>
                <a:lnTo>
                  <a:pt x="118551" y="677171"/>
                </a:lnTo>
                <a:lnTo>
                  <a:pt x="153316" y="707521"/>
                </a:lnTo>
                <a:lnTo>
                  <a:pt x="190549" y="733121"/>
                </a:lnTo>
                <a:lnTo>
                  <a:pt x="229830" y="753977"/>
                </a:lnTo>
                <a:lnTo>
                  <a:pt x="270740" y="770093"/>
                </a:lnTo>
                <a:lnTo>
                  <a:pt x="312860" y="781474"/>
                </a:lnTo>
                <a:lnTo>
                  <a:pt x="355771" y="788122"/>
                </a:lnTo>
                <a:lnTo>
                  <a:pt x="399053" y="790044"/>
                </a:lnTo>
                <a:lnTo>
                  <a:pt x="442287" y="787243"/>
                </a:lnTo>
                <a:lnTo>
                  <a:pt x="485054" y="779724"/>
                </a:lnTo>
                <a:lnTo>
                  <a:pt x="526935" y="767491"/>
                </a:lnTo>
                <a:lnTo>
                  <a:pt x="567510" y="750549"/>
                </a:lnTo>
                <a:lnTo>
                  <a:pt x="606361" y="728901"/>
                </a:lnTo>
                <a:lnTo>
                  <a:pt x="643067" y="702552"/>
                </a:lnTo>
                <a:lnTo>
                  <a:pt x="677211" y="671507"/>
                </a:lnTo>
                <a:lnTo>
                  <a:pt x="707558" y="636742"/>
                </a:lnTo>
                <a:lnTo>
                  <a:pt x="733157" y="599508"/>
                </a:lnTo>
                <a:lnTo>
                  <a:pt x="754012" y="560227"/>
                </a:lnTo>
                <a:lnTo>
                  <a:pt x="770127" y="519316"/>
                </a:lnTo>
                <a:lnTo>
                  <a:pt x="781506" y="477195"/>
                </a:lnTo>
                <a:lnTo>
                  <a:pt x="788154" y="434284"/>
                </a:lnTo>
                <a:lnTo>
                  <a:pt x="790074" y="391002"/>
                </a:lnTo>
                <a:lnTo>
                  <a:pt x="787272" y="347768"/>
                </a:lnTo>
                <a:lnTo>
                  <a:pt x="779751" y="305002"/>
                </a:lnTo>
                <a:lnTo>
                  <a:pt x="767515" y="263123"/>
                </a:lnTo>
                <a:lnTo>
                  <a:pt x="750569" y="222549"/>
                </a:lnTo>
                <a:lnTo>
                  <a:pt x="728916" y="183701"/>
                </a:lnTo>
                <a:lnTo>
                  <a:pt x="702561" y="146998"/>
                </a:lnTo>
                <a:lnTo>
                  <a:pt x="671509" y="112860"/>
                </a:lnTo>
                <a:lnTo>
                  <a:pt x="636736" y="82513"/>
                </a:lnTo>
                <a:lnTo>
                  <a:pt x="599498" y="56915"/>
                </a:lnTo>
                <a:lnTo>
                  <a:pt x="560213" y="36060"/>
                </a:lnTo>
                <a:lnTo>
                  <a:pt x="519301" y="19946"/>
                </a:lnTo>
                <a:lnTo>
                  <a:pt x="477180" y="8567"/>
                </a:lnTo>
                <a:lnTo>
                  <a:pt x="434269" y="1920"/>
                </a:lnTo>
                <a:lnTo>
                  <a:pt x="390988" y="0"/>
                </a:lnTo>
                <a:close/>
              </a:path>
            </a:pathLst>
          </a:custGeom>
          <a:solidFill>
            <a:srgbClr val="C640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bk object 18"/>
          <p:cNvSpPr/>
          <p:nvPr/>
        </p:nvSpPr>
        <p:spPr>
          <a:xfrm>
            <a:off x="8256103" y="2742270"/>
            <a:ext cx="540385" cy="600075"/>
          </a:xfrm>
          <a:custGeom>
            <a:avLst/>
            <a:gdLst/>
            <a:ahLst/>
            <a:cxnLst/>
            <a:rect l="l" t="t" r="r" b="b"/>
            <a:pathLst>
              <a:path w="540384" h="600075">
                <a:moveTo>
                  <a:pt x="378313" y="147002"/>
                </a:moveTo>
                <a:lnTo>
                  <a:pt x="236880" y="147002"/>
                </a:lnTo>
                <a:lnTo>
                  <a:pt x="250037" y="149136"/>
                </a:lnTo>
                <a:lnTo>
                  <a:pt x="255828" y="149402"/>
                </a:lnTo>
                <a:lnTo>
                  <a:pt x="261734" y="150621"/>
                </a:lnTo>
                <a:lnTo>
                  <a:pt x="267525" y="153212"/>
                </a:lnTo>
                <a:lnTo>
                  <a:pt x="270167" y="155359"/>
                </a:lnTo>
                <a:lnTo>
                  <a:pt x="272389" y="158165"/>
                </a:lnTo>
                <a:lnTo>
                  <a:pt x="272796" y="161658"/>
                </a:lnTo>
                <a:lnTo>
                  <a:pt x="271602" y="167208"/>
                </a:lnTo>
                <a:lnTo>
                  <a:pt x="267919" y="173418"/>
                </a:lnTo>
                <a:lnTo>
                  <a:pt x="215709" y="251726"/>
                </a:lnTo>
                <a:lnTo>
                  <a:pt x="192411" y="295570"/>
                </a:lnTo>
                <a:lnTo>
                  <a:pt x="193743" y="325878"/>
                </a:lnTo>
                <a:lnTo>
                  <a:pt x="205188" y="343466"/>
                </a:lnTo>
                <a:lnTo>
                  <a:pt x="212229" y="349148"/>
                </a:lnTo>
                <a:lnTo>
                  <a:pt x="283145" y="396936"/>
                </a:lnTo>
                <a:lnTo>
                  <a:pt x="306844" y="412991"/>
                </a:lnTo>
                <a:lnTo>
                  <a:pt x="314618" y="417423"/>
                </a:lnTo>
                <a:lnTo>
                  <a:pt x="317977" y="421441"/>
                </a:lnTo>
                <a:lnTo>
                  <a:pt x="317615" y="427334"/>
                </a:lnTo>
                <a:lnTo>
                  <a:pt x="314223" y="437387"/>
                </a:lnTo>
                <a:lnTo>
                  <a:pt x="314401" y="437641"/>
                </a:lnTo>
                <a:lnTo>
                  <a:pt x="265328" y="545579"/>
                </a:lnTo>
                <a:lnTo>
                  <a:pt x="261378" y="551027"/>
                </a:lnTo>
                <a:lnTo>
                  <a:pt x="259041" y="557707"/>
                </a:lnTo>
                <a:lnTo>
                  <a:pt x="259041" y="567423"/>
                </a:lnTo>
                <a:lnTo>
                  <a:pt x="259346" y="569861"/>
                </a:lnTo>
                <a:lnTo>
                  <a:pt x="293293" y="599592"/>
                </a:lnTo>
                <a:lnTo>
                  <a:pt x="304686" y="597636"/>
                </a:lnTo>
                <a:lnTo>
                  <a:pt x="314439" y="592220"/>
                </a:lnTo>
                <a:lnTo>
                  <a:pt x="321886" y="584022"/>
                </a:lnTo>
                <a:lnTo>
                  <a:pt x="386168" y="436295"/>
                </a:lnTo>
                <a:lnTo>
                  <a:pt x="386359" y="435990"/>
                </a:lnTo>
                <a:lnTo>
                  <a:pt x="386511" y="435660"/>
                </a:lnTo>
                <a:lnTo>
                  <a:pt x="386702" y="435355"/>
                </a:lnTo>
                <a:lnTo>
                  <a:pt x="387527" y="433895"/>
                </a:lnTo>
                <a:lnTo>
                  <a:pt x="388277" y="432473"/>
                </a:lnTo>
                <a:lnTo>
                  <a:pt x="388950" y="431076"/>
                </a:lnTo>
                <a:lnTo>
                  <a:pt x="394129" y="412199"/>
                </a:lnTo>
                <a:lnTo>
                  <a:pt x="392095" y="396936"/>
                </a:lnTo>
                <a:lnTo>
                  <a:pt x="385776" y="385272"/>
                </a:lnTo>
                <a:lnTo>
                  <a:pt x="378104" y="377189"/>
                </a:lnTo>
                <a:lnTo>
                  <a:pt x="377532" y="376999"/>
                </a:lnTo>
                <a:lnTo>
                  <a:pt x="361924" y="366153"/>
                </a:lnTo>
                <a:lnTo>
                  <a:pt x="298183" y="320217"/>
                </a:lnTo>
                <a:lnTo>
                  <a:pt x="346240" y="243027"/>
                </a:lnTo>
                <a:lnTo>
                  <a:pt x="353195" y="230865"/>
                </a:lnTo>
                <a:lnTo>
                  <a:pt x="357732" y="224980"/>
                </a:lnTo>
                <a:lnTo>
                  <a:pt x="360361" y="223610"/>
                </a:lnTo>
                <a:lnTo>
                  <a:pt x="417495" y="223610"/>
                </a:lnTo>
                <a:lnTo>
                  <a:pt x="401929" y="188226"/>
                </a:lnTo>
                <a:lnTo>
                  <a:pt x="382828" y="150977"/>
                </a:lnTo>
                <a:lnTo>
                  <a:pt x="378587" y="147192"/>
                </a:lnTo>
                <a:lnTo>
                  <a:pt x="378313" y="147002"/>
                </a:lnTo>
                <a:close/>
              </a:path>
              <a:path w="540384" h="600075">
                <a:moveTo>
                  <a:pt x="185102" y="336689"/>
                </a:moveTo>
                <a:lnTo>
                  <a:pt x="182181" y="336689"/>
                </a:lnTo>
                <a:lnTo>
                  <a:pt x="180873" y="336956"/>
                </a:lnTo>
                <a:lnTo>
                  <a:pt x="155295" y="377596"/>
                </a:lnTo>
                <a:lnTo>
                  <a:pt x="33032" y="377596"/>
                </a:lnTo>
                <a:lnTo>
                  <a:pt x="20177" y="380304"/>
                </a:lnTo>
                <a:lnTo>
                  <a:pt x="9677" y="387689"/>
                </a:lnTo>
                <a:lnTo>
                  <a:pt x="2596" y="398641"/>
                </a:lnTo>
                <a:lnTo>
                  <a:pt x="0" y="412051"/>
                </a:lnTo>
                <a:lnTo>
                  <a:pt x="2596" y="425461"/>
                </a:lnTo>
                <a:lnTo>
                  <a:pt x="9677" y="436413"/>
                </a:lnTo>
                <a:lnTo>
                  <a:pt x="20177" y="443798"/>
                </a:lnTo>
                <a:lnTo>
                  <a:pt x="33032" y="446506"/>
                </a:lnTo>
                <a:lnTo>
                  <a:pt x="177812" y="446506"/>
                </a:lnTo>
                <a:lnTo>
                  <a:pt x="182448" y="445566"/>
                </a:lnTo>
                <a:lnTo>
                  <a:pt x="187350" y="443649"/>
                </a:lnTo>
                <a:lnTo>
                  <a:pt x="191376" y="440042"/>
                </a:lnTo>
                <a:lnTo>
                  <a:pt x="228803" y="396925"/>
                </a:lnTo>
                <a:lnTo>
                  <a:pt x="228434" y="396811"/>
                </a:lnTo>
                <a:lnTo>
                  <a:pt x="232638" y="391629"/>
                </a:lnTo>
                <a:lnTo>
                  <a:pt x="232968" y="386422"/>
                </a:lnTo>
                <a:lnTo>
                  <a:pt x="231698" y="381952"/>
                </a:lnTo>
                <a:lnTo>
                  <a:pt x="185102" y="336689"/>
                </a:lnTo>
                <a:close/>
              </a:path>
              <a:path w="540384" h="600075">
                <a:moveTo>
                  <a:pt x="417495" y="223610"/>
                </a:moveTo>
                <a:lnTo>
                  <a:pt x="360361" y="223610"/>
                </a:lnTo>
                <a:lnTo>
                  <a:pt x="361594" y="224993"/>
                </a:lnTo>
                <a:lnTo>
                  <a:pt x="362978" y="226072"/>
                </a:lnTo>
                <a:lnTo>
                  <a:pt x="364324" y="228853"/>
                </a:lnTo>
                <a:lnTo>
                  <a:pt x="382536" y="278561"/>
                </a:lnTo>
                <a:lnTo>
                  <a:pt x="417969" y="301447"/>
                </a:lnTo>
                <a:lnTo>
                  <a:pt x="419798" y="301828"/>
                </a:lnTo>
                <a:lnTo>
                  <a:pt x="421855" y="302044"/>
                </a:lnTo>
                <a:lnTo>
                  <a:pt x="510019" y="308254"/>
                </a:lnTo>
                <a:lnTo>
                  <a:pt x="518363" y="307251"/>
                </a:lnTo>
                <a:lnTo>
                  <a:pt x="526810" y="302044"/>
                </a:lnTo>
                <a:lnTo>
                  <a:pt x="527071" y="301828"/>
                </a:lnTo>
                <a:lnTo>
                  <a:pt x="529742" y="300113"/>
                </a:lnTo>
                <a:lnTo>
                  <a:pt x="532218" y="298157"/>
                </a:lnTo>
                <a:lnTo>
                  <a:pt x="534416" y="295681"/>
                </a:lnTo>
                <a:lnTo>
                  <a:pt x="537946" y="290410"/>
                </a:lnTo>
                <a:lnTo>
                  <a:pt x="540042" y="284060"/>
                </a:lnTo>
                <a:lnTo>
                  <a:pt x="539851" y="273926"/>
                </a:lnTo>
                <a:lnTo>
                  <a:pt x="485063" y="250151"/>
                </a:lnTo>
                <a:lnTo>
                  <a:pt x="432295" y="244767"/>
                </a:lnTo>
                <a:lnTo>
                  <a:pt x="432435" y="244678"/>
                </a:lnTo>
                <a:lnTo>
                  <a:pt x="431292" y="244462"/>
                </a:lnTo>
                <a:lnTo>
                  <a:pt x="429552" y="243865"/>
                </a:lnTo>
                <a:lnTo>
                  <a:pt x="426300" y="242658"/>
                </a:lnTo>
                <a:lnTo>
                  <a:pt x="425170" y="241058"/>
                </a:lnTo>
                <a:lnTo>
                  <a:pt x="417495" y="223610"/>
                </a:lnTo>
                <a:close/>
              </a:path>
              <a:path w="540384" h="600075">
                <a:moveTo>
                  <a:pt x="235468" y="85575"/>
                </a:moveTo>
                <a:lnTo>
                  <a:pt x="214617" y="87506"/>
                </a:lnTo>
                <a:lnTo>
                  <a:pt x="201271" y="92375"/>
                </a:lnTo>
                <a:lnTo>
                  <a:pt x="113385" y="143103"/>
                </a:lnTo>
                <a:lnTo>
                  <a:pt x="103984" y="148005"/>
                </a:lnTo>
                <a:lnTo>
                  <a:pt x="96562" y="155478"/>
                </a:lnTo>
                <a:lnTo>
                  <a:pt x="91691" y="164958"/>
                </a:lnTo>
                <a:lnTo>
                  <a:pt x="89941" y="175882"/>
                </a:lnTo>
                <a:lnTo>
                  <a:pt x="89941" y="181419"/>
                </a:lnTo>
                <a:lnTo>
                  <a:pt x="91262" y="186613"/>
                </a:lnTo>
                <a:lnTo>
                  <a:pt x="93573" y="191274"/>
                </a:lnTo>
                <a:lnTo>
                  <a:pt x="109838" y="205592"/>
                </a:lnTo>
                <a:lnTo>
                  <a:pt x="123605" y="209564"/>
                </a:lnTo>
                <a:lnTo>
                  <a:pt x="133139" y="208242"/>
                </a:lnTo>
                <a:lnTo>
                  <a:pt x="136702" y="206679"/>
                </a:lnTo>
                <a:lnTo>
                  <a:pt x="225933" y="149567"/>
                </a:lnTo>
                <a:lnTo>
                  <a:pt x="236880" y="147002"/>
                </a:lnTo>
                <a:lnTo>
                  <a:pt x="378313" y="147002"/>
                </a:lnTo>
                <a:lnTo>
                  <a:pt x="340944" y="120954"/>
                </a:lnTo>
                <a:lnTo>
                  <a:pt x="300614" y="103934"/>
                </a:lnTo>
                <a:lnTo>
                  <a:pt x="262686" y="91643"/>
                </a:lnTo>
                <a:lnTo>
                  <a:pt x="235468" y="85575"/>
                </a:lnTo>
                <a:close/>
              </a:path>
              <a:path w="540384" h="600075">
                <a:moveTo>
                  <a:pt x="406323" y="0"/>
                </a:moveTo>
                <a:lnTo>
                  <a:pt x="383291" y="4648"/>
                </a:lnTo>
                <a:lnTo>
                  <a:pt x="364493" y="17325"/>
                </a:lnTo>
                <a:lnTo>
                  <a:pt x="351824" y="36133"/>
                </a:lnTo>
                <a:lnTo>
                  <a:pt x="347179" y="59169"/>
                </a:lnTo>
                <a:lnTo>
                  <a:pt x="351824" y="82190"/>
                </a:lnTo>
                <a:lnTo>
                  <a:pt x="364493" y="100990"/>
                </a:lnTo>
                <a:lnTo>
                  <a:pt x="383291" y="113665"/>
                </a:lnTo>
                <a:lnTo>
                  <a:pt x="406323" y="118313"/>
                </a:lnTo>
                <a:lnTo>
                  <a:pt x="429334" y="113665"/>
                </a:lnTo>
                <a:lnTo>
                  <a:pt x="448121" y="100990"/>
                </a:lnTo>
                <a:lnTo>
                  <a:pt x="460785" y="82190"/>
                </a:lnTo>
                <a:lnTo>
                  <a:pt x="465429" y="59169"/>
                </a:lnTo>
                <a:lnTo>
                  <a:pt x="460785" y="36133"/>
                </a:lnTo>
                <a:lnTo>
                  <a:pt x="448121" y="17325"/>
                </a:lnTo>
                <a:lnTo>
                  <a:pt x="429334" y="4648"/>
                </a:lnTo>
                <a:lnTo>
                  <a:pt x="4063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itle 9"/>
          <p:cNvSpPr txBox="1">
            <a:spLocks/>
          </p:cNvSpPr>
          <p:nvPr/>
        </p:nvSpPr>
        <p:spPr>
          <a:xfrm>
            <a:off x="889000" y="2305869"/>
            <a:ext cx="7366000" cy="18851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0" i="0">
                <a:solidFill>
                  <a:schemeClr val="bg1"/>
                </a:solidFill>
                <a:latin typeface="Georgia"/>
                <a:ea typeface="+mj-ea"/>
                <a:cs typeface="Georgia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/>
              <a:t>Physical</a:t>
            </a:r>
            <a:br>
              <a:rPr lang="en-US" dirty="0"/>
            </a:br>
            <a:r>
              <a:rPr lang="en-US" dirty="0"/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2196900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0" y="0"/>
            <a:ext cx="8572500" cy="5641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398187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.10_v2-01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1" y="1671434"/>
            <a:ext cx="4343400" cy="478016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457200"/>
            <a:ext cx="6019800" cy="1046440"/>
          </a:xfrm>
        </p:spPr>
        <p:txBody>
          <a:bodyPr/>
          <a:lstStyle/>
          <a:p>
            <a:pPr algn="l"/>
            <a:r>
              <a:rPr lang="en-US" spc="-5" dirty="0"/>
              <a:t>Percentage of </a:t>
            </a:r>
            <a:r>
              <a:rPr lang="en-US" dirty="0"/>
              <a:t>trips taken </a:t>
            </a:r>
            <a:r>
              <a:rPr lang="en-US" spc="-5" dirty="0"/>
              <a:t>to </a:t>
            </a:r>
            <a:r>
              <a:rPr lang="en-US" dirty="0"/>
              <a:t>or from work </a:t>
            </a:r>
            <a:r>
              <a:rPr lang="en-US" spc="-5" dirty="0"/>
              <a:t>by adults (age </a:t>
            </a:r>
            <a:r>
              <a:rPr lang="en-US" dirty="0"/>
              <a:t>19+) </a:t>
            </a:r>
            <a:r>
              <a:rPr lang="en-US" spc="-5" dirty="0"/>
              <a:t>that </a:t>
            </a:r>
            <a:r>
              <a:rPr lang="en-US" dirty="0"/>
              <a:t>included active </a:t>
            </a:r>
            <a:r>
              <a:rPr lang="en-US" spc="-5" dirty="0"/>
              <a:t>transportation, Greater Golden </a:t>
            </a:r>
            <a:r>
              <a:rPr lang="en-US" dirty="0"/>
              <a:t>Horseshoe regions in </a:t>
            </a:r>
            <a:r>
              <a:rPr lang="en-US" spc="-5" dirty="0"/>
              <a:t>Ontario,</a:t>
            </a:r>
            <a:r>
              <a:rPr lang="en-US" spc="-110" dirty="0"/>
              <a:t> </a:t>
            </a:r>
            <a:r>
              <a:rPr lang="en-US" dirty="0"/>
              <a:t>2011</a:t>
            </a:r>
          </a:p>
          <a:p>
            <a:endParaRPr lang="en-US" dirty="0"/>
          </a:p>
        </p:txBody>
      </p:sp>
      <p:sp>
        <p:nvSpPr>
          <p:cNvPr id="4" name="object 8"/>
          <p:cNvSpPr txBox="1"/>
          <p:nvPr/>
        </p:nvSpPr>
        <p:spPr>
          <a:xfrm>
            <a:off x="5171932" y="5906534"/>
            <a:ext cx="3392170" cy="526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spc="-15" dirty="0">
                <a:solidFill>
                  <a:srgbClr val="636466"/>
                </a:solidFill>
                <a:latin typeface="Arial"/>
                <a:cs typeface="Arial"/>
              </a:rPr>
              <a:t>Source: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Transportation </a:t>
            </a:r>
            <a:r>
              <a:rPr sz="800" spc="-15" dirty="0">
                <a:solidFill>
                  <a:srgbClr val="636466"/>
                </a:solidFill>
                <a:latin typeface="Arial"/>
                <a:cs typeface="Arial"/>
              </a:rPr>
              <a:t>Tomorrow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Survey, </a:t>
            </a:r>
            <a:r>
              <a:rPr sz="800" spc="-20" dirty="0">
                <a:solidFill>
                  <a:srgbClr val="636466"/>
                </a:solidFill>
                <a:latin typeface="Arial"/>
                <a:cs typeface="Arial"/>
              </a:rPr>
              <a:t>2011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(Data Management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Group,</a:t>
            </a:r>
            <a:endParaRPr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University of</a:t>
            </a:r>
            <a:r>
              <a:rPr sz="800" spc="-6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636466"/>
                </a:solidFill>
                <a:latin typeface="Arial"/>
                <a:cs typeface="Arial"/>
              </a:rPr>
              <a:t>Toronto)</a:t>
            </a:r>
            <a:endParaRPr sz="800" dirty="0">
              <a:latin typeface="Arial"/>
              <a:cs typeface="Arial"/>
            </a:endParaRPr>
          </a:p>
          <a:p>
            <a:pPr marL="12700" marR="154305">
              <a:lnSpc>
                <a:spcPct val="104200"/>
              </a:lnSpc>
              <a:spcBef>
                <a:spcPts val="140"/>
              </a:spcBef>
            </a:pPr>
            <a:r>
              <a:rPr sz="800" b="1" spc="-15" dirty="0">
                <a:solidFill>
                  <a:srgbClr val="636466"/>
                </a:solidFill>
                <a:latin typeface="Arial"/>
                <a:cs typeface="Arial"/>
              </a:rPr>
              <a:t>Note: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Active transportation: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walking or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cycling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used as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only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mode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of 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transportation to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or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from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work, and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or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from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public</a:t>
            </a:r>
            <a:r>
              <a:rPr sz="800" spc="-8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transit.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" name="object 9"/>
          <p:cNvSpPr txBox="1"/>
          <p:nvPr/>
        </p:nvSpPr>
        <p:spPr>
          <a:xfrm>
            <a:off x="193431" y="6572218"/>
            <a:ext cx="13843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endParaRPr sz="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1381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.11_v2-01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1676401"/>
            <a:ext cx="4343400" cy="48006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457200"/>
            <a:ext cx="6477000" cy="1046440"/>
          </a:xfrm>
        </p:spPr>
        <p:txBody>
          <a:bodyPr/>
          <a:lstStyle/>
          <a:p>
            <a:pPr algn="l"/>
            <a:r>
              <a:rPr lang="en-US" spc="-30" dirty="0"/>
              <a:t>Percentage</a:t>
            </a:r>
            <a:r>
              <a:rPr lang="en-US" spc="-55" dirty="0"/>
              <a:t> </a:t>
            </a:r>
            <a:r>
              <a:rPr lang="en-US" spc="-20" dirty="0"/>
              <a:t>of</a:t>
            </a:r>
            <a:r>
              <a:rPr lang="en-US" spc="-55" dirty="0"/>
              <a:t> </a:t>
            </a:r>
            <a:r>
              <a:rPr lang="en-US" spc="-25" dirty="0"/>
              <a:t>trips</a:t>
            </a:r>
            <a:r>
              <a:rPr lang="en-US" spc="-55" dirty="0"/>
              <a:t> </a:t>
            </a:r>
            <a:r>
              <a:rPr lang="en-US" spc="-25" dirty="0"/>
              <a:t>taken</a:t>
            </a:r>
            <a:r>
              <a:rPr lang="en-US" spc="-55" dirty="0"/>
              <a:t> </a:t>
            </a:r>
            <a:r>
              <a:rPr lang="en-US" spc="-20" dirty="0"/>
              <a:t>to</a:t>
            </a:r>
            <a:r>
              <a:rPr lang="en-US" spc="-55" dirty="0"/>
              <a:t> </a:t>
            </a:r>
            <a:r>
              <a:rPr lang="en-US" spc="-15" dirty="0"/>
              <a:t>or</a:t>
            </a:r>
            <a:r>
              <a:rPr lang="en-US" spc="-55" dirty="0"/>
              <a:t> </a:t>
            </a:r>
            <a:r>
              <a:rPr lang="en-US" spc="-25" dirty="0"/>
              <a:t>from</a:t>
            </a:r>
            <a:r>
              <a:rPr lang="en-US" spc="-55" dirty="0"/>
              <a:t> </a:t>
            </a:r>
            <a:r>
              <a:rPr lang="en-US" spc="-30" dirty="0"/>
              <a:t>school</a:t>
            </a:r>
            <a:r>
              <a:rPr lang="en-US" spc="-55" dirty="0"/>
              <a:t> </a:t>
            </a:r>
            <a:r>
              <a:rPr lang="en-US" spc="-20" dirty="0"/>
              <a:t>by</a:t>
            </a:r>
            <a:r>
              <a:rPr lang="en-US" spc="-55" dirty="0"/>
              <a:t> </a:t>
            </a:r>
            <a:r>
              <a:rPr lang="en-US" spc="-25" dirty="0"/>
              <a:t>youth</a:t>
            </a:r>
            <a:r>
              <a:rPr lang="en-US" spc="-55" dirty="0"/>
              <a:t> </a:t>
            </a:r>
            <a:r>
              <a:rPr lang="en-US" spc="-25" dirty="0"/>
              <a:t>(ages</a:t>
            </a:r>
            <a:r>
              <a:rPr lang="en-US" spc="-55" dirty="0"/>
              <a:t> </a:t>
            </a:r>
            <a:r>
              <a:rPr lang="en-US" spc="-25" dirty="0"/>
              <a:t>11–18)</a:t>
            </a:r>
            <a:r>
              <a:rPr lang="en-US" spc="-55" dirty="0"/>
              <a:t> </a:t>
            </a:r>
            <a:r>
              <a:rPr lang="en-US" spc="-35" dirty="0"/>
              <a:t>that </a:t>
            </a:r>
            <a:r>
              <a:rPr lang="en-US" spc="-30" dirty="0"/>
              <a:t>included </a:t>
            </a:r>
            <a:r>
              <a:rPr lang="en-US" spc="-25" dirty="0"/>
              <a:t>active </a:t>
            </a:r>
            <a:r>
              <a:rPr lang="en-US" spc="-30" dirty="0"/>
              <a:t>transportation, Greater </a:t>
            </a:r>
            <a:r>
              <a:rPr lang="en-US" spc="-25" dirty="0"/>
              <a:t>Golden </a:t>
            </a:r>
            <a:r>
              <a:rPr lang="en-US" spc="-30" dirty="0"/>
              <a:t>Horseshoe regions in Ontario,</a:t>
            </a:r>
            <a:r>
              <a:rPr lang="en-US" spc="-125" dirty="0"/>
              <a:t> </a:t>
            </a:r>
            <a:r>
              <a:rPr lang="en-US" spc="-30" dirty="0"/>
              <a:t>2011</a:t>
            </a:r>
            <a:endParaRPr lang="en-US" dirty="0"/>
          </a:p>
          <a:p>
            <a:endParaRPr lang="en-US" dirty="0"/>
          </a:p>
        </p:txBody>
      </p:sp>
      <p:sp>
        <p:nvSpPr>
          <p:cNvPr id="4" name="object 8"/>
          <p:cNvSpPr txBox="1"/>
          <p:nvPr/>
        </p:nvSpPr>
        <p:spPr>
          <a:xfrm>
            <a:off x="5171932" y="5906534"/>
            <a:ext cx="3392170" cy="526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spc="-15" dirty="0">
                <a:solidFill>
                  <a:srgbClr val="636466"/>
                </a:solidFill>
                <a:latin typeface="Arial"/>
                <a:cs typeface="Arial"/>
              </a:rPr>
              <a:t>Source: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Transportation </a:t>
            </a:r>
            <a:r>
              <a:rPr sz="800" spc="-15" dirty="0">
                <a:solidFill>
                  <a:srgbClr val="636466"/>
                </a:solidFill>
                <a:latin typeface="Arial"/>
                <a:cs typeface="Arial"/>
              </a:rPr>
              <a:t>Tomorrow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Survey, </a:t>
            </a:r>
            <a:r>
              <a:rPr sz="800" spc="-20" dirty="0">
                <a:solidFill>
                  <a:srgbClr val="636466"/>
                </a:solidFill>
                <a:latin typeface="Arial"/>
                <a:cs typeface="Arial"/>
              </a:rPr>
              <a:t>2011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(Data Management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Group,</a:t>
            </a:r>
            <a:endParaRPr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University of</a:t>
            </a:r>
            <a:r>
              <a:rPr sz="800" spc="-6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636466"/>
                </a:solidFill>
                <a:latin typeface="Arial"/>
                <a:cs typeface="Arial"/>
              </a:rPr>
              <a:t>Toronto)</a:t>
            </a:r>
            <a:endParaRPr sz="800" dirty="0">
              <a:latin typeface="Arial"/>
              <a:cs typeface="Arial"/>
            </a:endParaRPr>
          </a:p>
          <a:p>
            <a:pPr marL="12700" marR="154305">
              <a:lnSpc>
                <a:spcPct val="104200"/>
              </a:lnSpc>
              <a:spcBef>
                <a:spcPts val="140"/>
              </a:spcBef>
            </a:pPr>
            <a:r>
              <a:rPr sz="800" b="1" spc="-15" dirty="0">
                <a:solidFill>
                  <a:srgbClr val="636466"/>
                </a:solidFill>
                <a:latin typeface="Arial"/>
                <a:cs typeface="Arial"/>
              </a:rPr>
              <a:t>Note: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Active transportation: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walking or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cycling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used as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only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mode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of 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transportation to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or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from school,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and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or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from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public</a:t>
            </a:r>
            <a:r>
              <a:rPr sz="800" spc="-9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transit.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" name="object 9"/>
          <p:cNvSpPr txBox="1"/>
          <p:nvPr/>
        </p:nvSpPr>
        <p:spPr>
          <a:xfrm>
            <a:off x="193431" y="6572218"/>
            <a:ext cx="13843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21</a:t>
            </a:r>
            <a:endParaRPr sz="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8052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457200"/>
            <a:ext cx="6629400" cy="1046440"/>
          </a:xfrm>
        </p:spPr>
        <p:txBody>
          <a:bodyPr/>
          <a:lstStyle/>
          <a:p>
            <a:pPr algn="l"/>
            <a:r>
              <a:rPr lang="en-US" spc="-30" dirty="0"/>
              <a:t>Percentage </a:t>
            </a:r>
            <a:r>
              <a:rPr lang="en-US" spc="-20" dirty="0"/>
              <a:t>of </a:t>
            </a:r>
            <a:r>
              <a:rPr lang="en-US" spc="-30" dirty="0"/>
              <a:t>publicly funded elementary </a:t>
            </a:r>
            <a:r>
              <a:rPr lang="en-US" spc="-20" dirty="0"/>
              <a:t>and </a:t>
            </a:r>
            <a:r>
              <a:rPr lang="en-US" spc="-30" dirty="0"/>
              <a:t>secondary schools in Ontario </a:t>
            </a:r>
            <a:r>
              <a:rPr lang="en-US" spc="-25" dirty="0"/>
              <a:t>with full- and/or </a:t>
            </a:r>
            <a:r>
              <a:rPr lang="en-US" spc="-30" dirty="0"/>
              <a:t>part-time specialist teachers assigned </a:t>
            </a:r>
            <a:r>
              <a:rPr lang="en-US" spc="-35" dirty="0"/>
              <a:t>to  </a:t>
            </a:r>
            <a:r>
              <a:rPr lang="en-US" spc="-25" dirty="0"/>
              <a:t>teach </a:t>
            </a:r>
            <a:r>
              <a:rPr lang="en-US" spc="-30" dirty="0"/>
              <a:t>health </a:t>
            </a:r>
            <a:r>
              <a:rPr lang="en-US" spc="-20" dirty="0"/>
              <a:t>and </a:t>
            </a:r>
            <a:r>
              <a:rPr lang="en-US" spc="-30" dirty="0"/>
              <a:t>physical education, 2006/07 </a:t>
            </a:r>
            <a:r>
              <a:rPr lang="en-US" spc="-20" dirty="0"/>
              <a:t>to </a:t>
            </a:r>
            <a:r>
              <a:rPr lang="en-US" spc="-30" dirty="0"/>
              <a:t>2013/14 school</a:t>
            </a:r>
            <a:r>
              <a:rPr lang="en-US" spc="-185" dirty="0"/>
              <a:t>  </a:t>
            </a:r>
            <a:r>
              <a:rPr lang="en-US" spc="-30" dirty="0"/>
              <a:t>year</a:t>
            </a:r>
            <a:endParaRPr lang="en-US" dirty="0"/>
          </a:p>
          <a:p>
            <a:endParaRPr lang="en-US" dirty="0"/>
          </a:p>
        </p:txBody>
      </p:sp>
      <p:sp>
        <p:nvSpPr>
          <p:cNvPr id="3" name="object 6"/>
          <p:cNvSpPr txBox="1"/>
          <p:nvPr/>
        </p:nvSpPr>
        <p:spPr>
          <a:xfrm>
            <a:off x="673084" y="6026962"/>
            <a:ext cx="7745730" cy="5636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-15" dirty="0">
                <a:solidFill>
                  <a:srgbClr val="636466"/>
                </a:solidFill>
                <a:latin typeface="Arial"/>
                <a:cs typeface="Arial"/>
              </a:rPr>
              <a:t>Source: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Ontario School Information System,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2006/07–2013/14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(Ministry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of</a:t>
            </a:r>
            <a:r>
              <a:rPr sz="800" spc="-8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Education)</a:t>
            </a:r>
            <a:endParaRPr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800" b="1" spc="-15" dirty="0">
                <a:solidFill>
                  <a:srgbClr val="636466"/>
                </a:solidFill>
                <a:latin typeface="Arial"/>
                <a:cs typeface="Arial"/>
              </a:rPr>
              <a:t>Notes: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Full time: ≥1.0 full-time equivalent (FTE); note that ≥1.0 FTE does not necessarily mean there are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1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or more full-time specialist teachers because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2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or more</a:t>
            </a:r>
            <a:r>
              <a:rPr sz="800" spc="-7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part-time</a:t>
            </a:r>
            <a:r>
              <a:rPr lang="en-CA" sz="800" dirty="0">
                <a:solidFill>
                  <a:srgbClr val="636466"/>
                </a:solidFill>
                <a:latin typeface="Arial"/>
                <a:cs typeface="Arial"/>
              </a:rPr>
              <a:t> specialist teachers may account for ≥1.0 FTE. Part time: &gt;0 </a:t>
            </a:r>
            <a:r>
              <a:rPr lang="en-CA" sz="800" spc="-5" dirty="0">
                <a:solidFill>
                  <a:srgbClr val="636466"/>
                </a:solidFill>
                <a:latin typeface="Arial"/>
                <a:cs typeface="Arial"/>
              </a:rPr>
              <a:t>and </a:t>
            </a:r>
            <a:r>
              <a:rPr lang="en-CA" sz="800" dirty="0">
                <a:solidFill>
                  <a:srgbClr val="636466"/>
                </a:solidFill>
                <a:latin typeface="Arial"/>
                <a:cs typeface="Arial"/>
              </a:rPr>
              <a:t>&lt;1.0</a:t>
            </a:r>
            <a:r>
              <a:rPr lang="en-CA" sz="800" spc="-8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lang="en-CA" sz="800" dirty="0">
                <a:solidFill>
                  <a:srgbClr val="636466"/>
                </a:solidFill>
                <a:latin typeface="Arial"/>
                <a:cs typeface="Arial"/>
              </a:rPr>
              <a:t>FTE.</a:t>
            </a:r>
            <a:endParaRPr lang="en-CA"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endParaRPr sz="800" dirty="0">
              <a:latin typeface="Arial"/>
              <a:cs typeface="Arial"/>
            </a:endParaRPr>
          </a:p>
        </p:txBody>
      </p:sp>
      <p:sp>
        <p:nvSpPr>
          <p:cNvPr id="4" name="object 8"/>
          <p:cNvSpPr/>
          <p:nvPr/>
        </p:nvSpPr>
        <p:spPr>
          <a:xfrm>
            <a:off x="1670956" y="1865376"/>
            <a:ext cx="5802087" cy="33753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0"/>
          <p:cNvSpPr txBox="1">
            <a:spLocks noGrp="1"/>
          </p:cNvSpPr>
          <p:nvPr>
            <p:ph type="sldNum" sz="quarter" idx="4294967295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910"/>
              </a:lnSpc>
            </a:pPr>
            <a:fld id="{81D60167-4931-47E6-BA6A-407CBD079E47}" type="slidenum">
              <a:rPr dirty="0"/>
              <a:t>22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0620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.13-01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473" y="1584259"/>
            <a:ext cx="6304727" cy="496894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457200"/>
            <a:ext cx="6320624" cy="1046440"/>
          </a:xfrm>
        </p:spPr>
        <p:txBody>
          <a:bodyPr/>
          <a:lstStyle/>
          <a:p>
            <a:pPr algn="l"/>
            <a:r>
              <a:rPr lang="en-US" spc="-30" dirty="0"/>
              <a:t>Percentage </a:t>
            </a:r>
            <a:r>
              <a:rPr lang="en-US" spc="-20" dirty="0"/>
              <a:t>of </a:t>
            </a:r>
            <a:r>
              <a:rPr lang="en-US" spc="-30" dirty="0"/>
              <a:t>publicly funded elementary schools </a:t>
            </a:r>
            <a:r>
              <a:rPr lang="en-US" spc="-15" dirty="0"/>
              <a:t>in </a:t>
            </a:r>
            <a:r>
              <a:rPr lang="en-US" spc="-30" dirty="0"/>
              <a:t>Ontario </a:t>
            </a:r>
            <a:r>
              <a:rPr lang="en-US" spc="-25" dirty="0"/>
              <a:t>with full- and/or </a:t>
            </a:r>
            <a:r>
              <a:rPr lang="en-US" spc="-30" dirty="0"/>
              <a:t>part-time specialist teachers assigned </a:t>
            </a:r>
            <a:r>
              <a:rPr lang="en-US" spc="-20" dirty="0"/>
              <a:t>to </a:t>
            </a:r>
            <a:r>
              <a:rPr lang="en-US" spc="-25" dirty="0"/>
              <a:t>teach </a:t>
            </a:r>
            <a:r>
              <a:rPr lang="en-US" spc="-35" dirty="0"/>
              <a:t>health </a:t>
            </a:r>
            <a:r>
              <a:rPr lang="en-US" spc="-20" dirty="0"/>
              <a:t>and </a:t>
            </a:r>
            <a:r>
              <a:rPr lang="en-US" spc="-30" dirty="0"/>
              <a:t>physical education, </a:t>
            </a:r>
            <a:r>
              <a:rPr lang="en-US" spc="-20" dirty="0"/>
              <a:t>by </a:t>
            </a:r>
            <a:r>
              <a:rPr lang="en-US" spc="-30" dirty="0"/>
              <a:t>public health </a:t>
            </a:r>
            <a:r>
              <a:rPr lang="en-US" spc="-25" dirty="0"/>
              <a:t>unit, </a:t>
            </a:r>
            <a:r>
              <a:rPr lang="en-US" spc="-30" dirty="0"/>
              <a:t>2013/14 school</a:t>
            </a:r>
            <a:r>
              <a:rPr lang="en-US" spc="-195" dirty="0"/>
              <a:t>  </a:t>
            </a:r>
            <a:r>
              <a:rPr lang="en-US" spc="-30" dirty="0"/>
              <a:t>year</a:t>
            </a:r>
            <a:endParaRPr lang="en-US" dirty="0"/>
          </a:p>
          <a:p>
            <a:endParaRPr lang="en-US" dirty="0"/>
          </a:p>
        </p:txBody>
      </p:sp>
      <p:sp>
        <p:nvSpPr>
          <p:cNvPr id="4" name="object 8"/>
          <p:cNvSpPr txBox="1"/>
          <p:nvPr/>
        </p:nvSpPr>
        <p:spPr>
          <a:xfrm>
            <a:off x="6104620" y="5525433"/>
            <a:ext cx="2431415" cy="907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dirty="0">
                <a:solidFill>
                  <a:srgbClr val="636466"/>
                </a:solidFill>
                <a:latin typeface="Arial"/>
                <a:cs typeface="Arial"/>
              </a:rPr>
              <a:t>Source: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Ontario School Information System,</a:t>
            </a:r>
            <a:r>
              <a:rPr sz="800" spc="-114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2013/14</a:t>
            </a:r>
            <a:endParaRPr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(Ministry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of</a:t>
            </a:r>
            <a:r>
              <a:rPr sz="800" spc="-9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Education)</a:t>
            </a:r>
            <a:endParaRPr sz="800" dirty="0">
              <a:latin typeface="Arial"/>
              <a:cs typeface="Arial"/>
            </a:endParaRPr>
          </a:p>
          <a:p>
            <a:pPr marL="12700" marR="11430">
              <a:lnSpc>
                <a:spcPct val="104200"/>
              </a:lnSpc>
              <a:spcBef>
                <a:spcPts val="140"/>
              </a:spcBef>
            </a:pPr>
            <a:r>
              <a:rPr sz="800" b="1" spc="-5" dirty="0">
                <a:solidFill>
                  <a:srgbClr val="636466"/>
                </a:solidFill>
                <a:latin typeface="Arial"/>
                <a:cs typeface="Arial"/>
              </a:rPr>
              <a:t>Notes: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Full time: ≥1.0 full-time equivalent (FTE);</a:t>
            </a:r>
            <a:r>
              <a:rPr sz="800" spc="-9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note  that ≥1.0 FTE does not necessarily mean there</a:t>
            </a:r>
            <a:r>
              <a:rPr sz="800" spc="-10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are</a:t>
            </a:r>
            <a:endParaRPr sz="800" dirty="0">
              <a:latin typeface="Arial"/>
              <a:cs typeface="Arial"/>
            </a:endParaRPr>
          </a:p>
          <a:p>
            <a:pPr marL="12700" marR="112395">
              <a:lnSpc>
                <a:spcPct val="104200"/>
              </a:lnSpc>
            </a:pP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1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or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more full-time specialist teachers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because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2</a:t>
            </a:r>
            <a:r>
              <a:rPr sz="800" spc="-9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or 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more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part-time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specialist teachers may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account</a:t>
            </a:r>
            <a:r>
              <a:rPr sz="800" spc="-9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for</a:t>
            </a:r>
            <a:endParaRPr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≥1.0 FTE. Part time: &gt;0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and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&lt;1.0</a:t>
            </a:r>
            <a:r>
              <a:rPr sz="800" spc="-8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FTE.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" name="object 9"/>
          <p:cNvSpPr txBox="1">
            <a:spLocks noGrp="1"/>
          </p:cNvSpPr>
          <p:nvPr>
            <p:ph type="sldNum" sz="quarter" idx="4294967295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910"/>
              </a:lnSpc>
            </a:pPr>
            <a:fld id="{81D60167-4931-47E6-BA6A-407CBD079E47}" type="slidenum">
              <a:rPr dirty="0"/>
              <a:t>23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4824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.14-01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444" y="1828800"/>
            <a:ext cx="6336755" cy="475826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457200"/>
            <a:ext cx="6477000" cy="1046440"/>
          </a:xfrm>
        </p:spPr>
        <p:txBody>
          <a:bodyPr/>
          <a:lstStyle/>
          <a:p>
            <a:pPr algn="l"/>
            <a:r>
              <a:rPr lang="en-US" spc="-5" dirty="0"/>
              <a:t>Percentage of publicly funded </a:t>
            </a:r>
            <a:r>
              <a:rPr lang="en-US" dirty="0"/>
              <a:t>secondary </a:t>
            </a:r>
            <a:r>
              <a:rPr lang="en-US" spc="-5" dirty="0"/>
              <a:t>schools </a:t>
            </a:r>
            <a:r>
              <a:rPr lang="en-US" dirty="0"/>
              <a:t>in Ontario </a:t>
            </a:r>
            <a:r>
              <a:rPr lang="en-US" spc="-5" dirty="0"/>
              <a:t>with full- </a:t>
            </a:r>
            <a:r>
              <a:rPr lang="en-US" dirty="0"/>
              <a:t>and/or </a:t>
            </a:r>
            <a:r>
              <a:rPr lang="en-US" spc="-5" dirty="0"/>
              <a:t>part-time specialist teachers assigned to teach health </a:t>
            </a:r>
            <a:r>
              <a:rPr lang="en-US" dirty="0"/>
              <a:t>and </a:t>
            </a:r>
            <a:r>
              <a:rPr lang="en-US" spc="-5" dirty="0"/>
              <a:t>physical </a:t>
            </a:r>
            <a:r>
              <a:rPr lang="en-US" dirty="0"/>
              <a:t>education, </a:t>
            </a:r>
            <a:r>
              <a:rPr lang="en-US" spc="-5" dirty="0"/>
              <a:t>by public health </a:t>
            </a:r>
            <a:r>
              <a:rPr lang="en-US" dirty="0"/>
              <a:t>unit, 2013/14 </a:t>
            </a:r>
            <a:r>
              <a:rPr lang="en-US" spc="-5" dirty="0"/>
              <a:t>school</a:t>
            </a:r>
            <a:r>
              <a:rPr lang="en-US" spc="10" dirty="0"/>
              <a:t> </a:t>
            </a:r>
            <a:r>
              <a:rPr lang="en-US" dirty="0"/>
              <a:t>year</a:t>
            </a:r>
          </a:p>
          <a:p>
            <a:endParaRPr lang="en-US" dirty="0"/>
          </a:p>
        </p:txBody>
      </p:sp>
      <p:sp>
        <p:nvSpPr>
          <p:cNvPr id="4" name="object 8"/>
          <p:cNvSpPr txBox="1"/>
          <p:nvPr/>
        </p:nvSpPr>
        <p:spPr>
          <a:xfrm>
            <a:off x="6104620" y="5525433"/>
            <a:ext cx="2431415" cy="907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dirty="0">
                <a:solidFill>
                  <a:srgbClr val="636466"/>
                </a:solidFill>
                <a:latin typeface="Arial"/>
                <a:cs typeface="Arial"/>
              </a:rPr>
              <a:t>Source: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Ontario School Information System,</a:t>
            </a:r>
            <a:r>
              <a:rPr sz="800" spc="-114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2013/14</a:t>
            </a:r>
            <a:endParaRPr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(Ministry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of</a:t>
            </a:r>
            <a:r>
              <a:rPr sz="800" spc="-9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Education)</a:t>
            </a:r>
            <a:endParaRPr sz="800" dirty="0">
              <a:latin typeface="Arial"/>
              <a:cs typeface="Arial"/>
            </a:endParaRPr>
          </a:p>
          <a:p>
            <a:pPr marL="12700" marR="11430">
              <a:lnSpc>
                <a:spcPct val="104200"/>
              </a:lnSpc>
              <a:spcBef>
                <a:spcPts val="140"/>
              </a:spcBef>
            </a:pPr>
            <a:r>
              <a:rPr sz="800" b="1" spc="-5" dirty="0">
                <a:solidFill>
                  <a:srgbClr val="636466"/>
                </a:solidFill>
                <a:latin typeface="Arial"/>
                <a:cs typeface="Arial"/>
              </a:rPr>
              <a:t>Notes: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Full time: ≥1.0 full-time equivalent (FTE);</a:t>
            </a:r>
            <a:r>
              <a:rPr sz="800" spc="-9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note  that ≥1.0 FTE does not necessarily mean there</a:t>
            </a:r>
            <a:r>
              <a:rPr sz="800" spc="-10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are</a:t>
            </a:r>
            <a:endParaRPr sz="800" dirty="0">
              <a:latin typeface="Arial"/>
              <a:cs typeface="Arial"/>
            </a:endParaRPr>
          </a:p>
          <a:p>
            <a:pPr marL="12700" marR="112395">
              <a:lnSpc>
                <a:spcPct val="104200"/>
              </a:lnSpc>
            </a:pP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1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or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more full-time specialist teachers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because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2</a:t>
            </a:r>
            <a:r>
              <a:rPr sz="800" spc="-9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or 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more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part-time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specialist teachers may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account</a:t>
            </a:r>
            <a:r>
              <a:rPr sz="800" spc="-9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for</a:t>
            </a:r>
            <a:endParaRPr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≥1.0 FTE. Part time: &gt;0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and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&lt;1.0</a:t>
            </a:r>
            <a:r>
              <a:rPr sz="800" spc="-8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FTE.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" name="object 9"/>
          <p:cNvSpPr txBox="1">
            <a:spLocks noGrp="1"/>
          </p:cNvSpPr>
          <p:nvPr>
            <p:ph type="sldNum" sz="quarter" idx="4294967295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910"/>
              </a:lnSpc>
            </a:pPr>
            <a:fld id="{81D60167-4931-47E6-BA6A-407CBD079E47}" type="slidenum">
              <a:rPr dirty="0"/>
              <a:t>24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2882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457200"/>
            <a:ext cx="6019800" cy="1046440"/>
          </a:xfrm>
        </p:spPr>
        <p:txBody>
          <a:bodyPr/>
          <a:lstStyle/>
          <a:p>
            <a:pPr algn="l"/>
            <a:r>
              <a:rPr lang="en-US" spc="-5" dirty="0"/>
              <a:t>Percentage of students </a:t>
            </a:r>
            <a:r>
              <a:rPr lang="en-US" dirty="0"/>
              <a:t>in </a:t>
            </a:r>
            <a:r>
              <a:rPr lang="en-US" spc="-5" dirty="0"/>
              <a:t>publicly funded </a:t>
            </a:r>
            <a:r>
              <a:rPr lang="en-US" dirty="0"/>
              <a:t>secondary </a:t>
            </a:r>
            <a:r>
              <a:rPr lang="en-US" spc="-5" dirty="0"/>
              <a:t>schools </a:t>
            </a:r>
            <a:r>
              <a:rPr lang="en-US" dirty="0"/>
              <a:t>in </a:t>
            </a:r>
            <a:r>
              <a:rPr lang="en-US" spc="-5" dirty="0"/>
              <a:t>Ontario who earned one or </a:t>
            </a:r>
            <a:r>
              <a:rPr lang="en-US" dirty="0"/>
              <a:t>more </a:t>
            </a:r>
            <a:r>
              <a:rPr lang="en-US" spc="-5" dirty="0"/>
              <a:t>health </a:t>
            </a:r>
            <a:r>
              <a:rPr lang="en-US" dirty="0"/>
              <a:t>and </a:t>
            </a:r>
            <a:r>
              <a:rPr lang="en-US" spc="-5" dirty="0"/>
              <a:t>physical education </a:t>
            </a:r>
            <a:r>
              <a:rPr lang="en-US" dirty="0"/>
              <a:t>credits, </a:t>
            </a:r>
            <a:r>
              <a:rPr lang="en-US" spc="-5" dirty="0"/>
              <a:t>by </a:t>
            </a:r>
            <a:r>
              <a:rPr lang="en-US" dirty="0"/>
              <a:t>grade, 2005/06 </a:t>
            </a:r>
            <a:r>
              <a:rPr lang="en-US" spc="-5" dirty="0"/>
              <a:t>to </a:t>
            </a:r>
            <a:r>
              <a:rPr lang="en-US" dirty="0"/>
              <a:t>2013/14 </a:t>
            </a:r>
            <a:r>
              <a:rPr lang="en-US" spc="-5" dirty="0"/>
              <a:t>school</a:t>
            </a:r>
            <a:r>
              <a:rPr lang="en-US" spc="-75" dirty="0"/>
              <a:t> </a:t>
            </a:r>
            <a:r>
              <a:rPr lang="en-US" dirty="0"/>
              <a:t>year</a:t>
            </a:r>
          </a:p>
          <a:p>
            <a:endParaRPr lang="en-US" dirty="0"/>
          </a:p>
        </p:txBody>
      </p:sp>
      <p:sp>
        <p:nvSpPr>
          <p:cNvPr id="3" name="object 6"/>
          <p:cNvSpPr txBox="1"/>
          <p:nvPr/>
        </p:nvSpPr>
        <p:spPr>
          <a:xfrm>
            <a:off x="673084" y="6026962"/>
            <a:ext cx="7902575" cy="5636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dirty="0">
                <a:solidFill>
                  <a:srgbClr val="636466"/>
                </a:solidFill>
                <a:latin typeface="Arial"/>
                <a:cs typeface="Arial"/>
              </a:rPr>
              <a:t>Source: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Ontario School Information System,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2005/06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2013/14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(Ministry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of</a:t>
            </a:r>
            <a:r>
              <a:rPr sz="800" spc="-9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Education)</a:t>
            </a:r>
            <a:endParaRPr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800" b="1" dirty="0">
                <a:solidFill>
                  <a:srgbClr val="636466"/>
                </a:solidFill>
                <a:latin typeface="Arial"/>
                <a:cs typeface="Arial"/>
              </a:rPr>
              <a:t>Prepared by: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Cancer Care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Ontario, Prevention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and Cancer Control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(Population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Health and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Prevention),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based on analytic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results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provided by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Dissemination and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Reporting</a:t>
            </a:r>
            <a:endParaRPr lang="en-CA" sz="800" spc="-5" dirty="0">
              <a:solidFill>
                <a:srgbClr val="636466"/>
              </a:solidFill>
              <a:latin typeface="Arial"/>
              <a:cs typeface="Arial"/>
            </a:endParaRPr>
          </a:p>
          <a:p>
            <a:pPr marL="12700">
              <a:spcBef>
                <a:spcPts val="185"/>
              </a:spcBef>
            </a:pPr>
            <a:r>
              <a:rPr lang="en-CA" sz="800" spc="-5" dirty="0">
                <a:solidFill>
                  <a:srgbClr val="636466"/>
                </a:solidFill>
                <a:latin typeface="Arial"/>
                <a:cs typeface="Arial"/>
              </a:rPr>
              <a:t>Unit, </a:t>
            </a:r>
            <a:r>
              <a:rPr lang="en-CA" sz="800" dirty="0">
                <a:solidFill>
                  <a:srgbClr val="636466"/>
                </a:solidFill>
                <a:latin typeface="Arial"/>
                <a:cs typeface="Arial"/>
              </a:rPr>
              <a:t>Ministry </a:t>
            </a:r>
            <a:r>
              <a:rPr lang="en-CA" sz="800" spc="-5" dirty="0">
                <a:solidFill>
                  <a:srgbClr val="636466"/>
                </a:solidFill>
                <a:latin typeface="Arial"/>
                <a:cs typeface="Arial"/>
              </a:rPr>
              <a:t>of</a:t>
            </a:r>
            <a:r>
              <a:rPr lang="en-CA" sz="800" spc="-8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lang="en-CA" sz="800" dirty="0">
                <a:solidFill>
                  <a:srgbClr val="636466"/>
                </a:solidFill>
                <a:latin typeface="Arial"/>
                <a:cs typeface="Arial"/>
              </a:rPr>
              <a:t>Education</a:t>
            </a:r>
            <a:endParaRPr lang="en-CA"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endParaRPr sz="800" dirty="0">
              <a:latin typeface="Arial"/>
              <a:cs typeface="Arial"/>
            </a:endParaRPr>
          </a:p>
        </p:txBody>
      </p:sp>
      <p:sp>
        <p:nvSpPr>
          <p:cNvPr id="4" name="object 8"/>
          <p:cNvSpPr/>
          <p:nvPr/>
        </p:nvSpPr>
        <p:spPr>
          <a:xfrm>
            <a:off x="1634947" y="1865376"/>
            <a:ext cx="5874105" cy="33863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0"/>
          <p:cNvSpPr txBox="1">
            <a:spLocks noGrp="1"/>
          </p:cNvSpPr>
          <p:nvPr>
            <p:ph type="sldNum" sz="quarter" idx="4294967295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910"/>
              </a:lnSpc>
            </a:pPr>
            <a:fld id="{81D60167-4931-47E6-BA6A-407CBD079E47}" type="slidenum">
              <a:rPr dirty="0"/>
              <a:t>25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7928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0" y="0"/>
            <a:ext cx="8555736" cy="5641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/>
        </p:nvSpPr>
        <p:spPr>
          <a:xfrm>
            <a:off x="8160691" y="2638910"/>
            <a:ext cx="790575" cy="790575"/>
          </a:xfrm>
          <a:custGeom>
            <a:avLst/>
            <a:gdLst/>
            <a:ahLst/>
            <a:cxnLst/>
            <a:rect l="l" t="t" r="r" b="b"/>
            <a:pathLst>
              <a:path w="790575" h="790575">
                <a:moveTo>
                  <a:pt x="395122" y="0"/>
                </a:moveTo>
                <a:lnTo>
                  <a:pt x="348972" y="2665"/>
                </a:lnTo>
                <a:lnTo>
                  <a:pt x="304444" y="10448"/>
                </a:lnTo>
                <a:lnTo>
                  <a:pt x="261784" y="23052"/>
                </a:lnTo>
                <a:lnTo>
                  <a:pt x="221384" y="40123"/>
                </a:lnTo>
                <a:lnTo>
                  <a:pt x="183332" y="61465"/>
                </a:lnTo>
                <a:lnTo>
                  <a:pt x="148025" y="86740"/>
                </a:lnTo>
                <a:lnTo>
                  <a:pt x="115760" y="115650"/>
                </a:lnTo>
                <a:lnTo>
                  <a:pt x="86834" y="147902"/>
                </a:lnTo>
                <a:lnTo>
                  <a:pt x="61544" y="183197"/>
                </a:lnTo>
                <a:lnTo>
                  <a:pt x="40185" y="221240"/>
                </a:lnTo>
                <a:lnTo>
                  <a:pt x="23055" y="261735"/>
                </a:lnTo>
                <a:lnTo>
                  <a:pt x="10449" y="304385"/>
                </a:lnTo>
                <a:lnTo>
                  <a:pt x="2665" y="348896"/>
                </a:lnTo>
                <a:lnTo>
                  <a:pt x="0" y="394970"/>
                </a:lnTo>
                <a:lnTo>
                  <a:pt x="2649" y="441038"/>
                </a:lnTo>
                <a:lnTo>
                  <a:pt x="10416" y="485547"/>
                </a:lnTo>
                <a:lnTo>
                  <a:pt x="23005" y="528200"/>
                </a:lnTo>
                <a:lnTo>
                  <a:pt x="40119" y="568702"/>
                </a:lnTo>
                <a:lnTo>
                  <a:pt x="61462" y="606754"/>
                </a:lnTo>
                <a:lnTo>
                  <a:pt x="86738" y="642061"/>
                </a:lnTo>
                <a:lnTo>
                  <a:pt x="115650" y="674327"/>
                </a:lnTo>
                <a:lnTo>
                  <a:pt x="147903" y="703253"/>
                </a:lnTo>
                <a:lnTo>
                  <a:pt x="183199" y="728545"/>
                </a:lnTo>
                <a:lnTo>
                  <a:pt x="221243" y="749904"/>
                </a:lnTo>
                <a:lnTo>
                  <a:pt x="261738" y="767035"/>
                </a:lnTo>
                <a:lnTo>
                  <a:pt x="304389" y="779641"/>
                </a:lnTo>
                <a:lnTo>
                  <a:pt x="348898" y="787426"/>
                </a:lnTo>
                <a:lnTo>
                  <a:pt x="394969" y="790092"/>
                </a:lnTo>
                <a:lnTo>
                  <a:pt x="441136" y="787426"/>
                </a:lnTo>
                <a:lnTo>
                  <a:pt x="485551" y="779676"/>
                </a:lnTo>
                <a:lnTo>
                  <a:pt x="528205" y="767088"/>
                </a:lnTo>
                <a:lnTo>
                  <a:pt x="568707" y="749974"/>
                </a:lnTo>
                <a:lnTo>
                  <a:pt x="606760" y="728632"/>
                </a:lnTo>
                <a:lnTo>
                  <a:pt x="642067" y="703357"/>
                </a:lnTo>
                <a:lnTo>
                  <a:pt x="674331" y="674446"/>
                </a:lnTo>
                <a:lnTo>
                  <a:pt x="703257" y="642194"/>
                </a:lnTo>
                <a:lnTo>
                  <a:pt x="728548" y="606898"/>
                </a:lnTo>
                <a:lnTo>
                  <a:pt x="749906" y="568854"/>
                </a:lnTo>
                <a:lnTo>
                  <a:pt x="767037" y="528358"/>
                </a:lnTo>
                <a:lnTo>
                  <a:pt x="779642" y="485707"/>
                </a:lnTo>
                <a:lnTo>
                  <a:pt x="787426" y="441196"/>
                </a:lnTo>
                <a:lnTo>
                  <a:pt x="790092" y="395122"/>
                </a:lnTo>
                <a:lnTo>
                  <a:pt x="787443" y="349047"/>
                </a:lnTo>
                <a:lnTo>
                  <a:pt x="779676" y="304533"/>
                </a:lnTo>
                <a:lnTo>
                  <a:pt x="767088" y="261876"/>
                </a:lnTo>
                <a:lnTo>
                  <a:pt x="749974" y="221373"/>
                </a:lnTo>
                <a:lnTo>
                  <a:pt x="728632" y="183320"/>
                </a:lnTo>
                <a:lnTo>
                  <a:pt x="703357" y="148014"/>
                </a:lnTo>
                <a:lnTo>
                  <a:pt x="674446" y="115750"/>
                </a:lnTo>
                <a:lnTo>
                  <a:pt x="642194" y="86826"/>
                </a:lnTo>
                <a:lnTo>
                  <a:pt x="606898" y="61537"/>
                </a:lnTo>
                <a:lnTo>
                  <a:pt x="568854" y="40181"/>
                </a:lnTo>
                <a:lnTo>
                  <a:pt x="528358" y="23052"/>
                </a:lnTo>
                <a:lnTo>
                  <a:pt x="485707" y="10448"/>
                </a:lnTo>
                <a:lnTo>
                  <a:pt x="441196" y="2665"/>
                </a:lnTo>
                <a:lnTo>
                  <a:pt x="395122" y="0"/>
                </a:lnTo>
                <a:close/>
              </a:path>
            </a:pathLst>
          </a:custGeom>
          <a:solidFill>
            <a:srgbClr val="E4A1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8263920" y="2752183"/>
            <a:ext cx="570230" cy="569595"/>
          </a:xfrm>
          <a:custGeom>
            <a:avLst/>
            <a:gdLst/>
            <a:ahLst/>
            <a:cxnLst/>
            <a:rect l="l" t="t" r="r" b="b"/>
            <a:pathLst>
              <a:path w="570229" h="569595">
                <a:moveTo>
                  <a:pt x="314693" y="400926"/>
                </a:moveTo>
                <a:lnTo>
                  <a:pt x="255511" y="400926"/>
                </a:lnTo>
                <a:lnTo>
                  <a:pt x="249313" y="569061"/>
                </a:lnTo>
                <a:lnTo>
                  <a:pt x="285102" y="404685"/>
                </a:lnTo>
                <a:lnTo>
                  <a:pt x="314832" y="404685"/>
                </a:lnTo>
                <a:lnTo>
                  <a:pt x="314693" y="400926"/>
                </a:lnTo>
                <a:close/>
              </a:path>
              <a:path w="570229" h="569595">
                <a:moveTo>
                  <a:pt x="314832" y="404685"/>
                </a:moveTo>
                <a:lnTo>
                  <a:pt x="285102" y="404685"/>
                </a:lnTo>
                <a:lnTo>
                  <a:pt x="320903" y="569061"/>
                </a:lnTo>
                <a:lnTo>
                  <a:pt x="314832" y="404685"/>
                </a:lnTo>
                <a:close/>
              </a:path>
              <a:path w="570229" h="569595">
                <a:moveTo>
                  <a:pt x="342442" y="389978"/>
                </a:moveTo>
                <a:lnTo>
                  <a:pt x="227761" y="389978"/>
                </a:lnTo>
                <a:lnTo>
                  <a:pt x="179933" y="551281"/>
                </a:lnTo>
                <a:lnTo>
                  <a:pt x="255511" y="400926"/>
                </a:lnTo>
                <a:lnTo>
                  <a:pt x="345687" y="400926"/>
                </a:lnTo>
                <a:lnTo>
                  <a:pt x="342442" y="389978"/>
                </a:lnTo>
                <a:close/>
              </a:path>
              <a:path w="570229" h="569595">
                <a:moveTo>
                  <a:pt x="345687" y="400926"/>
                </a:moveTo>
                <a:lnTo>
                  <a:pt x="314693" y="400926"/>
                </a:lnTo>
                <a:lnTo>
                  <a:pt x="390258" y="551281"/>
                </a:lnTo>
                <a:lnTo>
                  <a:pt x="345687" y="400926"/>
                </a:lnTo>
                <a:close/>
              </a:path>
              <a:path w="570229" h="569595">
                <a:moveTo>
                  <a:pt x="366585" y="372452"/>
                </a:moveTo>
                <a:lnTo>
                  <a:pt x="203631" y="372452"/>
                </a:lnTo>
                <a:lnTo>
                  <a:pt x="117195" y="516788"/>
                </a:lnTo>
                <a:lnTo>
                  <a:pt x="227761" y="389978"/>
                </a:lnTo>
                <a:lnTo>
                  <a:pt x="377079" y="389978"/>
                </a:lnTo>
                <a:lnTo>
                  <a:pt x="366585" y="372452"/>
                </a:lnTo>
                <a:close/>
              </a:path>
              <a:path w="570229" h="569595">
                <a:moveTo>
                  <a:pt x="377079" y="389978"/>
                </a:moveTo>
                <a:lnTo>
                  <a:pt x="342442" y="389978"/>
                </a:lnTo>
                <a:lnTo>
                  <a:pt x="453008" y="516788"/>
                </a:lnTo>
                <a:lnTo>
                  <a:pt x="377079" y="389978"/>
                </a:lnTo>
                <a:close/>
              </a:path>
              <a:path w="570229" h="569595">
                <a:moveTo>
                  <a:pt x="385610" y="349440"/>
                </a:moveTo>
                <a:lnTo>
                  <a:pt x="184607" y="349440"/>
                </a:lnTo>
                <a:lnTo>
                  <a:pt x="64985" y="467779"/>
                </a:lnTo>
                <a:lnTo>
                  <a:pt x="203631" y="372452"/>
                </a:lnTo>
                <a:lnTo>
                  <a:pt x="408869" y="372452"/>
                </a:lnTo>
                <a:lnTo>
                  <a:pt x="385610" y="349440"/>
                </a:lnTo>
                <a:close/>
              </a:path>
              <a:path w="570229" h="569595">
                <a:moveTo>
                  <a:pt x="408869" y="372452"/>
                </a:moveTo>
                <a:lnTo>
                  <a:pt x="366585" y="372452"/>
                </a:lnTo>
                <a:lnTo>
                  <a:pt x="505218" y="467779"/>
                </a:lnTo>
                <a:lnTo>
                  <a:pt x="408869" y="372452"/>
                </a:lnTo>
                <a:close/>
              </a:path>
              <a:path w="570229" h="569595">
                <a:moveTo>
                  <a:pt x="398297" y="322453"/>
                </a:moveTo>
                <a:lnTo>
                  <a:pt x="171907" y="322453"/>
                </a:lnTo>
                <a:lnTo>
                  <a:pt x="26631" y="407276"/>
                </a:lnTo>
                <a:lnTo>
                  <a:pt x="184607" y="349440"/>
                </a:lnTo>
                <a:lnTo>
                  <a:pt x="444518" y="349440"/>
                </a:lnTo>
                <a:lnTo>
                  <a:pt x="398297" y="322453"/>
                </a:lnTo>
                <a:close/>
              </a:path>
              <a:path w="570229" h="569595">
                <a:moveTo>
                  <a:pt x="444518" y="349440"/>
                </a:moveTo>
                <a:lnTo>
                  <a:pt x="385610" y="349440"/>
                </a:lnTo>
                <a:lnTo>
                  <a:pt x="543572" y="407276"/>
                </a:lnTo>
                <a:lnTo>
                  <a:pt x="444518" y="349440"/>
                </a:lnTo>
                <a:close/>
              </a:path>
              <a:path w="570229" h="569595">
                <a:moveTo>
                  <a:pt x="13411" y="197408"/>
                </a:moveTo>
                <a:lnTo>
                  <a:pt x="168173" y="263385"/>
                </a:lnTo>
                <a:lnTo>
                  <a:pt x="0" y="267741"/>
                </a:lnTo>
                <a:lnTo>
                  <a:pt x="166306" y="293141"/>
                </a:lnTo>
                <a:lnTo>
                  <a:pt x="4495" y="339191"/>
                </a:lnTo>
                <a:lnTo>
                  <a:pt x="171907" y="322453"/>
                </a:lnTo>
                <a:lnTo>
                  <a:pt x="506888" y="322453"/>
                </a:lnTo>
                <a:lnTo>
                  <a:pt x="403885" y="293141"/>
                </a:lnTo>
                <a:lnTo>
                  <a:pt x="570217" y="267741"/>
                </a:lnTo>
                <a:lnTo>
                  <a:pt x="402043" y="263385"/>
                </a:lnTo>
                <a:lnTo>
                  <a:pt x="468674" y="234975"/>
                </a:lnTo>
                <a:lnTo>
                  <a:pt x="177393" y="234975"/>
                </a:lnTo>
                <a:lnTo>
                  <a:pt x="13411" y="197408"/>
                </a:lnTo>
                <a:close/>
              </a:path>
              <a:path w="570229" h="569595">
                <a:moveTo>
                  <a:pt x="506888" y="322453"/>
                </a:moveTo>
                <a:lnTo>
                  <a:pt x="398297" y="322453"/>
                </a:lnTo>
                <a:lnTo>
                  <a:pt x="565708" y="339191"/>
                </a:lnTo>
                <a:lnTo>
                  <a:pt x="506888" y="322453"/>
                </a:lnTo>
                <a:close/>
              </a:path>
              <a:path w="570229" h="569595">
                <a:moveTo>
                  <a:pt x="43916" y="132588"/>
                </a:moveTo>
                <a:lnTo>
                  <a:pt x="177393" y="234975"/>
                </a:lnTo>
                <a:lnTo>
                  <a:pt x="392810" y="234975"/>
                </a:lnTo>
                <a:lnTo>
                  <a:pt x="425648" y="209791"/>
                </a:lnTo>
                <a:lnTo>
                  <a:pt x="193382" y="209791"/>
                </a:lnTo>
                <a:lnTo>
                  <a:pt x="43916" y="132588"/>
                </a:lnTo>
                <a:close/>
              </a:path>
              <a:path w="570229" h="569595">
                <a:moveTo>
                  <a:pt x="556780" y="197408"/>
                </a:moveTo>
                <a:lnTo>
                  <a:pt x="392810" y="234975"/>
                </a:lnTo>
                <a:lnTo>
                  <a:pt x="468674" y="234975"/>
                </a:lnTo>
                <a:lnTo>
                  <a:pt x="556780" y="197408"/>
                </a:lnTo>
                <a:close/>
              </a:path>
              <a:path w="570229" h="569595">
                <a:moveTo>
                  <a:pt x="89547" y="77419"/>
                </a:moveTo>
                <a:lnTo>
                  <a:pt x="193382" y="209791"/>
                </a:lnTo>
                <a:lnTo>
                  <a:pt x="376821" y="209791"/>
                </a:lnTo>
                <a:lnTo>
                  <a:pt x="392842" y="189369"/>
                </a:lnTo>
                <a:lnTo>
                  <a:pt x="215137" y="189369"/>
                </a:lnTo>
                <a:lnTo>
                  <a:pt x="89547" y="77419"/>
                </a:lnTo>
                <a:close/>
              </a:path>
              <a:path w="570229" h="569595">
                <a:moveTo>
                  <a:pt x="526313" y="132588"/>
                </a:moveTo>
                <a:lnTo>
                  <a:pt x="376821" y="209791"/>
                </a:lnTo>
                <a:lnTo>
                  <a:pt x="425648" y="209791"/>
                </a:lnTo>
                <a:lnTo>
                  <a:pt x="526313" y="132588"/>
                </a:lnTo>
                <a:close/>
              </a:path>
              <a:path w="570229" h="569595">
                <a:moveTo>
                  <a:pt x="147485" y="35356"/>
                </a:moveTo>
                <a:lnTo>
                  <a:pt x="215137" y="189369"/>
                </a:lnTo>
                <a:lnTo>
                  <a:pt x="355053" y="189369"/>
                </a:lnTo>
                <a:lnTo>
                  <a:pt x="361364" y="175006"/>
                </a:lnTo>
                <a:lnTo>
                  <a:pt x="241299" y="175006"/>
                </a:lnTo>
                <a:lnTo>
                  <a:pt x="147485" y="35356"/>
                </a:lnTo>
                <a:close/>
              </a:path>
              <a:path w="570229" h="569595">
                <a:moveTo>
                  <a:pt x="480669" y="77419"/>
                </a:moveTo>
                <a:lnTo>
                  <a:pt x="355053" y="189369"/>
                </a:lnTo>
                <a:lnTo>
                  <a:pt x="392842" y="189369"/>
                </a:lnTo>
                <a:lnTo>
                  <a:pt x="480669" y="77419"/>
                </a:lnTo>
                <a:close/>
              </a:path>
              <a:path w="570229" h="569595">
                <a:moveTo>
                  <a:pt x="214071" y="9004"/>
                </a:moveTo>
                <a:lnTo>
                  <a:pt x="241299" y="175006"/>
                </a:lnTo>
                <a:lnTo>
                  <a:pt x="328904" y="175006"/>
                </a:lnTo>
                <a:lnTo>
                  <a:pt x="330125" y="167563"/>
                </a:lnTo>
                <a:lnTo>
                  <a:pt x="270192" y="167563"/>
                </a:lnTo>
                <a:lnTo>
                  <a:pt x="214071" y="9004"/>
                </a:lnTo>
                <a:close/>
              </a:path>
              <a:path w="570229" h="569595">
                <a:moveTo>
                  <a:pt x="422719" y="35356"/>
                </a:moveTo>
                <a:lnTo>
                  <a:pt x="328904" y="175006"/>
                </a:lnTo>
                <a:lnTo>
                  <a:pt x="361364" y="175006"/>
                </a:lnTo>
                <a:lnTo>
                  <a:pt x="422719" y="35356"/>
                </a:lnTo>
                <a:close/>
              </a:path>
              <a:path w="570229" h="569595">
                <a:moveTo>
                  <a:pt x="285102" y="0"/>
                </a:moveTo>
                <a:lnTo>
                  <a:pt x="270192" y="167563"/>
                </a:lnTo>
                <a:lnTo>
                  <a:pt x="300012" y="167563"/>
                </a:lnTo>
                <a:lnTo>
                  <a:pt x="285102" y="0"/>
                </a:lnTo>
                <a:close/>
              </a:path>
              <a:path w="570229" h="569595">
                <a:moveTo>
                  <a:pt x="356146" y="9004"/>
                </a:moveTo>
                <a:lnTo>
                  <a:pt x="300012" y="167563"/>
                </a:lnTo>
                <a:lnTo>
                  <a:pt x="330125" y="167563"/>
                </a:lnTo>
                <a:lnTo>
                  <a:pt x="356146" y="90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05869"/>
            <a:ext cx="7366000" cy="188513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Ultraviolet</a:t>
            </a:r>
            <a:br>
              <a:rPr lang="en-US" dirty="0"/>
            </a:br>
            <a:r>
              <a:rPr lang="en-US" dirty="0"/>
              <a:t>radiation</a:t>
            </a:r>
          </a:p>
        </p:txBody>
      </p:sp>
    </p:spTree>
    <p:extLst>
      <p:ext uri="{BB962C8B-B14F-4D97-AF65-F5344CB8AC3E}">
        <p14:creationId xmlns:p14="http://schemas.microsoft.com/office/powerpoint/2010/main" val="1398052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457200"/>
            <a:ext cx="6019800" cy="1046440"/>
          </a:xfrm>
        </p:spPr>
        <p:txBody>
          <a:bodyPr/>
          <a:lstStyle/>
          <a:p>
            <a:pPr algn="l"/>
            <a:r>
              <a:rPr lang="en-US" spc="-5" dirty="0"/>
              <a:t>Strength of shade policies </a:t>
            </a:r>
            <a:r>
              <a:rPr lang="en-US" dirty="0"/>
              <a:t>in </a:t>
            </a:r>
            <a:r>
              <a:rPr lang="en-US" spc="-5" dirty="0"/>
              <a:t>the planning policy documents of local </a:t>
            </a:r>
            <a:r>
              <a:rPr lang="en-US" dirty="0"/>
              <a:t>municipalities in </a:t>
            </a:r>
            <a:r>
              <a:rPr lang="en-US" spc="-5" dirty="0"/>
              <a:t>Ontario with populations of </a:t>
            </a:r>
            <a:r>
              <a:rPr lang="en-US" dirty="0"/>
              <a:t>100,000 </a:t>
            </a:r>
            <a:r>
              <a:rPr lang="en-US" spc="-5" dirty="0"/>
              <a:t>or </a:t>
            </a:r>
            <a:r>
              <a:rPr lang="en-US" dirty="0"/>
              <a:t>more, as </a:t>
            </a:r>
            <a:r>
              <a:rPr lang="en-US" spc="-5" dirty="0"/>
              <a:t>of March</a:t>
            </a:r>
            <a:r>
              <a:rPr lang="en-US" spc="-100" dirty="0"/>
              <a:t> </a:t>
            </a:r>
            <a:r>
              <a:rPr lang="en-US" dirty="0"/>
              <a:t>2016</a:t>
            </a:r>
          </a:p>
          <a:p>
            <a:endParaRPr lang="en-US" dirty="0"/>
          </a:p>
        </p:txBody>
      </p:sp>
      <p:sp>
        <p:nvSpPr>
          <p:cNvPr id="3" name="object 6"/>
          <p:cNvSpPr txBox="1"/>
          <p:nvPr/>
        </p:nvSpPr>
        <p:spPr>
          <a:xfrm>
            <a:off x="193431" y="6565645"/>
            <a:ext cx="138430" cy="133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27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8"/>
          <p:cNvSpPr/>
          <p:nvPr/>
        </p:nvSpPr>
        <p:spPr>
          <a:xfrm>
            <a:off x="685800" y="1865376"/>
            <a:ext cx="7886700" cy="2834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9"/>
          <p:cNvSpPr txBox="1"/>
          <p:nvPr/>
        </p:nvSpPr>
        <p:spPr>
          <a:xfrm>
            <a:off x="673084" y="6167028"/>
            <a:ext cx="8013716" cy="2557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15570">
              <a:lnSpc>
                <a:spcPct val="104200"/>
              </a:lnSpc>
            </a:pPr>
            <a:r>
              <a:rPr sz="800" b="1" dirty="0">
                <a:solidFill>
                  <a:srgbClr val="636466"/>
                </a:solidFill>
                <a:latin typeface="Arial"/>
                <a:cs typeface="Arial"/>
              </a:rPr>
              <a:t>Sources: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Municipal planning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policy documents (e.g., official plans, urban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design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guidelines, site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plan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control bylaws) posted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on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web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and/or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additional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documents sent</a:t>
            </a:r>
            <a:r>
              <a:rPr lang="en-US" sz="80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via 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email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from the municipality for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each of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26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Ontario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local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municipalities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with populations of 100,000 or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greater,</a:t>
            </a:r>
            <a:r>
              <a:rPr sz="800" spc="-2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2016</a:t>
            </a:r>
            <a:endParaRPr sz="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2213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0" y="-3048"/>
            <a:ext cx="8555736" cy="5641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/>
        </p:nvSpPr>
        <p:spPr>
          <a:xfrm>
            <a:off x="8159198" y="2638986"/>
            <a:ext cx="789940" cy="789940"/>
          </a:xfrm>
          <a:custGeom>
            <a:avLst/>
            <a:gdLst/>
            <a:ahLst/>
            <a:cxnLst/>
            <a:rect l="l" t="t" r="r" b="b"/>
            <a:pathLst>
              <a:path w="789940" h="789939">
                <a:moveTo>
                  <a:pt x="387224" y="0"/>
                </a:moveTo>
                <a:lnTo>
                  <a:pt x="342883" y="3355"/>
                </a:lnTo>
                <a:lnTo>
                  <a:pt x="299697" y="11587"/>
                </a:lnTo>
                <a:lnTo>
                  <a:pt x="258018" y="24466"/>
                </a:lnTo>
                <a:lnTo>
                  <a:pt x="218199" y="41766"/>
                </a:lnTo>
                <a:lnTo>
                  <a:pt x="180591" y="63260"/>
                </a:lnTo>
                <a:lnTo>
                  <a:pt x="145547" y="88720"/>
                </a:lnTo>
                <a:lnTo>
                  <a:pt x="113418" y="117918"/>
                </a:lnTo>
                <a:lnTo>
                  <a:pt x="84556" y="150627"/>
                </a:lnTo>
                <a:lnTo>
                  <a:pt x="59314" y="186619"/>
                </a:lnTo>
                <a:lnTo>
                  <a:pt x="38044" y="225668"/>
                </a:lnTo>
                <a:lnTo>
                  <a:pt x="21097" y="267546"/>
                </a:lnTo>
                <a:lnTo>
                  <a:pt x="8825" y="312025"/>
                </a:lnTo>
                <a:lnTo>
                  <a:pt x="1747" y="357612"/>
                </a:lnTo>
                <a:lnTo>
                  <a:pt x="0" y="402749"/>
                </a:lnTo>
                <a:lnTo>
                  <a:pt x="3354" y="447083"/>
                </a:lnTo>
                <a:lnTo>
                  <a:pt x="11585" y="490262"/>
                </a:lnTo>
                <a:lnTo>
                  <a:pt x="24463" y="531935"/>
                </a:lnTo>
                <a:lnTo>
                  <a:pt x="41762" y="571749"/>
                </a:lnTo>
                <a:lnTo>
                  <a:pt x="63254" y="609352"/>
                </a:lnTo>
                <a:lnTo>
                  <a:pt x="88713" y="644393"/>
                </a:lnTo>
                <a:lnTo>
                  <a:pt x="117909" y="676519"/>
                </a:lnTo>
                <a:lnTo>
                  <a:pt x="150617" y="705379"/>
                </a:lnTo>
                <a:lnTo>
                  <a:pt x="186609" y="730620"/>
                </a:lnTo>
                <a:lnTo>
                  <a:pt x="225657" y="751890"/>
                </a:lnTo>
                <a:lnTo>
                  <a:pt x="267534" y="768838"/>
                </a:lnTo>
                <a:lnTo>
                  <a:pt x="312013" y="781112"/>
                </a:lnTo>
                <a:lnTo>
                  <a:pt x="357605" y="788192"/>
                </a:lnTo>
                <a:lnTo>
                  <a:pt x="402746" y="789941"/>
                </a:lnTo>
                <a:lnTo>
                  <a:pt x="447084" y="786587"/>
                </a:lnTo>
                <a:lnTo>
                  <a:pt x="490266" y="778356"/>
                </a:lnTo>
                <a:lnTo>
                  <a:pt x="531941" y="765478"/>
                </a:lnTo>
                <a:lnTo>
                  <a:pt x="571757" y="748178"/>
                </a:lnTo>
                <a:lnTo>
                  <a:pt x="609362" y="726686"/>
                </a:lnTo>
                <a:lnTo>
                  <a:pt x="644404" y="701228"/>
                </a:lnTo>
                <a:lnTo>
                  <a:pt x="676531" y="672032"/>
                </a:lnTo>
                <a:lnTo>
                  <a:pt x="705391" y="639326"/>
                </a:lnTo>
                <a:lnTo>
                  <a:pt x="730633" y="603337"/>
                </a:lnTo>
                <a:lnTo>
                  <a:pt x="751904" y="564293"/>
                </a:lnTo>
                <a:lnTo>
                  <a:pt x="768852" y="522421"/>
                </a:lnTo>
                <a:lnTo>
                  <a:pt x="781125" y="477950"/>
                </a:lnTo>
                <a:lnTo>
                  <a:pt x="788203" y="432355"/>
                </a:lnTo>
                <a:lnTo>
                  <a:pt x="789950" y="387212"/>
                </a:lnTo>
                <a:lnTo>
                  <a:pt x="786594" y="342872"/>
                </a:lnTo>
                <a:lnTo>
                  <a:pt x="778362" y="299688"/>
                </a:lnTo>
                <a:lnTo>
                  <a:pt x="765482" y="258012"/>
                </a:lnTo>
                <a:lnTo>
                  <a:pt x="748182" y="218195"/>
                </a:lnTo>
                <a:lnTo>
                  <a:pt x="726690" y="180589"/>
                </a:lnTo>
                <a:lnTo>
                  <a:pt x="701232" y="145546"/>
                </a:lnTo>
                <a:lnTo>
                  <a:pt x="672037" y="113419"/>
                </a:lnTo>
                <a:lnTo>
                  <a:pt x="639331" y="84559"/>
                </a:lnTo>
                <a:lnTo>
                  <a:pt x="603344" y="59317"/>
                </a:lnTo>
                <a:lnTo>
                  <a:pt x="564302" y="38046"/>
                </a:lnTo>
                <a:lnTo>
                  <a:pt x="522432" y="21098"/>
                </a:lnTo>
                <a:lnTo>
                  <a:pt x="477963" y="8825"/>
                </a:lnTo>
                <a:lnTo>
                  <a:pt x="432368" y="1747"/>
                </a:lnTo>
                <a:lnTo>
                  <a:pt x="387224" y="0"/>
                </a:lnTo>
                <a:close/>
              </a:path>
            </a:pathLst>
          </a:custGeom>
          <a:solidFill>
            <a:srgbClr val="5395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8264580" y="2736886"/>
            <a:ext cx="554990" cy="652145"/>
          </a:xfrm>
          <a:custGeom>
            <a:avLst/>
            <a:gdLst/>
            <a:ahLst/>
            <a:cxnLst/>
            <a:rect l="l" t="t" r="r" b="b"/>
            <a:pathLst>
              <a:path w="554990" h="652145">
                <a:moveTo>
                  <a:pt x="422836" y="203511"/>
                </a:moveTo>
                <a:lnTo>
                  <a:pt x="352120" y="203511"/>
                </a:lnTo>
                <a:lnTo>
                  <a:pt x="364595" y="213420"/>
                </a:lnTo>
                <a:lnTo>
                  <a:pt x="379398" y="218622"/>
                </a:lnTo>
                <a:lnTo>
                  <a:pt x="395198" y="218736"/>
                </a:lnTo>
                <a:lnTo>
                  <a:pt x="410667" y="213379"/>
                </a:lnTo>
                <a:lnTo>
                  <a:pt x="418371" y="208082"/>
                </a:lnTo>
                <a:lnTo>
                  <a:pt x="422836" y="203511"/>
                </a:lnTo>
                <a:close/>
              </a:path>
              <a:path w="554990" h="652145">
                <a:moveTo>
                  <a:pt x="521444" y="170478"/>
                </a:moveTo>
                <a:lnTo>
                  <a:pt x="474560" y="170478"/>
                </a:lnTo>
                <a:lnTo>
                  <a:pt x="485812" y="184687"/>
                </a:lnTo>
                <a:lnTo>
                  <a:pt x="492661" y="198871"/>
                </a:lnTo>
                <a:lnTo>
                  <a:pt x="496067" y="209771"/>
                </a:lnTo>
                <a:lnTo>
                  <a:pt x="496989" y="214128"/>
                </a:lnTo>
                <a:lnTo>
                  <a:pt x="531634" y="214128"/>
                </a:lnTo>
                <a:lnTo>
                  <a:pt x="529470" y="194454"/>
                </a:lnTo>
                <a:lnTo>
                  <a:pt x="522465" y="172488"/>
                </a:lnTo>
                <a:lnTo>
                  <a:pt x="521444" y="170478"/>
                </a:lnTo>
                <a:close/>
              </a:path>
              <a:path w="554990" h="652145">
                <a:moveTo>
                  <a:pt x="352165" y="26633"/>
                </a:moveTo>
                <a:lnTo>
                  <a:pt x="313492" y="45007"/>
                </a:lnTo>
                <a:lnTo>
                  <a:pt x="294424" y="91103"/>
                </a:lnTo>
                <a:lnTo>
                  <a:pt x="291960" y="92081"/>
                </a:lnTo>
                <a:lnTo>
                  <a:pt x="256897" y="132494"/>
                </a:lnTo>
                <a:lnTo>
                  <a:pt x="254766" y="156752"/>
                </a:lnTo>
                <a:lnTo>
                  <a:pt x="262369" y="180803"/>
                </a:lnTo>
                <a:lnTo>
                  <a:pt x="278711" y="200004"/>
                </a:lnTo>
                <a:lnTo>
                  <a:pt x="300397" y="211079"/>
                </a:lnTo>
                <a:lnTo>
                  <a:pt x="324653" y="213216"/>
                </a:lnTo>
                <a:lnTo>
                  <a:pt x="348703" y="205607"/>
                </a:lnTo>
                <a:lnTo>
                  <a:pt x="349872" y="204972"/>
                </a:lnTo>
                <a:lnTo>
                  <a:pt x="352120" y="203511"/>
                </a:lnTo>
                <a:lnTo>
                  <a:pt x="422836" y="203511"/>
                </a:lnTo>
                <a:lnTo>
                  <a:pt x="424711" y="201592"/>
                </a:lnTo>
                <a:lnTo>
                  <a:pt x="429621" y="194146"/>
                </a:lnTo>
                <a:lnTo>
                  <a:pt x="433031" y="185985"/>
                </a:lnTo>
                <a:lnTo>
                  <a:pt x="440844" y="185508"/>
                </a:lnTo>
                <a:lnTo>
                  <a:pt x="474560" y="170478"/>
                </a:lnTo>
                <a:lnTo>
                  <a:pt x="521444" y="170478"/>
                </a:lnTo>
                <a:lnTo>
                  <a:pt x="511135" y="150185"/>
                </a:lnTo>
                <a:lnTo>
                  <a:pt x="495998" y="129495"/>
                </a:lnTo>
                <a:lnTo>
                  <a:pt x="496360" y="119955"/>
                </a:lnTo>
                <a:lnTo>
                  <a:pt x="475027" y="74891"/>
                </a:lnTo>
                <a:lnTo>
                  <a:pt x="446204" y="61271"/>
                </a:lnTo>
                <a:lnTo>
                  <a:pt x="416305" y="61271"/>
                </a:lnTo>
                <a:lnTo>
                  <a:pt x="416039" y="60712"/>
                </a:lnTo>
                <a:lnTo>
                  <a:pt x="415810" y="60141"/>
                </a:lnTo>
                <a:lnTo>
                  <a:pt x="415467" y="59582"/>
                </a:lnTo>
                <a:lnTo>
                  <a:pt x="398862" y="40055"/>
                </a:lnTo>
                <a:lnTo>
                  <a:pt x="376820" y="28802"/>
                </a:lnTo>
                <a:lnTo>
                  <a:pt x="352165" y="26633"/>
                </a:lnTo>
                <a:close/>
              </a:path>
              <a:path w="554990" h="652145">
                <a:moveTo>
                  <a:pt x="196836" y="158439"/>
                </a:moveTo>
                <a:lnTo>
                  <a:pt x="133451" y="158439"/>
                </a:lnTo>
                <a:lnTo>
                  <a:pt x="144641" y="167312"/>
                </a:lnTo>
                <a:lnTo>
                  <a:pt x="157911" y="171980"/>
                </a:lnTo>
                <a:lnTo>
                  <a:pt x="172077" y="172090"/>
                </a:lnTo>
                <a:lnTo>
                  <a:pt x="185953" y="167291"/>
                </a:lnTo>
                <a:lnTo>
                  <a:pt x="192827" y="162550"/>
                </a:lnTo>
                <a:lnTo>
                  <a:pt x="196836" y="158439"/>
                </a:lnTo>
                <a:close/>
              </a:path>
              <a:path w="554990" h="652145">
                <a:moveTo>
                  <a:pt x="133510" y="0"/>
                </a:moveTo>
                <a:lnTo>
                  <a:pt x="98863" y="16459"/>
                </a:lnTo>
                <a:lnTo>
                  <a:pt x="81787" y="57740"/>
                </a:lnTo>
                <a:lnTo>
                  <a:pt x="79565" y="58642"/>
                </a:lnTo>
                <a:lnTo>
                  <a:pt x="48171" y="94839"/>
                </a:lnTo>
                <a:lnTo>
                  <a:pt x="46260" y="116577"/>
                </a:lnTo>
                <a:lnTo>
                  <a:pt x="53073" y="138131"/>
                </a:lnTo>
                <a:lnTo>
                  <a:pt x="67709" y="155328"/>
                </a:lnTo>
                <a:lnTo>
                  <a:pt x="87136" y="165236"/>
                </a:lnTo>
                <a:lnTo>
                  <a:pt x="108860" y="167139"/>
                </a:lnTo>
                <a:lnTo>
                  <a:pt x="130390" y="160318"/>
                </a:lnTo>
                <a:lnTo>
                  <a:pt x="131470" y="159747"/>
                </a:lnTo>
                <a:lnTo>
                  <a:pt x="132448" y="159074"/>
                </a:lnTo>
                <a:lnTo>
                  <a:pt x="133451" y="158439"/>
                </a:lnTo>
                <a:lnTo>
                  <a:pt x="196836" y="158439"/>
                </a:lnTo>
                <a:lnTo>
                  <a:pt x="198493" y="156740"/>
                </a:lnTo>
                <a:lnTo>
                  <a:pt x="202889" y="150078"/>
                </a:lnTo>
                <a:lnTo>
                  <a:pt x="205955" y="142780"/>
                </a:lnTo>
                <a:lnTo>
                  <a:pt x="212952" y="142347"/>
                </a:lnTo>
                <a:lnTo>
                  <a:pt x="250670" y="121025"/>
                </a:lnTo>
                <a:lnTo>
                  <a:pt x="262494" y="79859"/>
                </a:lnTo>
                <a:lnTo>
                  <a:pt x="255676" y="58299"/>
                </a:lnTo>
                <a:lnTo>
                  <a:pt x="243572" y="43212"/>
                </a:lnTo>
                <a:lnTo>
                  <a:pt x="227733" y="33358"/>
                </a:lnTo>
                <a:lnTo>
                  <a:pt x="217695" y="31020"/>
                </a:lnTo>
                <a:lnTo>
                  <a:pt x="190969" y="31020"/>
                </a:lnTo>
                <a:lnTo>
                  <a:pt x="190715" y="30537"/>
                </a:lnTo>
                <a:lnTo>
                  <a:pt x="190512" y="30004"/>
                </a:lnTo>
                <a:lnTo>
                  <a:pt x="190233" y="29521"/>
                </a:lnTo>
                <a:lnTo>
                  <a:pt x="175353" y="12018"/>
                </a:lnTo>
                <a:lnTo>
                  <a:pt x="155601" y="1937"/>
                </a:lnTo>
                <a:lnTo>
                  <a:pt x="133510" y="0"/>
                </a:lnTo>
                <a:close/>
              </a:path>
              <a:path w="554990" h="652145">
                <a:moveTo>
                  <a:pt x="437208" y="59172"/>
                </a:moveTo>
                <a:lnTo>
                  <a:pt x="416305" y="61271"/>
                </a:lnTo>
                <a:lnTo>
                  <a:pt x="446204" y="61271"/>
                </a:lnTo>
                <a:lnTo>
                  <a:pt x="437208" y="59172"/>
                </a:lnTo>
                <a:close/>
              </a:path>
              <a:path w="554990" h="652145">
                <a:moveTo>
                  <a:pt x="209688" y="29155"/>
                </a:moveTo>
                <a:lnTo>
                  <a:pt x="190969" y="31020"/>
                </a:lnTo>
                <a:lnTo>
                  <a:pt x="217695" y="31020"/>
                </a:lnTo>
                <a:lnTo>
                  <a:pt x="209688" y="29155"/>
                </a:lnTo>
                <a:close/>
              </a:path>
              <a:path w="554990" h="652145">
                <a:moveTo>
                  <a:pt x="279" y="451504"/>
                </a:moveTo>
                <a:lnTo>
                  <a:pt x="279" y="502914"/>
                </a:lnTo>
                <a:lnTo>
                  <a:pt x="32997" y="542609"/>
                </a:lnTo>
                <a:lnTo>
                  <a:pt x="71256" y="577378"/>
                </a:lnTo>
                <a:lnTo>
                  <a:pt x="114620" y="606470"/>
                </a:lnTo>
                <a:lnTo>
                  <a:pt x="162654" y="629138"/>
                </a:lnTo>
                <a:lnTo>
                  <a:pt x="214922" y="644633"/>
                </a:lnTo>
                <a:lnTo>
                  <a:pt x="263350" y="651622"/>
                </a:lnTo>
                <a:lnTo>
                  <a:pt x="311118" y="651958"/>
                </a:lnTo>
                <a:lnTo>
                  <a:pt x="357706" y="645983"/>
                </a:lnTo>
                <a:lnTo>
                  <a:pt x="402599" y="634038"/>
                </a:lnTo>
                <a:lnTo>
                  <a:pt x="445278" y="616465"/>
                </a:lnTo>
                <a:lnTo>
                  <a:pt x="485227" y="593605"/>
                </a:lnTo>
                <a:lnTo>
                  <a:pt x="521927" y="565801"/>
                </a:lnTo>
                <a:lnTo>
                  <a:pt x="552526" y="535692"/>
                </a:lnTo>
                <a:lnTo>
                  <a:pt x="480771" y="535692"/>
                </a:lnTo>
                <a:lnTo>
                  <a:pt x="456610" y="527882"/>
                </a:lnTo>
                <a:lnTo>
                  <a:pt x="237070" y="527882"/>
                </a:lnTo>
                <a:lnTo>
                  <a:pt x="279" y="451504"/>
                </a:lnTo>
                <a:close/>
              </a:path>
              <a:path w="554990" h="652145">
                <a:moveTo>
                  <a:pt x="237070" y="385794"/>
                </a:moveTo>
                <a:lnTo>
                  <a:pt x="237070" y="421710"/>
                </a:lnTo>
                <a:lnTo>
                  <a:pt x="480771" y="499815"/>
                </a:lnTo>
                <a:lnTo>
                  <a:pt x="480771" y="535692"/>
                </a:lnTo>
                <a:lnTo>
                  <a:pt x="552526" y="535692"/>
                </a:lnTo>
                <a:lnTo>
                  <a:pt x="554862" y="533394"/>
                </a:lnTo>
                <a:lnTo>
                  <a:pt x="554862" y="464458"/>
                </a:lnTo>
                <a:lnTo>
                  <a:pt x="480771" y="464458"/>
                </a:lnTo>
                <a:lnTo>
                  <a:pt x="237070" y="385794"/>
                </a:lnTo>
                <a:close/>
              </a:path>
              <a:path w="554990" h="652145">
                <a:moveTo>
                  <a:pt x="0" y="380270"/>
                </a:moveTo>
                <a:lnTo>
                  <a:pt x="0" y="415817"/>
                </a:lnTo>
                <a:lnTo>
                  <a:pt x="237070" y="492233"/>
                </a:lnTo>
                <a:lnTo>
                  <a:pt x="237070" y="527882"/>
                </a:lnTo>
                <a:lnTo>
                  <a:pt x="456610" y="527882"/>
                </a:lnTo>
                <a:lnTo>
                  <a:pt x="0" y="380270"/>
                </a:lnTo>
                <a:close/>
              </a:path>
              <a:path w="554990" h="652145">
                <a:moveTo>
                  <a:pt x="554862" y="230981"/>
                </a:moveTo>
                <a:lnTo>
                  <a:pt x="480771" y="230981"/>
                </a:lnTo>
                <a:lnTo>
                  <a:pt x="480771" y="464458"/>
                </a:lnTo>
                <a:lnTo>
                  <a:pt x="554862" y="464458"/>
                </a:lnTo>
                <a:lnTo>
                  <a:pt x="554862" y="2309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05869"/>
            <a:ext cx="7366000" cy="188513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Environmental</a:t>
            </a:r>
            <a:br>
              <a:rPr lang="en-US" dirty="0"/>
            </a:br>
            <a:r>
              <a:rPr lang="en-US" dirty="0"/>
              <a:t>carcinogens</a:t>
            </a:r>
          </a:p>
        </p:txBody>
      </p:sp>
    </p:spTree>
    <p:extLst>
      <p:ext uri="{BB962C8B-B14F-4D97-AF65-F5344CB8AC3E}">
        <p14:creationId xmlns:p14="http://schemas.microsoft.com/office/powerpoint/2010/main" val="2315815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.16-01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600200"/>
            <a:ext cx="6324599" cy="4953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673150"/>
            <a:ext cx="6477000" cy="523220"/>
          </a:xfrm>
        </p:spPr>
        <p:txBody>
          <a:bodyPr/>
          <a:lstStyle/>
          <a:p>
            <a:pPr algn="l"/>
            <a:r>
              <a:rPr lang="en-US" dirty="0"/>
              <a:t>Percentage </a:t>
            </a:r>
            <a:r>
              <a:rPr lang="en-US" spc="-5" dirty="0"/>
              <a:t>of tested homes </a:t>
            </a:r>
            <a:r>
              <a:rPr lang="en-US" dirty="0"/>
              <a:t>in </a:t>
            </a:r>
            <a:r>
              <a:rPr lang="en-US" spc="-5" dirty="0"/>
              <a:t>Ontario with </a:t>
            </a:r>
            <a:r>
              <a:rPr lang="en-US" dirty="0"/>
              <a:t>radon </a:t>
            </a:r>
            <a:r>
              <a:rPr lang="en-US" spc="-5" dirty="0"/>
              <a:t>concentrations of </a:t>
            </a:r>
            <a:r>
              <a:rPr lang="en-US" dirty="0"/>
              <a:t>100 </a:t>
            </a:r>
            <a:r>
              <a:rPr lang="en-US" dirty="0" err="1"/>
              <a:t>Bq</a:t>
            </a:r>
            <a:r>
              <a:rPr lang="en-US" dirty="0"/>
              <a:t>/m³ or greater, </a:t>
            </a:r>
            <a:r>
              <a:rPr lang="en-US" spc="-5" dirty="0"/>
              <a:t>by public health </a:t>
            </a:r>
            <a:r>
              <a:rPr lang="en-US" dirty="0"/>
              <a:t>unit,</a:t>
            </a:r>
            <a:r>
              <a:rPr lang="en-US" spc="-55" dirty="0"/>
              <a:t> </a:t>
            </a:r>
            <a:r>
              <a:rPr lang="en-US" dirty="0"/>
              <a:t>2009–2013</a:t>
            </a:r>
          </a:p>
        </p:txBody>
      </p:sp>
      <p:sp>
        <p:nvSpPr>
          <p:cNvPr id="4" name="object 7"/>
          <p:cNvSpPr txBox="1"/>
          <p:nvPr/>
        </p:nvSpPr>
        <p:spPr>
          <a:xfrm>
            <a:off x="6104620" y="5132740"/>
            <a:ext cx="2384425" cy="1300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78435">
              <a:lnSpc>
                <a:spcPct val="104200"/>
              </a:lnSpc>
            </a:pPr>
            <a:r>
              <a:rPr sz="800" b="1" dirty="0">
                <a:solidFill>
                  <a:srgbClr val="636466"/>
                </a:solidFill>
                <a:latin typeface="Arial"/>
                <a:cs typeface="Arial"/>
              </a:rPr>
              <a:t>Source: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Cross-Canada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Survey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of Radon  Concentrations in Homes,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Final Ontario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Dataset,  2013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(Health</a:t>
            </a:r>
            <a:r>
              <a:rPr sz="800" spc="-9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Canada)</a:t>
            </a:r>
            <a:endParaRPr sz="800" dirty="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spcBef>
                <a:spcPts val="140"/>
              </a:spcBef>
            </a:pPr>
            <a:r>
              <a:rPr sz="800" b="1" spc="-5" dirty="0">
                <a:solidFill>
                  <a:srgbClr val="636466"/>
                </a:solidFill>
                <a:latin typeface="Arial"/>
                <a:cs typeface="Arial"/>
              </a:rPr>
              <a:t>Note: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The minimum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detection limit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for a three-month  radon test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is 15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Bq/m³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and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data points</a:t>
            </a:r>
            <a:r>
              <a:rPr sz="800" spc="-7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below</a:t>
            </a:r>
            <a:endParaRPr sz="800" dirty="0">
              <a:latin typeface="Arial"/>
              <a:cs typeface="Arial"/>
            </a:endParaRPr>
          </a:p>
          <a:p>
            <a:pPr marL="12700" marR="99060">
              <a:lnSpc>
                <a:spcPct val="104200"/>
              </a:lnSpc>
            </a:pP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15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Bq/m³, a value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of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8 Bq/m³ (roughly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half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detection limit) was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substituted to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allow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calculation 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of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medians to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be performed;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a total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of 662 homes  in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Ontario (16.7%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of all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samples)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had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radon  concentrations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below 15</a:t>
            </a:r>
            <a:r>
              <a:rPr sz="800" spc="-9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Bq/m³.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" name="object 9"/>
          <p:cNvSpPr txBox="1">
            <a:spLocks noGrp="1"/>
          </p:cNvSpPr>
          <p:nvPr>
            <p:ph type="sldNum" sz="quarter" idx="4294967295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910"/>
              </a:lnSpc>
            </a:pPr>
            <a:r>
              <a:rPr dirty="0"/>
              <a:t>2</a:t>
            </a:r>
            <a:r>
              <a:rPr spc="-5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734884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673150"/>
            <a:ext cx="5410200" cy="784830"/>
          </a:xfrm>
        </p:spPr>
        <p:txBody>
          <a:bodyPr/>
          <a:lstStyle/>
          <a:p>
            <a:pPr algn="l"/>
            <a:r>
              <a:rPr lang="en-US" spc="-5" dirty="0"/>
              <a:t>Percentage of adults </a:t>
            </a:r>
            <a:r>
              <a:rPr lang="en-US" dirty="0"/>
              <a:t>in Ontario </a:t>
            </a:r>
            <a:r>
              <a:rPr lang="en-US" spc="-5" dirty="0"/>
              <a:t>with selected </a:t>
            </a:r>
            <a:r>
              <a:rPr lang="en-US" spc="-10" dirty="0"/>
              <a:t>modifiable </a:t>
            </a:r>
            <a:r>
              <a:rPr lang="en-US" dirty="0"/>
              <a:t>risk </a:t>
            </a:r>
            <a:r>
              <a:rPr lang="en-US" spc="-5" dirty="0"/>
              <a:t>factors,</a:t>
            </a:r>
            <a:r>
              <a:rPr lang="en-US" spc="-100" dirty="0"/>
              <a:t> </a:t>
            </a:r>
            <a:r>
              <a:rPr lang="en-US" dirty="0"/>
              <a:t>2003–2014</a:t>
            </a:r>
          </a:p>
          <a:p>
            <a:endParaRPr lang="en-US" dirty="0"/>
          </a:p>
        </p:txBody>
      </p:sp>
      <p:sp>
        <p:nvSpPr>
          <p:cNvPr id="4" name="object 5"/>
          <p:cNvSpPr txBox="1"/>
          <p:nvPr/>
        </p:nvSpPr>
        <p:spPr>
          <a:xfrm>
            <a:off x="673100" y="6007407"/>
            <a:ext cx="407352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-15" dirty="0">
                <a:solidFill>
                  <a:srgbClr val="636466"/>
                </a:solidFill>
                <a:latin typeface="Arial"/>
                <a:cs typeface="Arial"/>
              </a:rPr>
              <a:t>Source: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Canadian Community Health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Survey,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2003, 2005, 2007–2014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(Statistics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 Canada)</a:t>
            </a:r>
            <a:endParaRPr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800" b="1" spc="-15" dirty="0">
                <a:solidFill>
                  <a:srgbClr val="636466"/>
                </a:solidFill>
                <a:latin typeface="Arial"/>
                <a:cs typeface="Arial"/>
              </a:rPr>
              <a:t>Note: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Estimates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are adjusted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age distribution of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the </a:t>
            </a:r>
            <a:r>
              <a:rPr sz="800" spc="-20" dirty="0">
                <a:solidFill>
                  <a:srgbClr val="636466"/>
                </a:solidFill>
                <a:latin typeface="Arial"/>
                <a:cs typeface="Arial"/>
              </a:rPr>
              <a:t>2011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Canadian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population.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340">
              <a:lnSpc>
                <a:spcPts val="910"/>
              </a:lnSpc>
            </a:pPr>
            <a:fld id="{81D60167-4931-47E6-BA6A-407CBD079E47}" type="slidenum">
              <a:rPr dirty="0"/>
              <a:t>3</a:t>
            </a:fld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1484DFD-2CF4-7E44-BD11-FC09B1EF7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59" y="1905000"/>
            <a:ext cx="5953541" cy="363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357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673150"/>
            <a:ext cx="6019800" cy="784830"/>
          </a:xfrm>
        </p:spPr>
        <p:txBody>
          <a:bodyPr/>
          <a:lstStyle/>
          <a:p>
            <a:pPr algn="l"/>
            <a:r>
              <a:rPr lang="en-US" dirty="0"/>
              <a:t>Average</a:t>
            </a:r>
            <a:r>
              <a:rPr lang="en-US" spc="-5" dirty="0"/>
              <a:t> </a:t>
            </a:r>
            <a:r>
              <a:rPr lang="en-US" dirty="0"/>
              <a:t>annual</a:t>
            </a:r>
            <a:r>
              <a:rPr lang="en-US" spc="-5" dirty="0"/>
              <a:t> </a:t>
            </a:r>
            <a:r>
              <a:rPr lang="en-US" dirty="0"/>
              <a:t>ambient</a:t>
            </a:r>
            <a:r>
              <a:rPr lang="en-US" spc="-5" dirty="0"/>
              <a:t> </a:t>
            </a:r>
            <a:r>
              <a:rPr lang="en-US" spc="-15" dirty="0"/>
              <a:t>fine</a:t>
            </a:r>
            <a:r>
              <a:rPr lang="en-US" spc="-5" dirty="0"/>
              <a:t> particulate </a:t>
            </a:r>
            <a:r>
              <a:rPr lang="en-US" dirty="0"/>
              <a:t>matter</a:t>
            </a:r>
            <a:r>
              <a:rPr lang="en-US" spc="-5" dirty="0"/>
              <a:t> </a:t>
            </a:r>
            <a:r>
              <a:rPr lang="en-US" dirty="0"/>
              <a:t>(PM</a:t>
            </a:r>
            <a:r>
              <a:rPr lang="en-US" baseline="-25000" dirty="0"/>
              <a:t>2.5</a:t>
            </a:r>
            <a:r>
              <a:rPr lang="en-US" dirty="0"/>
              <a:t>) concentrations in Ontario, </a:t>
            </a:r>
            <a:r>
              <a:rPr lang="en-US" spc="-5" dirty="0"/>
              <a:t>by </a:t>
            </a:r>
            <a:r>
              <a:rPr lang="en-US" dirty="0"/>
              <a:t>monitoring station,</a:t>
            </a:r>
            <a:r>
              <a:rPr lang="en-US" spc="-114" dirty="0"/>
              <a:t> </a:t>
            </a:r>
            <a:r>
              <a:rPr lang="en-US" dirty="0"/>
              <a:t>2014</a:t>
            </a:r>
          </a:p>
          <a:p>
            <a:endParaRPr lang="en-US" dirty="0"/>
          </a:p>
        </p:txBody>
      </p:sp>
      <p:sp>
        <p:nvSpPr>
          <p:cNvPr id="3" name="object 5"/>
          <p:cNvSpPr txBox="1"/>
          <p:nvPr/>
        </p:nvSpPr>
        <p:spPr>
          <a:xfrm>
            <a:off x="673100" y="5754623"/>
            <a:ext cx="7623175" cy="678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dirty="0">
                <a:solidFill>
                  <a:srgbClr val="636466"/>
                </a:solidFill>
                <a:latin typeface="Arial"/>
                <a:cs typeface="Arial"/>
              </a:rPr>
              <a:t>Source: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Air Quality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in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Ontario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Report, 2014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(Ministry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of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the Environment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and Climate</a:t>
            </a:r>
            <a:r>
              <a:rPr sz="800" spc="-11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Change)</a:t>
            </a:r>
            <a:endParaRPr sz="800" dirty="0">
              <a:latin typeface="Arial"/>
              <a:cs typeface="Arial"/>
            </a:endParaRPr>
          </a:p>
          <a:p>
            <a:pPr marL="12700" marR="62865">
              <a:lnSpc>
                <a:spcPct val="104200"/>
              </a:lnSpc>
              <a:spcBef>
                <a:spcPts val="140"/>
              </a:spcBef>
            </a:pPr>
            <a:r>
              <a:rPr sz="800" b="1" dirty="0">
                <a:solidFill>
                  <a:srgbClr val="636466"/>
                </a:solidFill>
                <a:latin typeface="Arial"/>
                <a:cs typeface="Arial"/>
              </a:rPr>
              <a:t>Prepared by: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Cancer Care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Ontario, Prevention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and Cancer Control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(Population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Health and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Prevention),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based on analytic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results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presented in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the Air Quality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in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Ontario 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Report,</a:t>
            </a:r>
            <a:r>
              <a:rPr sz="800" spc="-9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2014</a:t>
            </a:r>
            <a:endParaRPr sz="800" dirty="0">
              <a:latin typeface="Arial"/>
              <a:cs typeface="Arial"/>
            </a:endParaRPr>
          </a:p>
          <a:p>
            <a:pPr marL="12700">
              <a:lnSpc>
                <a:spcPts val="790"/>
              </a:lnSpc>
              <a:spcBef>
                <a:spcPts val="180"/>
              </a:spcBef>
            </a:pPr>
            <a:r>
              <a:rPr sz="800" b="1" spc="-5" dirty="0">
                <a:solidFill>
                  <a:srgbClr val="636466"/>
                </a:solidFill>
                <a:latin typeface="Arial"/>
                <a:cs typeface="Arial"/>
              </a:rPr>
              <a:t>Note: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Bolded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values are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in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exceedance of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10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μg/m³, the PM    reference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level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set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by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Canadian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Ambient Air Quality Standards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and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the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World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Health Organization’s</a:t>
            </a:r>
            <a:r>
              <a:rPr sz="800" spc="-8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Air</a:t>
            </a:r>
            <a:endParaRPr sz="800" dirty="0">
              <a:latin typeface="Arial"/>
              <a:cs typeface="Arial"/>
            </a:endParaRPr>
          </a:p>
          <a:p>
            <a:pPr marR="2092960" algn="ctr">
              <a:lnSpc>
                <a:spcPts val="290"/>
              </a:lnSpc>
            </a:pPr>
            <a:r>
              <a:rPr sz="450" spc="5" dirty="0">
                <a:solidFill>
                  <a:srgbClr val="636466"/>
                </a:solidFill>
                <a:latin typeface="Arial"/>
                <a:cs typeface="Arial"/>
              </a:rPr>
              <a:t>2.5</a:t>
            </a:r>
            <a:endParaRPr sz="450" dirty="0">
              <a:latin typeface="Arial"/>
              <a:cs typeface="Arial"/>
            </a:endParaRPr>
          </a:p>
          <a:p>
            <a:pPr marL="12700">
              <a:lnSpc>
                <a:spcPts val="880"/>
              </a:lnSpc>
            </a:pP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Quality</a:t>
            </a:r>
            <a:r>
              <a:rPr sz="800" spc="-10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Guidelines.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4" name="object 9"/>
          <p:cNvSpPr/>
          <p:nvPr/>
        </p:nvSpPr>
        <p:spPr>
          <a:xfrm>
            <a:off x="1751228" y="1600200"/>
            <a:ext cx="5641548" cy="3960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0"/>
          <p:cNvSpPr txBox="1">
            <a:spLocks noGrp="1"/>
          </p:cNvSpPr>
          <p:nvPr>
            <p:ph type="sldNum" sz="quarter" idx="4294967295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910"/>
              </a:lnSpc>
            </a:pPr>
            <a:fld id="{81D60167-4931-47E6-BA6A-407CBD079E47}" type="slidenum">
              <a:rPr dirty="0"/>
              <a:t>30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54072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0" y="0"/>
            <a:ext cx="8555736" cy="5641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/>
        </p:nvSpPr>
        <p:spPr>
          <a:xfrm>
            <a:off x="8160688" y="2638918"/>
            <a:ext cx="790575" cy="790575"/>
          </a:xfrm>
          <a:custGeom>
            <a:avLst/>
            <a:gdLst/>
            <a:ahLst/>
            <a:cxnLst/>
            <a:rect l="l" t="t" r="r" b="b"/>
            <a:pathLst>
              <a:path w="790575" h="790575">
                <a:moveTo>
                  <a:pt x="395046" y="0"/>
                </a:moveTo>
                <a:lnTo>
                  <a:pt x="351788" y="2361"/>
                </a:lnTo>
                <a:lnTo>
                  <a:pt x="308949" y="9445"/>
                </a:lnTo>
                <a:lnTo>
                  <a:pt x="266948" y="21252"/>
                </a:lnTo>
                <a:lnTo>
                  <a:pt x="226205" y="37782"/>
                </a:lnTo>
                <a:lnTo>
                  <a:pt x="187138" y="59035"/>
                </a:lnTo>
                <a:lnTo>
                  <a:pt x="150166" y="85011"/>
                </a:lnTo>
                <a:lnTo>
                  <a:pt x="115709" y="115709"/>
                </a:lnTo>
                <a:lnTo>
                  <a:pt x="85011" y="150166"/>
                </a:lnTo>
                <a:lnTo>
                  <a:pt x="59035" y="187137"/>
                </a:lnTo>
                <a:lnTo>
                  <a:pt x="37782" y="226203"/>
                </a:lnTo>
                <a:lnTo>
                  <a:pt x="21252" y="266946"/>
                </a:lnTo>
                <a:lnTo>
                  <a:pt x="9445" y="308945"/>
                </a:lnTo>
                <a:lnTo>
                  <a:pt x="2361" y="351783"/>
                </a:lnTo>
                <a:lnTo>
                  <a:pt x="0" y="395039"/>
                </a:lnTo>
                <a:lnTo>
                  <a:pt x="2361" y="438296"/>
                </a:lnTo>
                <a:lnTo>
                  <a:pt x="9445" y="481134"/>
                </a:lnTo>
                <a:lnTo>
                  <a:pt x="21252" y="523133"/>
                </a:lnTo>
                <a:lnTo>
                  <a:pt x="37782" y="563876"/>
                </a:lnTo>
                <a:lnTo>
                  <a:pt x="59035" y="602942"/>
                </a:lnTo>
                <a:lnTo>
                  <a:pt x="85011" y="639913"/>
                </a:lnTo>
                <a:lnTo>
                  <a:pt x="115709" y="674370"/>
                </a:lnTo>
                <a:lnTo>
                  <a:pt x="150166" y="705068"/>
                </a:lnTo>
                <a:lnTo>
                  <a:pt x="187138" y="731044"/>
                </a:lnTo>
                <a:lnTo>
                  <a:pt x="226205" y="752296"/>
                </a:lnTo>
                <a:lnTo>
                  <a:pt x="266948" y="768826"/>
                </a:lnTo>
                <a:lnTo>
                  <a:pt x="308949" y="780634"/>
                </a:lnTo>
                <a:lnTo>
                  <a:pt x="351788" y="787718"/>
                </a:lnTo>
                <a:lnTo>
                  <a:pt x="395046" y="790079"/>
                </a:lnTo>
                <a:lnTo>
                  <a:pt x="438304" y="787718"/>
                </a:lnTo>
                <a:lnTo>
                  <a:pt x="481143" y="780634"/>
                </a:lnTo>
                <a:lnTo>
                  <a:pt x="523143" y="768826"/>
                </a:lnTo>
                <a:lnTo>
                  <a:pt x="563887" y="752296"/>
                </a:lnTo>
                <a:lnTo>
                  <a:pt x="602954" y="731044"/>
                </a:lnTo>
                <a:lnTo>
                  <a:pt x="639925" y="705068"/>
                </a:lnTo>
                <a:lnTo>
                  <a:pt x="674382" y="674370"/>
                </a:lnTo>
                <a:lnTo>
                  <a:pt x="705081" y="639913"/>
                </a:lnTo>
                <a:lnTo>
                  <a:pt x="731056" y="602942"/>
                </a:lnTo>
                <a:lnTo>
                  <a:pt x="752309" y="563876"/>
                </a:lnTo>
                <a:lnTo>
                  <a:pt x="768839" y="523133"/>
                </a:lnTo>
                <a:lnTo>
                  <a:pt x="780646" y="481134"/>
                </a:lnTo>
                <a:lnTo>
                  <a:pt x="787730" y="438296"/>
                </a:lnTo>
                <a:lnTo>
                  <a:pt x="790092" y="395039"/>
                </a:lnTo>
                <a:lnTo>
                  <a:pt x="787730" y="351783"/>
                </a:lnTo>
                <a:lnTo>
                  <a:pt x="780646" y="308945"/>
                </a:lnTo>
                <a:lnTo>
                  <a:pt x="768839" y="266946"/>
                </a:lnTo>
                <a:lnTo>
                  <a:pt x="752309" y="226203"/>
                </a:lnTo>
                <a:lnTo>
                  <a:pt x="731056" y="187137"/>
                </a:lnTo>
                <a:lnTo>
                  <a:pt x="705081" y="150166"/>
                </a:lnTo>
                <a:lnTo>
                  <a:pt x="674382" y="115709"/>
                </a:lnTo>
                <a:lnTo>
                  <a:pt x="639925" y="85011"/>
                </a:lnTo>
                <a:lnTo>
                  <a:pt x="602954" y="59035"/>
                </a:lnTo>
                <a:lnTo>
                  <a:pt x="563887" y="37782"/>
                </a:lnTo>
                <a:lnTo>
                  <a:pt x="523143" y="21252"/>
                </a:lnTo>
                <a:lnTo>
                  <a:pt x="481143" y="9445"/>
                </a:lnTo>
                <a:lnTo>
                  <a:pt x="438304" y="2361"/>
                </a:lnTo>
                <a:lnTo>
                  <a:pt x="395046" y="0"/>
                </a:lnTo>
                <a:close/>
              </a:path>
            </a:pathLst>
          </a:custGeom>
          <a:solidFill>
            <a:srgbClr val="7399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8290703" y="2799728"/>
            <a:ext cx="571500" cy="473075"/>
          </a:xfrm>
          <a:custGeom>
            <a:avLst/>
            <a:gdLst/>
            <a:ahLst/>
            <a:cxnLst/>
            <a:rect l="l" t="t" r="r" b="b"/>
            <a:pathLst>
              <a:path w="571500" h="473075">
                <a:moveTo>
                  <a:pt x="57989" y="309410"/>
                </a:moveTo>
                <a:lnTo>
                  <a:pt x="36281" y="330270"/>
                </a:lnTo>
                <a:lnTo>
                  <a:pt x="13637" y="356446"/>
                </a:lnTo>
                <a:lnTo>
                  <a:pt x="0" y="381853"/>
                </a:lnTo>
                <a:lnTo>
                  <a:pt x="5309" y="400405"/>
                </a:lnTo>
                <a:lnTo>
                  <a:pt x="74152" y="442511"/>
                </a:lnTo>
                <a:lnTo>
                  <a:pt x="119434" y="465990"/>
                </a:lnTo>
                <a:lnTo>
                  <a:pt x="151182" y="473081"/>
                </a:lnTo>
                <a:lnTo>
                  <a:pt x="179420" y="466022"/>
                </a:lnTo>
                <a:lnTo>
                  <a:pt x="214173" y="447052"/>
                </a:lnTo>
                <a:lnTo>
                  <a:pt x="260876" y="419012"/>
                </a:lnTo>
                <a:lnTo>
                  <a:pt x="309208" y="395562"/>
                </a:lnTo>
                <a:lnTo>
                  <a:pt x="359034" y="375352"/>
                </a:lnTo>
                <a:lnTo>
                  <a:pt x="409939" y="357136"/>
                </a:lnTo>
                <a:lnTo>
                  <a:pt x="200673" y="357136"/>
                </a:lnTo>
                <a:lnTo>
                  <a:pt x="148081" y="352292"/>
                </a:lnTo>
                <a:lnTo>
                  <a:pt x="84181" y="328555"/>
                </a:lnTo>
                <a:lnTo>
                  <a:pt x="57989" y="309410"/>
                </a:lnTo>
                <a:close/>
              </a:path>
              <a:path w="571500" h="473075">
                <a:moveTo>
                  <a:pt x="548260" y="211137"/>
                </a:moveTo>
                <a:lnTo>
                  <a:pt x="511717" y="248343"/>
                </a:lnTo>
                <a:lnTo>
                  <a:pt x="473970" y="278093"/>
                </a:lnTo>
                <a:lnTo>
                  <a:pt x="432557" y="303290"/>
                </a:lnTo>
                <a:lnTo>
                  <a:pt x="387571" y="323878"/>
                </a:lnTo>
                <a:lnTo>
                  <a:pt x="339103" y="339801"/>
                </a:lnTo>
                <a:lnTo>
                  <a:pt x="274322" y="352793"/>
                </a:lnTo>
                <a:lnTo>
                  <a:pt x="208293" y="357136"/>
                </a:lnTo>
                <a:lnTo>
                  <a:pt x="409939" y="357136"/>
                </a:lnTo>
                <a:lnTo>
                  <a:pt x="480580" y="328555"/>
                </a:lnTo>
                <a:lnTo>
                  <a:pt x="543535" y="287020"/>
                </a:lnTo>
                <a:lnTo>
                  <a:pt x="571054" y="242598"/>
                </a:lnTo>
                <a:lnTo>
                  <a:pt x="570823" y="231971"/>
                </a:lnTo>
                <a:lnTo>
                  <a:pt x="563784" y="222992"/>
                </a:lnTo>
                <a:lnTo>
                  <a:pt x="548260" y="211137"/>
                </a:lnTo>
                <a:close/>
              </a:path>
              <a:path w="571500" h="473075">
                <a:moveTo>
                  <a:pt x="394115" y="34639"/>
                </a:moveTo>
                <a:lnTo>
                  <a:pt x="351895" y="41365"/>
                </a:lnTo>
                <a:lnTo>
                  <a:pt x="314424" y="56227"/>
                </a:lnTo>
                <a:lnTo>
                  <a:pt x="281826" y="79197"/>
                </a:lnTo>
                <a:lnTo>
                  <a:pt x="247355" y="120171"/>
                </a:lnTo>
                <a:lnTo>
                  <a:pt x="223315" y="167701"/>
                </a:lnTo>
                <a:lnTo>
                  <a:pt x="207841" y="217189"/>
                </a:lnTo>
                <a:lnTo>
                  <a:pt x="199068" y="264034"/>
                </a:lnTo>
                <a:lnTo>
                  <a:pt x="195129" y="303640"/>
                </a:lnTo>
                <a:lnTo>
                  <a:pt x="194158" y="331406"/>
                </a:lnTo>
                <a:lnTo>
                  <a:pt x="229198" y="331175"/>
                </a:lnTo>
                <a:lnTo>
                  <a:pt x="298464" y="323092"/>
                </a:lnTo>
                <a:lnTo>
                  <a:pt x="378068" y="300268"/>
                </a:lnTo>
                <a:lnTo>
                  <a:pt x="420372" y="280934"/>
                </a:lnTo>
                <a:lnTo>
                  <a:pt x="459288" y="257290"/>
                </a:lnTo>
                <a:lnTo>
                  <a:pt x="494728" y="229388"/>
                </a:lnTo>
                <a:lnTo>
                  <a:pt x="526606" y="197281"/>
                </a:lnTo>
                <a:lnTo>
                  <a:pt x="533197" y="189496"/>
                </a:lnTo>
                <a:lnTo>
                  <a:pt x="532664" y="185648"/>
                </a:lnTo>
                <a:lnTo>
                  <a:pt x="532258" y="182346"/>
                </a:lnTo>
                <a:lnTo>
                  <a:pt x="519156" y="140205"/>
                </a:lnTo>
                <a:lnTo>
                  <a:pt x="499975" y="100576"/>
                </a:lnTo>
                <a:lnTo>
                  <a:pt x="463672" y="54466"/>
                </a:lnTo>
                <a:lnTo>
                  <a:pt x="440957" y="36080"/>
                </a:lnTo>
                <a:lnTo>
                  <a:pt x="394115" y="34639"/>
                </a:lnTo>
                <a:close/>
              </a:path>
              <a:path w="571500" h="473075">
                <a:moveTo>
                  <a:pt x="328575" y="0"/>
                </a:moveTo>
                <a:lnTo>
                  <a:pt x="270014" y="16275"/>
                </a:lnTo>
                <a:lnTo>
                  <a:pt x="219825" y="46837"/>
                </a:lnTo>
                <a:lnTo>
                  <a:pt x="177684" y="92341"/>
                </a:lnTo>
                <a:lnTo>
                  <a:pt x="147841" y="144717"/>
                </a:lnTo>
                <a:lnTo>
                  <a:pt x="128175" y="198480"/>
                </a:lnTo>
                <a:lnTo>
                  <a:pt x="116566" y="248143"/>
                </a:lnTo>
                <a:lnTo>
                  <a:pt x="110891" y="288223"/>
                </a:lnTo>
                <a:lnTo>
                  <a:pt x="109030" y="313232"/>
                </a:lnTo>
                <a:lnTo>
                  <a:pt x="122614" y="318985"/>
                </a:lnTo>
                <a:lnTo>
                  <a:pt x="137091" y="323651"/>
                </a:lnTo>
                <a:lnTo>
                  <a:pt x="152453" y="327229"/>
                </a:lnTo>
                <a:lnTo>
                  <a:pt x="168695" y="329717"/>
                </a:lnTo>
                <a:lnTo>
                  <a:pt x="169089" y="313232"/>
                </a:lnTo>
                <a:lnTo>
                  <a:pt x="170385" y="291807"/>
                </a:lnTo>
                <a:lnTo>
                  <a:pt x="177382" y="237972"/>
                </a:lnTo>
                <a:lnTo>
                  <a:pt x="190953" y="182891"/>
                </a:lnTo>
                <a:lnTo>
                  <a:pt x="210260" y="134496"/>
                </a:lnTo>
                <a:lnTo>
                  <a:pt x="234994" y="93411"/>
                </a:lnTo>
                <a:lnTo>
                  <a:pt x="264846" y="60261"/>
                </a:lnTo>
                <a:lnTo>
                  <a:pt x="318034" y="26227"/>
                </a:lnTo>
                <a:lnTo>
                  <a:pt x="381318" y="10185"/>
                </a:lnTo>
                <a:lnTo>
                  <a:pt x="368559" y="6941"/>
                </a:lnTo>
                <a:lnTo>
                  <a:pt x="355432" y="4125"/>
                </a:lnTo>
                <a:lnTo>
                  <a:pt x="342063" y="1793"/>
                </a:lnTo>
                <a:lnTo>
                  <a:pt x="328575" y="0"/>
                </a:lnTo>
                <a:close/>
              </a:path>
              <a:path w="571500" h="473075">
                <a:moveTo>
                  <a:pt x="217501" y="16649"/>
                </a:moveTo>
                <a:lnTo>
                  <a:pt x="180366" y="39103"/>
                </a:lnTo>
                <a:lnTo>
                  <a:pt x="134010" y="82816"/>
                </a:lnTo>
                <a:lnTo>
                  <a:pt x="99111" y="136131"/>
                </a:lnTo>
                <a:lnTo>
                  <a:pt x="84533" y="171494"/>
                </a:lnTo>
                <a:lnTo>
                  <a:pt x="74797" y="208343"/>
                </a:lnTo>
                <a:lnTo>
                  <a:pt x="69529" y="246145"/>
                </a:lnTo>
                <a:lnTo>
                  <a:pt x="68352" y="284365"/>
                </a:lnTo>
                <a:lnTo>
                  <a:pt x="73356" y="289433"/>
                </a:lnTo>
                <a:lnTo>
                  <a:pt x="78703" y="294093"/>
                </a:lnTo>
                <a:lnTo>
                  <a:pt x="84392" y="298361"/>
                </a:lnTo>
                <a:lnTo>
                  <a:pt x="85946" y="281466"/>
                </a:lnTo>
                <a:lnTo>
                  <a:pt x="88624" y="260656"/>
                </a:lnTo>
                <a:lnTo>
                  <a:pt x="98591" y="210159"/>
                </a:lnTo>
                <a:lnTo>
                  <a:pt x="116436" y="153718"/>
                </a:lnTo>
                <a:lnTo>
                  <a:pt x="140144" y="103981"/>
                </a:lnTo>
                <a:lnTo>
                  <a:pt x="169344" y="61587"/>
                </a:lnTo>
                <a:lnTo>
                  <a:pt x="203671" y="27178"/>
                </a:lnTo>
                <a:lnTo>
                  <a:pt x="212789" y="19989"/>
                </a:lnTo>
                <a:lnTo>
                  <a:pt x="217501" y="166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05869"/>
            <a:ext cx="7366000" cy="188513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Occupational </a:t>
            </a:r>
            <a:br>
              <a:rPr lang="en-US" dirty="0"/>
            </a:br>
            <a:r>
              <a:rPr lang="en-US" dirty="0"/>
              <a:t>carcinogens</a:t>
            </a:r>
          </a:p>
        </p:txBody>
      </p:sp>
    </p:spTree>
    <p:extLst>
      <p:ext uri="{BB962C8B-B14F-4D97-AF65-F5344CB8AC3E}">
        <p14:creationId xmlns:p14="http://schemas.microsoft.com/office/powerpoint/2010/main" val="12928317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673150"/>
            <a:ext cx="6019800" cy="784830"/>
          </a:xfrm>
        </p:spPr>
        <p:txBody>
          <a:bodyPr/>
          <a:lstStyle/>
          <a:p>
            <a:pPr algn="l"/>
            <a:r>
              <a:rPr lang="en-US" dirty="0"/>
              <a:t>Hierarchy </a:t>
            </a:r>
            <a:r>
              <a:rPr lang="en-US" spc="-5" dirty="0"/>
              <a:t>of </a:t>
            </a:r>
            <a:r>
              <a:rPr lang="en-US" dirty="0"/>
              <a:t>Controls </a:t>
            </a:r>
            <a:r>
              <a:rPr lang="en-US" spc="-5" dirty="0"/>
              <a:t>used to protect </a:t>
            </a:r>
            <a:r>
              <a:rPr lang="en-US" dirty="0"/>
              <a:t>workers from </a:t>
            </a:r>
            <a:r>
              <a:rPr lang="en-US" spc="-5" dirty="0"/>
              <a:t>exposures to </a:t>
            </a:r>
            <a:r>
              <a:rPr lang="en-US" dirty="0"/>
              <a:t>hazardous</a:t>
            </a:r>
            <a:r>
              <a:rPr lang="en-US" spc="-50" dirty="0"/>
              <a:t> </a:t>
            </a:r>
            <a:r>
              <a:rPr lang="en-US" spc="-5" dirty="0"/>
              <a:t>substances</a:t>
            </a:r>
            <a:endParaRPr lang="en-US" dirty="0"/>
          </a:p>
          <a:p>
            <a:endParaRPr lang="en-US" dirty="0"/>
          </a:p>
        </p:txBody>
      </p:sp>
      <p:sp>
        <p:nvSpPr>
          <p:cNvPr id="4" name="object 7"/>
          <p:cNvSpPr/>
          <p:nvPr/>
        </p:nvSpPr>
        <p:spPr>
          <a:xfrm>
            <a:off x="1895144" y="1865376"/>
            <a:ext cx="5353723" cy="3703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8"/>
          <p:cNvSpPr txBox="1"/>
          <p:nvPr/>
        </p:nvSpPr>
        <p:spPr>
          <a:xfrm>
            <a:off x="673084" y="6305721"/>
            <a:ext cx="395986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dirty="0">
                <a:solidFill>
                  <a:srgbClr val="636466"/>
                </a:solidFill>
                <a:latin typeface="Arial"/>
                <a:cs typeface="Arial"/>
              </a:rPr>
              <a:t>Source: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Available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public use without permission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from</a:t>
            </a:r>
            <a:r>
              <a:rPr sz="800" spc="-8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cdc.gov/niosh/topics/hierarchy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6" name="object 9"/>
          <p:cNvSpPr txBox="1"/>
          <p:nvPr/>
        </p:nvSpPr>
        <p:spPr>
          <a:xfrm>
            <a:off x="193431" y="6572218"/>
            <a:ext cx="13843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32</a:t>
            </a:r>
            <a:endParaRPr sz="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5423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457200"/>
            <a:ext cx="6019800" cy="1046440"/>
          </a:xfrm>
        </p:spPr>
        <p:txBody>
          <a:bodyPr/>
          <a:lstStyle/>
          <a:p>
            <a:pPr algn="l"/>
            <a:r>
              <a:rPr lang="en-US" dirty="0"/>
              <a:t>Amount </a:t>
            </a:r>
            <a:r>
              <a:rPr lang="en-US" spc="-5" dirty="0"/>
              <a:t>of formaldehyde used </a:t>
            </a:r>
            <a:r>
              <a:rPr lang="en-US" dirty="0"/>
              <a:t>(in </a:t>
            </a:r>
            <a:r>
              <a:rPr lang="en-US" spc="-5" dirty="0" err="1"/>
              <a:t>tonnes</a:t>
            </a:r>
            <a:r>
              <a:rPr lang="en-US" spc="-5" dirty="0"/>
              <a:t>) </a:t>
            </a:r>
            <a:r>
              <a:rPr lang="en-US" dirty="0"/>
              <a:t>and number </a:t>
            </a:r>
            <a:r>
              <a:rPr lang="en-US" spc="-5" dirty="0"/>
              <a:t>of employees working </a:t>
            </a:r>
            <a:r>
              <a:rPr lang="en-US" dirty="0"/>
              <a:t>at </a:t>
            </a:r>
            <a:r>
              <a:rPr lang="en-US" spc="-5" dirty="0"/>
              <a:t>facilities using formaldehyde </a:t>
            </a:r>
            <a:r>
              <a:rPr lang="en-US" dirty="0"/>
              <a:t>in </a:t>
            </a:r>
            <a:r>
              <a:rPr lang="en-US" spc="-5" dirty="0"/>
              <a:t>Ontario, by </a:t>
            </a:r>
            <a:r>
              <a:rPr lang="en-US" dirty="0"/>
              <a:t>industry,</a:t>
            </a:r>
            <a:r>
              <a:rPr lang="en-US" spc="-95" dirty="0"/>
              <a:t> </a:t>
            </a:r>
            <a:r>
              <a:rPr lang="en-US" dirty="0"/>
              <a:t>2013</a:t>
            </a:r>
          </a:p>
          <a:p>
            <a:endParaRPr lang="en-US" dirty="0"/>
          </a:p>
        </p:txBody>
      </p:sp>
      <p:sp>
        <p:nvSpPr>
          <p:cNvPr id="3" name="object 6"/>
          <p:cNvSpPr txBox="1"/>
          <p:nvPr/>
        </p:nvSpPr>
        <p:spPr>
          <a:xfrm>
            <a:off x="673084" y="5899962"/>
            <a:ext cx="7805420" cy="6712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dirty="0">
                <a:solidFill>
                  <a:srgbClr val="636466"/>
                </a:solidFill>
                <a:latin typeface="Arial"/>
                <a:cs typeface="Arial"/>
              </a:rPr>
              <a:t>Source: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Ontario </a:t>
            </a:r>
            <a:r>
              <a:rPr sz="800" spc="-20" dirty="0">
                <a:solidFill>
                  <a:srgbClr val="636466"/>
                </a:solidFill>
                <a:latin typeface="Arial"/>
                <a:cs typeface="Arial"/>
              </a:rPr>
              <a:t>Toxics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Reduction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Program,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2013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(Ministry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of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the Environment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and Climate</a:t>
            </a:r>
            <a:r>
              <a:rPr sz="800" spc="-6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Change)</a:t>
            </a:r>
            <a:endParaRPr sz="800" dirty="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spcBef>
                <a:spcPts val="140"/>
              </a:spcBef>
            </a:pPr>
            <a:r>
              <a:rPr sz="800" b="1" spc="-5" dirty="0">
                <a:solidFill>
                  <a:srgbClr val="636466"/>
                </a:solidFill>
                <a:latin typeface="Arial"/>
                <a:cs typeface="Arial"/>
              </a:rPr>
              <a:t>Notes: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Excludes facilities that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are exempt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from the Ontario </a:t>
            </a:r>
            <a:r>
              <a:rPr sz="800" spc="-20" dirty="0">
                <a:solidFill>
                  <a:srgbClr val="636466"/>
                </a:solidFill>
                <a:latin typeface="Arial"/>
                <a:cs typeface="Arial"/>
              </a:rPr>
              <a:t>Toxics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Reduction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Program (i.e.,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use or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release formaldehyde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in quantities below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legislated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thresholds).  Formaldehyde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use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(tonnes):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estimated by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selecting the mid-point value for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each facility’s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reported range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of use,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summing these values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across all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facilities for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each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sector</a:t>
            </a:r>
            <a:r>
              <a:rPr sz="800" spc="-3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and</a:t>
            </a:r>
            <a:r>
              <a:rPr lang="en-CA" sz="800" spc="-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lang="en-CA" sz="800" dirty="0">
                <a:solidFill>
                  <a:srgbClr val="636466"/>
                </a:solidFill>
                <a:latin typeface="Arial"/>
                <a:cs typeface="Arial"/>
              </a:rPr>
              <a:t>rounding to the </a:t>
            </a:r>
            <a:r>
              <a:rPr lang="en-CA" sz="800" spc="-5" dirty="0">
                <a:solidFill>
                  <a:srgbClr val="636466"/>
                </a:solidFill>
                <a:latin typeface="Arial"/>
                <a:cs typeface="Arial"/>
              </a:rPr>
              <a:t>nearest</a:t>
            </a:r>
            <a:r>
              <a:rPr lang="en-CA" sz="800" spc="-11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lang="en-CA" sz="800" spc="-5" dirty="0">
                <a:solidFill>
                  <a:srgbClr val="636466"/>
                </a:solidFill>
                <a:latin typeface="Arial"/>
                <a:cs typeface="Arial"/>
              </a:rPr>
              <a:t>10.</a:t>
            </a:r>
            <a:endParaRPr lang="en-CA" sz="800" dirty="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spcBef>
                <a:spcPts val="140"/>
              </a:spcBef>
            </a:pPr>
            <a:endParaRPr sz="800" dirty="0">
              <a:latin typeface="Arial"/>
              <a:cs typeface="Arial"/>
            </a:endParaRPr>
          </a:p>
        </p:txBody>
      </p:sp>
      <p:sp>
        <p:nvSpPr>
          <p:cNvPr id="4" name="object 8"/>
          <p:cNvSpPr/>
          <p:nvPr/>
        </p:nvSpPr>
        <p:spPr>
          <a:xfrm>
            <a:off x="684306" y="1865376"/>
            <a:ext cx="7888193" cy="19852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0"/>
          <p:cNvSpPr txBox="1"/>
          <p:nvPr/>
        </p:nvSpPr>
        <p:spPr>
          <a:xfrm>
            <a:off x="193431" y="6572218"/>
            <a:ext cx="13843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33</a:t>
            </a:r>
            <a:endParaRPr sz="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31231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673150"/>
            <a:ext cx="6019800" cy="784830"/>
          </a:xfrm>
        </p:spPr>
        <p:txBody>
          <a:bodyPr/>
          <a:lstStyle/>
          <a:p>
            <a:pPr algn="l"/>
            <a:r>
              <a:rPr lang="en-US" dirty="0"/>
              <a:t>Amount </a:t>
            </a:r>
            <a:r>
              <a:rPr lang="en-US" spc="-5" dirty="0"/>
              <a:t>of </a:t>
            </a:r>
            <a:r>
              <a:rPr lang="en-US" dirty="0"/>
              <a:t>nickel </a:t>
            </a:r>
            <a:r>
              <a:rPr lang="en-US" spc="-5" dirty="0"/>
              <a:t>used </a:t>
            </a:r>
            <a:r>
              <a:rPr lang="en-US" dirty="0"/>
              <a:t>(in </a:t>
            </a:r>
            <a:r>
              <a:rPr lang="en-US" spc="-5" dirty="0" err="1"/>
              <a:t>tonnes</a:t>
            </a:r>
            <a:r>
              <a:rPr lang="en-US" spc="-5" dirty="0"/>
              <a:t>) </a:t>
            </a:r>
            <a:r>
              <a:rPr lang="en-US" dirty="0"/>
              <a:t>and number </a:t>
            </a:r>
            <a:r>
              <a:rPr lang="en-US" spc="-5" dirty="0"/>
              <a:t>of employees </a:t>
            </a:r>
            <a:r>
              <a:rPr lang="en-US" dirty="0"/>
              <a:t>working </a:t>
            </a:r>
            <a:r>
              <a:rPr lang="en-US" spc="-5" dirty="0"/>
              <a:t>at facilities using </a:t>
            </a:r>
            <a:r>
              <a:rPr lang="en-US" dirty="0"/>
              <a:t>nickel in Ontario, </a:t>
            </a:r>
            <a:r>
              <a:rPr lang="en-US" spc="-5" dirty="0"/>
              <a:t>by </a:t>
            </a:r>
            <a:r>
              <a:rPr lang="en-US" dirty="0"/>
              <a:t>industry,</a:t>
            </a:r>
            <a:r>
              <a:rPr lang="en-US" spc="-30" dirty="0"/>
              <a:t> </a:t>
            </a:r>
            <a:r>
              <a:rPr lang="en-US" dirty="0"/>
              <a:t>2013</a:t>
            </a:r>
          </a:p>
          <a:p>
            <a:endParaRPr lang="en-US" dirty="0"/>
          </a:p>
        </p:txBody>
      </p:sp>
      <p:sp>
        <p:nvSpPr>
          <p:cNvPr id="3" name="object 7"/>
          <p:cNvSpPr txBox="1"/>
          <p:nvPr/>
        </p:nvSpPr>
        <p:spPr>
          <a:xfrm>
            <a:off x="673100" y="5899962"/>
            <a:ext cx="7856220" cy="6488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dirty="0">
                <a:solidFill>
                  <a:srgbClr val="636466"/>
                </a:solidFill>
                <a:latin typeface="Arial"/>
                <a:cs typeface="Arial"/>
              </a:rPr>
              <a:t>Source: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Ontario </a:t>
            </a:r>
            <a:r>
              <a:rPr sz="800" spc="-20" dirty="0">
                <a:solidFill>
                  <a:srgbClr val="636466"/>
                </a:solidFill>
                <a:latin typeface="Arial"/>
                <a:cs typeface="Arial"/>
              </a:rPr>
              <a:t>Toxics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Reduction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Program,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2013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(Ministry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of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the Environment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and Climate</a:t>
            </a:r>
            <a:r>
              <a:rPr sz="800" spc="-6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Change)</a:t>
            </a:r>
            <a:endParaRPr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800" b="1" spc="-5" dirty="0">
                <a:solidFill>
                  <a:srgbClr val="636466"/>
                </a:solidFill>
                <a:latin typeface="Arial"/>
                <a:cs typeface="Arial"/>
              </a:rPr>
              <a:t>Notes: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Excludes facilities that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are exempt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from the Ontario </a:t>
            </a:r>
            <a:r>
              <a:rPr sz="800" spc="-20" dirty="0">
                <a:solidFill>
                  <a:srgbClr val="636466"/>
                </a:solidFill>
                <a:latin typeface="Arial"/>
                <a:cs typeface="Arial"/>
              </a:rPr>
              <a:t>Toxics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Reduction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Program (i.e.,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use or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release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nickel in quantities below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legislated</a:t>
            </a:r>
            <a:r>
              <a:rPr sz="800" spc="-2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thresholds).</a:t>
            </a:r>
            <a:endParaRPr sz="800" dirty="0">
              <a:latin typeface="Arial"/>
              <a:cs typeface="Arial"/>
            </a:endParaRPr>
          </a:p>
          <a:p>
            <a:pPr marL="12700">
              <a:spcBef>
                <a:spcPts val="40"/>
              </a:spcBef>
            </a:pP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Nickel use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(tonnes):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estimated by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selecting the mid-point value for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each facility’s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reported range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of use,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summing these values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across all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facilities for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each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sector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and</a:t>
            </a:r>
            <a:r>
              <a:rPr sz="800" spc="-1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rounding</a:t>
            </a:r>
            <a:r>
              <a:rPr lang="en-CA" sz="800" dirty="0">
                <a:solidFill>
                  <a:srgbClr val="636466"/>
                </a:solidFill>
                <a:latin typeface="Arial"/>
                <a:cs typeface="Arial"/>
              </a:rPr>
              <a:t> to the </a:t>
            </a:r>
            <a:r>
              <a:rPr lang="en-CA" sz="800" spc="-5" dirty="0">
                <a:solidFill>
                  <a:srgbClr val="636466"/>
                </a:solidFill>
                <a:latin typeface="Arial"/>
                <a:cs typeface="Arial"/>
              </a:rPr>
              <a:t>nearest</a:t>
            </a:r>
            <a:r>
              <a:rPr lang="en-CA" sz="800" spc="-10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lang="en-CA" sz="800" spc="-5" dirty="0">
                <a:solidFill>
                  <a:srgbClr val="636466"/>
                </a:solidFill>
                <a:latin typeface="Arial"/>
                <a:cs typeface="Arial"/>
              </a:rPr>
              <a:t>10.</a:t>
            </a:r>
            <a:endParaRPr lang="en-CA"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endParaRPr sz="800" dirty="0">
              <a:latin typeface="Arial"/>
              <a:cs typeface="Arial"/>
            </a:endParaRPr>
          </a:p>
        </p:txBody>
      </p:sp>
      <p:sp>
        <p:nvSpPr>
          <p:cNvPr id="4" name="object 8"/>
          <p:cNvSpPr/>
          <p:nvPr/>
        </p:nvSpPr>
        <p:spPr>
          <a:xfrm>
            <a:off x="686320" y="1865376"/>
            <a:ext cx="7886178" cy="31548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0"/>
          <p:cNvSpPr txBox="1">
            <a:spLocks noGrp="1"/>
          </p:cNvSpPr>
          <p:nvPr>
            <p:ph type="sldNum" sz="quarter" idx="4294967295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910"/>
              </a:lnSpc>
            </a:pPr>
            <a:fld id="{81D60167-4931-47E6-BA6A-407CBD079E47}" type="slidenum">
              <a:rPr dirty="0"/>
              <a:t>34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84564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572500" cy="1371600"/>
          </a:xfrm>
          <a:custGeom>
            <a:avLst/>
            <a:gdLst/>
            <a:ahLst/>
            <a:cxnLst/>
            <a:rect l="l" t="t" r="r" b="b"/>
            <a:pathLst>
              <a:path w="8572500" h="1371600">
                <a:moveTo>
                  <a:pt x="8572500" y="0"/>
                </a:moveTo>
                <a:lnTo>
                  <a:pt x="0" y="0"/>
                </a:lnTo>
                <a:lnTo>
                  <a:pt x="0" y="1371600"/>
                </a:lnTo>
                <a:lnTo>
                  <a:pt x="8197538" y="1371085"/>
                </a:lnTo>
                <a:lnTo>
                  <a:pt x="8256624" y="1369864"/>
                </a:lnTo>
                <a:lnTo>
                  <a:pt x="8309152" y="1367485"/>
                </a:lnTo>
                <a:lnTo>
                  <a:pt x="8355508" y="1363563"/>
                </a:lnTo>
                <a:lnTo>
                  <a:pt x="8396077" y="1357712"/>
                </a:lnTo>
                <a:lnTo>
                  <a:pt x="8461400" y="1338681"/>
                </a:lnTo>
                <a:lnTo>
                  <a:pt x="8508206" y="1307306"/>
                </a:lnTo>
                <a:lnTo>
                  <a:pt x="8539581" y="1260500"/>
                </a:lnTo>
                <a:lnTo>
                  <a:pt x="8558612" y="1195177"/>
                </a:lnTo>
                <a:lnTo>
                  <a:pt x="8564463" y="1154608"/>
                </a:lnTo>
                <a:lnTo>
                  <a:pt x="8568385" y="1108252"/>
                </a:lnTo>
                <a:lnTo>
                  <a:pt x="8570764" y="1055724"/>
                </a:lnTo>
                <a:lnTo>
                  <a:pt x="8571985" y="996638"/>
                </a:lnTo>
                <a:lnTo>
                  <a:pt x="8572435" y="930609"/>
                </a:lnTo>
                <a:lnTo>
                  <a:pt x="8572500" y="0"/>
                </a:lnTo>
                <a:close/>
              </a:path>
            </a:pathLst>
          </a:custGeom>
          <a:solidFill>
            <a:srgbClr val="E9ED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16870" y="498106"/>
            <a:ext cx="630555" cy="630555"/>
          </a:xfrm>
          <a:custGeom>
            <a:avLst/>
            <a:gdLst/>
            <a:ahLst/>
            <a:cxnLst/>
            <a:rect l="l" t="t" r="r" b="b"/>
            <a:pathLst>
              <a:path w="630554" h="630555">
                <a:moveTo>
                  <a:pt x="538233" y="538229"/>
                </a:moveTo>
                <a:lnTo>
                  <a:pt x="502820" y="568801"/>
                </a:lnTo>
                <a:lnTo>
                  <a:pt x="464299" y="593258"/>
                </a:lnTo>
                <a:lnTo>
                  <a:pt x="423361" y="611601"/>
                </a:lnTo>
                <a:lnTo>
                  <a:pt x="380697" y="623829"/>
                </a:lnTo>
                <a:lnTo>
                  <a:pt x="336996" y="629943"/>
                </a:lnTo>
                <a:lnTo>
                  <a:pt x="292950" y="629943"/>
                </a:lnTo>
                <a:lnTo>
                  <a:pt x="249249" y="623829"/>
                </a:lnTo>
                <a:lnTo>
                  <a:pt x="206585" y="611601"/>
                </a:lnTo>
                <a:lnTo>
                  <a:pt x="165647" y="593258"/>
                </a:lnTo>
                <a:lnTo>
                  <a:pt x="127126" y="568801"/>
                </a:lnTo>
                <a:lnTo>
                  <a:pt x="91713" y="538229"/>
                </a:lnTo>
                <a:lnTo>
                  <a:pt x="61142" y="502817"/>
                </a:lnTo>
                <a:lnTo>
                  <a:pt x="36685" y="464297"/>
                </a:lnTo>
                <a:lnTo>
                  <a:pt x="18342" y="423360"/>
                </a:lnTo>
                <a:lnTo>
                  <a:pt x="6114" y="380697"/>
                </a:lnTo>
                <a:lnTo>
                  <a:pt x="0" y="336998"/>
                </a:lnTo>
                <a:lnTo>
                  <a:pt x="0" y="292954"/>
                </a:lnTo>
                <a:lnTo>
                  <a:pt x="6114" y="249255"/>
                </a:lnTo>
                <a:lnTo>
                  <a:pt x="18342" y="206592"/>
                </a:lnTo>
                <a:lnTo>
                  <a:pt x="36685" y="165655"/>
                </a:lnTo>
                <a:lnTo>
                  <a:pt x="61142" y="127135"/>
                </a:lnTo>
                <a:lnTo>
                  <a:pt x="91713" y="91723"/>
                </a:lnTo>
                <a:lnTo>
                  <a:pt x="127126" y="61148"/>
                </a:lnTo>
                <a:lnTo>
                  <a:pt x="165647" y="36689"/>
                </a:lnTo>
                <a:lnTo>
                  <a:pt x="206585" y="18344"/>
                </a:lnTo>
                <a:lnTo>
                  <a:pt x="249249" y="6114"/>
                </a:lnTo>
                <a:lnTo>
                  <a:pt x="292950" y="0"/>
                </a:lnTo>
                <a:lnTo>
                  <a:pt x="336996" y="0"/>
                </a:lnTo>
                <a:lnTo>
                  <a:pt x="380697" y="6114"/>
                </a:lnTo>
                <a:lnTo>
                  <a:pt x="423361" y="18344"/>
                </a:lnTo>
                <a:lnTo>
                  <a:pt x="464299" y="36689"/>
                </a:lnTo>
                <a:lnTo>
                  <a:pt x="502820" y="61148"/>
                </a:lnTo>
                <a:lnTo>
                  <a:pt x="538233" y="91723"/>
                </a:lnTo>
                <a:lnTo>
                  <a:pt x="568804" y="127135"/>
                </a:lnTo>
                <a:lnTo>
                  <a:pt x="593261" y="165655"/>
                </a:lnTo>
                <a:lnTo>
                  <a:pt x="611604" y="206592"/>
                </a:lnTo>
                <a:lnTo>
                  <a:pt x="623832" y="249255"/>
                </a:lnTo>
                <a:lnTo>
                  <a:pt x="629947" y="292954"/>
                </a:lnTo>
                <a:lnTo>
                  <a:pt x="629947" y="336998"/>
                </a:lnTo>
                <a:lnTo>
                  <a:pt x="623832" y="380697"/>
                </a:lnTo>
                <a:lnTo>
                  <a:pt x="611604" y="423360"/>
                </a:lnTo>
                <a:lnTo>
                  <a:pt x="593261" y="464297"/>
                </a:lnTo>
                <a:lnTo>
                  <a:pt x="568804" y="502817"/>
                </a:lnTo>
                <a:lnTo>
                  <a:pt x="538233" y="538229"/>
                </a:lnTo>
              </a:path>
            </a:pathLst>
          </a:custGeom>
          <a:ln w="23037">
            <a:solidFill>
              <a:srgbClr val="7399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20025" y="625881"/>
            <a:ext cx="456565" cy="377190"/>
          </a:xfrm>
          <a:custGeom>
            <a:avLst/>
            <a:gdLst/>
            <a:ahLst/>
            <a:cxnLst/>
            <a:rect l="l" t="t" r="r" b="b"/>
            <a:pathLst>
              <a:path w="456565" h="377190">
                <a:moveTo>
                  <a:pt x="46354" y="247281"/>
                </a:moveTo>
                <a:lnTo>
                  <a:pt x="28999" y="263959"/>
                </a:lnTo>
                <a:lnTo>
                  <a:pt x="10900" y="284881"/>
                </a:lnTo>
                <a:lnTo>
                  <a:pt x="0" y="305187"/>
                </a:lnTo>
                <a:lnTo>
                  <a:pt x="4240" y="320014"/>
                </a:lnTo>
                <a:lnTo>
                  <a:pt x="69764" y="359680"/>
                </a:lnTo>
                <a:lnTo>
                  <a:pt x="108993" y="376786"/>
                </a:lnTo>
                <a:lnTo>
                  <a:pt x="137578" y="374828"/>
                </a:lnTo>
                <a:lnTo>
                  <a:pt x="171169" y="357301"/>
                </a:lnTo>
                <a:lnTo>
                  <a:pt x="208499" y="334885"/>
                </a:lnTo>
                <a:lnTo>
                  <a:pt x="247129" y="316141"/>
                </a:lnTo>
                <a:lnTo>
                  <a:pt x="286953" y="299987"/>
                </a:lnTo>
                <a:lnTo>
                  <a:pt x="327613" y="285432"/>
                </a:lnTo>
                <a:lnTo>
                  <a:pt x="160374" y="285432"/>
                </a:lnTo>
                <a:lnTo>
                  <a:pt x="118350" y="281566"/>
                </a:lnTo>
                <a:lnTo>
                  <a:pt x="67279" y="262591"/>
                </a:lnTo>
                <a:lnTo>
                  <a:pt x="46354" y="247281"/>
                </a:lnTo>
                <a:close/>
              </a:path>
              <a:path w="456565" h="377190">
                <a:moveTo>
                  <a:pt x="438199" y="168744"/>
                </a:moveTo>
                <a:lnTo>
                  <a:pt x="401728" y="204757"/>
                </a:lnTo>
                <a:lnTo>
                  <a:pt x="362631" y="232781"/>
                </a:lnTo>
                <a:lnTo>
                  <a:pt x="319015" y="255085"/>
                </a:lnTo>
                <a:lnTo>
                  <a:pt x="271029" y="271576"/>
                </a:lnTo>
                <a:lnTo>
                  <a:pt x="219254" y="281962"/>
                </a:lnTo>
                <a:lnTo>
                  <a:pt x="166470" y="285432"/>
                </a:lnTo>
                <a:lnTo>
                  <a:pt x="327613" y="285432"/>
                </a:lnTo>
                <a:lnTo>
                  <a:pt x="384100" y="262591"/>
                </a:lnTo>
                <a:lnTo>
                  <a:pt x="434415" y="229400"/>
                </a:lnTo>
                <a:lnTo>
                  <a:pt x="456407" y="193894"/>
                </a:lnTo>
                <a:lnTo>
                  <a:pt x="456225" y="185397"/>
                </a:lnTo>
                <a:lnTo>
                  <a:pt x="450603" y="178220"/>
                </a:lnTo>
                <a:lnTo>
                  <a:pt x="438199" y="168744"/>
                </a:lnTo>
                <a:close/>
              </a:path>
              <a:path w="456565" h="377190">
                <a:moveTo>
                  <a:pt x="314991" y="27685"/>
                </a:moveTo>
                <a:lnTo>
                  <a:pt x="251298" y="44943"/>
                </a:lnTo>
                <a:lnTo>
                  <a:pt x="193230" y="103345"/>
                </a:lnTo>
                <a:lnTo>
                  <a:pt x="172792" y="149873"/>
                </a:lnTo>
                <a:lnTo>
                  <a:pt x="161356" y="196540"/>
                </a:lnTo>
                <a:lnTo>
                  <a:pt x="156344" y="236991"/>
                </a:lnTo>
                <a:lnTo>
                  <a:pt x="155180" y="264871"/>
                </a:lnTo>
                <a:lnTo>
                  <a:pt x="183180" y="264685"/>
                </a:lnTo>
                <a:lnTo>
                  <a:pt x="238537" y="258222"/>
                </a:lnTo>
                <a:lnTo>
                  <a:pt x="310870" y="236437"/>
                </a:lnTo>
                <a:lnTo>
                  <a:pt x="351876" y="215503"/>
                </a:lnTo>
                <a:lnTo>
                  <a:pt x="388593" y="189220"/>
                </a:lnTo>
                <a:lnTo>
                  <a:pt x="420889" y="157670"/>
                </a:lnTo>
                <a:lnTo>
                  <a:pt x="426147" y="151434"/>
                </a:lnTo>
                <a:lnTo>
                  <a:pt x="425728" y="148374"/>
                </a:lnTo>
                <a:lnTo>
                  <a:pt x="425398" y="145732"/>
                </a:lnTo>
                <a:lnTo>
                  <a:pt x="410475" y="101409"/>
                </a:lnTo>
                <a:lnTo>
                  <a:pt x="386307" y="60894"/>
                </a:lnTo>
                <a:lnTo>
                  <a:pt x="352424" y="28829"/>
                </a:lnTo>
                <a:lnTo>
                  <a:pt x="314991" y="27685"/>
                </a:lnTo>
                <a:close/>
              </a:path>
              <a:path w="456565" h="377190">
                <a:moveTo>
                  <a:pt x="262609" y="0"/>
                </a:moveTo>
                <a:lnTo>
                  <a:pt x="215802" y="12998"/>
                </a:lnTo>
                <a:lnTo>
                  <a:pt x="175690" y="37426"/>
                </a:lnTo>
                <a:lnTo>
                  <a:pt x="136512" y="81869"/>
                </a:lnTo>
                <a:lnTo>
                  <a:pt x="110996" y="132956"/>
                </a:lnTo>
                <a:lnTo>
                  <a:pt x="96213" y="183113"/>
                </a:lnTo>
                <a:lnTo>
                  <a:pt x="89241" y="224731"/>
                </a:lnTo>
                <a:lnTo>
                  <a:pt x="87133" y="250342"/>
                </a:lnTo>
                <a:lnTo>
                  <a:pt x="97996" y="254938"/>
                </a:lnTo>
                <a:lnTo>
                  <a:pt x="109568" y="258667"/>
                </a:lnTo>
                <a:lnTo>
                  <a:pt x="121845" y="261529"/>
                </a:lnTo>
                <a:lnTo>
                  <a:pt x="134822" y="263525"/>
                </a:lnTo>
                <a:lnTo>
                  <a:pt x="135136" y="250342"/>
                </a:lnTo>
                <a:lnTo>
                  <a:pt x="136171" y="233225"/>
                </a:lnTo>
                <a:lnTo>
                  <a:pt x="141769" y="190182"/>
                </a:lnTo>
                <a:lnTo>
                  <a:pt x="152617" y="146161"/>
                </a:lnTo>
                <a:lnTo>
                  <a:pt x="168046" y="107488"/>
                </a:lnTo>
                <a:lnTo>
                  <a:pt x="187812" y="74655"/>
                </a:lnTo>
                <a:lnTo>
                  <a:pt x="231896" y="32756"/>
                </a:lnTo>
                <a:lnTo>
                  <a:pt x="278478" y="12748"/>
                </a:lnTo>
                <a:lnTo>
                  <a:pt x="304748" y="8140"/>
                </a:lnTo>
                <a:lnTo>
                  <a:pt x="294561" y="5545"/>
                </a:lnTo>
                <a:lnTo>
                  <a:pt x="284074" y="3294"/>
                </a:lnTo>
                <a:lnTo>
                  <a:pt x="273388" y="1430"/>
                </a:lnTo>
                <a:lnTo>
                  <a:pt x="262609" y="0"/>
                </a:lnTo>
                <a:close/>
              </a:path>
              <a:path w="456565" h="377190">
                <a:moveTo>
                  <a:pt x="173823" y="13296"/>
                </a:moveTo>
                <a:lnTo>
                  <a:pt x="124584" y="47632"/>
                </a:lnTo>
                <a:lnTo>
                  <a:pt x="91903" y="86659"/>
                </a:lnTo>
                <a:lnTo>
                  <a:pt x="67559" y="137051"/>
                </a:lnTo>
                <a:lnTo>
                  <a:pt x="55570" y="196722"/>
                </a:lnTo>
                <a:lnTo>
                  <a:pt x="54621" y="227279"/>
                </a:lnTo>
                <a:lnTo>
                  <a:pt x="58634" y="231317"/>
                </a:lnTo>
                <a:lnTo>
                  <a:pt x="62902" y="235051"/>
                </a:lnTo>
                <a:lnTo>
                  <a:pt x="67448" y="238455"/>
                </a:lnTo>
                <a:lnTo>
                  <a:pt x="68719" y="224731"/>
                </a:lnTo>
                <a:lnTo>
                  <a:pt x="70830" y="208327"/>
                </a:lnTo>
                <a:lnTo>
                  <a:pt x="78802" y="167970"/>
                </a:lnTo>
                <a:lnTo>
                  <a:pt x="93057" y="122859"/>
                </a:lnTo>
                <a:lnTo>
                  <a:pt x="112001" y="83104"/>
                </a:lnTo>
                <a:lnTo>
                  <a:pt x="135339" y="49217"/>
                </a:lnTo>
                <a:lnTo>
                  <a:pt x="162774" y="21717"/>
                </a:lnTo>
                <a:lnTo>
                  <a:pt x="170064" y="15976"/>
                </a:lnTo>
                <a:lnTo>
                  <a:pt x="173823" y="13296"/>
                </a:lnTo>
                <a:close/>
              </a:path>
            </a:pathLst>
          </a:custGeom>
          <a:solidFill>
            <a:srgbClr val="7399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504940"/>
            <a:ext cx="514350" cy="233679"/>
          </a:xfrm>
          <a:custGeom>
            <a:avLst/>
            <a:gdLst/>
            <a:ahLst/>
            <a:cxnLst/>
            <a:rect l="l" t="t" r="r" b="b"/>
            <a:pathLst>
              <a:path w="514350" h="233679">
                <a:moveTo>
                  <a:pt x="450850" y="0"/>
                </a:moveTo>
                <a:lnTo>
                  <a:pt x="0" y="0"/>
                </a:lnTo>
                <a:lnTo>
                  <a:pt x="0" y="233171"/>
                </a:lnTo>
                <a:lnTo>
                  <a:pt x="450850" y="233171"/>
                </a:lnTo>
                <a:lnTo>
                  <a:pt x="487560" y="232179"/>
                </a:lnTo>
                <a:lnTo>
                  <a:pt x="506412" y="225234"/>
                </a:lnTo>
                <a:lnTo>
                  <a:pt x="513357" y="206382"/>
                </a:lnTo>
                <a:lnTo>
                  <a:pt x="514350" y="169671"/>
                </a:lnTo>
                <a:lnTo>
                  <a:pt x="514350" y="63499"/>
                </a:lnTo>
                <a:lnTo>
                  <a:pt x="513357" y="26789"/>
                </a:lnTo>
                <a:lnTo>
                  <a:pt x="506412" y="7937"/>
                </a:lnTo>
                <a:lnTo>
                  <a:pt x="487560" y="992"/>
                </a:lnTo>
                <a:lnTo>
                  <a:pt x="450850" y="0"/>
                </a:lnTo>
                <a:close/>
              </a:path>
            </a:pathLst>
          </a:custGeom>
          <a:solidFill>
            <a:srgbClr val="7399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83664" y="1764792"/>
            <a:ext cx="4389120" cy="37490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73100" y="686610"/>
            <a:ext cx="5815965" cy="5118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000"/>
              </a:lnSpc>
            </a:pPr>
            <a:r>
              <a:rPr sz="1700" dirty="0">
                <a:solidFill>
                  <a:srgbClr val="2A285F"/>
                </a:solidFill>
                <a:latin typeface="Georgia"/>
                <a:cs typeface="Georgia"/>
              </a:rPr>
              <a:t>Distribution </a:t>
            </a:r>
            <a:r>
              <a:rPr sz="1700" spc="-5" dirty="0">
                <a:solidFill>
                  <a:srgbClr val="2A285F"/>
                </a:solidFill>
                <a:latin typeface="Georgia"/>
                <a:cs typeface="Georgia"/>
              </a:rPr>
              <a:t>of occupational exposure to asbestos </a:t>
            </a:r>
            <a:r>
              <a:rPr sz="1700" dirty="0">
                <a:solidFill>
                  <a:srgbClr val="2A285F"/>
                </a:solidFill>
                <a:latin typeface="Georgia"/>
                <a:cs typeface="Georgia"/>
              </a:rPr>
              <a:t>in Ontario, </a:t>
            </a:r>
            <a:r>
              <a:rPr sz="1700" spc="-5" dirty="0">
                <a:solidFill>
                  <a:srgbClr val="2A285F"/>
                </a:solidFill>
                <a:latin typeface="Georgia"/>
                <a:cs typeface="Georgia"/>
              </a:rPr>
              <a:t>by </a:t>
            </a:r>
            <a:r>
              <a:rPr sz="1700" dirty="0">
                <a:solidFill>
                  <a:srgbClr val="2A285F"/>
                </a:solidFill>
                <a:latin typeface="Georgia"/>
                <a:cs typeface="Georgia"/>
              </a:rPr>
              <a:t>industry,</a:t>
            </a:r>
            <a:r>
              <a:rPr sz="1700" spc="-95" dirty="0">
                <a:solidFill>
                  <a:srgbClr val="2A285F"/>
                </a:solidFill>
                <a:latin typeface="Georgia"/>
                <a:cs typeface="Georgia"/>
              </a:rPr>
              <a:t> </a:t>
            </a:r>
            <a:r>
              <a:rPr sz="1700" dirty="0">
                <a:solidFill>
                  <a:srgbClr val="2A285F"/>
                </a:solidFill>
                <a:latin typeface="Georgia"/>
                <a:cs typeface="Georgia"/>
              </a:rPr>
              <a:t>2006</a:t>
            </a:r>
            <a:endParaRPr sz="1700" dirty="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3100" y="6160484"/>
            <a:ext cx="2312035" cy="27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dirty="0">
                <a:solidFill>
                  <a:srgbClr val="636466"/>
                </a:solidFill>
                <a:latin typeface="Arial"/>
                <a:cs typeface="Arial"/>
              </a:rPr>
              <a:t>Source: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eWORK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Online,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2006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(CAREX</a:t>
            </a:r>
            <a:r>
              <a:rPr sz="800" spc="-8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Canada)</a:t>
            </a:r>
            <a:endParaRPr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800" b="1" spc="-5" dirty="0">
                <a:solidFill>
                  <a:srgbClr val="636466"/>
                </a:solidFill>
                <a:latin typeface="Arial"/>
                <a:cs typeface="Arial"/>
              </a:rPr>
              <a:t>Note: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Number of employees displayed in</a:t>
            </a:r>
            <a:r>
              <a:rPr sz="800" spc="-4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brackets.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4294967295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910"/>
              </a:lnSpc>
            </a:pPr>
            <a:fld id="{81D60167-4931-47E6-BA6A-407CBD079E47}" type="slidenum">
              <a:rPr dirty="0"/>
              <a:t>35</a:t>
            </a:fld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673084" y="6572218"/>
            <a:ext cx="129603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dirty="0">
                <a:solidFill>
                  <a:srgbClr val="7399B1"/>
                </a:solidFill>
                <a:latin typeface="Arial"/>
                <a:cs typeface="Arial"/>
              </a:rPr>
              <a:t>Occupational</a:t>
            </a:r>
            <a:r>
              <a:rPr sz="800" b="1" spc="-105" dirty="0">
                <a:solidFill>
                  <a:srgbClr val="7399B1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7399B1"/>
                </a:solidFill>
                <a:latin typeface="Arial"/>
                <a:cs typeface="Arial"/>
              </a:rPr>
              <a:t>carcinogens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4294967295"/>
          </p:nvPr>
        </p:nvSpPr>
        <p:spPr>
          <a:xfrm>
            <a:off x="6724598" y="6572218"/>
            <a:ext cx="1861184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pc="-5" dirty="0"/>
              <a:t>2016 </a:t>
            </a:r>
            <a:r>
              <a:rPr dirty="0"/>
              <a:t>Prevention System Quality</a:t>
            </a:r>
            <a:r>
              <a:rPr spc="-100" dirty="0"/>
              <a:t> </a:t>
            </a:r>
            <a:r>
              <a:rPr dirty="0"/>
              <a:t>Index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3664" y="1764792"/>
            <a:ext cx="4389120" cy="37490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572500" cy="1371600"/>
          </a:xfrm>
          <a:custGeom>
            <a:avLst/>
            <a:gdLst/>
            <a:ahLst/>
            <a:cxnLst/>
            <a:rect l="l" t="t" r="r" b="b"/>
            <a:pathLst>
              <a:path w="8572500" h="1371600">
                <a:moveTo>
                  <a:pt x="8572500" y="0"/>
                </a:moveTo>
                <a:lnTo>
                  <a:pt x="0" y="0"/>
                </a:lnTo>
                <a:lnTo>
                  <a:pt x="0" y="1371600"/>
                </a:lnTo>
                <a:lnTo>
                  <a:pt x="8197538" y="1371085"/>
                </a:lnTo>
                <a:lnTo>
                  <a:pt x="8256624" y="1369864"/>
                </a:lnTo>
                <a:lnTo>
                  <a:pt x="8309152" y="1367485"/>
                </a:lnTo>
                <a:lnTo>
                  <a:pt x="8355508" y="1363563"/>
                </a:lnTo>
                <a:lnTo>
                  <a:pt x="8396077" y="1357712"/>
                </a:lnTo>
                <a:lnTo>
                  <a:pt x="8461400" y="1338681"/>
                </a:lnTo>
                <a:lnTo>
                  <a:pt x="8508206" y="1307306"/>
                </a:lnTo>
                <a:lnTo>
                  <a:pt x="8539581" y="1260500"/>
                </a:lnTo>
                <a:lnTo>
                  <a:pt x="8558612" y="1195177"/>
                </a:lnTo>
                <a:lnTo>
                  <a:pt x="8564463" y="1154608"/>
                </a:lnTo>
                <a:lnTo>
                  <a:pt x="8568385" y="1108252"/>
                </a:lnTo>
                <a:lnTo>
                  <a:pt x="8570764" y="1055724"/>
                </a:lnTo>
                <a:lnTo>
                  <a:pt x="8571985" y="996638"/>
                </a:lnTo>
                <a:lnTo>
                  <a:pt x="8572435" y="930609"/>
                </a:lnTo>
                <a:lnTo>
                  <a:pt x="8572500" y="0"/>
                </a:lnTo>
                <a:close/>
              </a:path>
            </a:pathLst>
          </a:custGeom>
          <a:solidFill>
            <a:srgbClr val="E9ED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16870" y="498106"/>
            <a:ext cx="630555" cy="630555"/>
          </a:xfrm>
          <a:custGeom>
            <a:avLst/>
            <a:gdLst/>
            <a:ahLst/>
            <a:cxnLst/>
            <a:rect l="l" t="t" r="r" b="b"/>
            <a:pathLst>
              <a:path w="630554" h="630555">
                <a:moveTo>
                  <a:pt x="538233" y="538229"/>
                </a:moveTo>
                <a:lnTo>
                  <a:pt x="502820" y="568801"/>
                </a:lnTo>
                <a:lnTo>
                  <a:pt x="464299" y="593258"/>
                </a:lnTo>
                <a:lnTo>
                  <a:pt x="423361" y="611601"/>
                </a:lnTo>
                <a:lnTo>
                  <a:pt x="380697" y="623829"/>
                </a:lnTo>
                <a:lnTo>
                  <a:pt x="336996" y="629943"/>
                </a:lnTo>
                <a:lnTo>
                  <a:pt x="292950" y="629943"/>
                </a:lnTo>
                <a:lnTo>
                  <a:pt x="249249" y="623829"/>
                </a:lnTo>
                <a:lnTo>
                  <a:pt x="206585" y="611601"/>
                </a:lnTo>
                <a:lnTo>
                  <a:pt x="165647" y="593258"/>
                </a:lnTo>
                <a:lnTo>
                  <a:pt x="127126" y="568801"/>
                </a:lnTo>
                <a:lnTo>
                  <a:pt x="91713" y="538229"/>
                </a:lnTo>
                <a:lnTo>
                  <a:pt x="61142" y="502817"/>
                </a:lnTo>
                <a:lnTo>
                  <a:pt x="36685" y="464297"/>
                </a:lnTo>
                <a:lnTo>
                  <a:pt x="18342" y="423360"/>
                </a:lnTo>
                <a:lnTo>
                  <a:pt x="6114" y="380697"/>
                </a:lnTo>
                <a:lnTo>
                  <a:pt x="0" y="336998"/>
                </a:lnTo>
                <a:lnTo>
                  <a:pt x="0" y="292954"/>
                </a:lnTo>
                <a:lnTo>
                  <a:pt x="6114" y="249255"/>
                </a:lnTo>
                <a:lnTo>
                  <a:pt x="18342" y="206592"/>
                </a:lnTo>
                <a:lnTo>
                  <a:pt x="36685" y="165655"/>
                </a:lnTo>
                <a:lnTo>
                  <a:pt x="61142" y="127135"/>
                </a:lnTo>
                <a:lnTo>
                  <a:pt x="91713" y="91723"/>
                </a:lnTo>
                <a:lnTo>
                  <a:pt x="127126" y="61148"/>
                </a:lnTo>
                <a:lnTo>
                  <a:pt x="165647" y="36689"/>
                </a:lnTo>
                <a:lnTo>
                  <a:pt x="206585" y="18344"/>
                </a:lnTo>
                <a:lnTo>
                  <a:pt x="249249" y="6114"/>
                </a:lnTo>
                <a:lnTo>
                  <a:pt x="292950" y="0"/>
                </a:lnTo>
                <a:lnTo>
                  <a:pt x="336996" y="0"/>
                </a:lnTo>
                <a:lnTo>
                  <a:pt x="380697" y="6114"/>
                </a:lnTo>
                <a:lnTo>
                  <a:pt x="423361" y="18344"/>
                </a:lnTo>
                <a:lnTo>
                  <a:pt x="464299" y="36689"/>
                </a:lnTo>
                <a:lnTo>
                  <a:pt x="502820" y="61148"/>
                </a:lnTo>
                <a:lnTo>
                  <a:pt x="538233" y="91723"/>
                </a:lnTo>
                <a:lnTo>
                  <a:pt x="568804" y="127135"/>
                </a:lnTo>
                <a:lnTo>
                  <a:pt x="593261" y="165655"/>
                </a:lnTo>
                <a:lnTo>
                  <a:pt x="611604" y="206592"/>
                </a:lnTo>
                <a:lnTo>
                  <a:pt x="623832" y="249255"/>
                </a:lnTo>
                <a:lnTo>
                  <a:pt x="629947" y="292954"/>
                </a:lnTo>
                <a:lnTo>
                  <a:pt x="629947" y="336998"/>
                </a:lnTo>
                <a:lnTo>
                  <a:pt x="623832" y="380697"/>
                </a:lnTo>
                <a:lnTo>
                  <a:pt x="611604" y="423360"/>
                </a:lnTo>
                <a:lnTo>
                  <a:pt x="593261" y="464297"/>
                </a:lnTo>
                <a:lnTo>
                  <a:pt x="568804" y="502817"/>
                </a:lnTo>
                <a:lnTo>
                  <a:pt x="538233" y="538229"/>
                </a:lnTo>
              </a:path>
            </a:pathLst>
          </a:custGeom>
          <a:ln w="23037">
            <a:solidFill>
              <a:srgbClr val="7399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20025" y="625881"/>
            <a:ext cx="456565" cy="377190"/>
          </a:xfrm>
          <a:custGeom>
            <a:avLst/>
            <a:gdLst/>
            <a:ahLst/>
            <a:cxnLst/>
            <a:rect l="l" t="t" r="r" b="b"/>
            <a:pathLst>
              <a:path w="456565" h="377190">
                <a:moveTo>
                  <a:pt x="46354" y="247281"/>
                </a:moveTo>
                <a:lnTo>
                  <a:pt x="28999" y="263959"/>
                </a:lnTo>
                <a:lnTo>
                  <a:pt x="10900" y="284881"/>
                </a:lnTo>
                <a:lnTo>
                  <a:pt x="0" y="305187"/>
                </a:lnTo>
                <a:lnTo>
                  <a:pt x="4240" y="320014"/>
                </a:lnTo>
                <a:lnTo>
                  <a:pt x="69764" y="359680"/>
                </a:lnTo>
                <a:lnTo>
                  <a:pt x="108993" y="376786"/>
                </a:lnTo>
                <a:lnTo>
                  <a:pt x="137578" y="374828"/>
                </a:lnTo>
                <a:lnTo>
                  <a:pt x="171169" y="357301"/>
                </a:lnTo>
                <a:lnTo>
                  <a:pt x="208499" y="334885"/>
                </a:lnTo>
                <a:lnTo>
                  <a:pt x="247129" y="316141"/>
                </a:lnTo>
                <a:lnTo>
                  <a:pt x="286953" y="299987"/>
                </a:lnTo>
                <a:lnTo>
                  <a:pt x="327613" y="285432"/>
                </a:lnTo>
                <a:lnTo>
                  <a:pt x="160374" y="285432"/>
                </a:lnTo>
                <a:lnTo>
                  <a:pt x="118350" y="281566"/>
                </a:lnTo>
                <a:lnTo>
                  <a:pt x="67279" y="262591"/>
                </a:lnTo>
                <a:lnTo>
                  <a:pt x="46354" y="247281"/>
                </a:lnTo>
                <a:close/>
              </a:path>
              <a:path w="456565" h="377190">
                <a:moveTo>
                  <a:pt x="438199" y="168744"/>
                </a:moveTo>
                <a:lnTo>
                  <a:pt x="401728" y="204757"/>
                </a:lnTo>
                <a:lnTo>
                  <a:pt x="362631" y="232781"/>
                </a:lnTo>
                <a:lnTo>
                  <a:pt x="319015" y="255085"/>
                </a:lnTo>
                <a:lnTo>
                  <a:pt x="271029" y="271576"/>
                </a:lnTo>
                <a:lnTo>
                  <a:pt x="219254" y="281962"/>
                </a:lnTo>
                <a:lnTo>
                  <a:pt x="166470" y="285432"/>
                </a:lnTo>
                <a:lnTo>
                  <a:pt x="327613" y="285432"/>
                </a:lnTo>
                <a:lnTo>
                  <a:pt x="384100" y="262591"/>
                </a:lnTo>
                <a:lnTo>
                  <a:pt x="434415" y="229400"/>
                </a:lnTo>
                <a:lnTo>
                  <a:pt x="456407" y="193894"/>
                </a:lnTo>
                <a:lnTo>
                  <a:pt x="456225" y="185397"/>
                </a:lnTo>
                <a:lnTo>
                  <a:pt x="450603" y="178220"/>
                </a:lnTo>
                <a:lnTo>
                  <a:pt x="438199" y="168744"/>
                </a:lnTo>
                <a:close/>
              </a:path>
              <a:path w="456565" h="377190">
                <a:moveTo>
                  <a:pt x="314991" y="27685"/>
                </a:moveTo>
                <a:lnTo>
                  <a:pt x="251298" y="44943"/>
                </a:lnTo>
                <a:lnTo>
                  <a:pt x="193230" y="103345"/>
                </a:lnTo>
                <a:lnTo>
                  <a:pt x="172792" y="149873"/>
                </a:lnTo>
                <a:lnTo>
                  <a:pt x="161356" y="196540"/>
                </a:lnTo>
                <a:lnTo>
                  <a:pt x="156344" y="236991"/>
                </a:lnTo>
                <a:lnTo>
                  <a:pt x="155180" y="264871"/>
                </a:lnTo>
                <a:lnTo>
                  <a:pt x="183180" y="264685"/>
                </a:lnTo>
                <a:lnTo>
                  <a:pt x="238537" y="258222"/>
                </a:lnTo>
                <a:lnTo>
                  <a:pt x="310870" y="236437"/>
                </a:lnTo>
                <a:lnTo>
                  <a:pt x="351876" y="215503"/>
                </a:lnTo>
                <a:lnTo>
                  <a:pt x="388593" y="189220"/>
                </a:lnTo>
                <a:lnTo>
                  <a:pt x="420889" y="157670"/>
                </a:lnTo>
                <a:lnTo>
                  <a:pt x="426147" y="151434"/>
                </a:lnTo>
                <a:lnTo>
                  <a:pt x="425728" y="148374"/>
                </a:lnTo>
                <a:lnTo>
                  <a:pt x="425398" y="145732"/>
                </a:lnTo>
                <a:lnTo>
                  <a:pt x="410475" y="101409"/>
                </a:lnTo>
                <a:lnTo>
                  <a:pt x="386307" y="60894"/>
                </a:lnTo>
                <a:lnTo>
                  <a:pt x="352424" y="28829"/>
                </a:lnTo>
                <a:lnTo>
                  <a:pt x="314991" y="27685"/>
                </a:lnTo>
                <a:close/>
              </a:path>
              <a:path w="456565" h="377190">
                <a:moveTo>
                  <a:pt x="262609" y="0"/>
                </a:moveTo>
                <a:lnTo>
                  <a:pt x="215802" y="12998"/>
                </a:lnTo>
                <a:lnTo>
                  <a:pt x="175690" y="37426"/>
                </a:lnTo>
                <a:lnTo>
                  <a:pt x="136512" y="81869"/>
                </a:lnTo>
                <a:lnTo>
                  <a:pt x="110996" y="132956"/>
                </a:lnTo>
                <a:lnTo>
                  <a:pt x="96213" y="183113"/>
                </a:lnTo>
                <a:lnTo>
                  <a:pt x="89241" y="224731"/>
                </a:lnTo>
                <a:lnTo>
                  <a:pt x="87133" y="250342"/>
                </a:lnTo>
                <a:lnTo>
                  <a:pt x="97996" y="254938"/>
                </a:lnTo>
                <a:lnTo>
                  <a:pt x="109568" y="258667"/>
                </a:lnTo>
                <a:lnTo>
                  <a:pt x="121845" y="261529"/>
                </a:lnTo>
                <a:lnTo>
                  <a:pt x="134822" y="263525"/>
                </a:lnTo>
                <a:lnTo>
                  <a:pt x="135136" y="250342"/>
                </a:lnTo>
                <a:lnTo>
                  <a:pt x="136171" y="233225"/>
                </a:lnTo>
                <a:lnTo>
                  <a:pt x="141769" y="190182"/>
                </a:lnTo>
                <a:lnTo>
                  <a:pt x="152617" y="146161"/>
                </a:lnTo>
                <a:lnTo>
                  <a:pt x="168046" y="107488"/>
                </a:lnTo>
                <a:lnTo>
                  <a:pt x="187812" y="74655"/>
                </a:lnTo>
                <a:lnTo>
                  <a:pt x="231896" y="32756"/>
                </a:lnTo>
                <a:lnTo>
                  <a:pt x="278478" y="12748"/>
                </a:lnTo>
                <a:lnTo>
                  <a:pt x="304748" y="8140"/>
                </a:lnTo>
                <a:lnTo>
                  <a:pt x="294561" y="5545"/>
                </a:lnTo>
                <a:lnTo>
                  <a:pt x="284074" y="3294"/>
                </a:lnTo>
                <a:lnTo>
                  <a:pt x="273388" y="1430"/>
                </a:lnTo>
                <a:lnTo>
                  <a:pt x="262609" y="0"/>
                </a:lnTo>
                <a:close/>
              </a:path>
              <a:path w="456565" h="377190">
                <a:moveTo>
                  <a:pt x="173823" y="13296"/>
                </a:moveTo>
                <a:lnTo>
                  <a:pt x="124584" y="47632"/>
                </a:lnTo>
                <a:lnTo>
                  <a:pt x="91903" y="86659"/>
                </a:lnTo>
                <a:lnTo>
                  <a:pt x="67559" y="137051"/>
                </a:lnTo>
                <a:lnTo>
                  <a:pt x="55570" y="196722"/>
                </a:lnTo>
                <a:lnTo>
                  <a:pt x="54621" y="227279"/>
                </a:lnTo>
                <a:lnTo>
                  <a:pt x="58634" y="231317"/>
                </a:lnTo>
                <a:lnTo>
                  <a:pt x="62902" y="235051"/>
                </a:lnTo>
                <a:lnTo>
                  <a:pt x="67448" y="238455"/>
                </a:lnTo>
                <a:lnTo>
                  <a:pt x="68719" y="224731"/>
                </a:lnTo>
                <a:lnTo>
                  <a:pt x="70830" y="208327"/>
                </a:lnTo>
                <a:lnTo>
                  <a:pt x="78802" y="167970"/>
                </a:lnTo>
                <a:lnTo>
                  <a:pt x="93057" y="122859"/>
                </a:lnTo>
                <a:lnTo>
                  <a:pt x="112001" y="83104"/>
                </a:lnTo>
                <a:lnTo>
                  <a:pt x="135339" y="49217"/>
                </a:lnTo>
                <a:lnTo>
                  <a:pt x="162774" y="21717"/>
                </a:lnTo>
                <a:lnTo>
                  <a:pt x="170064" y="15976"/>
                </a:lnTo>
                <a:lnTo>
                  <a:pt x="173823" y="13296"/>
                </a:lnTo>
                <a:close/>
              </a:path>
            </a:pathLst>
          </a:custGeom>
          <a:solidFill>
            <a:srgbClr val="7399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6504940"/>
            <a:ext cx="514350" cy="233679"/>
          </a:xfrm>
          <a:custGeom>
            <a:avLst/>
            <a:gdLst/>
            <a:ahLst/>
            <a:cxnLst/>
            <a:rect l="l" t="t" r="r" b="b"/>
            <a:pathLst>
              <a:path w="514350" h="233679">
                <a:moveTo>
                  <a:pt x="450850" y="0"/>
                </a:moveTo>
                <a:lnTo>
                  <a:pt x="0" y="0"/>
                </a:lnTo>
                <a:lnTo>
                  <a:pt x="0" y="233171"/>
                </a:lnTo>
                <a:lnTo>
                  <a:pt x="450850" y="233171"/>
                </a:lnTo>
                <a:lnTo>
                  <a:pt x="487560" y="232179"/>
                </a:lnTo>
                <a:lnTo>
                  <a:pt x="506412" y="225234"/>
                </a:lnTo>
                <a:lnTo>
                  <a:pt x="513357" y="206382"/>
                </a:lnTo>
                <a:lnTo>
                  <a:pt x="514350" y="169671"/>
                </a:lnTo>
                <a:lnTo>
                  <a:pt x="514350" y="63499"/>
                </a:lnTo>
                <a:lnTo>
                  <a:pt x="513357" y="26789"/>
                </a:lnTo>
                <a:lnTo>
                  <a:pt x="506412" y="7937"/>
                </a:lnTo>
                <a:lnTo>
                  <a:pt x="487560" y="992"/>
                </a:lnTo>
                <a:lnTo>
                  <a:pt x="450850" y="0"/>
                </a:lnTo>
                <a:close/>
              </a:path>
            </a:pathLst>
          </a:custGeom>
          <a:solidFill>
            <a:srgbClr val="7399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73100" y="686610"/>
            <a:ext cx="5949950" cy="5118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000"/>
              </a:lnSpc>
            </a:pPr>
            <a:r>
              <a:rPr sz="1700" dirty="0">
                <a:solidFill>
                  <a:srgbClr val="2A285F"/>
                </a:solidFill>
                <a:latin typeface="Georgia"/>
                <a:cs typeface="Georgia"/>
              </a:rPr>
              <a:t>Distribution </a:t>
            </a:r>
            <a:r>
              <a:rPr sz="1700" spc="-5" dirty="0">
                <a:solidFill>
                  <a:srgbClr val="2A285F"/>
                </a:solidFill>
                <a:latin typeface="Georgia"/>
                <a:cs typeface="Georgia"/>
              </a:rPr>
              <a:t>of occupational exposure to diesel engine exhaust </a:t>
            </a:r>
            <a:r>
              <a:rPr sz="1700" dirty="0">
                <a:solidFill>
                  <a:srgbClr val="2A285F"/>
                </a:solidFill>
                <a:latin typeface="Georgia"/>
                <a:cs typeface="Georgia"/>
              </a:rPr>
              <a:t>in Ontario, </a:t>
            </a:r>
            <a:r>
              <a:rPr sz="1700" spc="-5" dirty="0">
                <a:solidFill>
                  <a:srgbClr val="2A285F"/>
                </a:solidFill>
                <a:latin typeface="Georgia"/>
                <a:cs typeface="Georgia"/>
              </a:rPr>
              <a:t>by </a:t>
            </a:r>
            <a:r>
              <a:rPr sz="1700" dirty="0">
                <a:solidFill>
                  <a:srgbClr val="2A285F"/>
                </a:solidFill>
                <a:latin typeface="Georgia"/>
                <a:cs typeface="Georgia"/>
              </a:rPr>
              <a:t>industry,</a:t>
            </a:r>
            <a:r>
              <a:rPr sz="1700" spc="-105" dirty="0">
                <a:solidFill>
                  <a:srgbClr val="2A285F"/>
                </a:solidFill>
                <a:latin typeface="Georgia"/>
                <a:cs typeface="Georgia"/>
              </a:rPr>
              <a:t> </a:t>
            </a:r>
            <a:r>
              <a:rPr sz="1700" dirty="0">
                <a:solidFill>
                  <a:srgbClr val="2A285F"/>
                </a:solidFill>
                <a:latin typeface="Georgia"/>
                <a:cs typeface="Georgia"/>
              </a:rPr>
              <a:t>2006</a:t>
            </a:r>
            <a:endParaRPr sz="1700" dirty="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3100" y="6160484"/>
            <a:ext cx="2312035" cy="27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dirty="0">
                <a:solidFill>
                  <a:srgbClr val="636466"/>
                </a:solidFill>
                <a:latin typeface="Arial"/>
                <a:cs typeface="Arial"/>
              </a:rPr>
              <a:t>Source: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eWORK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Online,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2006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(CAREX</a:t>
            </a:r>
            <a:r>
              <a:rPr sz="800" spc="-8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Canada)</a:t>
            </a:r>
            <a:endParaRPr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800" b="1" spc="-5" dirty="0">
                <a:solidFill>
                  <a:srgbClr val="636466"/>
                </a:solidFill>
                <a:latin typeface="Arial"/>
                <a:cs typeface="Arial"/>
              </a:rPr>
              <a:t>Note: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Number of employees displayed in</a:t>
            </a:r>
            <a:r>
              <a:rPr sz="800" spc="-4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brackets.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4294967295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910"/>
              </a:lnSpc>
            </a:pPr>
            <a:fld id="{81D60167-4931-47E6-BA6A-407CBD079E47}" type="slidenum">
              <a:rPr dirty="0"/>
              <a:t>36</a:t>
            </a:fld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673084" y="6572218"/>
            <a:ext cx="129603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dirty="0">
                <a:solidFill>
                  <a:srgbClr val="7399B1"/>
                </a:solidFill>
                <a:latin typeface="Arial"/>
                <a:cs typeface="Arial"/>
              </a:rPr>
              <a:t>Occupational</a:t>
            </a:r>
            <a:r>
              <a:rPr sz="800" b="1" spc="-105" dirty="0">
                <a:solidFill>
                  <a:srgbClr val="7399B1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7399B1"/>
                </a:solidFill>
                <a:latin typeface="Arial"/>
                <a:cs typeface="Arial"/>
              </a:rPr>
              <a:t>carcinogens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4294967295"/>
          </p:nvPr>
        </p:nvSpPr>
        <p:spPr>
          <a:xfrm>
            <a:off x="6724598" y="6572218"/>
            <a:ext cx="1861184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pc="-5" dirty="0"/>
              <a:t>2016 </a:t>
            </a:r>
            <a:r>
              <a:rPr dirty="0"/>
              <a:t>Prevention System Quality</a:t>
            </a:r>
            <a:r>
              <a:rPr spc="-100" dirty="0"/>
              <a:t> </a:t>
            </a:r>
            <a:r>
              <a:rPr dirty="0"/>
              <a:t>Index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0" y="0"/>
            <a:ext cx="8555736" cy="5641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/>
        </p:nvSpPr>
        <p:spPr>
          <a:xfrm>
            <a:off x="8160688" y="2638918"/>
            <a:ext cx="790092" cy="790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05869"/>
            <a:ext cx="7366000" cy="188513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Infectious</a:t>
            </a:r>
            <a:br>
              <a:rPr lang="en-US" dirty="0"/>
            </a:br>
            <a:r>
              <a:rPr lang="en-US" dirty="0"/>
              <a:t>agents</a:t>
            </a:r>
          </a:p>
        </p:txBody>
      </p:sp>
    </p:spTree>
    <p:extLst>
      <p:ext uri="{BB962C8B-B14F-4D97-AF65-F5344CB8AC3E}">
        <p14:creationId xmlns:p14="http://schemas.microsoft.com/office/powerpoint/2010/main" val="42221465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.20-01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549400"/>
            <a:ext cx="5325533" cy="489373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457200"/>
            <a:ext cx="5791200" cy="1046440"/>
          </a:xfrm>
        </p:spPr>
        <p:txBody>
          <a:bodyPr/>
          <a:lstStyle/>
          <a:p>
            <a:pPr algn="l"/>
            <a:r>
              <a:rPr lang="en-US" dirty="0"/>
              <a:t>Vaccination coverage </a:t>
            </a:r>
            <a:r>
              <a:rPr lang="en-US" spc="-5" dirty="0"/>
              <a:t>(%) </a:t>
            </a:r>
            <a:r>
              <a:rPr lang="en-US" dirty="0"/>
              <a:t>for </a:t>
            </a:r>
            <a:r>
              <a:rPr lang="en-US" spc="-5" dirty="0"/>
              <a:t>the school-based </a:t>
            </a:r>
            <a:r>
              <a:rPr lang="en-US" dirty="0"/>
              <a:t>HPV vaccination program in </a:t>
            </a:r>
            <a:r>
              <a:rPr lang="en-US" spc="-5" dirty="0"/>
              <a:t>female </a:t>
            </a:r>
            <a:r>
              <a:rPr lang="en-US" dirty="0"/>
              <a:t>Grade </a:t>
            </a:r>
            <a:r>
              <a:rPr lang="en-US" spc="-5" dirty="0"/>
              <a:t>8 students </a:t>
            </a:r>
            <a:r>
              <a:rPr lang="en-US" dirty="0"/>
              <a:t>in</a:t>
            </a:r>
            <a:r>
              <a:rPr lang="en-US" spc="-55" dirty="0"/>
              <a:t> </a:t>
            </a:r>
            <a:r>
              <a:rPr lang="en-US" dirty="0"/>
              <a:t>Ontario, </a:t>
            </a:r>
            <a:r>
              <a:rPr lang="en-US" spc="-5" dirty="0"/>
              <a:t>by public health </a:t>
            </a:r>
            <a:r>
              <a:rPr lang="en-US" dirty="0"/>
              <a:t>unit, 2012/13 </a:t>
            </a:r>
            <a:r>
              <a:rPr lang="en-US" spc="-5" dirty="0"/>
              <a:t>school</a:t>
            </a:r>
            <a:r>
              <a:rPr lang="en-US" spc="-15" dirty="0"/>
              <a:t> </a:t>
            </a:r>
            <a:r>
              <a:rPr lang="en-US" dirty="0"/>
              <a:t>year</a:t>
            </a:r>
          </a:p>
          <a:p>
            <a:endParaRPr lang="en-US" dirty="0"/>
          </a:p>
        </p:txBody>
      </p:sp>
      <p:sp>
        <p:nvSpPr>
          <p:cNvPr id="4" name="object 18"/>
          <p:cNvSpPr txBox="1"/>
          <p:nvPr/>
        </p:nvSpPr>
        <p:spPr>
          <a:xfrm>
            <a:off x="6104635" y="5670772"/>
            <a:ext cx="2477770" cy="762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spc="-10" dirty="0">
                <a:solidFill>
                  <a:srgbClr val="636466"/>
                </a:solidFill>
                <a:latin typeface="Arial"/>
                <a:cs typeface="Arial"/>
              </a:rPr>
              <a:t>Source: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Immunization Records Information</a:t>
            </a:r>
            <a:r>
              <a:rPr sz="800" spc="-10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System,</a:t>
            </a:r>
            <a:endParaRPr sz="800" dirty="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</a:pP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2012–2013 (Ministry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of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Health and </a:t>
            </a:r>
            <a:r>
              <a:rPr sz="800" spc="-20" dirty="0">
                <a:solidFill>
                  <a:srgbClr val="636466"/>
                </a:solidFill>
                <a:latin typeface="Arial"/>
                <a:cs typeface="Arial"/>
              </a:rPr>
              <a:t>Long-Term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Care)  </a:t>
            </a:r>
            <a:r>
              <a:rPr sz="800" b="1" spc="-10" dirty="0">
                <a:solidFill>
                  <a:srgbClr val="636466"/>
                </a:solidFill>
                <a:latin typeface="Arial"/>
                <a:cs typeface="Arial"/>
              </a:rPr>
              <a:t>Prepared by: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Cancer Care Ontario, Prevention and  Cancer Control (Population Health and Prevention),  based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on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analytic results provided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by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Immunization and  </a:t>
            </a:r>
            <a:r>
              <a:rPr sz="800" spc="-20" dirty="0">
                <a:solidFill>
                  <a:srgbClr val="636466"/>
                </a:solidFill>
                <a:latin typeface="Arial"/>
                <a:cs typeface="Arial"/>
              </a:rPr>
              <a:t>Vaccine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Preventable Diseases, Public Health</a:t>
            </a:r>
            <a:r>
              <a:rPr sz="800" spc="-7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Ontario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" name="object 19"/>
          <p:cNvSpPr txBox="1">
            <a:spLocks noGrp="1"/>
          </p:cNvSpPr>
          <p:nvPr>
            <p:ph type="sldNum" sz="quarter" idx="4294967295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910"/>
              </a:lnSpc>
            </a:pPr>
            <a:fld id="{81D60167-4931-47E6-BA6A-407CBD079E47}" type="slidenum">
              <a:rPr dirty="0"/>
              <a:t>38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4805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.21-01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524000"/>
            <a:ext cx="5334000" cy="489857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457200"/>
            <a:ext cx="6019800" cy="1033488"/>
          </a:xfrm>
        </p:spPr>
        <p:txBody>
          <a:bodyPr/>
          <a:lstStyle/>
          <a:p>
            <a:pPr marL="12700" marR="5080" algn="l">
              <a:lnSpc>
                <a:spcPts val="2000"/>
              </a:lnSpc>
            </a:pPr>
            <a:r>
              <a:rPr lang="en-US" dirty="0"/>
              <a:t>Vaccination coverage </a:t>
            </a:r>
            <a:r>
              <a:rPr lang="en-US" spc="-5" dirty="0"/>
              <a:t>(%) </a:t>
            </a:r>
            <a:r>
              <a:rPr lang="en-US" dirty="0"/>
              <a:t>for </a:t>
            </a:r>
            <a:r>
              <a:rPr lang="en-US" spc="-5" dirty="0"/>
              <a:t>the school-based hepatitis </a:t>
            </a:r>
            <a:r>
              <a:rPr lang="en-US" dirty="0"/>
              <a:t>B vaccination program in Grade </a:t>
            </a:r>
            <a:r>
              <a:rPr lang="en-US" spc="-5" dirty="0"/>
              <a:t>7 students </a:t>
            </a:r>
            <a:r>
              <a:rPr lang="en-US" dirty="0"/>
              <a:t>in</a:t>
            </a:r>
            <a:r>
              <a:rPr lang="en-US" spc="-85" dirty="0"/>
              <a:t> </a:t>
            </a:r>
            <a:r>
              <a:rPr lang="en-US" dirty="0"/>
              <a:t>Ontario,</a:t>
            </a:r>
            <a:br>
              <a:rPr lang="en-US" dirty="0"/>
            </a:br>
            <a:r>
              <a:rPr lang="en-US" spc="-5" dirty="0"/>
              <a:t>by public health </a:t>
            </a:r>
            <a:r>
              <a:rPr lang="en-US" dirty="0"/>
              <a:t>unit, 2012/13 </a:t>
            </a:r>
            <a:r>
              <a:rPr lang="en-US" spc="-5" dirty="0"/>
              <a:t>school</a:t>
            </a:r>
            <a:r>
              <a:rPr lang="en-US" spc="-15" dirty="0"/>
              <a:t> </a:t>
            </a:r>
            <a:r>
              <a:rPr lang="en-US" dirty="0"/>
              <a:t>year</a:t>
            </a:r>
          </a:p>
          <a:p>
            <a:endParaRPr lang="en-US" dirty="0"/>
          </a:p>
        </p:txBody>
      </p:sp>
      <p:sp>
        <p:nvSpPr>
          <p:cNvPr id="4" name="object 18"/>
          <p:cNvSpPr txBox="1"/>
          <p:nvPr/>
        </p:nvSpPr>
        <p:spPr>
          <a:xfrm>
            <a:off x="6104635" y="5670772"/>
            <a:ext cx="2477770" cy="762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spc="-10" dirty="0">
                <a:solidFill>
                  <a:srgbClr val="636466"/>
                </a:solidFill>
                <a:latin typeface="Arial"/>
                <a:cs typeface="Arial"/>
              </a:rPr>
              <a:t>Source: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Immunization Records Information</a:t>
            </a:r>
            <a:r>
              <a:rPr sz="800" spc="-10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System,</a:t>
            </a:r>
            <a:endParaRPr sz="800" dirty="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</a:pP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2012–2013 (Ministry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of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Health and </a:t>
            </a:r>
            <a:r>
              <a:rPr sz="800" spc="-20" dirty="0">
                <a:solidFill>
                  <a:srgbClr val="636466"/>
                </a:solidFill>
                <a:latin typeface="Arial"/>
                <a:cs typeface="Arial"/>
              </a:rPr>
              <a:t>Long-Term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Care)  </a:t>
            </a:r>
            <a:r>
              <a:rPr sz="800" b="1" spc="-10" dirty="0">
                <a:solidFill>
                  <a:srgbClr val="636466"/>
                </a:solidFill>
                <a:latin typeface="Arial"/>
                <a:cs typeface="Arial"/>
              </a:rPr>
              <a:t>Prepared by: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Cancer Care Ontario, Prevention and  Cancer Control (Population Health and Prevention),  based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on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analytic results provided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by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Immunization and  </a:t>
            </a:r>
            <a:r>
              <a:rPr sz="800" spc="-20" dirty="0">
                <a:solidFill>
                  <a:srgbClr val="636466"/>
                </a:solidFill>
                <a:latin typeface="Arial"/>
                <a:cs typeface="Arial"/>
              </a:rPr>
              <a:t>Vaccine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Preventable Diseases, Public Health</a:t>
            </a:r>
            <a:r>
              <a:rPr sz="800" spc="-7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Ontario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" name="object 19"/>
          <p:cNvSpPr txBox="1">
            <a:spLocks noGrp="1"/>
          </p:cNvSpPr>
          <p:nvPr>
            <p:ph type="sldNum" sz="quarter" idx="4294967295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910"/>
              </a:lnSpc>
            </a:pPr>
            <a:fld id="{81D60167-4931-47E6-BA6A-407CBD079E47}" type="slidenum">
              <a:rPr dirty="0"/>
              <a:t>39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2579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673150"/>
            <a:ext cx="5410200" cy="784830"/>
          </a:xfrm>
        </p:spPr>
        <p:txBody>
          <a:bodyPr/>
          <a:lstStyle/>
          <a:p>
            <a:pPr algn="l"/>
            <a:r>
              <a:rPr lang="en-US" dirty="0"/>
              <a:t>2016 Prevention </a:t>
            </a:r>
            <a:r>
              <a:rPr lang="en-US" spc="-5" dirty="0"/>
              <a:t>System Quality </a:t>
            </a:r>
            <a:r>
              <a:rPr lang="en-US" dirty="0"/>
              <a:t>Index risk </a:t>
            </a:r>
            <a:r>
              <a:rPr lang="en-US" spc="-5" dirty="0"/>
              <a:t>factor </a:t>
            </a:r>
            <a:r>
              <a:rPr lang="en-US" dirty="0"/>
              <a:t>and </a:t>
            </a:r>
            <a:r>
              <a:rPr lang="en-US" spc="-5" dirty="0"/>
              <a:t>exposure domains </a:t>
            </a:r>
            <a:r>
              <a:rPr lang="en-US" dirty="0"/>
              <a:t>and</a:t>
            </a:r>
            <a:r>
              <a:rPr lang="en-US" spc="-80" dirty="0"/>
              <a:t> </a:t>
            </a:r>
            <a:r>
              <a:rPr lang="en-US" dirty="0"/>
              <a:t>indicators</a:t>
            </a:r>
          </a:p>
          <a:p>
            <a:endParaRPr lang="en-US" dirty="0"/>
          </a:p>
        </p:txBody>
      </p:sp>
      <p:sp>
        <p:nvSpPr>
          <p:cNvPr id="3" name="object 4"/>
          <p:cNvSpPr/>
          <p:nvPr/>
        </p:nvSpPr>
        <p:spPr>
          <a:xfrm>
            <a:off x="1414919" y="1865376"/>
            <a:ext cx="6314160" cy="3872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340">
              <a:lnSpc>
                <a:spcPts val="910"/>
              </a:lnSpc>
            </a:pPr>
            <a:fld id="{81D60167-4931-47E6-BA6A-407CBD079E47}" type="slidenum">
              <a:rPr dirty="0"/>
              <a:t>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76395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0" y="0"/>
            <a:ext cx="8572500" cy="5641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5533490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910"/>
              </a:lnSpc>
            </a:pPr>
            <a:fld id="{81D60167-4931-47E6-BA6A-407CBD079E47}" type="slidenum">
              <a:rPr dirty="0"/>
              <a:t>41</a:t>
            </a:fld>
            <a:endParaRPr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673150"/>
            <a:ext cx="5410200" cy="784830"/>
          </a:xfrm>
        </p:spPr>
        <p:txBody>
          <a:bodyPr/>
          <a:lstStyle/>
          <a:p>
            <a:r>
              <a:rPr lang="en-US" dirty="0"/>
              <a:t>Main </a:t>
            </a:r>
            <a:r>
              <a:rPr lang="en-US" spc="-10" dirty="0"/>
              <a:t>findings </a:t>
            </a:r>
            <a:r>
              <a:rPr lang="en-US" spc="-5" dirty="0"/>
              <a:t>of the </a:t>
            </a:r>
            <a:r>
              <a:rPr lang="en-US" dirty="0"/>
              <a:t>2016 Prevention </a:t>
            </a:r>
            <a:r>
              <a:rPr lang="en-US" spc="-5" dirty="0"/>
              <a:t>System Quality </a:t>
            </a:r>
            <a:r>
              <a:rPr lang="en-US" dirty="0"/>
              <a:t>Index (PSQI)</a:t>
            </a:r>
            <a:r>
              <a:rPr lang="en-US" spc="-105" dirty="0"/>
              <a:t> </a:t>
            </a:r>
            <a:r>
              <a:rPr lang="en-US" dirty="0"/>
              <a:t>indicators</a:t>
            </a:r>
          </a:p>
          <a:p>
            <a:endParaRPr lang="en-US" dirty="0"/>
          </a:p>
        </p:txBody>
      </p:sp>
      <p:sp>
        <p:nvSpPr>
          <p:cNvPr id="4" name="object 5"/>
          <p:cNvSpPr/>
          <p:nvPr/>
        </p:nvSpPr>
        <p:spPr>
          <a:xfrm>
            <a:off x="685800" y="1865376"/>
            <a:ext cx="7842414" cy="33818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5275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910"/>
              </a:lnSpc>
            </a:pPr>
            <a:fld id="{81D60167-4931-47E6-BA6A-407CBD079E47}" type="slidenum">
              <a:rPr dirty="0"/>
              <a:t>42</a:t>
            </a:fld>
            <a:endParaRPr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673150"/>
            <a:ext cx="5410200" cy="784830"/>
          </a:xfrm>
        </p:spPr>
        <p:txBody>
          <a:bodyPr/>
          <a:lstStyle/>
          <a:p>
            <a:r>
              <a:rPr lang="en-US" dirty="0"/>
              <a:t>Main </a:t>
            </a:r>
            <a:r>
              <a:rPr lang="en-US" spc="-10" dirty="0"/>
              <a:t>findings </a:t>
            </a:r>
            <a:r>
              <a:rPr lang="en-US" spc="-5" dirty="0"/>
              <a:t>of the </a:t>
            </a:r>
            <a:r>
              <a:rPr lang="en-US" dirty="0"/>
              <a:t>2016 Prevention </a:t>
            </a:r>
            <a:r>
              <a:rPr lang="en-US" spc="-5" dirty="0"/>
              <a:t>System Quality </a:t>
            </a:r>
            <a:r>
              <a:rPr lang="en-US" dirty="0"/>
              <a:t>Index (PSQI)</a:t>
            </a:r>
            <a:r>
              <a:rPr lang="en-US" spc="-105" dirty="0"/>
              <a:t> </a:t>
            </a:r>
            <a:r>
              <a:rPr lang="en-US" dirty="0"/>
              <a:t>indicators</a:t>
            </a:r>
          </a:p>
          <a:p>
            <a:endParaRPr lang="en-US" dirty="0"/>
          </a:p>
        </p:txBody>
      </p:sp>
      <p:sp>
        <p:nvSpPr>
          <p:cNvPr id="3" name="object 5"/>
          <p:cNvSpPr/>
          <p:nvPr/>
        </p:nvSpPr>
        <p:spPr>
          <a:xfrm>
            <a:off x="685800" y="1865376"/>
            <a:ext cx="7842414" cy="40931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2365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914400"/>
            <a:ext cx="5410200" cy="261610"/>
          </a:xfrm>
        </p:spPr>
        <p:txBody>
          <a:bodyPr/>
          <a:lstStyle/>
          <a:p>
            <a:pPr algn="l"/>
            <a:r>
              <a:rPr lang="en-US" dirty="0"/>
              <a:t>2016 Prevention </a:t>
            </a:r>
            <a:r>
              <a:rPr lang="en-US" spc="-5" dirty="0"/>
              <a:t>System Quality </a:t>
            </a:r>
            <a:r>
              <a:rPr lang="en-US" dirty="0"/>
              <a:t>Index indicator</a:t>
            </a:r>
            <a:r>
              <a:rPr lang="en-US" spc="-105" dirty="0"/>
              <a:t> </a:t>
            </a:r>
            <a:r>
              <a:rPr lang="en-US" spc="-5" dirty="0"/>
              <a:t>criteria</a:t>
            </a:r>
            <a:endParaRPr lang="en-US" dirty="0"/>
          </a:p>
        </p:txBody>
      </p:sp>
      <p:sp>
        <p:nvSpPr>
          <p:cNvPr id="3" name="object 4"/>
          <p:cNvSpPr/>
          <p:nvPr/>
        </p:nvSpPr>
        <p:spPr>
          <a:xfrm>
            <a:off x="1414919" y="1865375"/>
            <a:ext cx="6314160" cy="17910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80731" y="6572218"/>
            <a:ext cx="163829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340">
              <a:lnSpc>
                <a:spcPts val="910"/>
              </a:lnSpc>
            </a:pPr>
            <a:fld id="{81D60167-4931-47E6-BA6A-407CBD079E47}" type="slidenum">
              <a:rPr dirty="0"/>
              <a:t>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6389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5"/>
          <p:cNvSpPr/>
          <p:nvPr/>
        </p:nvSpPr>
        <p:spPr>
          <a:xfrm>
            <a:off x="0" y="0"/>
            <a:ext cx="8555736" cy="5641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Tobacco</a:t>
            </a:r>
          </a:p>
        </p:txBody>
      </p:sp>
      <p:sp>
        <p:nvSpPr>
          <p:cNvPr id="4" name="object 6"/>
          <p:cNvSpPr/>
          <p:nvPr/>
        </p:nvSpPr>
        <p:spPr>
          <a:xfrm>
            <a:off x="8165848" y="2645633"/>
            <a:ext cx="779780" cy="779780"/>
          </a:xfrm>
          <a:custGeom>
            <a:avLst/>
            <a:gdLst/>
            <a:ahLst/>
            <a:cxnLst/>
            <a:rect l="l" t="t" r="r" b="b"/>
            <a:pathLst>
              <a:path w="779779" h="779779">
                <a:moveTo>
                  <a:pt x="408937" y="0"/>
                </a:moveTo>
                <a:lnTo>
                  <a:pt x="362855" y="470"/>
                </a:lnTo>
                <a:lnTo>
                  <a:pt x="317088" y="6349"/>
                </a:lnTo>
                <a:lnTo>
                  <a:pt x="272151" y="17633"/>
                </a:lnTo>
                <a:lnTo>
                  <a:pt x="228562" y="34315"/>
                </a:lnTo>
                <a:lnTo>
                  <a:pt x="186838" y="56390"/>
                </a:lnTo>
                <a:lnTo>
                  <a:pt x="147496" y="83854"/>
                </a:lnTo>
                <a:lnTo>
                  <a:pt x="111053" y="116700"/>
                </a:lnTo>
                <a:lnTo>
                  <a:pt x="78961" y="153797"/>
                </a:lnTo>
                <a:lnTo>
                  <a:pt x="52309" y="193686"/>
                </a:lnTo>
                <a:lnTo>
                  <a:pt x="31092" y="235849"/>
                </a:lnTo>
                <a:lnTo>
                  <a:pt x="15305" y="279767"/>
                </a:lnTo>
                <a:lnTo>
                  <a:pt x="4943" y="324924"/>
                </a:lnTo>
                <a:lnTo>
                  <a:pt x="0" y="370802"/>
                </a:lnTo>
                <a:lnTo>
                  <a:pt x="470" y="416884"/>
                </a:lnTo>
                <a:lnTo>
                  <a:pt x="6350" y="462652"/>
                </a:lnTo>
                <a:lnTo>
                  <a:pt x="17633" y="507588"/>
                </a:lnTo>
                <a:lnTo>
                  <a:pt x="34314" y="551175"/>
                </a:lnTo>
                <a:lnTo>
                  <a:pt x="56388" y="592896"/>
                </a:lnTo>
                <a:lnTo>
                  <a:pt x="83849" y="632232"/>
                </a:lnTo>
                <a:lnTo>
                  <a:pt x="116692" y="668667"/>
                </a:lnTo>
                <a:lnTo>
                  <a:pt x="153793" y="700765"/>
                </a:lnTo>
                <a:lnTo>
                  <a:pt x="193683" y="727422"/>
                </a:lnTo>
                <a:lnTo>
                  <a:pt x="235847" y="748643"/>
                </a:lnTo>
                <a:lnTo>
                  <a:pt x="279767" y="764433"/>
                </a:lnTo>
                <a:lnTo>
                  <a:pt x="324925" y="774798"/>
                </a:lnTo>
                <a:lnTo>
                  <a:pt x="370804" y="779744"/>
                </a:lnTo>
                <a:lnTo>
                  <a:pt x="416887" y="779275"/>
                </a:lnTo>
                <a:lnTo>
                  <a:pt x="462657" y="773397"/>
                </a:lnTo>
                <a:lnTo>
                  <a:pt x="507596" y="762116"/>
                </a:lnTo>
                <a:lnTo>
                  <a:pt x="551186" y="745437"/>
                </a:lnTo>
                <a:lnTo>
                  <a:pt x="592912" y="723366"/>
                </a:lnTo>
                <a:lnTo>
                  <a:pt x="632255" y="695907"/>
                </a:lnTo>
                <a:lnTo>
                  <a:pt x="668698" y="663066"/>
                </a:lnTo>
                <a:lnTo>
                  <a:pt x="700796" y="625968"/>
                </a:lnTo>
                <a:lnTo>
                  <a:pt x="727453" y="586079"/>
                </a:lnTo>
                <a:lnTo>
                  <a:pt x="748674" y="543915"/>
                </a:lnTo>
                <a:lnTo>
                  <a:pt x="764465" y="499996"/>
                </a:lnTo>
                <a:lnTo>
                  <a:pt x="774830" y="454837"/>
                </a:lnTo>
                <a:lnTo>
                  <a:pt x="779775" y="408957"/>
                </a:lnTo>
                <a:lnTo>
                  <a:pt x="779305" y="362873"/>
                </a:lnTo>
                <a:lnTo>
                  <a:pt x="773425" y="317103"/>
                </a:lnTo>
                <a:lnTo>
                  <a:pt x="762140" y="272164"/>
                </a:lnTo>
                <a:lnTo>
                  <a:pt x="745456" y="228574"/>
                </a:lnTo>
                <a:lnTo>
                  <a:pt x="723378" y="186851"/>
                </a:lnTo>
                <a:lnTo>
                  <a:pt x="695910" y="147511"/>
                </a:lnTo>
                <a:lnTo>
                  <a:pt x="663059" y="111074"/>
                </a:lnTo>
                <a:lnTo>
                  <a:pt x="625954" y="78976"/>
                </a:lnTo>
                <a:lnTo>
                  <a:pt x="586060" y="52319"/>
                </a:lnTo>
                <a:lnTo>
                  <a:pt x="543894" y="31098"/>
                </a:lnTo>
                <a:lnTo>
                  <a:pt x="499973" y="15309"/>
                </a:lnTo>
                <a:lnTo>
                  <a:pt x="454815" y="4944"/>
                </a:lnTo>
                <a:lnTo>
                  <a:pt x="408937" y="0"/>
                </a:lnTo>
                <a:close/>
              </a:path>
            </a:pathLst>
          </a:custGeom>
          <a:solidFill>
            <a:srgbClr val="6540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7"/>
          <p:cNvSpPr/>
          <p:nvPr/>
        </p:nvSpPr>
        <p:spPr>
          <a:xfrm>
            <a:off x="8232822" y="2638920"/>
            <a:ext cx="658495" cy="514350"/>
          </a:xfrm>
          <a:custGeom>
            <a:avLst/>
            <a:gdLst/>
            <a:ahLst/>
            <a:cxnLst/>
            <a:rect l="l" t="t" r="r" b="b"/>
            <a:pathLst>
              <a:path w="658495" h="514350">
                <a:moveTo>
                  <a:pt x="606374" y="373849"/>
                </a:moveTo>
                <a:lnTo>
                  <a:pt x="609815" y="375488"/>
                </a:lnTo>
                <a:lnTo>
                  <a:pt x="612140" y="376542"/>
                </a:lnTo>
                <a:lnTo>
                  <a:pt x="611828" y="374154"/>
                </a:lnTo>
                <a:lnTo>
                  <a:pt x="607466" y="374154"/>
                </a:lnTo>
                <a:lnTo>
                  <a:pt x="606374" y="373849"/>
                </a:lnTo>
                <a:close/>
              </a:path>
              <a:path w="658495" h="514350">
                <a:moveTo>
                  <a:pt x="320890" y="0"/>
                </a:moveTo>
                <a:lnTo>
                  <a:pt x="321970" y="1028"/>
                </a:lnTo>
                <a:lnTo>
                  <a:pt x="322554" y="1549"/>
                </a:lnTo>
                <a:lnTo>
                  <a:pt x="343653" y="12914"/>
                </a:lnTo>
                <a:lnTo>
                  <a:pt x="358963" y="33108"/>
                </a:lnTo>
                <a:lnTo>
                  <a:pt x="369866" y="60492"/>
                </a:lnTo>
                <a:lnTo>
                  <a:pt x="377743" y="93425"/>
                </a:lnTo>
                <a:lnTo>
                  <a:pt x="383977" y="130268"/>
                </a:lnTo>
                <a:lnTo>
                  <a:pt x="389948" y="169381"/>
                </a:lnTo>
                <a:lnTo>
                  <a:pt x="397040" y="209123"/>
                </a:lnTo>
                <a:lnTo>
                  <a:pt x="406633" y="247856"/>
                </a:lnTo>
                <a:lnTo>
                  <a:pt x="420109" y="283938"/>
                </a:lnTo>
                <a:lnTo>
                  <a:pt x="464240" y="341594"/>
                </a:lnTo>
                <a:lnTo>
                  <a:pt x="540486" y="368973"/>
                </a:lnTo>
                <a:lnTo>
                  <a:pt x="571749" y="369935"/>
                </a:lnTo>
                <a:lnTo>
                  <a:pt x="590308" y="371041"/>
                </a:lnTo>
                <a:lnTo>
                  <a:pt x="606374" y="373849"/>
                </a:lnTo>
                <a:lnTo>
                  <a:pt x="607466" y="374154"/>
                </a:lnTo>
                <a:lnTo>
                  <a:pt x="611828" y="374154"/>
                </a:lnTo>
                <a:lnTo>
                  <a:pt x="610819" y="367821"/>
                </a:lnTo>
                <a:lnTo>
                  <a:pt x="603729" y="360222"/>
                </a:lnTo>
                <a:lnTo>
                  <a:pt x="602535" y="359397"/>
                </a:lnTo>
                <a:lnTo>
                  <a:pt x="577316" y="359397"/>
                </a:lnTo>
                <a:lnTo>
                  <a:pt x="525610" y="348657"/>
                </a:lnTo>
                <a:lnTo>
                  <a:pt x="486854" y="325150"/>
                </a:lnTo>
                <a:lnTo>
                  <a:pt x="458949" y="291803"/>
                </a:lnTo>
                <a:lnTo>
                  <a:pt x="439796" y="251544"/>
                </a:lnTo>
                <a:lnTo>
                  <a:pt x="427298" y="207302"/>
                </a:lnTo>
                <a:lnTo>
                  <a:pt x="419354" y="162004"/>
                </a:lnTo>
                <a:lnTo>
                  <a:pt x="413867" y="118579"/>
                </a:lnTo>
                <a:lnTo>
                  <a:pt x="409445" y="91930"/>
                </a:lnTo>
                <a:lnTo>
                  <a:pt x="401723" y="65612"/>
                </a:lnTo>
                <a:lnTo>
                  <a:pt x="389528" y="39807"/>
                </a:lnTo>
                <a:lnTo>
                  <a:pt x="371690" y="14693"/>
                </a:lnTo>
                <a:lnTo>
                  <a:pt x="417385" y="14693"/>
                </a:lnTo>
                <a:lnTo>
                  <a:pt x="411873" y="10223"/>
                </a:lnTo>
                <a:lnTo>
                  <a:pt x="409867" y="9778"/>
                </a:lnTo>
                <a:lnTo>
                  <a:pt x="407911" y="9296"/>
                </a:lnTo>
                <a:lnTo>
                  <a:pt x="394294" y="6572"/>
                </a:lnTo>
                <a:lnTo>
                  <a:pt x="382689" y="4621"/>
                </a:lnTo>
                <a:lnTo>
                  <a:pt x="371102" y="3019"/>
                </a:lnTo>
                <a:lnTo>
                  <a:pt x="365333" y="2387"/>
                </a:lnTo>
                <a:lnTo>
                  <a:pt x="336981" y="2387"/>
                </a:lnTo>
                <a:lnTo>
                  <a:pt x="332041" y="1384"/>
                </a:lnTo>
                <a:lnTo>
                  <a:pt x="326936" y="558"/>
                </a:lnTo>
                <a:lnTo>
                  <a:pt x="321563" y="38"/>
                </a:lnTo>
                <a:lnTo>
                  <a:pt x="325379" y="38"/>
                </a:lnTo>
                <a:lnTo>
                  <a:pt x="320890" y="0"/>
                </a:lnTo>
                <a:close/>
              </a:path>
              <a:path w="658495" h="514350">
                <a:moveTo>
                  <a:pt x="417385" y="14693"/>
                </a:moveTo>
                <a:lnTo>
                  <a:pt x="371690" y="14693"/>
                </a:lnTo>
                <a:lnTo>
                  <a:pt x="403546" y="39333"/>
                </a:lnTo>
                <a:lnTo>
                  <a:pt x="427847" y="72741"/>
                </a:lnTo>
                <a:lnTo>
                  <a:pt x="446814" y="112593"/>
                </a:lnTo>
                <a:lnTo>
                  <a:pt x="462669" y="156566"/>
                </a:lnTo>
                <a:lnTo>
                  <a:pt x="477632" y="202339"/>
                </a:lnTo>
                <a:lnTo>
                  <a:pt x="493925" y="247587"/>
                </a:lnTo>
                <a:lnTo>
                  <a:pt x="513767" y="289988"/>
                </a:lnTo>
                <a:lnTo>
                  <a:pt x="539380" y="327220"/>
                </a:lnTo>
                <a:lnTo>
                  <a:pt x="572985" y="356958"/>
                </a:lnTo>
                <a:lnTo>
                  <a:pt x="577316" y="359397"/>
                </a:lnTo>
                <a:lnTo>
                  <a:pt x="602535" y="359397"/>
                </a:lnTo>
                <a:lnTo>
                  <a:pt x="594444" y="353804"/>
                </a:lnTo>
                <a:lnTo>
                  <a:pt x="586464" y="348657"/>
                </a:lnTo>
                <a:lnTo>
                  <a:pt x="554365" y="317609"/>
                </a:lnTo>
                <a:lnTo>
                  <a:pt x="532036" y="278488"/>
                </a:lnTo>
                <a:lnTo>
                  <a:pt x="516288" y="234013"/>
                </a:lnTo>
                <a:lnTo>
                  <a:pt x="503926" y="186894"/>
                </a:lnTo>
                <a:lnTo>
                  <a:pt x="491754" y="139842"/>
                </a:lnTo>
                <a:lnTo>
                  <a:pt x="476575" y="95568"/>
                </a:lnTo>
                <a:lnTo>
                  <a:pt x="455193" y="56781"/>
                </a:lnTo>
                <a:lnTo>
                  <a:pt x="445120" y="43350"/>
                </a:lnTo>
                <a:lnTo>
                  <a:pt x="434905" y="31107"/>
                </a:lnTo>
                <a:lnTo>
                  <a:pt x="424003" y="20061"/>
                </a:lnTo>
                <a:lnTo>
                  <a:pt x="417385" y="14693"/>
                </a:lnTo>
                <a:close/>
              </a:path>
              <a:path w="658495" h="514350">
                <a:moveTo>
                  <a:pt x="325379" y="38"/>
                </a:moveTo>
                <a:lnTo>
                  <a:pt x="321563" y="38"/>
                </a:lnTo>
                <a:lnTo>
                  <a:pt x="326948" y="558"/>
                </a:lnTo>
                <a:lnTo>
                  <a:pt x="332041" y="1384"/>
                </a:lnTo>
                <a:lnTo>
                  <a:pt x="336981" y="2387"/>
                </a:lnTo>
                <a:lnTo>
                  <a:pt x="365333" y="2387"/>
                </a:lnTo>
                <a:lnTo>
                  <a:pt x="359536" y="1752"/>
                </a:lnTo>
                <a:lnTo>
                  <a:pt x="349944" y="953"/>
                </a:lnTo>
                <a:lnTo>
                  <a:pt x="340383" y="400"/>
                </a:lnTo>
                <a:lnTo>
                  <a:pt x="330849" y="84"/>
                </a:lnTo>
                <a:lnTo>
                  <a:pt x="325379" y="38"/>
                </a:lnTo>
                <a:close/>
              </a:path>
              <a:path w="658495" h="514350">
                <a:moveTo>
                  <a:pt x="104940" y="413207"/>
                </a:moveTo>
                <a:lnTo>
                  <a:pt x="0" y="426618"/>
                </a:lnTo>
                <a:lnTo>
                  <a:pt x="11429" y="514362"/>
                </a:lnTo>
                <a:lnTo>
                  <a:pt x="116382" y="500951"/>
                </a:lnTo>
                <a:lnTo>
                  <a:pt x="104940" y="413207"/>
                </a:lnTo>
                <a:close/>
              </a:path>
              <a:path w="658495" h="514350">
                <a:moveTo>
                  <a:pt x="309041" y="386346"/>
                </a:moveTo>
                <a:lnTo>
                  <a:pt x="110947" y="412165"/>
                </a:lnTo>
                <a:lnTo>
                  <a:pt x="122377" y="499910"/>
                </a:lnTo>
                <a:lnTo>
                  <a:pt x="320484" y="474091"/>
                </a:lnTo>
                <a:lnTo>
                  <a:pt x="309041" y="386346"/>
                </a:lnTo>
                <a:close/>
              </a:path>
              <a:path w="658495" h="514350">
                <a:moveTo>
                  <a:pt x="373570" y="386765"/>
                </a:moveTo>
                <a:lnTo>
                  <a:pt x="361403" y="474421"/>
                </a:lnTo>
                <a:lnTo>
                  <a:pt x="559282" y="501878"/>
                </a:lnTo>
                <a:lnTo>
                  <a:pt x="571449" y="414235"/>
                </a:lnTo>
                <a:lnTo>
                  <a:pt x="373570" y="386765"/>
                </a:lnTo>
                <a:close/>
              </a:path>
              <a:path w="658495" h="514350">
                <a:moveTo>
                  <a:pt x="632129" y="422656"/>
                </a:moveTo>
                <a:lnTo>
                  <a:pt x="619975" y="510298"/>
                </a:lnTo>
                <a:lnTo>
                  <a:pt x="646226" y="513943"/>
                </a:lnTo>
                <a:lnTo>
                  <a:pt x="658393" y="426300"/>
                </a:lnTo>
                <a:lnTo>
                  <a:pt x="632129" y="422656"/>
                </a:lnTo>
                <a:close/>
              </a:path>
              <a:path w="658495" h="514350">
                <a:moveTo>
                  <a:pt x="593979" y="417360"/>
                </a:moveTo>
                <a:lnTo>
                  <a:pt x="581812" y="505002"/>
                </a:lnTo>
                <a:lnTo>
                  <a:pt x="608076" y="508647"/>
                </a:lnTo>
                <a:lnTo>
                  <a:pt x="620242" y="421005"/>
                </a:lnTo>
                <a:lnTo>
                  <a:pt x="593979" y="4173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5236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673150"/>
            <a:ext cx="6019800" cy="784830"/>
          </a:xfrm>
        </p:spPr>
        <p:txBody>
          <a:bodyPr/>
          <a:lstStyle/>
          <a:p>
            <a:pPr algn="l"/>
            <a:r>
              <a:rPr lang="en-US" dirty="0"/>
              <a:t>Tobacco </a:t>
            </a:r>
            <a:r>
              <a:rPr lang="en-US" spc="-5" dirty="0"/>
              <a:t>taxes </a:t>
            </a:r>
            <a:r>
              <a:rPr lang="en-US" dirty="0"/>
              <a:t>as a </a:t>
            </a:r>
            <a:r>
              <a:rPr lang="en-US" spc="-5" dirty="0"/>
              <a:t>percentage of total </a:t>
            </a:r>
            <a:r>
              <a:rPr lang="en-US" dirty="0"/>
              <a:t>retail </a:t>
            </a:r>
            <a:r>
              <a:rPr lang="en-US" spc="-5" dirty="0"/>
              <a:t>price per </a:t>
            </a:r>
            <a:r>
              <a:rPr lang="en-US" dirty="0"/>
              <a:t>carton </a:t>
            </a:r>
            <a:r>
              <a:rPr lang="en-US" spc="-5" dirty="0"/>
              <a:t>of </a:t>
            </a:r>
            <a:r>
              <a:rPr lang="en-US" dirty="0"/>
              <a:t>200 </a:t>
            </a:r>
            <a:r>
              <a:rPr lang="en-US" spc="-5" dirty="0"/>
              <a:t>cigarettes, by </a:t>
            </a:r>
            <a:r>
              <a:rPr lang="en-US" dirty="0"/>
              <a:t>province/territory, April</a:t>
            </a:r>
            <a:r>
              <a:rPr lang="en-US" spc="-50" dirty="0"/>
              <a:t> </a:t>
            </a:r>
            <a:r>
              <a:rPr lang="en-US" dirty="0"/>
              <a:t>2016</a:t>
            </a:r>
          </a:p>
          <a:p>
            <a:endParaRPr lang="en-US" dirty="0"/>
          </a:p>
        </p:txBody>
      </p:sp>
      <p:sp>
        <p:nvSpPr>
          <p:cNvPr id="3" name="object 4"/>
          <p:cNvSpPr/>
          <p:nvPr/>
        </p:nvSpPr>
        <p:spPr>
          <a:xfrm>
            <a:off x="685800" y="1865376"/>
            <a:ext cx="7886699" cy="37789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0"/>
          <p:cNvSpPr txBox="1"/>
          <p:nvPr/>
        </p:nvSpPr>
        <p:spPr>
          <a:xfrm>
            <a:off x="221691" y="6572268"/>
            <a:ext cx="8191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6" name="object 8"/>
          <p:cNvSpPr txBox="1"/>
          <p:nvPr/>
        </p:nvSpPr>
        <p:spPr>
          <a:xfrm>
            <a:off x="673100" y="6305772"/>
            <a:ext cx="664845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spc="-15" dirty="0">
                <a:solidFill>
                  <a:srgbClr val="636466"/>
                </a:solidFill>
                <a:latin typeface="Arial"/>
                <a:cs typeface="Arial"/>
              </a:rPr>
              <a:t>Source: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Federal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and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Provincial/Territorial </a:t>
            </a:r>
            <a:r>
              <a:rPr sz="800" spc="-20" dirty="0">
                <a:solidFill>
                  <a:srgbClr val="636466"/>
                </a:solidFill>
                <a:latin typeface="Arial"/>
                <a:cs typeface="Arial"/>
              </a:rPr>
              <a:t>Tobacco </a:t>
            </a:r>
            <a:r>
              <a:rPr sz="800" spc="-35" dirty="0">
                <a:solidFill>
                  <a:srgbClr val="636466"/>
                </a:solidFill>
                <a:latin typeface="Arial"/>
                <a:cs typeface="Arial"/>
              </a:rPr>
              <a:t>Tax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Rates,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April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2016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(Non-Smokers’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Rights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Association/Smoking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and Health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Action</a:t>
            </a:r>
            <a:r>
              <a:rPr sz="800" spc="-5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Foundation)</a:t>
            </a:r>
            <a:endParaRPr sz="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2430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457200"/>
            <a:ext cx="6019800" cy="1046440"/>
          </a:xfrm>
        </p:spPr>
        <p:txBody>
          <a:bodyPr/>
          <a:lstStyle/>
          <a:p>
            <a:pPr algn="l"/>
            <a:r>
              <a:rPr lang="en-US" dirty="0"/>
              <a:t>Percentage </a:t>
            </a:r>
            <a:r>
              <a:rPr lang="en-US" spc="-5" dirty="0"/>
              <a:t>of </a:t>
            </a:r>
            <a:r>
              <a:rPr lang="en-US" dirty="0"/>
              <a:t>non-smoking adults (age 20+) in </a:t>
            </a:r>
            <a:r>
              <a:rPr lang="en-US" spc="-5" dirty="0"/>
              <a:t>Ontario</a:t>
            </a:r>
            <a:r>
              <a:rPr lang="en-US" spc="-130" dirty="0"/>
              <a:t> </a:t>
            </a:r>
            <a:r>
              <a:rPr lang="en-US" spc="-5" dirty="0"/>
              <a:t>who were exposed to second-hand </a:t>
            </a:r>
            <a:r>
              <a:rPr lang="en-US" dirty="0"/>
              <a:t>smoke in </a:t>
            </a:r>
            <a:r>
              <a:rPr lang="en-US" spc="-5" dirty="0"/>
              <a:t>the past </a:t>
            </a:r>
            <a:r>
              <a:rPr lang="en-US" dirty="0"/>
              <a:t>month, </a:t>
            </a:r>
            <a:r>
              <a:rPr lang="en-US" spc="-5" dirty="0"/>
              <a:t>by location of exposure,</a:t>
            </a:r>
            <a:r>
              <a:rPr lang="en-US" spc="-75" dirty="0"/>
              <a:t> </a:t>
            </a:r>
            <a:r>
              <a:rPr lang="en-US" dirty="0"/>
              <a:t>2003–2014</a:t>
            </a:r>
          </a:p>
          <a:p>
            <a:endParaRPr lang="en-US" dirty="0"/>
          </a:p>
        </p:txBody>
      </p:sp>
      <p:sp>
        <p:nvSpPr>
          <p:cNvPr id="3" name="object 4"/>
          <p:cNvSpPr/>
          <p:nvPr/>
        </p:nvSpPr>
        <p:spPr>
          <a:xfrm>
            <a:off x="1413662" y="1865376"/>
            <a:ext cx="6316675" cy="36548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5"/>
          <p:cNvSpPr txBox="1"/>
          <p:nvPr/>
        </p:nvSpPr>
        <p:spPr>
          <a:xfrm>
            <a:off x="673100" y="6153911"/>
            <a:ext cx="408432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dirty="0">
                <a:solidFill>
                  <a:srgbClr val="636466"/>
                </a:solidFill>
                <a:latin typeface="Arial"/>
                <a:cs typeface="Arial"/>
              </a:rPr>
              <a:t>Source: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Canadian Community Health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Survey,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2003, 2005, 2007–2014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(Statistics</a:t>
            </a:r>
            <a:r>
              <a:rPr sz="800" spc="-2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Canada)</a:t>
            </a:r>
            <a:endParaRPr lang="en-CA" sz="800" spc="-5" dirty="0">
              <a:solidFill>
                <a:srgbClr val="636466"/>
              </a:solidFill>
              <a:latin typeface="Arial"/>
              <a:cs typeface="Arial"/>
            </a:endParaRPr>
          </a:p>
          <a:p>
            <a:pPr marL="12700"/>
            <a:r>
              <a:rPr lang="en-CA" sz="800" b="1" spc="-5" dirty="0">
                <a:solidFill>
                  <a:srgbClr val="636466"/>
                </a:solidFill>
                <a:latin typeface="Arial"/>
                <a:cs typeface="Arial"/>
              </a:rPr>
              <a:t>Note: </a:t>
            </a:r>
            <a:r>
              <a:rPr lang="en-CA" sz="800" dirty="0">
                <a:solidFill>
                  <a:srgbClr val="636466"/>
                </a:solidFill>
                <a:latin typeface="Arial"/>
                <a:cs typeface="Arial"/>
              </a:rPr>
              <a:t>Estimates </a:t>
            </a:r>
            <a:r>
              <a:rPr lang="en-CA" sz="800" spc="-5" dirty="0">
                <a:solidFill>
                  <a:srgbClr val="636466"/>
                </a:solidFill>
                <a:latin typeface="Arial"/>
                <a:cs typeface="Arial"/>
              </a:rPr>
              <a:t>are adjusted </a:t>
            </a:r>
            <a:r>
              <a:rPr lang="en-CA" sz="800" dirty="0">
                <a:solidFill>
                  <a:srgbClr val="636466"/>
                </a:solidFill>
                <a:latin typeface="Arial"/>
                <a:cs typeface="Arial"/>
              </a:rPr>
              <a:t>to the </a:t>
            </a:r>
            <a:r>
              <a:rPr lang="en-CA" sz="800" spc="-5" dirty="0">
                <a:solidFill>
                  <a:srgbClr val="636466"/>
                </a:solidFill>
                <a:latin typeface="Arial"/>
                <a:cs typeface="Arial"/>
              </a:rPr>
              <a:t>age distribution of </a:t>
            </a:r>
            <a:r>
              <a:rPr lang="en-CA" sz="800" dirty="0">
                <a:solidFill>
                  <a:srgbClr val="636466"/>
                </a:solidFill>
                <a:latin typeface="Arial"/>
                <a:cs typeface="Arial"/>
              </a:rPr>
              <a:t>the </a:t>
            </a:r>
            <a:r>
              <a:rPr lang="en-CA" sz="800" spc="-20" dirty="0">
                <a:solidFill>
                  <a:srgbClr val="636466"/>
                </a:solidFill>
                <a:latin typeface="Arial"/>
                <a:cs typeface="Arial"/>
              </a:rPr>
              <a:t>2011 </a:t>
            </a:r>
            <a:r>
              <a:rPr lang="en-CA" sz="800" spc="-5" dirty="0">
                <a:solidFill>
                  <a:srgbClr val="636466"/>
                </a:solidFill>
                <a:latin typeface="Arial"/>
                <a:cs typeface="Arial"/>
              </a:rPr>
              <a:t>Canadian</a:t>
            </a:r>
            <a:r>
              <a:rPr lang="en-CA" sz="800" spc="-2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lang="en-CA" sz="800" spc="-5" dirty="0">
                <a:solidFill>
                  <a:srgbClr val="636466"/>
                </a:solidFill>
                <a:latin typeface="Arial"/>
                <a:cs typeface="Arial"/>
              </a:rPr>
              <a:t>population.</a:t>
            </a:r>
            <a:endParaRPr lang="en-CA"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sz="800" dirty="0">
              <a:latin typeface="Arial"/>
              <a:cs typeface="Arial"/>
            </a:endParaRPr>
          </a:p>
        </p:txBody>
      </p:sp>
      <p:sp>
        <p:nvSpPr>
          <p:cNvPr id="6" name="object 11"/>
          <p:cNvSpPr txBox="1"/>
          <p:nvPr/>
        </p:nvSpPr>
        <p:spPr>
          <a:xfrm>
            <a:off x="221691" y="6572268"/>
            <a:ext cx="8191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8478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457200"/>
            <a:ext cx="5638800" cy="1046440"/>
          </a:xfrm>
        </p:spPr>
        <p:txBody>
          <a:bodyPr/>
          <a:lstStyle/>
          <a:p>
            <a:pPr algn="l"/>
            <a:r>
              <a:rPr lang="en-US" dirty="0"/>
              <a:t>Percentage </a:t>
            </a:r>
            <a:r>
              <a:rPr lang="en-US" spc="-5" dirty="0"/>
              <a:t>of </a:t>
            </a:r>
            <a:r>
              <a:rPr lang="en-US" dirty="0"/>
              <a:t>non-smoking adolescents (ages 12–19) in </a:t>
            </a:r>
            <a:r>
              <a:rPr lang="en-US" spc="-5" dirty="0"/>
              <a:t>Ontario who were exposed to second-hand smoke </a:t>
            </a:r>
            <a:r>
              <a:rPr lang="en-US" dirty="0"/>
              <a:t>in </a:t>
            </a:r>
            <a:r>
              <a:rPr lang="en-US" spc="-5" dirty="0"/>
              <a:t>the past </a:t>
            </a:r>
            <a:r>
              <a:rPr lang="en-US" dirty="0"/>
              <a:t>month, </a:t>
            </a:r>
            <a:r>
              <a:rPr lang="en-US" spc="-5" dirty="0"/>
              <a:t>by </a:t>
            </a:r>
            <a:r>
              <a:rPr lang="en-US" dirty="0"/>
              <a:t>location </a:t>
            </a:r>
            <a:r>
              <a:rPr lang="en-US" spc="-5" dirty="0"/>
              <a:t>of exposure,</a:t>
            </a:r>
            <a:r>
              <a:rPr lang="en-US" spc="-30" dirty="0"/>
              <a:t> </a:t>
            </a:r>
            <a:r>
              <a:rPr lang="en-US" dirty="0"/>
              <a:t>2003–2014</a:t>
            </a:r>
          </a:p>
          <a:p>
            <a:endParaRPr lang="en-US" dirty="0"/>
          </a:p>
        </p:txBody>
      </p:sp>
      <p:sp>
        <p:nvSpPr>
          <p:cNvPr id="3" name="object 6"/>
          <p:cNvSpPr/>
          <p:nvPr/>
        </p:nvSpPr>
        <p:spPr>
          <a:xfrm>
            <a:off x="1413662" y="1865376"/>
            <a:ext cx="6316675" cy="36548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8"/>
          <p:cNvSpPr txBox="1"/>
          <p:nvPr/>
        </p:nvSpPr>
        <p:spPr>
          <a:xfrm>
            <a:off x="673100" y="6305772"/>
            <a:ext cx="407352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00" b="1" spc="-15" dirty="0">
                <a:solidFill>
                  <a:srgbClr val="636466"/>
                </a:solidFill>
                <a:latin typeface="Arial"/>
                <a:cs typeface="Arial"/>
              </a:rPr>
              <a:t>Source: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Canadian Community Health </a:t>
            </a:r>
            <a:r>
              <a:rPr sz="800" spc="-10" dirty="0">
                <a:solidFill>
                  <a:srgbClr val="636466"/>
                </a:solidFill>
                <a:latin typeface="Arial"/>
                <a:cs typeface="Arial"/>
              </a:rPr>
              <a:t>Survey, 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2003, 2005, 2007–2014 </a:t>
            </a:r>
            <a:r>
              <a:rPr sz="800" dirty="0">
                <a:solidFill>
                  <a:srgbClr val="636466"/>
                </a:solidFill>
                <a:latin typeface="Arial"/>
                <a:cs typeface="Arial"/>
              </a:rPr>
              <a:t>(Statistics</a:t>
            </a:r>
            <a:r>
              <a:rPr sz="800" spc="-5" dirty="0">
                <a:solidFill>
                  <a:srgbClr val="636466"/>
                </a:solidFill>
                <a:latin typeface="Arial"/>
                <a:cs typeface="Arial"/>
              </a:rPr>
              <a:t> Canada)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11"/>
          <p:cNvSpPr txBox="1"/>
          <p:nvPr/>
        </p:nvSpPr>
        <p:spPr>
          <a:xfrm>
            <a:off x="221691" y="6572268"/>
            <a:ext cx="81915" cy="1177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lang="en-CA" sz="800" b="1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9229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CO PSQI">
      <a:dk1>
        <a:srgbClr val="505153"/>
      </a:dk1>
      <a:lt1>
        <a:sysClr val="window" lastClr="FFFFFF"/>
      </a:lt1>
      <a:dk2>
        <a:srgbClr val="1F1B4D"/>
      </a:dk2>
      <a:lt2>
        <a:srgbClr val="E5F4F9"/>
      </a:lt2>
      <a:accent1>
        <a:srgbClr val="505153"/>
      </a:accent1>
      <a:accent2>
        <a:srgbClr val="139ED1"/>
      </a:accent2>
      <a:accent3>
        <a:srgbClr val="E0E3EF"/>
      </a:accent3>
      <a:accent4>
        <a:srgbClr val="E0F0F7"/>
      </a:accent4>
      <a:accent5>
        <a:srgbClr val="5A9B98"/>
      </a:accent5>
      <a:accent6>
        <a:srgbClr val="7D2B83"/>
      </a:accent6>
      <a:hlink>
        <a:srgbClr val="139ED1"/>
      </a:hlink>
      <a:folHlink>
        <a:srgbClr val="139ED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</TotalTime>
  <Words>2037</Words>
  <Application>Microsoft Office PowerPoint</Application>
  <PresentationFormat>On-screen Show (4:3)</PresentationFormat>
  <Paragraphs>147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Georgia</vt:lpstr>
      <vt:lpstr>ITC Century Std Book</vt:lpstr>
      <vt:lpstr>Myriad Pro</vt:lpstr>
      <vt:lpstr>Office Theme</vt:lpstr>
      <vt:lpstr>Prevention System  Quality Index</vt:lpstr>
      <vt:lpstr>Introduction</vt:lpstr>
      <vt:lpstr>PowerPoint Presentation</vt:lpstr>
      <vt:lpstr>PowerPoint Presentation</vt:lpstr>
      <vt:lpstr>PowerPoint Presentation</vt:lpstr>
      <vt:lpstr>Tobacco</vt:lpstr>
      <vt:lpstr>PowerPoint Presentation</vt:lpstr>
      <vt:lpstr>PowerPoint Presentation</vt:lpstr>
      <vt:lpstr>PowerPoint Presentation</vt:lpstr>
      <vt:lpstr>PowerPoint Presentation</vt:lpstr>
      <vt:lpstr>Alcohol</vt:lpstr>
      <vt:lpstr>PowerPoint Presentation</vt:lpstr>
      <vt:lpstr>PowerPoint Presentation</vt:lpstr>
      <vt:lpstr>PowerPoint Presentation</vt:lpstr>
      <vt:lpstr>Healthy eating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Ultraviolet radiation</vt:lpstr>
      <vt:lpstr>PowerPoint Presentation</vt:lpstr>
      <vt:lpstr>Environmental carcinogens</vt:lpstr>
      <vt:lpstr>PowerPoint Presentation</vt:lpstr>
      <vt:lpstr>PowerPoint Presentation</vt:lpstr>
      <vt:lpstr>Occupational  carcinogens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Infectious agents</vt:lpstr>
      <vt:lpstr>PowerPoint Presentation</vt:lpstr>
      <vt:lpstr>PowerPoint Presentation</vt:lpstr>
      <vt:lpstr>Conclusion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Prevention System  Quality Index</dc:title>
  <dc:creator>PC</dc:creator>
  <cp:lastModifiedBy>Kirby, Penney</cp:lastModifiedBy>
  <cp:revision>54</cp:revision>
  <dcterms:created xsi:type="dcterms:W3CDTF">2016-09-21T12:30:03Z</dcterms:created>
  <dcterms:modified xsi:type="dcterms:W3CDTF">2018-06-13T13:35:27Z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2016-09-21T00:00:00Z</vt:filetime>
  </property>
  <property fmtid="{D5CDD505-2E9C-101B-9397-08002B2CF9AE}" pid="3" name="Creator">
    <vt:lpwstr>Adobe InDesign CC 2015 (Macintosh)</vt:lpwstr>
  </property>
  <property fmtid="{D5CDD505-2E9C-101B-9397-08002B2CF9AE}" pid="4" name="LastSaved">
    <vt:filetime>2016-09-21T00:00:00Z</vt:filetime>
  </property>
</Properties>
</file>