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8"/>
  </p:notesMasterIdLst>
  <p:sldIdLst>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016" autoAdjust="0"/>
  </p:normalViewPr>
  <p:slideViewPr>
    <p:cSldViewPr snapToGrid="0">
      <p:cViewPr varScale="1">
        <p:scale>
          <a:sx n="47" d="100"/>
          <a:sy n="47" d="100"/>
        </p:scale>
        <p:origin x="1620" y="42"/>
      </p:cViewPr>
      <p:guideLst/>
    </p:cSldViewPr>
  </p:slideViewPr>
  <p:notesTextViewPr>
    <p:cViewPr>
      <p:scale>
        <a:sx n="1" d="1"/>
        <a:sy n="1" d="1"/>
      </p:scale>
      <p:origin x="0" y="-7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FD797-17A2-4EA3-AC00-ED5E6759B2C7}" type="datetimeFigureOut">
              <a:rPr lang="en-CA" smtClean="0"/>
              <a:t>2016-06-06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015E9-0CC1-4E3E-B851-30ED08DD0A73}" type="slidenum">
              <a:rPr lang="en-CA" smtClean="0"/>
              <a:t>‹#›</a:t>
            </a:fld>
            <a:endParaRPr lang="en-CA"/>
          </a:p>
        </p:txBody>
      </p:sp>
    </p:spTree>
    <p:extLst>
      <p:ext uri="{BB962C8B-B14F-4D97-AF65-F5344CB8AC3E}">
        <p14:creationId xmlns:p14="http://schemas.microsoft.com/office/powerpoint/2010/main" val="307172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a:t>
            </a:r>
            <a:r>
              <a:rPr lang="en-US" b="1" baseline="0" dirty="0" smtClean="0"/>
              <a:t> 5.1 - </a:t>
            </a:r>
            <a:r>
              <a:rPr lang="en-CA" sz="1200" b="1" i="0" u="none" strike="noStrike" kern="1200" baseline="0" dirty="0" smtClean="0">
                <a:solidFill>
                  <a:schemeClr val="tx1"/>
                </a:solidFill>
                <a:latin typeface="+mn-lt"/>
                <a:ea typeface="+mn-ea"/>
                <a:cs typeface="+mn-cs"/>
              </a:rPr>
              <a:t>Distribution of 10-year </a:t>
            </a:r>
            <a:r>
              <a:rPr lang="en-US" sz="1200" b="1" i="0" u="none" strike="noStrike" kern="1200" baseline="0" dirty="0" smtClean="0">
                <a:solidFill>
                  <a:schemeClr val="tx1"/>
                </a:solidFill>
                <a:latin typeface="+mn-lt"/>
                <a:ea typeface="+mn-ea"/>
                <a:cs typeface="+mn-cs"/>
              </a:rPr>
              <a:t>prevalence, by cancer type and sex, Ontario, </a:t>
            </a:r>
            <a:r>
              <a:rPr lang="en-CA" sz="1200" b="1" i="0" u="none" strike="noStrike" kern="1200" baseline="0" dirty="0" smtClean="0">
                <a:solidFill>
                  <a:schemeClr val="tx1"/>
                </a:solidFill>
                <a:latin typeface="+mn-lt"/>
                <a:ea typeface="+mn-ea"/>
                <a:cs typeface="+mn-cs"/>
              </a:rPr>
              <a:t>January 1, 2013</a:t>
            </a:r>
            <a:endParaRPr lang="en-US" b="1" baseline="0" dirty="0" smtClean="0"/>
          </a:p>
          <a:p>
            <a:endParaRPr lang="en-US" baseline="0" dirty="0" smtClean="0"/>
          </a:p>
          <a:p>
            <a:r>
              <a:rPr lang="en-US" sz="1200" b="0" i="0" u="none" strike="noStrike" kern="1200" baseline="0" dirty="0" smtClean="0">
                <a:solidFill>
                  <a:schemeClr val="tx1"/>
                </a:solidFill>
                <a:latin typeface="+mn-lt"/>
                <a:ea typeface="+mn-ea"/>
                <a:cs typeface="+mn-cs"/>
              </a:rPr>
              <a:t>Among males, those diagnosed with prostate cancer (75,945 cases) formed the largest proportion of 10-year prevalent cases, which reflects the high incidence and survival for this cancer. Colorectal cancer (24,065) was the second most prevalent cancer among males, followed by </a:t>
            </a:r>
            <a:r>
              <a:rPr lang="fi-FI" sz="1200" b="0" i="0" u="none" strike="noStrike" kern="1200" baseline="0" dirty="0" smtClean="0">
                <a:solidFill>
                  <a:schemeClr val="tx1"/>
                </a:solidFill>
                <a:latin typeface="+mn-lt"/>
                <a:ea typeface="+mn-ea"/>
                <a:cs typeface="+mn-cs"/>
              </a:rPr>
              <a:t>melanoma (9,572) and non-Hodgkin lymphoma (9,083). </a:t>
            </a:r>
          </a:p>
          <a:p>
            <a:endParaRPr lang="fi-FI"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females, those diagnosed with breast cancer (67,779) formed the largest proportion of 10-year prevalent cases. Like prostate cancer, the high prevalence of breast cancer reflects both high incidence and high survival. As with males, colorectal cancer (20,494) was the second most prevalent cancer. The next most prevalent cancers in females were thyroid (17,180) and uterus (14,930).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both males and females, lung cancer was not among the four most prevalent cancers despite being the second most commonly diagnosed cancer for each sex in 2012. This reflects the low survival ratios for lung cancer. As a result, less commonly diagnosed cancers (melanoma and non-Hodgkin lymphoma in males and thyroid and uterus in females) were more prevalent in the population.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were some notable differences in 10-year prevalence between the sexes: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Bladder cancer accounted for 8,951 prevalent cases among males and 2,794 among females.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prevalence of head and neck cancers was higher among males than among females. Oral cavity and pharynx cancer accounted for 5,999 prevalent cases among males compared to 3,062 among females, while there were 1,945 prevalent cases of laryngeal cancer among males and 374 among females.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the other hand, thyroid cancer was more prevalent among females (17,180) than among males (4,439).</a:t>
            </a:r>
          </a:p>
        </p:txBody>
      </p:sp>
      <p:sp>
        <p:nvSpPr>
          <p:cNvPr id="4" name="Slide Number Placeholder 3"/>
          <p:cNvSpPr>
            <a:spLocks noGrp="1"/>
          </p:cNvSpPr>
          <p:nvPr>
            <p:ph type="sldNum" sz="quarter" idx="10"/>
          </p:nvPr>
        </p:nvSpPr>
        <p:spPr/>
        <p:txBody>
          <a:bodyPr/>
          <a:lstStyle/>
          <a:p>
            <a:fld id="{D79015E9-0CC1-4E3E-B851-30ED08DD0A73}" type="slidenum">
              <a:rPr lang="en-CA" smtClean="0"/>
              <a:t>3</a:t>
            </a:fld>
            <a:endParaRPr lang="en-CA"/>
          </a:p>
        </p:txBody>
      </p:sp>
    </p:spTree>
    <p:extLst>
      <p:ext uri="{BB962C8B-B14F-4D97-AF65-F5344CB8AC3E}">
        <p14:creationId xmlns:p14="http://schemas.microsoft.com/office/powerpoint/2010/main" val="18726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5.2 - </a:t>
            </a:r>
            <a:r>
              <a:rPr lang="en-CA" sz="1200" b="1" i="0" u="none" strike="noStrike" kern="1200" baseline="0" dirty="0" smtClean="0">
                <a:solidFill>
                  <a:schemeClr val="tx1"/>
                </a:solidFill>
                <a:latin typeface="+mn-lt"/>
                <a:ea typeface="+mn-ea"/>
                <a:cs typeface="+mn-cs"/>
              </a:rPr>
              <a:t>Distribution of 10-year </a:t>
            </a:r>
            <a:r>
              <a:rPr lang="en-US" sz="1200" b="1" i="0" u="none" strike="noStrike" kern="1200" baseline="0" dirty="0" smtClean="0">
                <a:solidFill>
                  <a:schemeClr val="tx1"/>
                </a:solidFill>
                <a:latin typeface="+mn-lt"/>
                <a:ea typeface="+mn-ea"/>
                <a:cs typeface="+mn-cs"/>
              </a:rPr>
              <a:t>prevalence, by sex and age group, Ontario, </a:t>
            </a:r>
            <a:r>
              <a:rPr lang="en-CA" sz="1200" b="1" i="0" u="none" strike="noStrike" kern="1200" baseline="0" dirty="0" smtClean="0">
                <a:solidFill>
                  <a:schemeClr val="tx1"/>
                </a:solidFill>
                <a:latin typeface="+mn-lt"/>
                <a:ea typeface="+mn-ea"/>
                <a:cs typeface="+mn-cs"/>
              </a:rPr>
              <a:t>January 1, 2013</a:t>
            </a:r>
            <a:endParaRPr lang="en-US" b="1" dirty="0" smtClean="0"/>
          </a:p>
          <a:p>
            <a:endParaRPr lang="en-US" dirty="0" smtClean="0"/>
          </a:p>
          <a:p>
            <a:r>
              <a:rPr lang="en-US" sz="1200" b="0" i="0" u="none" strike="noStrike" kern="1200" baseline="0" dirty="0" smtClean="0">
                <a:solidFill>
                  <a:schemeClr val="tx1"/>
                </a:solidFill>
                <a:latin typeface="+mn-lt"/>
                <a:ea typeface="+mn-ea"/>
                <a:cs typeface="+mn-cs"/>
              </a:rPr>
              <a:t>Between the sexes, there were some notable differences in </a:t>
            </a:r>
            <a:r>
              <a:rPr lang="en-CA" sz="1200" b="0" i="0" u="none" strike="noStrike" kern="1200" baseline="0" dirty="0" smtClean="0">
                <a:solidFill>
                  <a:schemeClr val="tx1"/>
                </a:solidFill>
                <a:latin typeface="+mn-lt"/>
                <a:ea typeface="+mn-ea"/>
                <a:cs typeface="+mn-cs"/>
              </a:rPr>
              <a:t>10-year prevalence: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While the age group with the most prevalent cases for both sexes was 60 to 69 years, a larger percentage of prevalent cases was found among males in this age group at 32.5% than among females at 23.6%.</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Prevalent cases were more likely to have been diagnosed at younger ages among females than males. For males, 6.1% of 10-year prevalent cases were diagnosed in people under the age of 40. For females, 10.1% were diagnosed in this age group. In addition, 33.2% of cases were diagnosed after the age of 70 among males compared to 27.0% of cases among females. This is likely due to the high prevalence of breast cancer in females, which has a wide age distribution at diagnosis, and the high prevalence of prostate cancer in males, which is more commonly diagnosed at older ages.</a:t>
            </a:r>
            <a:endParaRPr lang="en-US" b="1" dirty="0" smtClean="0"/>
          </a:p>
          <a:p>
            <a:endParaRPr lang="en-CA" dirty="0"/>
          </a:p>
        </p:txBody>
      </p:sp>
      <p:sp>
        <p:nvSpPr>
          <p:cNvPr id="4" name="Slide Number Placeholder 3"/>
          <p:cNvSpPr>
            <a:spLocks noGrp="1"/>
          </p:cNvSpPr>
          <p:nvPr>
            <p:ph type="sldNum" sz="quarter" idx="10"/>
          </p:nvPr>
        </p:nvSpPr>
        <p:spPr/>
        <p:txBody>
          <a:bodyPr/>
          <a:lstStyle/>
          <a:p>
            <a:fld id="{D79015E9-0CC1-4E3E-B851-30ED08DD0A73}" type="slidenum">
              <a:rPr lang="en-CA" smtClean="0"/>
              <a:t>4</a:t>
            </a:fld>
            <a:endParaRPr lang="en-CA"/>
          </a:p>
        </p:txBody>
      </p:sp>
    </p:spTree>
    <p:extLst>
      <p:ext uri="{BB962C8B-B14F-4D97-AF65-F5344CB8AC3E}">
        <p14:creationId xmlns:p14="http://schemas.microsoft.com/office/powerpoint/2010/main" val="20591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99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75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1093773" y="1817042"/>
            <a:ext cx="9266919" cy="1820489"/>
          </a:xfrm>
          <a:prstGeom prst="rect">
            <a:avLst/>
          </a:prstGeom>
        </p:spPr>
        <p:txBody>
          <a:bodyPr vert="horz"/>
          <a:lstStyle>
            <a:lvl1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24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1093772" y="3823485"/>
            <a:ext cx="6933883" cy="1607727"/>
          </a:xfrm>
          <a:prstGeom prst="rect">
            <a:avLst/>
          </a:prstGeom>
        </p:spPr>
        <p:txBody>
          <a:bodyPr vert="horz"/>
          <a:lstStyle>
            <a:lvl1pPr marL="457189" marR="0" indent="-457189" algn="l" defTabSz="609585" rtl="0" eaLnBrk="1" fontAlgn="auto" latinLnBrk="0" hangingPunct="1">
              <a:lnSpc>
                <a:spcPct val="120000"/>
              </a:lnSpc>
              <a:spcBef>
                <a:spcPct val="0"/>
              </a:spcBef>
              <a:spcAft>
                <a:spcPts val="0"/>
              </a:spcAft>
              <a:buClrTx/>
              <a:buSzTx/>
              <a:buFont typeface="Arial"/>
              <a:buChar char="•"/>
              <a:tabLst/>
              <a:defRPr lang="en-US" sz="2133" kern="1200" dirty="0" smtClean="0">
                <a:solidFill>
                  <a:schemeClr val="tx1"/>
                </a:solidFill>
                <a:latin typeface="Arial"/>
                <a:ea typeface="+mj-ea"/>
                <a:cs typeface="Arial"/>
              </a:defRPr>
            </a:lvl1pPr>
            <a:lvl2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2pPr>
            <a:lvl3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3pPr>
            <a:lvl4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4pPr>
            <a:lvl5pPr algn="l" defTabSz="609585" rtl="0" eaLnBrk="1" latinLnBrk="0" hangingPunct="1">
              <a:lnSpc>
                <a:spcPct val="120000"/>
              </a:lnSpc>
              <a:spcBef>
                <a:spcPct val="0"/>
              </a:spcBef>
              <a:buFont typeface="Arial"/>
              <a:defRPr lang="en-US" sz="2133"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902330" y="341582"/>
            <a:ext cx="9961033" cy="1060257"/>
          </a:xfrm>
          <a:prstGeom prst="rect">
            <a:avLst/>
          </a:prstGeom>
        </p:spPr>
        <p:txBody>
          <a:bodyPr vert="horz"/>
          <a:lstStyle>
            <a:lvl1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39962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939800" y="0"/>
            <a:ext cx="9961033" cy="1060257"/>
          </a:xfrm>
          <a:prstGeom prst="rect">
            <a:avLst/>
          </a:prstGeom>
        </p:spPr>
        <p:txBody>
          <a:bodyPr vert="horz"/>
          <a:lstStyle>
            <a:lvl1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939800" y="1257917"/>
            <a:ext cx="8944007" cy="369703"/>
          </a:xfrm>
          <a:prstGeom prst="rect">
            <a:avLst/>
          </a:prstGeom>
        </p:spPr>
        <p:txBody>
          <a:bodyPr vert="horz"/>
          <a:lstStyle>
            <a:lvl1pPr marL="0" indent="0" algn="l" defTabSz="609585" rtl="0" eaLnBrk="1" latinLnBrk="0" hangingPunct="1">
              <a:buNone/>
              <a:defRPr lang="en-US" sz="1600" b="1" kern="1200" dirty="0" smtClean="0">
                <a:solidFill>
                  <a:schemeClr val="tx1"/>
                </a:solidFill>
                <a:latin typeface="Arial"/>
                <a:ea typeface="+mn-ea"/>
                <a:cs typeface="Arial"/>
              </a:defRPr>
            </a:lvl1pPr>
            <a:lvl2pPr marL="0" algn="l" defTabSz="609585" rtl="0" eaLnBrk="1" latinLnBrk="0" hangingPunct="1">
              <a:defRPr lang="en-US" sz="1600" b="1" kern="1200" dirty="0" smtClean="0">
                <a:solidFill>
                  <a:schemeClr val="tx1"/>
                </a:solidFill>
                <a:latin typeface="Arial"/>
                <a:ea typeface="+mn-ea"/>
                <a:cs typeface="Arial"/>
              </a:defRPr>
            </a:lvl2pPr>
            <a:lvl3pPr marL="0" algn="l" defTabSz="609585" rtl="0" eaLnBrk="1" latinLnBrk="0" hangingPunct="1">
              <a:defRPr lang="en-US" sz="1600" b="1" kern="1200" dirty="0" smtClean="0">
                <a:solidFill>
                  <a:schemeClr val="tx1"/>
                </a:solidFill>
                <a:latin typeface="Arial"/>
                <a:ea typeface="+mn-ea"/>
                <a:cs typeface="Arial"/>
              </a:defRPr>
            </a:lvl3pPr>
            <a:lvl4pPr marL="0" algn="l" defTabSz="609585" rtl="0" eaLnBrk="1" latinLnBrk="0" hangingPunct="1">
              <a:defRPr lang="en-US" sz="1600" b="1" kern="1200" dirty="0" smtClean="0">
                <a:solidFill>
                  <a:schemeClr val="tx1"/>
                </a:solidFill>
                <a:latin typeface="Arial"/>
                <a:ea typeface="+mn-ea"/>
                <a:cs typeface="Arial"/>
              </a:defRPr>
            </a:lvl4pPr>
            <a:lvl5pPr marL="0" algn="l" defTabSz="609585" rtl="0" eaLnBrk="1" latinLnBrk="0" hangingPunct="1">
              <a:defRPr lang="en-US" sz="16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939800" y="1825280"/>
            <a:ext cx="8292003" cy="3957453"/>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9583012" y="3851239"/>
            <a:ext cx="1990952" cy="1931495"/>
          </a:xfrm>
          <a:prstGeom prst="rect">
            <a:avLst/>
          </a:prstGeom>
        </p:spPr>
        <p:txBody>
          <a:bodyPr vert="horz"/>
          <a:lstStyle>
            <a:lvl1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12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395452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CO 090_OntarioCancerStatsReport_PPTCover_JM01.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5569" y="-6941326"/>
            <a:ext cx="15896045" cy="20740651"/>
          </a:xfrm>
          <a:prstGeom prst="rect">
            <a:avLst/>
          </a:prstGeom>
        </p:spPr>
      </p:pic>
    </p:spTree>
    <p:extLst>
      <p:ext uri="{BB962C8B-B14F-4D97-AF65-F5344CB8AC3E}">
        <p14:creationId xmlns:p14="http://schemas.microsoft.com/office/powerpoint/2010/main" val="424618572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CO 090__PPT_SlideOpenerBG_Ch5_JM02.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1537" y="-6936066"/>
            <a:ext cx="15887981" cy="20730131"/>
          </a:xfrm>
          <a:prstGeom prst="rect">
            <a:avLst/>
          </a:prstGeom>
        </p:spPr>
      </p:pic>
    </p:spTree>
    <p:extLst>
      <p:ext uri="{BB962C8B-B14F-4D97-AF65-F5344CB8AC3E}">
        <p14:creationId xmlns:p14="http://schemas.microsoft.com/office/powerpoint/2010/main" val="2886535616"/>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886938"/>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4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09600" y="2317047"/>
            <a:ext cx="10972800" cy="1504244"/>
          </a:xfrm>
          <a:prstGeom prst="rect">
            <a:avLst/>
          </a:prstGeom>
        </p:spPr>
        <p:txBody>
          <a:bodyPr vert="horz" lIns="121920" tIns="60960" rIns="121920" bIns="60960" rtlCol="0">
            <a:norm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800" dirty="0">
                <a:solidFill>
                  <a:srgbClr val="537D14"/>
                </a:solidFill>
                <a:latin typeface="Arial"/>
                <a:cs typeface="Arial"/>
              </a:rPr>
              <a:t>Prevalence</a:t>
            </a:r>
            <a:endParaRPr lang="en-US" sz="8800" dirty="0">
              <a:solidFill>
                <a:srgbClr val="537D14"/>
              </a:solidFill>
              <a:latin typeface="Arial"/>
              <a:cs typeface="Arial"/>
            </a:endParaRPr>
          </a:p>
        </p:txBody>
      </p:sp>
      <p:sp>
        <p:nvSpPr>
          <p:cNvPr id="8" name="Text Placeholder 2"/>
          <p:cNvSpPr txBox="1">
            <a:spLocks/>
          </p:cNvSpPr>
          <p:nvPr/>
        </p:nvSpPr>
        <p:spPr>
          <a:xfrm>
            <a:off x="0" y="5945481"/>
            <a:ext cx="12192000" cy="912520"/>
          </a:xfrm>
          <a:prstGeom prst="rect">
            <a:avLst/>
          </a:prstGeom>
          <a:solidFill>
            <a:srgbClr val="537D14"/>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srgbClr val="211D4E"/>
              </a:solidFill>
            </a:endParaRPr>
          </a:p>
        </p:txBody>
      </p:sp>
      <p:sp>
        <p:nvSpPr>
          <p:cNvPr id="9"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5: Prevalence</a:t>
            </a:r>
          </a:p>
        </p:txBody>
      </p:sp>
      <p:pic>
        <p:nvPicPr>
          <p:cNvPr id="10" name="Picture 9" descr="CancerCareOntario_Eng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sp>
        <p:nvSpPr>
          <p:cNvPr id="7" name="Round Single Corner Rectangle 6"/>
          <p:cNvSpPr/>
          <p:nvPr/>
        </p:nvSpPr>
        <p:spPr>
          <a:xfrm>
            <a:off x="1" y="1397001"/>
            <a:ext cx="1451428" cy="911577"/>
          </a:xfrm>
          <a:prstGeom prst="round1Rect">
            <a:avLst>
              <a:gd name="adj" fmla="val 16667"/>
            </a:avLst>
          </a:prstGeom>
          <a:solidFill>
            <a:srgbClr val="537D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1" name="Title Placeholder 1"/>
          <p:cNvSpPr txBox="1">
            <a:spLocks/>
          </p:cNvSpPr>
          <p:nvPr/>
        </p:nvSpPr>
        <p:spPr>
          <a:xfrm>
            <a:off x="609601" y="1500011"/>
            <a:ext cx="1433689" cy="808568"/>
          </a:xfrm>
          <a:prstGeom prst="rect">
            <a:avLst/>
          </a:prstGeom>
        </p:spPr>
        <p:txBody>
          <a:bodyPr vert="horz" lIns="121920" tIns="60960" rIns="121920" bIns="6096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5867" b="1" dirty="0">
                <a:solidFill>
                  <a:prstClr val="white"/>
                </a:solidFill>
                <a:latin typeface="Arial"/>
                <a:cs typeface="Arial"/>
              </a:rPr>
              <a:t>5</a:t>
            </a:r>
          </a:p>
        </p:txBody>
      </p:sp>
    </p:spTree>
    <p:extLst>
      <p:ext uri="{BB962C8B-B14F-4D97-AF65-F5344CB8AC3E}">
        <p14:creationId xmlns:p14="http://schemas.microsoft.com/office/powerpoint/2010/main" val="3115432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537D14"/>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5: Prevalence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Two horizontal bar graphs (males and females) show the number of prevalent cases within the previous 10 years, by cancer type, in Ontario, as of January 1, 2013. Refer to Table 5.2." title="Distribution of 10-year prevalence, by  cancer type and sex,  Ontario, January 1, 2013"/>
          <p:cNvPicPr>
            <a:picLocks noChangeAspect="1"/>
          </p:cNvPicPr>
          <p:nvPr/>
        </p:nvPicPr>
        <p:blipFill>
          <a:blip r:embed="rId4"/>
          <a:stretch>
            <a:fillRect/>
          </a:stretch>
        </p:blipFill>
        <p:spPr>
          <a:xfrm>
            <a:off x="213600" y="1365358"/>
            <a:ext cx="5913360" cy="3493008"/>
          </a:xfrm>
          <a:prstGeom prst="rect">
            <a:avLst/>
          </a:prstGeom>
        </p:spPr>
      </p:pic>
      <p:pic>
        <p:nvPicPr>
          <p:cNvPr id="3" name="Picture 2"/>
          <p:cNvPicPr>
            <a:picLocks noChangeAspect="1"/>
          </p:cNvPicPr>
          <p:nvPr/>
        </p:nvPicPr>
        <p:blipFill>
          <a:blip r:embed="rId5"/>
          <a:stretch>
            <a:fillRect/>
          </a:stretch>
        </p:blipFill>
        <p:spPr>
          <a:xfrm>
            <a:off x="6096000" y="1582774"/>
            <a:ext cx="6082750" cy="3008376"/>
          </a:xfrm>
          <a:prstGeom prst="rect">
            <a:avLst/>
          </a:prstGeom>
        </p:spPr>
      </p:pic>
    </p:spTree>
    <p:extLst>
      <p:ext uri="{BB962C8B-B14F-4D97-AF65-F5344CB8AC3E}">
        <p14:creationId xmlns:p14="http://schemas.microsoft.com/office/powerpoint/2010/main" val="235315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537D14"/>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5: Prevalence</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Two pie charts (males and females) show the distribution of prevalent cases within the previous 10 years, by age group, in Ontario, as of January 1, 2013. " title="Distribution of 10-year prevalence, by sex and age group, Ontario, January 1, 2013 "/>
          <p:cNvPicPr>
            <a:picLocks noChangeAspect="1"/>
          </p:cNvPicPr>
          <p:nvPr/>
        </p:nvPicPr>
        <p:blipFill>
          <a:blip r:embed="rId4"/>
          <a:stretch>
            <a:fillRect/>
          </a:stretch>
        </p:blipFill>
        <p:spPr>
          <a:xfrm>
            <a:off x="1639106" y="360137"/>
            <a:ext cx="8913788" cy="5394960"/>
          </a:xfrm>
          <a:prstGeom prst="rect">
            <a:avLst/>
          </a:prstGeom>
        </p:spPr>
      </p:pic>
    </p:spTree>
    <p:extLst>
      <p:ext uri="{BB962C8B-B14F-4D97-AF65-F5344CB8AC3E}">
        <p14:creationId xmlns:p14="http://schemas.microsoft.com/office/powerpoint/2010/main" val="106999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519</Words>
  <Application>Microsoft Office PowerPoint</Application>
  <PresentationFormat>Widescreen</PresentationFormat>
  <Paragraphs>24</Paragraphs>
  <Slides>4</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vt:i4>
      </vt:variant>
    </vt:vector>
  </HeadingPairs>
  <TitlesOfParts>
    <vt:vector size="9" baseType="lpstr">
      <vt:lpstr>Arial</vt:lpstr>
      <vt:lpstr>Calibri</vt:lpstr>
      <vt:lpstr>1_Office Theme</vt:lpstr>
      <vt:lpstr>6_Custom Design</vt:lpstr>
      <vt:lpstr>11_Custom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Lopreiato, Amanda</dc:creator>
  <cp:lastModifiedBy>Lopreiato, Amanda</cp:lastModifiedBy>
  <cp:revision>16</cp:revision>
  <dcterms:created xsi:type="dcterms:W3CDTF">2016-05-20T18:28:22Z</dcterms:created>
  <dcterms:modified xsi:type="dcterms:W3CDTF">2016-06-06T13:04:12Z</dcterms:modified>
</cp:coreProperties>
</file>