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Lst>
  <p:notesMasterIdLst>
    <p:notesMasterId r:id="rId19"/>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aneelan, Tanya" initials="NT" lastIdx="2" clrIdx="0">
    <p:extLst>
      <p:ext uri="{19B8F6BF-5375-455C-9EA6-DF929625EA0E}">
        <p15:presenceInfo xmlns:p15="http://schemas.microsoft.com/office/powerpoint/2012/main" userId="S-1-5-21-1271423080-98322552-283921195-27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701" autoAdjust="0"/>
  </p:normalViewPr>
  <p:slideViewPr>
    <p:cSldViewPr snapToGrid="0">
      <p:cViewPr varScale="1">
        <p:scale>
          <a:sx n="39" d="100"/>
          <a:sy n="39" d="100"/>
        </p:scale>
        <p:origin x="1402" y="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6945A-0E68-4A55-9CB7-4793A3B855DE}" type="datetimeFigureOut">
              <a:rPr lang="en-CA" smtClean="0"/>
              <a:t>2017-01-10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867F2-5CEA-4CA0-9358-0312EDF973C1}" type="slidenum">
              <a:rPr lang="en-CA" smtClean="0"/>
              <a:t>‹#›</a:t>
            </a:fld>
            <a:endParaRPr lang="en-CA"/>
          </a:p>
        </p:txBody>
      </p:sp>
    </p:spTree>
    <p:extLst>
      <p:ext uri="{BB962C8B-B14F-4D97-AF65-F5344CB8AC3E}">
        <p14:creationId xmlns:p14="http://schemas.microsoft.com/office/powerpoint/2010/main" val="254389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83867F2-5CEA-4CA0-9358-0312EDF973C1}" type="slidenum">
              <a:rPr lang="en-CA" smtClean="0"/>
              <a:t>1</a:t>
            </a:fld>
            <a:endParaRPr lang="en-CA"/>
          </a:p>
        </p:txBody>
      </p:sp>
    </p:spTree>
    <p:extLst>
      <p:ext uri="{BB962C8B-B14F-4D97-AF65-F5344CB8AC3E}">
        <p14:creationId xmlns:p14="http://schemas.microsoft.com/office/powerpoint/2010/main" val="56522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3.8 - </a:t>
            </a:r>
            <a:r>
              <a:rPr lang="en-CA" sz="1200" b="1" i="0" u="none" strike="noStrike" kern="1200" baseline="0" dirty="0" smtClean="0">
                <a:solidFill>
                  <a:schemeClr val="tx1"/>
                </a:solidFill>
                <a:latin typeface="+mn-lt"/>
                <a:ea typeface="+mn-ea"/>
                <a:cs typeface="+mn-cs"/>
              </a:rPr>
              <a:t>Age-standardized mortality </a:t>
            </a:r>
            <a:r>
              <a:rPr lang="en-US" sz="1200" b="1" i="0" u="none" strike="noStrike" kern="1200" baseline="0" dirty="0" smtClean="0">
                <a:solidFill>
                  <a:schemeClr val="tx1"/>
                </a:solidFill>
                <a:latin typeface="+mn-lt"/>
                <a:ea typeface="+mn-ea"/>
                <a:cs typeface="+mn-cs"/>
              </a:rPr>
              <a:t>rates, females, by LHIN, Ontario, 2012</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Among females</a:t>
            </a:r>
            <a:r>
              <a:rPr lang="en-CA"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Central, Central West, Mississauga </a:t>
            </a:r>
            <a:r>
              <a:rPr lang="en-US" sz="1200" b="0" i="0" u="none" strike="noStrike" kern="1200" baseline="0" dirty="0" err="1" smtClean="0">
                <a:solidFill>
                  <a:schemeClr val="tx1"/>
                </a:solidFill>
                <a:latin typeface="+mn-lt"/>
                <a:ea typeface="+mn-ea"/>
                <a:cs typeface="+mn-cs"/>
              </a:rPr>
              <a:t>Halton</a:t>
            </a:r>
            <a:r>
              <a:rPr lang="en-US" sz="1200" b="0" i="0" u="none" strike="noStrike" kern="1200" baseline="0" dirty="0" smtClean="0">
                <a:solidFill>
                  <a:schemeClr val="tx1"/>
                </a:solidFill>
                <a:latin typeface="+mn-lt"/>
                <a:ea typeface="+mn-ea"/>
                <a:cs typeface="+mn-cs"/>
              </a:rPr>
              <a:t> and Toronto Central LHINs recorded ASMR significantly lower than the </a:t>
            </a:r>
            <a:r>
              <a:rPr lang="en-CA" sz="1200" b="0" i="0" u="none" strike="noStrike" kern="1200" baseline="0" dirty="0" smtClean="0">
                <a:solidFill>
                  <a:schemeClr val="tx1"/>
                </a:solidFill>
                <a:latin typeface="+mn-lt"/>
                <a:ea typeface="+mn-ea"/>
                <a:cs typeface="+mn-cs"/>
              </a:rPr>
              <a:t>Ontario ASMR.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North West, North East and South East LHINs recorded the highest ASMR among females. Rates were significantly higher than the Ontario rate in these LHINs, and the Erie St. Clair and Hamilton Niagara </a:t>
            </a:r>
            <a:r>
              <a:rPr lang="en-CA" sz="1200" b="0" i="0" u="none" strike="noStrike" kern="1200" baseline="0" dirty="0" err="1" smtClean="0">
                <a:solidFill>
                  <a:schemeClr val="tx1"/>
                </a:solidFill>
                <a:latin typeface="+mn-lt"/>
                <a:ea typeface="+mn-ea"/>
                <a:cs typeface="+mn-cs"/>
              </a:rPr>
              <a:t>Haldimand</a:t>
            </a:r>
            <a:r>
              <a:rPr lang="en-CA" sz="1200" b="0" i="0" u="none" strike="noStrike" kern="1200" baseline="0" dirty="0" smtClean="0">
                <a:solidFill>
                  <a:schemeClr val="tx1"/>
                </a:solidFill>
                <a:latin typeface="+mn-lt"/>
                <a:ea typeface="+mn-ea"/>
                <a:cs typeface="+mn-cs"/>
              </a:rPr>
              <a:t> Brant LHINs.</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general, female mortality rates paralleled male mortality rates across the LHIN's, with two exceptions. The North West LHIN's ASMR for females was significantly higher than the Ontario rate, but there was so significant difference in rates among males. The South West LHIN's ASMR for males was significantly higher than the Ontario rate, but there was no significant difference in rates among females</a:t>
            </a:r>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83867F2-5CEA-4CA0-9358-0312EDF973C1}" type="slidenum">
              <a:rPr lang="en-CA" smtClean="0"/>
              <a:t>10</a:t>
            </a:fld>
            <a:endParaRPr lang="en-CA"/>
          </a:p>
        </p:txBody>
      </p:sp>
    </p:spTree>
    <p:extLst>
      <p:ext uri="{BB962C8B-B14F-4D97-AF65-F5344CB8AC3E}">
        <p14:creationId xmlns:p14="http://schemas.microsoft.com/office/powerpoint/2010/main" val="390542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3.9 - </a:t>
            </a:r>
            <a:r>
              <a:rPr lang="en-CA" sz="1200" b="1" i="0" u="none" strike="noStrike" kern="1200" baseline="0" dirty="0" smtClean="0">
                <a:solidFill>
                  <a:schemeClr val="tx1"/>
                </a:solidFill>
                <a:latin typeface="+mn-lt"/>
                <a:ea typeface="+mn-ea"/>
                <a:cs typeface="+mn-cs"/>
              </a:rPr>
              <a:t>Age-standardized mortality </a:t>
            </a:r>
            <a:r>
              <a:rPr lang="en-US" sz="1200" b="1" i="0" u="none" strike="noStrike" kern="1200" baseline="0" dirty="0" smtClean="0">
                <a:solidFill>
                  <a:schemeClr val="tx1"/>
                </a:solidFill>
                <a:latin typeface="+mn-lt"/>
                <a:ea typeface="+mn-ea"/>
                <a:cs typeface="+mn-cs"/>
              </a:rPr>
              <a:t>rates, males, by PHU, Ontario, 2012</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The smaller geographical unit of </a:t>
            </a:r>
            <a:r>
              <a:rPr lang="en-CA" sz="1200" b="0" i="0" u="none" strike="noStrike" kern="1200" baseline="0" dirty="0" smtClean="0">
                <a:solidFill>
                  <a:schemeClr val="tx1"/>
                </a:solidFill>
                <a:latin typeface="+mn-lt"/>
                <a:ea typeface="+mn-ea"/>
                <a:cs typeface="+mn-cs"/>
              </a:rPr>
              <a:t>Public Health Units (PHUs)</a:t>
            </a:r>
            <a:r>
              <a:rPr lang="en-US" sz="1200" b="0" i="0" u="none" strike="noStrike" kern="1200" baseline="0" dirty="0" smtClean="0">
                <a:solidFill>
                  <a:schemeClr val="tx1"/>
                </a:solidFill>
                <a:latin typeface="+mn-lt"/>
                <a:ea typeface="+mn-ea"/>
                <a:cs typeface="+mn-cs"/>
              </a:rPr>
              <a:t> allow for more detailed patterns to be analyzed. Among males: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Greater Toronto Area PHUs (Peel, Toronto and York Region) had ASMR significantly lower than the Ontario ASMR.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Thirteen PHUs had significantly higher </a:t>
            </a:r>
            <a:r>
              <a:rPr lang="en-CA" sz="1200" b="0" i="0" u="none" strike="noStrike" kern="1200" baseline="0" dirty="0" smtClean="0">
                <a:solidFill>
                  <a:schemeClr val="tx1"/>
                </a:solidFill>
                <a:latin typeface="+mn-lt"/>
                <a:ea typeface="+mn-ea"/>
                <a:cs typeface="+mn-cs"/>
              </a:rPr>
              <a:t>ASMR among males compared </a:t>
            </a:r>
            <a:r>
              <a:rPr lang="en-US" sz="1200" b="0" i="0" u="none" strike="noStrike" kern="1200" baseline="0" dirty="0" smtClean="0">
                <a:solidFill>
                  <a:schemeClr val="tx1"/>
                </a:solidFill>
                <a:latin typeface="+mn-lt"/>
                <a:ea typeface="+mn-ea"/>
                <a:cs typeface="+mn-cs"/>
              </a:rPr>
              <a:t>to the Ontario rate: Brant County; City of Hamilton; </a:t>
            </a:r>
            <a:r>
              <a:rPr lang="en-CA" sz="1200" b="0" i="0" u="none" strike="noStrike" kern="1200" baseline="0" dirty="0" smtClean="0">
                <a:solidFill>
                  <a:schemeClr val="tx1"/>
                </a:solidFill>
                <a:latin typeface="+mn-lt"/>
                <a:ea typeface="+mn-ea"/>
                <a:cs typeface="+mn-cs"/>
              </a:rPr>
              <a:t>Eastern Ontario; Elgin-St. Thomas; Hastings and Prince Edward </a:t>
            </a:r>
            <a:r>
              <a:rPr lang="en-US" sz="1200" b="0" i="0" u="none" strike="noStrike" kern="1200" baseline="0" dirty="0" smtClean="0">
                <a:solidFill>
                  <a:schemeClr val="tx1"/>
                </a:solidFill>
                <a:latin typeface="+mn-lt"/>
                <a:ea typeface="+mn-ea"/>
                <a:cs typeface="+mn-cs"/>
              </a:rPr>
              <a:t>Counties; Kingston, Frontenac and Lennox &amp; Addington; Leeds, Grenville and Lanark </a:t>
            </a:r>
            <a:r>
              <a:rPr lang="en-CA" sz="1200" b="0" i="0" u="none" strike="noStrike" kern="1200" baseline="0" dirty="0" smtClean="0">
                <a:solidFill>
                  <a:schemeClr val="tx1"/>
                </a:solidFill>
                <a:latin typeface="+mn-lt"/>
                <a:ea typeface="+mn-ea"/>
                <a:cs typeface="+mn-cs"/>
              </a:rPr>
              <a:t>District; Middlesex-London; Oxford County; Porcupine; Simcoe Muskoka District; Timiskaming; and Windsor-Essex County. </a:t>
            </a:r>
            <a:r>
              <a:rPr lang="en-US" sz="1200" b="0" i="0" u="none" strike="noStrike" kern="1200" baseline="0" dirty="0" smtClean="0">
                <a:solidFill>
                  <a:schemeClr val="tx1"/>
                </a:solidFill>
                <a:latin typeface="+mn-lt"/>
                <a:ea typeface="+mn-ea"/>
                <a:cs typeface="+mn-cs"/>
              </a:rPr>
              <a:t>Generally, higher rates tended to be found in small groups of </a:t>
            </a:r>
            <a:r>
              <a:rPr lang="en-CA" sz="1200" b="0" i="0" u="none" strike="noStrike" kern="1200" baseline="0" dirty="0" smtClean="0">
                <a:solidFill>
                  <a:schemeClr val="tx1"/>
                </a:solidFill>
                <a:latin typeface="+mn-lt"/>
                <a:ea typeface="+mn-ea"/>
                <a:cs typeface="+mn-cs"/>
              </a:rPr>
              <a:t>adjacent PHUs across Ontario.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Within the remaining south Ontario PHUs, the male ASMR were not </a:t>
            </a:r>
            <a:r>
              <a:rPr lang="en-CA" sz="1200" b="0" i="0" u="none" strike="noStrike" kern="1200" baseline="0" dirty="0" smtClean="0">
                <a:solidFill>
                  <a:schemeClr val="tx1"/>
                </a:solidFill>
                <a:latin typeface="+mn-lt"/>
                <a:ea typeface="+mn-ea"/>
                <a:cs typeface="+mn-cs"/>
              </a:rPr>
              <a:t>significantly different than the </a:t>
            </a:r>
            <a:r>
              <a:rPr lang="en-US" sz="1200" b="0" i="0" u="none" strike="noStrike" kern="1200" baseline="0" dirty="0" smtClean="0">
                <a:solidFill>
                  <a:schemeClr val="tx1"/>
                </a:solidFill>
                <a:latin typeface="+mn-lt"/>
                <a:ea typeface="+mn-ea"/>
                <a:cs typeface="+mn-cs"/>
              </a:rPr>
              <a:t>Ontario rate and were geographically </a:t>
            </a:r>
            <a:r>
              <a:rPr lang="en-CA" sz="1200" b="0" i="0" u="none" strike="noStrike" kern="1200" baseline="0" dirty="0" smtClean="0">
                <a:solidFill>
                  <a:schemeClr val="tx1"/>
                </a:solidFill>
                <a:latin typeface="+mn-lt"/>
                <a:ea typeface="+mn-ea"/>
                <a:cs typeface="+mn-cs"/>
              </a:rPr>
              <a:t>dispersed.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High variability in ASMR among males was found in northern Ontario PHUs, and the pattern did not correspond to incidence rates found among males</a:t>
            </a:r>
            <a:r>
              <a:rPr lang="en-CA"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883867F2-5CEA-4CA0-9358-0312EDF973C1}" type="slidenum">
              <a:rPr lang="en-CA" smtClean="0"/>
              <a:t>11</a:t>
            </a:fld>
            <a:endParaRPr lang="en-CA"/>
          </a:p>
        </p:txBody>
      </p:sp>
    </p:spTree>
    <p:extLst>
      <p:ext uri="{BB962C8B-B14F-4D97-AF65-F5344CB8AC3E}">
        <p14:creationId xmlns:p14="http://schemas.microsoft.com/office/powerpoint/2010/main" val="394188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3.10 - </a:t>
            </a:r>
            <a:r>
              <a:rPr lang="en-CA" sz="1200" b="1" i="0" u="none" strike="noStrike" kern="1200" baseline="0" dirty="0" smtClean="0">
                <a:solidFill>
                  <a:schemeClr val="tx1"/>
                </a:solidFill>
                <a:latin typeface="+mn-lt"/>
                <a:ea typeface="+mn-ea"/>
                <a:cs typeface="+mn-cs"/>
              </a:rPr>
              <a:t>Age-standardized mortality </a:t>
            </a:r>
            <a:r>
              <a:rPr lang="en-US" sz="1200" b="1" i="0" u="none" strike="noStrike" kern="1200" baseline="0" dirty="0" smtClean="0">
                <a:solidFill>
                  <a:schemeClr val="tx1"/>
                </a:solidFill>
                <a:latin typeface="+mn-lt"/>
                <a:ea typeface="+mn-ea"/>
                <a:cs typeface="+mn-cs"/>
              </a:rPr>
              <a:t>rates, females, by PHU, Ontario, 2012</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Among females</a:t>
            </a:r>
            <a:r>
              <a:rPr lang="it-IT"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same PHUs that had significantly lower ASMR compared to the Ontario ASMR for males also had lower ASMR for females: Peel, Toronto and York Region.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Several of the PHUs that had </a:t>
            </a:r>
            <a:r>
              <a:rPr lang="en-CA" sz="1200" b="0" i="0" u="none" strike="noStrike" kern="1200" baseline="0" dirty="0" smtClean="0">
                <a:solidFill>
                  <a:schemeClr val="tx1"/>
                </a:solidFill>
                <a:latin typeface="+mn-lt"/>
                <a:ea typeface="+mn-ea"/>
                <a:cs typeface="+mn-cs"/>
              </a:rPr>
              <a:t>significantly higher mortality rates </a:t>
            </a:r>
            <a:r>
              <a:rPr lang="en-US" sz="1200" b="0" i="0" u="none" strike="noStrike" kern="1200" baseline="0" dirty="0" smtClean="0">
                <a:solidFill>
                  <a:schemeClr val="tx1"/>
                </a:solidFill>
                <a:latin typeface="+mn-lt"/>
                <a:ea typeface="+mn-ea"/>
                <a:cs typeface="+mn-cs"/>
              </a:rPr>
              <a:t>compared to the Ontario rate for males also had higher mortality rates for females: City of Hamilton; Eastern Ontario; Elgin-St. Thomas; </a:t>
            </a:r>
            <a:r>
              <a:rPr lang="en-CA" sz="1200" b="0" i="0" u="none" strike="noStrike" kern="1200" baseline="0" dirty="0" smtClean="0">
                <a:solidFill>
                  <a:schemeClr val="tx1"/>
                </a:solidFill>
                <a:latin typeface="+mn-lt"/>
                <a:ea typeface="+mn-ea"/>
                <a:cs typeface="+mn-cs"/>
              </a:rPr>
              <a:t>Kingston, Frontenac and Lennox &amp; Addington; </a:t>
            </a:r>
            <a:r>
              <a:rPr lang="en-US" sz="1200" b="0" i="0" u="none" strike="noStrike" kern="1200" baseline="0" dirty="0" smtClean="0">
                <a:solidFill>
                  <a:schemeClr val="tx1"/>
                </a:solidFill>
                <a:latin typeface="+mn-lt"/>
                <a:ea typeface="+mn-ea"/>
                <a:cs typeface="+mn-cs"/>
              </a:rPr>
              <a:t>and Leeds, Grenville and Lanark District.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the following PHUs also had female mortality rates that were significantly higher than the Ontario rate: Durham </a:t>
            </a:r>
            <a:r>
              <a:rPr lang="en-CA" sz="1200" b="0" i="0" u="none" strike="noStrike" kern="1200" baseline="0" dirty="0" smtClean="0">
                <a:solidFill>
                  <a:schemeClr val="tx1"/>
                </a:solidFill>
                <a:latin typeface="+mn-lt"/>
                <a:ea typeface="+mn-ea"/>
                <a:cs typeface="+mn-cs"/>
              </a:rPr>
              <a:t>Region; Niagara Region; </a:t>
            </a:r>
            <a:r>
              <a:rPr lang="en-US" sz="1200" b="0" i="0" u="none" strike="noStrike" kern="1200" baseline="0" dirty="0" smtClean="0">
                <a:solidFill>
                  <a:schemeClr val="tx1"/>
                </a:solidFill>
                <a:latin typeface="+mn-lt"/>
                <a:ea typeface="+mn-ea"/>
                <a:cs typeface="+mn-cs"/>
              </a:rPr>
              <a:t>and Northwestern. In general, the PHUs in south-eastern Ontario had higher mortality rates among females </a:t>
            </a:r>
            <a:r>
              <a:rPr lang="en-CA" sz="1200" b="0" i="0" u="none" strike="noStrike" kern="1200" baseline="0" dirty="0" smtClean="0">
                <a:solidFill>
                  <a:schemeClr val="tx1"/>
                </a:solidFill>
                <a:latin typeface="+mn-lt"/>
                <a:ea typeface="+mn-ea"/>
                <a:cs typeface="+mn-cs"/>
              </a:rPr>
              <a:t>compared to Ontario.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pattern of high mortality rate variability across the northern Ontario PHUs was different compared to the distribution of incidence rates among females in that region, particularly in the Northwestern PHU where the female incidence rate was significantly lower than Ontario while the female mortality rate was significantly higher than Ontario. </a:t>
            </a:r>
            <a:endParaRPr lang="en-CA" b="0" dirty="0"/>
          </a:p>
        </p:txBody>
      </p:sp>
      <p:sp>
        <p:nvSpPr>
          <p:cNvPr id="4" name="Slide Number Placeholder 3"/>
          <p:cNvSpPr>
            <a:spLocks noGrp="1"/>
          </p:cNvSpPr>
          <p:nvPr>
            <p:ph type="sldNum" sz="quarter" idx="10"/>
          </p:nvPr>
        </p:nvSpPr>
        <p:spPr/>
        <p:txBody>
          <a:bodyPr/>
          <a:lstStyle/>
          <a:p>
            <a:fld id="{883867F2-5CEA-4CA0-9358-0312EDF973C1}" type="slidenum">
              <a:rPr lang="en-CA" smtClean="0"/>
              <a:t>12</a:t>
            </a:fld>
            <a:endParaRPr lang="en-CA"/>
          </a:p>
        </p:txBody>
      </p:sp>
    </p:spTree>
    <p:extLst>
      <p:ext uri="{BB962C8B-B14F-4D97-AF65-F5344CB8AC3E}">
        <p14:creationId xmlns:p14="http://schemas.microsoft.com/office/powerpoint/2010/main" val="376384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83867F2-5CEA-4CA0-9358-0312EDF973C1}" type="slidenum">
              <a:rPr lang="en-CA" smtClean="0"/>
              <a:t>2</a:t>
            </a:fld>
            <a:endParaRPr lang="en-CA"/>
          </a:p>
        </p:txBody>
      </p:sp>
    </p:spTree>
    <p:extLst>
      <p:ext uri="{BB962C8B-B14F-4D97-AF65-F5344CB8AC3E}">
        <p14:creationId xmlns:p14="http://schemas.microsoft.com/office/powerpoint/2010/main" val="369414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mn-lt"/>
                <a:cs typeface="Aharoni" panose="02010803020104030203" pitchFamily="2" charset="-79"/>
              </a:rPr>
              <a:t>Figure 3.1 - </a:t>
            </a:r>
            <a:r>
              <a:rPr lang="en-CA" sz="1200" b="1" i="0" u="none" strike="noStrike" kern="1200" baseline="0" dirty="0" smtClean="0">
                <a:solidFill>
                  <a:schemeClr val="tx1"/>
                </a:solidFill>
                <a:latin typeface="+mn-lt"/>
                <a:ea typeface="+mn-ea"/>
                <a:cs typeface="+mn-cs"/>
              </a:rPr>
              <a:t>Mortality counts and age-standardized rates, all cancers combined, Ontario, 1981–2016</a:t>
            </a:r>
            <a:endParaRPr lang="en-US" sz="1200" b="1" dirty="0" smtClean="0">
              <a:latin typeface="+mn-lt"/>
              <a:cs typeface="Aharoni" panose="02010803020104030203" pitchFamily="2" charset="-79"/>
            </a:endParaRPr>
          </a:p>
          <a:p>
            <a:endParaRPr lang="en-US" sz="1200" dirty="0" smtClean="0">
              <a:latin typeface="+mn-lt"/>
              <a:cs typeface="Aharoni" panose="02010803020104030203" pitchFamily="2" charset="-79"/>
            </a:endParaRPr>
          </a:p>
          <a:p>
            <a:pPr algn="l"/>
            <a:r>
              <a:rPr lang="en-US" sz="1200" b="0" i="0" u="none" strike="noStrike" kern="1200" baseline="0" dirty="0" smtClean="0">
                <a:solidFill>
                  <a:schemeClr val="tx1"/>
                </a:solidFill>
                <a:latin typeface="+mn-lt"/>
                <a:ea typeface="+mn-ea"/>
                <a:cs typeface="Aharoni" panose="02010803020104030203" pitchFamily="2" charset="-79"/>
              </a:rPr>
              <a:t>Although the number of cancer deaths has been increasing since 1981, the </a:t>
            </a:r>
            <a:r>
              <a:rPr lang="en-CA" sz="1200" b="0" i="0" u="none" strike="noStrike" kern="1200" baseline="0" dirty="0" smtClean="0">
                <a:solidFill>
                  <a:schemeClr val="tx1"/>
                </a:solidFill>
                <a:latin typeface="+mn-lt"/>
                <a:ea typeface="+mn-ea"/>
                <a:cs typeface="+mn-cs"/>
              </a:rPr>
              <a:t>age-standardized mortality rate (ASMR)</a:t>
            </a:r>
            <a:r>
              <a:rPr lang="en-US" sz="1200" b="0" i="0" u="none" strike="noStrike" kern="1200" baseline="0" dirty="0" smtClean="0">
                <a:solidFill>
                  <a:schemeClr val="tx1"/>
                </a:solidFill>
                <a:latin typeface="+mn-lt"/>
                <a:ea typeface="+mn-ea"/>
                <a:cs typeface="Aharoni" panose="02010803020104030203" pitchFamily="2" charset="-79"/>
              </a:rPr>
              <a:t> for all cancers decreased between 1981 and 2016 for both sexes combined.</a:t>
            </a:r>
            <a:endParaRPr lang="en-CA" sz="1200" dirty="0">
              <a:latin typeface="+mn-lt"/>
              <a:cs typeface="Aharoni" panose="02010803020104030203" pitchFamily="2" charset="-79"/>
            </a:endParaRPr>
          </a:p>
        </p:txBody>
      </p:sp>
      <p:sp>
        <p:nvSpPr>
          <p:cNvPr id="4" name="Slide Number Placeholder 3"/>
          <p:cNvSpPr>
            <a:spLocks noGrp="1"/>
          </p:cNvSpPr>
          <p:nvPr>
            <p:ph type="sldNum" sz="quarter" idx="10"/>
          </p:nvPr>
        </p:nvSpPr>
        <p:spPr/>
        <p:txBody>
          <a:bodyPr/>
          <a:lstStyle/>
          <a:p>
            <a:fld id="{883867F2-5CEA-4CA0-9358-0312EDF973C1}" type="slidenum">
              <a:rPr lang="en-CA" smtClean="0"/>
              <a:t>3</a:t>
            </a:fld>
            <a:endParaRPr lang="en-CA"/>
          </a:p>
        </p:txBody>
      </p:sp>
    </p:spTree>
    <p:extLst>
      <p:ext uri="{BB962C8B-B14F-4D97-AF65-F5344CB8AC3E}">
        <p14:creationId xmlns:p14="http://schemas.microsoft.com/office/powerpoint/2010/main" val="78657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3.2 - </a:t>
            </a:r>
            <a:r>
              <a:rPr lang="en-CA" sz="1200" b="1" i="0" u="none" strike="noStrike" kern="1200" baseline="0" dirty="0" smtClean="0">
                <a:solidFill>
                  <a:schemeClr val="tx1"/>
                </a:solidFill>
                <a:latin typeface="+mn-lt"/>
                <a:ea typeface="+mn-ea"/>
                <a:cs typeface="+mn-cs"/>
              </a:rPr>
              <a:t>Mortality counts and age-standardized rates, all cancers combined, males, Ontario, 1981–2016</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Although the number of cancer deaths has been increasing since 1981, the ASMR for all cancers decreased between 1981 and 2016 for males.</a:t>
            </a:r>
            <a:endParaRPr lang="en-CA" dirty="0"/>
          </a:p>
        </p:txBody>
      </p:sp>
      <p:sp>
        <p:nvSpPr>
          <p:cNvPr id="4" name="Slide Number Placeholder 3"/>
          <p:cNvSpPr>
            <a:spLocks noGrp="1"/>
          </p:cNvSpPr>
          <p:nvPr>
            <p:ph type="sldNum" sz="quarter" idx="10"/>
          </p:nvPr>
        </p:nvSpPr>
        <p:spPr/>
        <p:txBody>
          <a:bodyPr/>
          <a:lstStyle/>
          <a:p>
            <a:fld id="{883867F2-5CEA-4CA0-9358-0312EDF973C1}" type="slidenum">
              <a:rPr lang="en-CA" smtClean="0"/>
              <a:t>4</a:t>
            </a:fld>
            <a:endParaRPr lang="en-CA"/>
          </a:p>
        </p:txBody>
      </p:sp>
    </p:spTree>
    <p:extLst>
      <p:ext uri="{BB962C8B-B14F-4D97-AF65-F5344CB8AC3E}">
        <p14:creationId xmlns:p14="http://schemas.microsoft.com/office/powerpoint/2010/main" val="369135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Figure</a:t>
            </a:r>
            <a:r>
              <a:rPr lang="en-US" sz="1100" b="1" baseline="0" dirty="0" smtClean="0"/>
              <a:t> 3.3 - </a:t>
            </a:r>
            <a:r>
              <a:rPr lang="en-CA" sz="1200" b="1" i="0" u="none" strike="noStrike" kern="1200" baseline="0" dirty="0" smtClean="0">
                <a:solidFill>
                  <a:schemeClr val="tx1"/>
                </a:solidFill>
                <a:latin typeface="+mn-lt"/>
                <a:ea typeface="+mn-ea"/>
                <a:cs typeface="+mn-cs"/>
              </a:rPr>
              <a:t>Mortality counts and age-standardized rates, all cancers combined, females, Ontario, 1981–2016</a:t>
            </a:r>
            <a:endParaRPr lang="en-US" sz="1100" b="1" baseline="0" dirty="0" smtClean="0"/>
          </a:p>
          <a:p>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Although the number of cancer deaths has been increasing since 1981, the ASMR for all cancers decreased between 1981 and 2016 for females.</a:t>
            </a:r>
            <a:endParaRPr lang="en-CA" sz="1100" dirty="0" smtClean="0"/>
          </a:p>
          <a:p>
            <a:endParaRPr lang="en-CA" sz="1100" dirty="0"/>
          </a:p>
        </p:txBody>
      </p:sp>
      <p:sp>
        <p:nvSpPr>
          <p:cNvPr id="4" name="Slide Number Placeholder 3"/>
          <p:cNvSpPr>
            <a:spLocks noGrp="1"/>
          </p:cNvSpPr>
          <p:nvPr>
            <p:ph type="sldNum" sz="quarter" idx="10"/>
          </p:nvPr>
        </p:nvSpPr>
        <p:spPr/>
        <p:txBody>
          <a:bodyPr/>
          <a:lstStyle/>
          <a:p>
            <a:fld id="{883867F2-5CEA-4CA0-9358-0312EDF973C1}" type="slidenum">
              <a:rPr lang="en-CA" smtClean="0"/>
              <a:t>5</a:t>
            </a:fld>
            <a:endParaRPr lang="en-CA"/>
          </a:p>
        </p:txBody>
      </p:sp>
    </p:spTree>
    <p:extLst>
      <p:ext uri="{BB962C8B-B14F-4D97-AF65-F5344CB8AC3E}">
        <p14:creationId xmlns:p14="http://schemas.microsoft.com/office/powerpoint/2010/main" val="50395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3.4 - </a:t>
            </a:r>
            <a:r>
              <a:rPr lang="en-CA" sz="1200" b="1" i="0" u="none" strike="noStrike" kern="1200" baseline="0" dirty="0" smtClean="0">
                <a:solidFill>
                  <a:schemeClr val="tx1"/>
                </a:solidFill>
                <a:latin typeface="+mn-lt"/>
                <a:ea typeface="+mn-ea"/>
                <a:cs typeface="+mn-cs"/>
              </a:rPr>
              <a:t>Estimated mortality counts and </a:t>
            </a:r>
            <a:r>
              <a:rPr lang="en-US" sz="1200" b="1" i="0" u="none" strike="noStrike" kern="1200" baseline="0" dirty="0" smtClean="0">
                <a:solidFill>
                  <a:schemeClr val="tx1"/>
                </a:solidFill>
                <a:latin typeface="+mn-lt"/>
                <a:ea typeface="+mn-ea"/>
                <a:cs typeface="+mn-cs"/>
              </a:rPr>
              <a:t>age-specific rates, all cancers combined, by </a:t>
            </a:r>
            <a:r>
              <a:rPr lang="en-CA" sz="1200" b="1" i="0" u="none" strike="noStrike" kern="1200" baseline="0" dirty="0" smtClean="0">
                <a:solidFill>
                  <a:schemeClr val="tx1"/>
                </a:solidFill>
                <a:latin typeface="+mn-lt"/>
                <a:ea typeface="+mn-ea"/>
                <a:cs typeface="+mn-cs"/>
              </a:rPr>
              <a:t>age group, Ontario, 2016</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Mortality projections for the year 2016 estimate that more than 60% of all cancer deaths in Ontario will occur in people 70 years of age and older. Mortality by age group </a:t>
            </a:r>
            <a:r>
              <a:rPr lang="en-CA" sz="1200" b="0" i="0" u="none" strike="noStrike" kern="1200" baseline="0" dirty="0" smtClean="0">
                <a:solidFill>
                  <a:schemeClr val="tx1"/>
                </a:solidFill>
                <a:latin typeface="+mn-lt"/>
                <a:ea typeface="+mn-ea"/>
                <a:cs typeface="+mn-cs"/>
              </a:rPr>
              <a:t>is projected as follows: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35.6% of all cancer deaths will occur in people 80 years of age or older.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27.4% of all cancer deaths will occur in people 70 to </a:t>
            </a:r>
            <a:r>
              <a:rPr lang="en-CA" sz="1200" b="0" i="0" u="none" strike="noStrike" kern="1200" baseline="0" dirty="0" smtClean="0">
                <a:solidFill>
                  <a:schemeClr val="tx1"/>
                </a:solidFill>
                <a:latin typeface="+mn-lt"/>
                <a:ea typeface="+mn-ea"/>
                <a:cs typeface="+mn-cs"/>
              </a:rPr>
              <a:t>79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21.7% of all cancer deaths will occur in people 60 to </a:t>
            </a:r>
            <a:r>
              <a:rPr lang="en-CA" sz="1200" b="0" i="0" u="none" strike="noStrike" kern="1200" baseline="0" dirty="0" smtClean="0">
                <a:solidFill>
                  <a:schemeClr val="tx1"/>
                </a:solidFill>
                <a:latin typeface="+mn-lt"/>
                <a:ea typeface="+mn-ea"/>
                <a:cs typeface="+mn-cs"/>
              </a:rPr>
              <a:t>69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10.9% of all cancer deaths will occur in people 50 to </a:t>
            </a:r>
            <a:r>
              <a:rPr lang="en-CA" sz="1200" b="0" i="0" u="none" strike="noStrike" kern="1200" baseline="0" dirty="0" smtClean="0">
                <a:solidFill>
                  <a:schemeClr val="tx1"/>
                </a:solidFill>
                <a:latin typeface="+mn-lt"/>
                <a:ea typeface="+mn-ea"/>
                <a:cs typeface="+mn-cs"/>
              </a:rPr>
              <a:t>59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3.0% of all cancer deaths will occur in people 40 to </a:t>
            </a:r>
            <a:r>
              <a:rPr lang="en-CA" sz="1200" b="0" i="0" u="none" strike="noStrike" kern="1200" baseline="0" dirty="0" smtClean="0">
                <a:solidFill>
                  <a:schemeClr val="tx1"/>
                </a:solidFill>
                <a:latin typeface="+mn-lt"/>
                <a:ea typeface="+mn-ea"/>
                <a:cs typeface="+mn-cs"/>
              </a:rPr>
              <a:t>49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1.4% of all cancer deaths will </a:t>
            </a:r>
            <a:r>
              <a:rPr lang="en-CA" sz="1200" b="0" i="0" u="none" strike="noStrike" kern="1200" baseline="0" dirty="0" smtClean="0">
                <a:solidFill>
                  <a:schemeClr val="tx1"/>
                </a:solidFill>
                <a:latin typeface="+mn-lt"/>
                <a:ea typeface="+mn-ea"/>
                <a:cs typeface="+mn-cs"/>
              </a:rPr>
              <a:t>occur in people younger </a:t>
            </a:r>
            <a:r>
              <a:rPr lang="en-US" sz="1200" b="0" i="0" u="none" strike="noStrike" kern="1200" baseline="0" dirty="0" smtClean="0">
                <a:solidFill>
                  <a:schemeClr val="tx1"/>
                </a:solidFill>
                <a:latin typeface="+mn-lt"/>
                <a:ea typeface="+mn-ea"/>
                <a:cs typeface="+mn-cs"/>
              </a:rPr>
              <a:t>than 40 years of age.</a:t>
            </a:r>
            <a:endParaRPr lang="en-CA" dirty="0"/>
          </a:p>
        </p:txBody>
      </p:sp>
      <p:sp>
        <p:nvSpPr>
          <p:cNvPr id="4" name="Slide Number Placeholder 3"/>
          <p:cNvSpPr>
            <a:spLocks noGrp="1"/>
          </p:cNvSpPr>
          <p:nvPr>
            <p:ph type="sldNum" sz="quarter" idx="10"/>
          </p:nvPr>
        </p:nvSpPr>
        <p:spPr/>
        <p:txBody>
          <a:bodyPr/>
          <a:lstStyle/>
          <a:p>
            <a:fld id="{883867F2-5CEA-4CA0-9358-0312EDF973C1}" type="slidenum">
              <a:rPr lang="en-CA" smtClean="0"/>
              <a:t>6</a:t>
            </a:fld>
            <a:endParaRPr lang="en-CA"/>
          </a:p>
        </p:txBody>
      </p:sp>
    </p:spTree>
    <p:extLst>
      <p:ext uri="{BB962C8B-B14F-4D97-AF65-F5344CB8AC3E}">
        <p14:creationId xmlns:p14="http://schemas.microsoft.com/office/powerpoint/2010/main" val="161010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3.5 - </a:t>
            </a:r>
            <a:r>
              <a:rPr lang="en-CA" sz="1200" b="1" i="0" u="none" strike="noStrike" kern="1200" baseline="0" dirty="0" smtClean="0">
                <a:solidFill>
                  <a:schemeClr val="tx1"/>
                </a:solidFill>
                <a:latin typeface="+mn-lt"/>
                <a:ea typeface="+mn-ea"/>
                <a:cs typeface="+mn-cs"/>
              </a:rPr>
              <a:t>Estimated mortality distribution </a:t>
            </a:r>
            <a:r>
              <a:rPr lang="en-US" sz="1200" b="1" i="0" u="none" strike="noStrike" kern="1200" baseline="0" dirty="0" smtClean="0">
                <a:solidFill>
                  <a:schemeClr val="tx1"/>
                </a:solidFill>
                <a:latin typeface="+mn-lt"/>
                <a:ea typeface="+mn-ea"/>
                <a:cs typeface="+mn-cs"/>
              </a:rPr>
              <a:t>for most common cancers, by age group, </a:t>
            </a:r>
            <a:r>
              <a:rPr lang="en-CA" sz="1200" b="1" i="0" u="none" strike="noStrike" kern="1200" baseline="0" dirty="0" smtClean="0">
                <a:solidFill>
                  <a:schemeClr val="tx1"/>
                </a:solidFill>
                <a:latin typeface="+mn-lt"/>
                <a:ea typeface="+mn-ea"/>
                <a:cs typeface="+mn-cs"/>
              </a:rPr>
              <a:t>Ontario, 2016</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The greatest proportion of female breast cancer deaths (31.9%) will occur among women 80 years of age and older. However, 2.2% of all breast cancer deaths will occur in females under the age of 40, meaning that, of the four most common cancers, breast cancer will cause the most </a:t>
            </a:r>
            <a:r>
              <a:rPr lang="en-CA" sz="1200" b="0" i="0" u="none" strike="noStrike" kern="1200" baseline="0" dirty="0" smtClean="0">
                <a:solidFill>
                  <a:schemeClr val="tx1"/>
                </a:solidFill>
                <a:latin typeface="+mn-lt"/>
                <a:ea typeface="+mn-ea"/>
                <a:cs typeface="+mn-cs"/>
              </a:rPr>
              <a:t>mortality in younger people.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prostate cancer will be diagnosed most frequently in males 65 to 74 years of age in 2016, most deaths from prostate cancer will occur in males 80 years and older.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Deaths from lung cancer will peak in people 70 to 79 years of age.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cancer deaths due to colorectal cancer will occur in Ontarians 70 to 79 years of age (25.2%) and 80 years of age and older (42.6%). </a:t>
            </a:r>
            <a:endParaRPr lang="en-CA" dirty="0"/>
          </a:p>
        </p:txBody>
      </p:sp>
      <p:sp>
        <p:nvSpPr>
          <p:cNvPr id="4" name="Slide Number Placeholder 3"/>
          <p:cNvSpPr>
            <a:spLocks noGrp="1"/>
          </p:cNvSpPr>
          <p:nvPr>
            <p:ph type="sldNum" sz="quarter" idx="10"/>
          </p:nvPr>
        </p:nvSpPr>
        <p:spPr/>
        <p:txBody>
          <a:bodyPr/>
          <a:lstStyle/>
          <a:p>
            <a:fld id="{883867F2-5CEA-4CA0-9358-0312EDF973C1}" type="slidenum">
              <a:rPr lang="en-CA" smtClean="0"/>
              <a:t>7</a:t>
            </a:fld>
            <a:endParaRPr lang="en-CA"/>
          </a:p>
        </p:txBody>
      </p:sp>
    </p:spTree>
    <p:extLst>
      <p:ext uri="{BB962C8B-B14F-4D97-AF65-F5344CB8AC3E}">
        <p14:creationId xmlns:p14="http://schemas.microsoft.com/office/powerpoint/2010/main" val="27207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3.6 - </a:t>
            </a:r>
            <a:r>
              <a:rPr lang="en-CA" sz="1200" b="1" i="0" u="none" strike="noStrike" kern="1200" baseline="0" dirty="0" smtClean="0">
                <a:solidFill>
                  <a:schemeClr val="tx1"/>
                </a:solidFill>
                <a:latin typeface="+mn-lt"/>
                <a:ea typeface="+mn-ea"/>
                <a:cs typeface="+mn-cs"/>
              </a:rPr>
              <a:t>Average annual percent change </a:t>
            </a:r>
            <a:r>
              <a:rPr lang="en-US" sz="1200" b="1" i="0" u="none" strike="noStrike" kern="1200" baseline="0" dirty="0" smtClean="0">
                <a:solidFill>
                  <a:schemeClr val="tx1"/>
                </a:solidFill>
                <a:latin typeface="+mn-lt"/>
                <a:ea typeface="+mn-ea"/>
                <a:cs typeface="+mn-cs"/>
              </a:rPr>
              <a:t>(AAPC) in mortality rates, by cancer type </a:t>
            </a:r>
            <a:r>
              <a:rPr lang="en-CA" sz="1200" b="1" i="0" u="none" strike="noStrike" kern="1200" baseline="0" dirty="0" smtClean="0">
                <a:solidFill>
                  <a:schemeClr val="tx1"/>
                </a:solidFill>
                <a:latin typeface="+mn-lt"/>
                <a:ea typeface="+mn-ea"/>
                <a:cs typeface="+mn-cs"/>
              </a:rPr>
              <a:t>and sex, Ontario, 2003–2012</a:t>
            </a:r>
            <a:endParaRPr lang="en-US" b="1" dirty="0" smtClean="0"/>
          </a:p>
          <a:p>
            <a:endParaRPr lang="en-US" b="1" dirty="0" smtClean="0"/>
          </a:p>
          <a:p>
            <a:r>
              <a:rPr lang="en-US" sz="1200" b="0" i="0" u="none" strike="noStrike" kern="1200" baseline="0" dirty="0" smtClean="0">
                <a:solidFill>
                  <a:schemeClr val="tx1"/>
                </a:solidFill>
                <a:latin typeface="+mn-lt"/>
                <a:ea typeface="+mn-ea"/>
                <a:cs typeface="+mn-cs"/>
              </a:rPr>
              <a:t>Over the most recent 10-year period of 2003 to 2012 the average annual percent change (AAPC) in </a:t>
            </a:r>
            <a:r>
              <a:rPr lang="en-CA" sz="1200" b="0" i="0" u="none" strike="noStrike" kern="1200" baseline="0" dirty="0" smtClean="0">
                <a:solidFill>
                  <a:schemeClr val="tx1"/>
                </a:solidFill>
                <a:latin typeface="+mn-lt"/>
                <a:ea typeface="+mn-ea"/>
                <a:cs typeface="+mn-cs"/>
              </a:rPr>
              <a:t>the ASMR for males: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decreased for most types of cancer, including Hodgkin lymphoma (4.2% per year), laryngeal cancer (3.3%) and </a:t>
            </a:r>
            <a:r>
              <a:rPr lang="en-CA" sz="1200" b="0" i="0" u="none" strike="noStrike" kern="1200" baseline="0" dirty="0" smtClean="0">
                <a:solidFill>
                  <a:schemeClr val="tx1"/>
                </a:solidFill>
                <a:latin typeface="+mn-lt"/>
                <a:ea typeface="+mn-ea"/>
                <a:cs typeface="+mn-cs"/>
              </a:rPr>
              <a:t>testicular cancer (3.0%);</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increased for liver cancer (3.1%), brain cancer (1.7%), melanoma (1.2%) and esophageal cancer (0.3%);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was stable for thyroid and pancreatic cancers.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the most recent 10-year period of 2003 to 2012, the AAPC in the ASMR for females: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decreased for most types of cancer, including Hodgkin lymphoma (3.2% per year), cervical cancer (3.0%) and breast </a:t>
            </a:r>
            <a:r>
              <a:rPr lang="en-CA" sz="1200" b="0" i="0" u="none" strike="noStrike" kern="1200" baseline="0" dirty="0" smtClean="0">
                <a:solidFill>
                  <a:schemeClr val="tx1"/>
                </a:solidFill>
                <a:latin typeface="+mn-lt"/>
                <a:ea typeface="+mn-ea"/>
                <a:cs typeface="+mn-cs"/>
              </a:rPr>
              <a:t>cancer (2.5%);</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increased for liver cancer (2.4%), brain cancer (2.0%), uterine cancer (0.9%) and melanoma (0.6%);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was stable for pancreatic, lung and kidney cancers.</a:t>
            </a:r>
            <a:endParaRPr lang="en-CA" dirty="0"/>
          </a:p>
        </p:txBody>
      </p:sp>
      <p:sp>
        <p:nvSpPr>
          <p:cNvPr id="4" name="Slide Number Placeholder 3"/>
          <p:cNvSpPr>
            <a:spLocks noGrp="1"/>
          </p:cNvSpPr>
          <p:nvPr>
            <p:ph type="sldNum" sz="quarter" idx="10"/>
          </p:nvPr>
        </p:nvSpPr>
        <p:spPr/>
        <p:txBody>
          <a:bodyPr/>
          <a:lstStyle/>
          <a:p>
            <a:fld id="{883867F2-5CEA-4CA0-9358-0312EDF973C1}" type="slidenum">
              <a:rPr lang="en-CA" smtClean="0"/>
              <a:t>8</a:t>
            </a:fld>
            <a:endParaRPr lang="en-CA"/>
          </a:p>
        </p:txBody>
      </p:sp>
    </p:spTree>
    <p:extLst>
      <p:ext uri="{BB962C8B-B14F-4D97-AF65-F5344CB8AC3E}">
        <p14:creationId xmlns:p14="http://schemas.microsoft.com/office/powerpoint/2010/main" val="418611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3.7 - </a:t>
            </a:r>
            <a:r>
              <a:rPr lang="en-CA" sz="1200" b="1" i="0" u="none" strike="noStrike" kern="1200" baseline="0" dirty="0" smtClean="0">
                <a:solidFill>
                  <a:schemeClr val="tx1"/>
                </a:solidFill>
                <a:latin typeface="+mn-lt"/>
                <a:ea typeface="+mn-ea"/>
                <a:cs typeface="+mn-cs"/>
              </a:rPr>
              <a:t>Age-standardized mortality </a:t>
            </a:r>
            <a:r>
              <a:rPr lang="en-US" sz="1200" b="1" i="0" u="none" strike="noStrike" kern="1200" baseline="0" dirty="0" smtClean="0">
                <a:solidFill>
                  <a:schemeClr val="tx1"/>
                </a:solidFill>
                <a:latin typeface="+mn-lt"/>
                <a:ea typeface="+mn-ea"/>
                <a:cs typeface="+mn-cs"/>
              </a:rPr>
              <a:t>rates, males, by LHIN, Ontario, 2012</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Among males</a:t>
            </a:r>
            <a:r>
              <a:rPr lang="en-CA"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rgbClr val="FF0000"/>
                </a:solidFill>
                <a:latin typeface="+mn-lt"/>
                <a:ea typeface="+mn-ea"/>
                <a:cs typeface="+mn-cs"/>
              </a:rPr>
              <a:t>The </a:t>
            </a:r>
            <a:r>
              <a:rPr lang="en-CA" sz="1200" b="0" i="0" u="none" strike="noStrike" kern="1200" baseline="0" dirty="0" smtClean="0">
                <a:solidFill>
                  <a:srgbClr val="FF0000"/>
                </a:solidFill>
                <a:latin typeface="+mn-lt"/>
                <a:ea typeface="+mn-ea"/>
                <a:cs typeface="+mn-cs"/>
              </a:rPr>
              <a:t>Local Health Integration Networks (LHINs)</a:t>
            </a:r>
            <a:r>
              <a:rPr lang="en-US" sz="1200" b="0" i="0" u="none" strike="noStrike" kern="1200" baseline="0" dirty="0" smtClean="0">
                <a:solidFill>
                  <a:srgbClr val="FF0000"/>
                </a:solidFill>
                <a:latin typeface="+mn-lt"/>
                <a:ea typeface="+mn-ea"/>
                <a:cs typeface="+mn-cs"/>
              </a:rPr>
              <a:t> with the lowest ASMR were </a:t>
            </a:r>
            <a:r>
              <a:rPr lang="en-CA" sz="1200" b="0" i="0" u="none" strike="noStrike" kern="1200" baseline="0" dirty="0" smtClean="0">
                <a:solidFill>
                  <a:schemeClr val="tx1"/>
                </a:solidFill>
                <a:latin typeface="+mn-lt"/>
                <a:ea typeface="+mn-ea"/>
                <a:cs typeface="+mn-cs"/>
              </a:rPr>
              <a:t>were Central, Central West and Toronto Central</a:t>
            </a:r>
            <a:r>
              <a:rPr lang="en-US" sz="1200" b="0" i="0" u="none" strike="noStrike" kern="1200" baseline="0" dirty="0" smtClean="0">
                <a:solidFill>
                  <a:srgbClr val="FF0000"/>
                </a:solidFill>
                <a:latin typeface="+mn-lt"/>
                <a:ea typeface="+mn-ea"/>
                <a:cs typeface="+mn-cs"/>
              </a:rPr>
              <a:t>. Additionally, the mortality rates were significantly lower than the Ontario ASMR in the </a:t>
            </a:r>
            <a:r>
              <a:rPr lang="en-CA" sz="1200" b="0" i="0" u="none" strike="noStrike" kern="1200" baseline="0" dirty="0" smtClean="0">
                <a:solidFill>
                  <a:schemeClr val="tx1"/>
                </a:solidFill>
                <a:latin typeface="+mn-lt"/>
                <a:ea typeface="+mn-ea"/>
                <a:cs typeface="+mn-cs"/>
              </a:rPr>
              <a:t>Mississauga </a:t>
            </a:r>
            <a:r>
              <a:rPr lang="en-US" sz="1200" b="0" i="0" u="none" strike="noStrike" kern="1200" baseline="0" dirty="0" err="1" smtClean="0">
                <a:solidFill>
                  <a:schemeClr val="tx1"/>
                </a:solidFill>
                <a:latin typeface="+mn-lt"/>
                <a:ea typeface="+mn-ea"/>
                <a:cs typeface="+mn-cs"/>
              </a:rPr>
              <a:t>Halton</a:t>
            </a:r>
            <a:r>
              <a:rPr lang="en-US" sz="1200" b="0" i="0" u="none" strike="noStrike" kern="1200" baseline="0" dirty="0" smtClean="0">
                <a:solidFill>
                  <a:schemeClr val="tx1"/>
                </a:solidFill>
                <a:latin typeface="+mn-lt"/>
                <a:ea typeface="+mn-ea"/>
                <a:cs typeface="+mn-cs"/>
              </a:rPr>
              <a:t> and Central East </a:t>
            </a:r>
            <a:r>
              <a:rPr lang="en-US" sz="1200" b="0" i="0" u="none" strike="noStrike" kern="1200" baseline="0" dirty="0" smtClean="0">
                <a:solidFill>
                  <a:srgbClr val="FF0000"/>
                </a:solidFill>
                <a:latin typeface="+mn-lt"/>
                <a:ea typeface="+mn-ea"/>
                <a:cs typeface="+mn-cs"/>
              </a:rPr>
              <a:t>LHINs. Therefore, lower mortality rates occurred around the south-central Ontario region, somewhat coincident with </a:t>
            </a:r>
            <a:r>
              <a:rPr lang="en-CA" sz="1200" b="0" i="0" u="none" strike="noStrike" kern="1200" baseline="0" dirty="0" smtClean="0">
                <a:solidFill>
                  <a:srgbClr val="FF0000"/>
                </a:solidFill>
                <a:latin typeface="+mn-lt"/>
                <a:ea typeface="+mn-ea"/>
                <a:cs typeface="+mn-cs"/>
              </a:rPr>
              <a:t>lower incidence rates.</a:t>
            </a:r>
          </a:p>
          <a:p>
            <a:pPr marL="171450" indent="-171450">
              <a:buFont typeface="Arial" panose="020B0604020202020204" pitchFamily="34" charset="0"/>
              <a:buChar char="•"/>
            </a:pPr>
            <a:r>
              <a:rPr lang="en-US" sz="1200" b="0" i="0" u="none" strike="noStrike" kern="1200" baseline="0" dirty="0" smtClean="0">
                <a:solidFill>
                  <a:srgbClr val="FF0000"/>
                </a:solidFill>
                <a:latin typeface="+mn-lt"/>
                <a:ea typeface="+mn-ea"/>
                <a:cs typeface="+mn-cs"/>
              </a:rPr>
              <a:t>Corresponding to the male incidence rates, the North East and the South East LHINs had the highest ASMR, both of which were significantly higher than the Ontario rate. Mortality rates were also significantly higher in the Erie St. Clair, the South West and the Hamilton Niagara </a:t>
            </a:r>
            <a:r>
              <a:rPr lang="en-CA" sz="1200" b="0" i="0" u="none" strike="noStrike" kern="1200" baseline="0" dirty="0" err="1" smtClean="0">
                <a:solidFill>
                  <a:srgbClr val="FF0000"/>
                </a:solidFill>
                <a:latin typeface="+mn-lt"/>
                <a:ea typeface="+mn-ea"/>
                <a:cs typeface="+mn-cs"/>
              </a:rPr>
              <a:t>Haldimand</a:t>
            </a:r>
            <a:r>
              <a:rPr lang="en-CA" sz="1200" b="0" i="0" u="none" strike="noStrike" kern="1200" baseline="0" dirty="0" smtClean="0">
                <a:solidFill>
                  <a:srgbClr val="FF0000"/>
                </a:solidFill>
                <a:latin typeface="+mn-lt"/>
                <a:ea typeface="+mn-ea"/>
                <a:cs typeface="+mn-cs"/>
              </a:rPr>
              <a:t> Brant LHINs.</a:t>
            </a:r>
          </a:p>
          <a:p>
            <a:pPr marL="171450" indent="-171450">
              <a:buFont typeface="Arial" panose="020B0604020202020204" pitchFamily="34" charset="0"/>
              <a:buChar char="•"/>
            </a:pPr>
            <a:r>
              <a:rPr lang="en-US" sz="1200" b="0" i="0" u="none" strike="noStrike" kern="1200" baseline="0" dirty="0" smtClean="0">
                <a:solidFill>
                  <a:srgbClr val="FF0000"/>
                </a:solidFill>
                <a:latin typeface="+mn-lt"/>
                <a:ea typeface="+mn-ea"/>
                <a:cs typeface="+mn-cs"/>
              </a:rPr>
              <a:t>Similar to the incidence rates, the ASMR varied substantially across the LHINs in northern Ontario.</a:t>
            </a:r>
            <a:endParaRPr lang="en-CA" b="0" dirty="0">
              <a:solidFill>
                <a:srgbClr val="FF0000"/>
              </a:solidFill>
            </a:endParaRPr>
          </a:p>
        </p:txBody>
      </p:sp>
      <p:sp>
        <p:nvSpPr>
          <p:cNvPr id="4" name="Slide Number Placeholder 3"/>
          <p:cNvSpPr>
            <a:spLocks noGrp="1"/>
          </p:cNvSpPr>
          <p:nvPr>
            <p:ph type="sldNum" sz="quarter" idx="10"/>
          </p:nvPr>
        </p:nvSpPr>
        <p:spPr/>
        <p:txBody>
          <a:bodyPr/>
          <a:lstStyle/>
          <a:p>
            <a:fld id="{883867F2-5CEA-4CA0-9358-0312EDF973C1}" type="slidenum">
              <a:rPr lang="en-CA" smtClean="0"/>
              <a:t>9</a:t>
            </a:fld>
            <a:endParaRPr lang="en-CA"/>
          </a:p>
        </p:txBody>
      </p:sp>
    </p:spTree>
    <p:extLst>
      <p:ext uri="{BB962C8B-B14F-4D97-AF65-F5344CB8AC3E}">
        <p14:creationId xmlns:p14="http://schemas.microsoft.com/office/powerpoint/2010/main" val="101742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0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85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1093773" y="1817042"/>
            <a:ext cx="9266919" cy="1820489"/>
          </a:xfrm>
          <a:prstGeom prst="rect">
            <a:avLst/>
          </a:prstGeom>
        </p:spPr>
        <p:txBody>
          <a:bodyPr vert="horz"/>
          <a:lstStyle>
            <a:lvl1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24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1093772" y="3823485"/>
            <a:ext cx="6933883" cy="1607727"/>
          </a:xfrm>
          <a:prstGeom prst="rect">
            <a:avLst/>
          </a:prstGeom>
        </p:spPr>
        <p:txBody>
          <a:bodyPr vert="horz"/>
          <a:lstStyle>
            <a:lvl1pPr marL="457189" marR="0" indent="-457189" algn="l" defTabSz="609585" rtl="0" eaLnBrk="1" fontAlgn="auto" latinLnBrk="0" hangingPunct="1">
              <a:lnSpc>
                <a:spcPct val="120000"/>
              </a:lnSpc>
              <a:spcBef>
                <a:spcPct val="0"/>
              </a:spcBef>
              <a:spcAft>
                <a:spcPts val="0"/>
              </a:spcAft>
              <a:buClrTx/>
              <a:buSzTx/>
              <a:buFont typeface="Arial"/>
              <a:buChar char="•"/>
              <a:tabLst/>
              <a:defRPr lang="en-US" sz="2133" kern="1200" dirty="0" smtClean="0">
                <a:solidFill>
                  <a:schemeClr val="tx1"/>
                </a:solidFill>
                <a:latin typeface="Arial"/>
                <a:ea typeface="+mj-ea"/>
                <a:cs typeface="Arial"/>
              </a:defRPr>
            </a:lvl1pPr>
            <a:lvl2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2pPr>
            <a:lvl3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3pPr>
            <a:lvl4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4pPr>
            <a:lvl5pPr algn="l" defTabSz="609585" rtl="0" eaLnBrk="1" latinLnBrk="0" hangingPunct="1">
              <a:lnSpc>
                <a:spcPct val="120000"/>
              </a:lnSpc>
              <a:spcBef>
                <a:spcPct val="0"/>
              </a:spcBef>
              <a:buFont typeface="Arial"/>
              <a:defRPr lang="en-US" sz="2133"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902330" y="341582"/>
            <a:ext cx="9961033" cy="106025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458116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p:nvPr>
        </p:nvSpPr>
        <p:spPr>
          <a:xfrm>
            <a:off x="939800" y="0"/>
            <a:ext cx="9961033" cy="106025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endParaRPr lang="en-US" dirty="0" smtClean="0"/>
          </a:p>
        </p:txBody>
      </p:sp>
      <p:sp>
        <p:nvSpPr>
          <p:cNvPr id="9" name="Text Placeholder 8"/>
          <p:cNvSpPr>
            <a:spLocks noGrp="1"/>
          </p:cNvSpPr>
          <p:nvPr>
            <p:ph type="body" sz="quarter" idx="13" hasCustomPrompt="1"/>
          </p:nvPr>
        </p:nvSpPr>
        <p:spPr>
          <a:xfrm>
            <a:off x="939800" y="1257917"/>
            <a:ext cx="8944007" cy="369703"/>
          </a:xfrm>
          <a:prstGeom prst="rect">
            <a:avLst/>
          </a:prstGeom>
        </p:spPr>
        <p:txBody>
          <a:bodyPr vert="horz"/>
          <a:lstStyle>
            <a:lvl1pPr marL="0" indent="0" algn="l" defTabSz="609585" rtl="0" eaLnBrk="1" latinLnBrk="0" hangingPunct="1">
              <a:buNone/>
              <a:defRPr lang="en-US" sz="1600" b="1" kern="1200" dirty="0" smtClean="0">
                <a:solidFill>
                  <a:schemeClr val="tx1"/>
                </a:solidFill>
                <a:latin typeface="Arial"/>
                <a:ea typeface="+mn-ea"/>
                <a:cs typeface="Arial"/>
              </a:defRPr>
            </a:lvl1pPr>
            <a:lvl2pPr marL="0" algn="l" defTabSz="609585" rtl="0" eaLnBrk="1" latinLnBrk="0" hangingPunct="1">
              <a:defRPr lang="en-US" sz="1600" b="1" kern="1200" dirty="0" smtClean="0">
                <a:solidFill>
                  <a:schemeClr val="tx1"/>
                </a:solidFill>
                <a:latin typeface="Arial"/>
                <a:ea typeface="+mn-ea"/>
                <a:cs typeface="Arial"/>
              </a:defRPr>
            </a:lvl2pPr>
            <a:lvl3pPr marL="0" algn="l" defTabSz="609585" rtl="0" eaLnBrk="1" latinLnBrk="0" hangingPunct="1">
              <a:defRPr lang="en-US" sz="1600" b="1" kern="1200" dirty="0" smtClean="0">
                <a:solidFill>
                  <a:schemeClr val="tx1"/>
                </a:solidFill>
                <a:latin typeface="Arial"/>
                <a:ea typeface="+mn-ea"/>
                <a:cs typeface="Arial"/>
              </a:defRPr>
            </a:lvl3pPr>
            <a:lvl4pPr marL="0" algn="l" defTabSz="609585" rtl="0" eaLnBrk="1" latinLnBrk="0" hangingPunct="1">
              <a:defRPr lang="en-US" sz="1600" b="1" kern="1200" dirty="0" smtClean="0">
                <a:solidFill>
                  <a:schemeClr val="tx1"/>
                </a:solidFill>
                <a:latin typeface="Arial"/>
                <a:ea typeface="+mn-ea"/>
                <a:cs typeface="Arial"/>
              </a:defRPr>
            </a:lvl4pPr>
            <a:lvl5pPr marL="0" algn="l" defTabSz="609585" rtl="0" eaLnBrk="1" latinLnBrk="0" hangingPunct="1">
              <a:defRPr lang="en-US" sz="16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939800" y="1825280"/>
            <a:ext cx="8292003" cy="3957453"/>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9583012" y="3851239"/>
            <a:ext cx="1990952" cy="1931495"/>
          </a:xfrm>
          <a:prstGeom prst="rect">
            <a:avLst/>
          </a:prstGeom>
        </p:spPr>
        <p:txBody>
          <a:bodyPr vert="horz"/>
          <a:lstStyle>
            <a:lvl1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12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4180512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CO 090_OntarioCancerStatsReport_PPTCover_JM01.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5569" y="-6941326"/>
            <a:ext cx="15896045" cy="20740651"/>
          </a:xfrm>
          <a:prstGeom prst="rect">
            <a:avLst/>
          </a:prstGeom>
        </p:spPr>
      </p:pic>
    </p:spTree>
    <p:extLst>
      <p:ext uri="{BB962C8B-B14F-4D97-AF65-F5344CB8AC3E}">
        <p14:creationId xmlns:p14="http://schemas.microsoft.com/office/powerpoint/2010/main" val="235771629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CO 090__PPT_SlideOpenerBG_Ch3_JM02.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7427" y="-6917654"/>
            <a:ext cx="15859760" cy="20693307"/>
          </a:xfrm>
          <a:prstGeom prst="rect">
            <a:avLst/>
          </a:prstGeom>
        </p:spPr>
      </p:pic>
    </p:spTree>
    <p:extLst>
      <p:ext uri="{BB962C8B-B14F-4D97-AF65-F5344CB8AC3E}">
        <p14:creationId xmlns:p14="http://schemas.microsoft.com/office/powerpoint/2010/main" val="221075305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167518"/>
      </p:ext>
    </p:extLst>
  </p:cSld>
  <p:clrMap bg1="lt1" tx1="dk1" bg2="lt2" tx2="dk2" accent1="accent1" accent2="accent2" accent3="accent3" accent4="accent4" accent5="accent5" accent6="accent6" hlink="hlink" folHlink="folHlink"/>
  <p:sldLayoutIdLst>
    <p:sldLayoutId id="2147483668" r:id="rId1"/>
    <p:sldLayoutId id="2147483669" r:id="rId2"/>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471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p:cNvPicPr>
            <a:picLocks noChangeAspect="1"/>
          </p:cNvPicPr>
          <p:nvPr/>
        </p:nvPicPr>
        <p:blipFill>
          <a:blip r:embed="rId4"/>
          <a:stretch>
            <a:fillRect/>
          </a:stretch>
        </p:blipFill>
        <p:spPr>
          <a:xfrm>
            <a:off x="1385358" y="77618"/>
            <a:ext cx="9230428" cy="5742432"/>
          </a:xfrm>
          <a:prstGeom prst="rect">
            <a:avLst/>
          </a:prstGeom>
        </p:spPr>
      </p:pic>
    </p:spTree>
    <p:extLst>
      <p:ext uri="{BB962C8B-B14F-4D97-AF65-F5344CB8AC3E}">
        <p14:creationId xmlns:p14="http://schemas.microsoft.com/office/powerpoint/2010/main" val="268169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p:cNvPicPr>
            <a:picLocks noChangeAspect="1"/>
          </p:cNvPicPr>
          <p:nvPr/>
        </p:nvPicPr>
        <p:blipFill>
          <a:blip r:embed="rId4"/>
          <a:stretch>
            <a:fillRect/>
          </a:stretch>
        </p:blipFill>
        <p:spPr>
          <a:xfrm>
            <a:off x="1956446" y="530128"/>
            <a:ext cx="8414576" cy="5394960"/>
          </a:xfrm>
          <a:prstGeom prst="rect">
            <a:avLst/>
          </a:prstGeom>
        </p:spPr>
      </p:pic>
    </p:spTree>
    <p:extLst>
      <p:ext uri="{BB962C8B-B14F-4D97-AF65-F5344CB8AC3E}">
        <p14:creationId xmlns:p14="http://schemas.microsoft.com/office/powerpoint/2010/main" val="4134355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p:cNvPicPr>
            <a:picLocks noChangeAspect="1"/>
          </p:cNvPicPr>
          <p:nvPr/>
        </p:nvPicPr>
        <p:blipFill>
          <a:blip r:embed="rId4"/>
          <a:stretch>
            <a:fillRect/>
          </a:stretch>
        </p:blipFill>
        <p:spPr>
          <a:xfrm>
            <a:off x="1653412" y="0"/>
            <a:ext cx="9177273" cy="5303520"/>
          </a:xfrm>
          <a:prstGeom prst="rect">
            <a:avLst/>
          </a:prstGeom>
        </p:spPr>
      </p:pic>
    </p:spTree>
    <p:extLst>
      <p:ext uri="{BB962C8B-B14F-4D97-AF65-F5344CB8AC3E}">
        <p14:creationId xmlns:p14="http://schemas.microsoft.com/office/powerpoint/2010/main" val="255722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09600" y="2317047"/>
            <a:ext cx="10972800" cy="1504244"/>
          </a:xfrm>
          <a:prstGeom prst="rect">
            <a:avLst/>
          </a:prstGeom>
        </p:spPr>
        <p:txBody>
          <a:bodyPr vert="horz" lIns="121920" tIns="60960" rIns="121920" bIns="60960" rtlCol="0">
            <a:norm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800" dirty="0">
                <a:solidFill>
                  <a:srgbClr val="6B889B"/>
                </a:solidFill>
                <a:latin typeface="Arial"/>
                <a:cs typeface="Arial"/>
              </a:rPr>
              <a:t>Mortality</a:t>
            </a:r>
          </a:p>
        </p:txBody>
      </p:sp>
      <p:sp>
        <p:nvSpPr>
          <p:cNvPr id="8"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srgbClr val="211D4E"/>
              </a:solidFill>
            </a:endParaRPr>
          </a:p>
        </p:txBody>
      </p:sp>
      <p:sp>
        <p:nvSpPr>
          <p:cNvPr id="9"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10" name="Picture 9"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sp>
        <p:nvSpPr>
          <p:cNvPr id="7" name="Round Single Corner Rectangle 6"/>
          <p:cNvSpPr/>
          <p:nvPr/>
        </p:nvSpPr>
        <p:spPr>
          <a:xfrm>
            <a:off x="1" y="1397001"/>
            <a:ext cx="1451428" cy="911577"/>
          </a:xfrm>
          <a:prstGeom prst="round1Rect">
            <a:avLst>
              <a:gd name="adj" fmla="val 16667"/>
            </a:avLst>
          </a:prstGeom>
          <a:solidFill>
            <a:srgbClr val="6B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1"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5867" b="1" dirty="0">
                <a:solidFill>
                  <a:prstClr val="white"/>
                </a:solidFill>
                <a:latin typeface="Arial"/>
                <a:cs typeface="Arial"/>
              </a:rPr>
              <a:t>3</a:t>
            </a:r>
          </a:p>
        </p:txBody>
      </p:sp>
    </p:spTree>
    <p:extLst>
      <p:ext uri="{BB962C8B-B14F-4D97-AF65-F5344CB8AC3E}">
        <p14:creationId xmlns:p14="http://schemas.microsoft.com/office/powerpoint/2010/main" val="386874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Combination bar and line graph shows number of deaths and age-standardized mortality rates for all cancers combined, by year of death, in Ontario, from 1981 to 2016.  " title="Mortality counts and age-standardized rates, all cancers combined, Ontario, 1981-2016"/>
          <p:cNvPicPr>
            <a:picLocks noChangeAspect="1"/>
          </p:cNvPicPr>
          <p:nvPr/>
        </p:nvPicPr>
        <p:blipFill>
          <a:blip r:embed="rId4"/>
          <a:stretch>
            <a:fillRect/>
          </a:stretch>
        </p:blipFill>
        <p:spPr>
          <a:xfrm>
            <a:off x="256744" y="646562"/>
            <a:ext cx="11678512" cy="4023360"/>
          </a:xfrm>
          <a:prstGeom prst="rect">
            <a:avLst/>
          </a:prstGeom>
        </p:spPr>
      </p:pic>
      <p:pic>
        <p:nvPicPr>
          <p:cNvPr id="3" name="Picture 2"/>
          <p:cNvPicPr>
            <a:picLocks noChangeAspect="1"/>
          </p:cNvPicPr>
          <p:nvPr/>
        </p:nvPicPr>
        <p:blipFill>
          <a:blip r:embed="rId5"/>
          <a:stretch>
            <a:fillRect/>
          </a:stretch>
        </p:blipFill>
        <p:spPr>
          <a:xfrm>
            <a:off x="323620" y="4915480"/>
            <a:ext cx="11676888" cy="678203"/>
          </a:xfrm>
          <a:prstGeom prst="rect">
            <a:avLst/>
          </a:prstGeom>
        </p:spPr>
      </p:pic>
    </p:spTree>
    <p:extLst>
      <p:ext uri="{BB962C8B-B14F-4D97-AF65-F5344CB8AC3E}">
        <p14:creationId xmlns:p14="http://schemas.microsoft.com/office/powerpoint/2010/main" val="895457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Combination bar and line graph shows number of deaths and age-standardized mortality rates for all cancers combined among males, by year of death, in Ontario, from 1981 to 2016.  " title="Mortality counts and age-standardized rates, all cancers combined, males, Ontario, 1981-2016"/>
          <p:cNvPicPr>
            <a:picLocks noChangeAspect="1"/>
          </p:cNvPicPr>
          <p:nvPr/>
        </p:nvPicPr>
        <p:blipFill>
          <a:blip r:embed="rId4"/>
          <a:stretch>
            <a:fillRect/>
          </a:stretch>
        </p:blipFill>
        <p:spPr>
          <a:xfrm>
            <a:off x="253253" y="625424"/>
            <a:ext cx="11685494" cy="4023360"/>
          </a:xfrm>
          <a:prstGeom prst="rect">
            <a:avLst/>
          </a:prstGeom>
        </p:spPr>
      </p:pic>
      <p:pic>
        <p:nvPicPr>
          <p:cNvPr id="3" name="Picture 2"/>
          <p:cNvPicPr>
            <a:picLocks noChangeAspect="1"/>
          </p:cNvPicPr>
          <p:nvPr/>
        </p:nvPicPr>
        <p:blipFill>
          <a:blip r:embed="rId5"/>
          <a:stretch>
            <a:fillRect/>
          </a:stretch>
        </p:blipFill>
        <p:spPr>
          <a:xfrm>
            <a:off x="323620" y="4896565"/>
            <a:ext cx="11676888" cy="678203"/>
          </a:xfrm>
          <a:prstGeom prst="rect">
            <a:avLst/>
          </a:prstGeom>
        </p:spPr>
      </p:pic>
    </p:spTree>
    <p:extLst>
      <p:ext uri="{BB962C8B-B14F-4D97-AF65-F5344CB8AC3E}">
        <p14:creationId xmlns:p14="http://schemas.microsoft.com/office/powerpoint/2010/main" val="4120822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Combination bar and line graph shows number of deaths and age-standardized mortality rates for all cancers combined among females, by year of death, in Ontario, from 1981 to 2016.  " title="Mortality counts and age-standardized rates, all cancers combined, females, Ontario, 1981-2016"/>
          <p:cNvPicPr>
            <a:picLocks noChangeAspect="1"/>
          </p:cNvPicPr>
          <p:nvPr/>
        </p:nvPicPr>
        <p:blipFill>
          <a:blip r:embed="rId4"/>
          <a:stretch>
            <a:fillRect/>
          </a:stretch>
        </p:blipFill>
        <p:spPr>
          <a:xfrm>
            <a:off x="252984" y="530128"/>
            <a:ext cx="11686032" cy="5012512"/>
          </a:xfrm>
          <a:prstGeom prst="rect">
            <a:avLst/>
          </a:prstGeom>
        </p:spPr>
      </p:pic>
    </p:spTree>
    <p:extLst>
      <p:ext uri="{BB962C8B-B14F-4D97-AF65-F5344CB8AC3E}">
        <p14:creationId xmlns:p14="http://schemas.microsoft.com/office/powerpoint/2010/main" val="24295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Combination bar and line graph shows estimated number of deaths and age-specific mortality rates for all cancers combined, by age at death, in Ontario, for 2016. " title="Estimated mortality counts and age-specific rates, all cancers combined, by age group, Ontario, 2016"/>
          <p:cNvPicPr>
            <a:picLocks noChangeAspect="1"/>
          </p:cNvPicPr>
          <p:nvPr/>
        </p:nvPicPr>
        <p:blipFill>
          <a:blip r:embed="rId4"/>
          <a:stretch>
            <a:fillRect/>
          </a:stretch>
        </p:blipFill>
        <p:spPr>
          <a:xfrm>
            <a:off x="1568549" y="360137"/>
            <a:ext cx="9054901" cy="5394960"/>
          </a:xfrm>
          <a:prstGeom prst="rect">
            <a:avLst/>
          </a:prstGeom>
        </p:spPr>
      </p:pic>
    </p:spTree>
    <p:extLst>
      <p:ext uri="{BB962C8B-B14F-4D97-AF65-F5344CB8AC3E}">
        <p14:creationId xmlns:p14="http://schemas.microsoft.com/office/powerpoint/2010/main" val="418849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Four pie charts show the estimated distribution of female breast, prostate, colorectal and lung cancer deaths, by age group, in Ontario, for 2016." title="Estimated mortality distribution for most common cancers, by age group, Ontario, 2016"/>
          <p:cNvPicPr>
            <a:picLocks noChangeAspect="1"/>
          </p:cNvPicPr>
          <p:nvPr/>
        </p:nvPicPr>
        <p:blipFill>
          <a:blip r:embed="rId4"/>
          <a:stretch>
            <a:fillRect/>
          </a:stretch>
        </p:blipFill>
        <p:spPr>
          <a:xfrm>
            <a:off x="2031520" y="360137"/>
            <a:ext cx="7777592" cy="5394960"/>
          </a:xfrm>
          <a:prstGeom prst="rect">
            <a:avLst/>
          </a:prstGeom>
        </p:spPr>
      </p:pic>
    </p:spTree>
    <p:extLst>
      <p:ext uri="{BB962C8B-B14F-4D97-AF65-F5344CB8AC3E}">
        <p14:creationId xmlns:p14="http://schemas.microsoft.com/office/powerpoint/2010/main" val="194441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9" name="Picture 8" descr="Vertical bar graph shows AAPC in age-standardized mortality rates in males, by cancer type, in Ontario, from 2003 to 2012. Statistically significant AAPCs by cancer type include: liver, brain, melanoma, esophagus, bladder, leukemia, myeloma, all cancers, oral cavity and pharynx, kidney, lung, non-Hodgkin lymphoma, prostate, colorectal, stomach, testis, larynx and Hodgkin lymphoma. " title="Average annual percent change (AAPC) in mortality rates, by cancer type and sex, Ontario, 2003-2012"/>
          <p:cNvPicPr>
            <a:picLocks noChangeAspect="1"/>
          </p:cNvPicPr>
          <p:nvPr/>
        </p:nvPicPr>
        <p:blipFill>
          <a:blip r:embed="rId4"/>
          <a:stretch>
            <a:fillRect/>
          </a:stretch>
        </p:blipFill>
        <p:spPr>
          <a:xfrm>
            <a:off x="320789" y="1046402"/>
            <a:ext cx="5787202" cy="3703320"/>
          </a:xfrm>
          <a:prstGeom prst="rect">
            <a:avLst/>
          </a:prstGeom>
        </p:spPr>
      </p:pic>
      <p:pic>
        <p:nvPicPr>
          <p:cNvPr id="12" name="Picture 11" descr="Vertical bar graph shows AAPC in age-standardized mortality rates in females, by cancer type, in Ontario, from 2003 to 2012. Statistically significant AAPCs by cancer type include: liver, brain, uterus, melanoma, bladder, esophagus, leukemia, thyroid, all cancers, oral cavity and pharynx, myeloma, colorectal, stomach, ovary, non-Hodgkin lymphoma, larynx, breast (female), cervix, and Hodgkin lymphoma." title="Average annual percent change (AAPC) in mortality rates, by cancer type and sex, Ontario, 2003-2012"/>
          <p:cNvPicPr>
            <a:picLocks noChangeAspect="1"/>
          </p:cNvPicPr>
          <p:nvPr/>
        </p:nvPicPr>
        <p:blipFill>
          <a:blip r:embed="rId5"/>
          <a:stretch>
            <a:fillRect/>
          </a:stretch>
        </p:blipFill>
        <p:spPr>
          <a:xfrm>
            <a:off x="6082142" y="1237453"/>
            <a:ext cx="5715693" cy="3163824"/>
          </a:xfrm>
          <a:prstGeom prst="rect">
            <a:avLst/>
          </a:prstGeom>
        </p:spPr>
      </p:pic>
    </p:spTree>
    <p:extLst>
      <p:ext uri="{BB962C8B-B14F-4D97-AF65-F5344CB8AC3E}">
        <p14:creationId xmlns:p14="http://schemas.microsoft.com/office/powerpoint/2010/main" val="125650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Mortality</a:t>
            </a:r>
          </a:p>
          <a:p>
            <a:endParaRPr lang="en-US" dirty="0"/>
          </a:p>
        </p:txBody>
      </p:sp>
      <p:sp>
        <p:nvSpPr>
          <p:cNvPr id="6" name="Text Placeholder 2"/>
          <p:cNvSpPr txBox="1">
            <a:spLocks/>
          </p:cNvSpPr>
          <p:nvPr/>
        </p:nvSpPr>
        <p:spPr>
          <a:xfrm>
            <a:off x="0" y="5945481"/>
            <a:ext cx="12192000" cy="912520"/>
          </a:xfrm>
          <a:prstGeom prst="rect">
            <a:avLst/>
          </a:prstGeom>
          <a:solidFill>
            <a:srgbClr val="6B889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3: Mortality</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p:cNvPicPr>
            <a:picLocks noChangeAspect="1"/>
          </p:cNvPicPr>
          <p:nvPr/>
        </p:nvPicPr>
        <p:blipFill>
          <a:blip r:embed="rId4"/>
          <a:stretch>
            <a:fillRect/>
          </a:stretch>
        </p:blipFill>
        <p:spPr>
          <a:xfrm>
            <a:off x="1601259" y="102430"/>
            <a:ext cx="9299574" cy="5743020"/>
          </a:xfrm>
          <a:prstGeom prst="rect">
            <a:avLst/>
          </a:prstGeom>
        </p:spPr>
      </p:pic>
    </p:spTree>
    <p:extLst>
      <p:ext uri="{BB962C8B-B14F-4D97-AF65-F5344CB8AC3E}">
        <p14:creationId xmlns:p14="http://schemas.microsoft.com/office/powerpoint/2010/main" val="1912716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F3A8B-B3C0-456B-BAAD-CED705B25000}">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B021448-A819-4ED9-ADE0-99151B15A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9A2D4BA-FB29-4654-A80C-D3F6E6352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TotalTime>
  <Words>1398</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Aharoni</vt:lpstr>
      <vt:lpstr>Arial</vt:lpstr>
      <vt:lpstr>Calibri</vt:lpstr>
      <vt:lpstr>1_Office Theme</vt:lpstr>
      <vt:lpstr>4_Custom Design</vt:lpstr>
      <vt:lpstr>10_Custom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Lopreiato, Amanda</dc:creator>
  <cp:lastModifiedBy>Memphis, Jadon</cp:lastModifiedBy>
  <cp:revision>52</cp:revision>
  <dcterms:created xsi:type="dcterms:W3CDTF">2016-05-20T17:20:32Z</dcterms:created>
  <dcterms:modified xsi:type="dcterms:W3CDTF">2017-01-10T15:57:13Z</dcterms:modified>
</cp:coreProperties>
</file>