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19"/>
  </p:notesMasterIdLst>
  <p:handoutMasterIdLst>
    <p:handoutMasterId r:id="rId20"/>
  </p:handoutMasterIdLst>
  <p:sldIdLst>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865" autoAdjust="0"/>
  </p:normalViewPr>
  <p:slideViewPr>
    <p:cSldViewPr snapToGrid="0">
      <p:cViewPr varScale="1">
        <p:scale>
          <a:sx n="56" d="100"/>
          <a:sy n="56" d="100"/>
        </p:scale>
        <p:origin x="1296" y="60"/>
      </p:cViewPr>
      <p:guideLst/>
    </p:cSldViewPr>
  </p:slideViewPr>
  <p:notesTextViewPr>
    <p:cViewPr>
      <p:scale>
        <a:sx n="100" d="100"/>
        <a:sy n="100" d="100"/>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390D32-1CDE-41C9-A3DD-6C141BF0A5EE}" type="datetimeFigureOut">
              <a:rPr lang="en-CA" smtClean="0"/>
              <a:t>2016-06-06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42F0E2-4F12-4921-9661-B4F8756CBB53}" type="slidenum">
              <a:rPr lang="en-CA" smtClean="0"/>
              <a:t>‹#›</a:t>
            </a:fld>
            <a:endParaRPr lang="en-CA"/>
          </a:p>
        </p:txBody>
      </p:sp>
    </p:spTree>
    <p:extLst>
      <p:ext uri="{BB962C8B-B14F-4D97-AF65-F5344CB8AC3E}">
        <p14:creationId xmlns:p14="http://schemas.microsoft.com/office/powerpoint/2010/main" val="101133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59033-72A4-4130-8379-42CAB9E5BE1F}" type="datetimeFigureOut">
              <a:rPr lang="en-CA" smtClean="0"/>
              <a:t>2016-06-06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32E51-4C4D-4078-AF19-D6E0AA8428CA}" type="slidenum">
              <a:rPr lang="en-CA" smtClean="0"/>
              <a:t>‹#›</a:t>
            </a:fld>
            <a:endParaRPr lang="en-CA"/>
          </a:p>
        </p:txBody>
      </p:sp>
    </p:spTree>
    <p:extLst>
      <p:ext uri="{BB962C8B-B14F-4D97-AF65-F5344CB8AC3E}">
        <p14:creationId xmlns:p14="http://schemas.microsoft.com/office/powerpoint/2010/main" val="15145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a:t>
            </a:fld>
            <a:endParaRPr lang="en-CA"/>
          </a:p>
        </p:txBody>
      </p:sp>
    </p:spTree>
    <p:extLst>
      <p:ext uri="{BB962C8B-B14F-4D97-AF65-F5344CB8AC3E}">
        <p14:creationId xmlns:p14="http://schemas.microsoft.com/office/powerpoint/2010/main" val="285232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2.9 - Stage distribution of new cases, by age group, Ontario, 2010–2012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2010 and 2012 the majority of new cancer cases were diagnosed at stage I or II in every age group. The greatest proportion of staged cancers in those aged 69 and younger were diagnosed at stage I. The proportion of cancers diagnosed at stage IV increased with age.</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11</a:t>
            </a:fld>
            <a:endParaRPr lang="en-CA"/>
          </a:p>
        </p:txBody>
      </p:sp>
    </p:spTree>
    <p:extLst>
      <p:ext uri="{BB962C8B-B14F-4D97-AF65-F5344CB8AC3E}">
        <p14:creationId xmlns:p14="http://schemas.microsoft.com/office/powerpoint/2010/main" val="316911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2.10 -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males, by LHIN, Ontario, 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males</a:t>
            </a:r>
            <a:r>
              <a:rPr lang="it-IT"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CA" sz="1200" b="0" i="0" u="none" strike="noStrike" kern="1200" baseline="0" dirty="0" smtClean="0">
                <a:solidFill>
                  <a:schemeClr val="tx1"/>
                </a:solidFill>
                <a:latin typeface="+mn-lt"/>
                <a:ea typeface="+mn-ea"/>
                <a:cs typeface="+mn-cs"/>
              </a:rPr>
              <a:t>Local Health Integration Networks (LHINs)</a:t>
            </a:r>
            <a:r>
              <a:rPr lang="en-US" sz="1200" b="0" i="0" u="none" strike="noStrike" kern="1200" baseline="0" dirty="0" smtClean="0">
                <a:solidFill>
                  <a:schemeClr val="tx1"/>
                </a:solidFill>
                <a:latin typeface="+mn-lt"/>
                <a:ea typeface="+mn-ea"/>
                <a:cs typeface="+mn-cs"/>
              </a:rPr>
              <a:t> with the lowest ASIR were in the south-central region of Ontario, which includes the Toronto area. The ASIR in the Central, the Central West, the Mississauga Halton and the Toronto Central LHINs were all significantly lower than the Ontario ASIR. The North West LHIN also had one of the lowest incidence rates.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North East and the South East LHINs had the highest male ASIR, both of which were significantly higher than the Ontario ASIR. Additionally, the incidence rates recorded at the Erie St. Clair and the North Simcoe Muskoka LHINs were significantly higher than </a:t>
            </a:r>
            <a:r>
              <a:rPr lang="en-CA" sz="1200" b="0" i="0" u="none" strike="noStrike" kern="1200" baseline="0" dirty="0" smtClean="0">
                <a:solidFill>
                  <a:schemeClr val="tx1"/>
                </a:solidFill>
                <a:latin typeface="+mn-lt"/>
                <a:ea typeface="+mn-ea"/>
                <a:cs typeface="+mn-cs"/>
              </a:rPr>
              <a:t>the Ontario average rate.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rates varied substantially across the </a:t>
            </a:r>
            <a:r>
              <a:rPr lang="en-CA" sz="1200" b="0" i="0" u="none" strike="noStrike" kern="1200" baseline="0" dirty="0" smtClean="0">
                <a:solidFill>
                  <a:schemeClr val="tx1"/>
                </a:solidFill>
                <a:latin typeface="+mn-lt"/>
                <a:ea typeface="+mn-ea"/>
                <a:cs typeface="+mn-cs"/>
              </a:rPr>
              <a:t>northern Ontario LHINs.</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12</a:t>
            </a:fld>
            <a:endParaRPr lang="en-CA"/>
          </a:p>
        </p:txBody>
      </p:sp>
    </p:spTree>
    <p:extLst>
      <p:ext uri="{BB962C8B-B14F-4D97-AF65-F5344CB8AC3E}">
        <p14:creationId xmlns:p14="http://schemas.microsoft.com/office/powerpoint/2010/main" val="281183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2.11 -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females, by LHIN, Ontario, 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females</a:t>
            </a:r>
            <a:r>
              <a:rPr lang="en-CA"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Similar to the incidence rates among males, the LHINs with the lowest ASIR among females were in the south-central region of Ontario, which is made up of the Central, the Central West, the Mississauga Halton and the Toronto Central LHINs. All of these LHINs recorded significantly lower rates than the Ontario ASIR.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North Simcoe Muskoka and the South East LHINs recorded the highest ASIR among females. However, only the South East LHIN had a rate significantly higher than the Ontario ASIR.</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13</a:t>
            </a:fld>
            <a:endParaRPr lang="en-CA"/>
          </a:p>
        </p:txBody>
      </p:sp>
    </p:spTree>
    <p:extLst>
      <p:ext uri="{BB962C8B-B14F-4D97-AF65-F5344CB8AC3E}">
        <p14:creationId xmlns:p14="http://schemas.microsoft.com/office/powerpoint/2010/main" val="281610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2.12 -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males, by PHU, Ontario, 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additional granularity of the </a:t>
            </a:r>
            <a:r>
              <a:rPr lang="en-CA" sz="1200" b="0" i="0" u="none" strike="noStrike" kern="1200" baseline="0" dirty="0" smtClean="0">
                <a:solidFill>
                  <a:schemeClr val="tx1"/>
                </a:solidFill>
                <a:latin typeface="+mn-lt"/>
                <a:ea typeface="+mn-ea"/>
                <a:cs typeface="+mn-cs"/>
              </a:rPr>
              <a:t>Public Health Units (PHUs) </a:t>
            </a:r>
            <a:r>
              <a:rPr lang="en-US" sz="1200" b="0" i="0" u="none" strike="noStrike" kern="1200" baseline="0" dirty="0" smtClean="0">
                <a:solidFill>
                  <a:schemeClr val="tx1"/>
                </a:solidFill>
                <a:latin typeface="+mn-lt"/>
                <a:ea typeface="+mn-ea"/>
                <a:cs typeface="+mn-cs"/>
              </a:rPr>
              <a:t>provides further details for the patterns observed by the LHINs. For example, among males</a:t>
            </a:r>
            <a:r>
              <a:rPr lang="it-IT"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lowest ASIR occurred in the </a:t>
            </a:r>
            <a:r>
              <a:rPr lang="en-CA" sz="1200" b="0" i="0" u="none" strike="noStrike" kern="1200" baseline="0" dirty="0" smtClean="0">
                <a:solidFill>
                  <a:schemeClr val="tx1"/>
                </a:solidFill>
                <a:latin typeface="+mn-lt"/>
                <a:ea typeface="+mn-ea"/>
                <a:cs typeface="+mn-cs"/>
              </a:rPr>
              <a:t>Northwestern, Peel, Toronto and </a:t>
            </a:r>
            <a:r>
              <a:rPr lang="en-US" sz="1200" b="0" i="0" u="none" strike="noStrike" kern="1200" baseline="0" dirty="0" smtClean="0">
                <a:solidFill>
                  <a:schemeClr val="tx1"/>
                </a:solidFill>
                <a:latin typeface="+mn-lt"/>
                <a:ea typeface="+mn-ea"/>
                <a:cs typeface="+mn-cs"/>
              </a:rPr>
              <a:t>York Region PHUs, which all had </a:t>
            </a:r>
            <a:r>
              <a:rPr lang="en-CA" sz="1200" b="0" i="0" u="none" strike="noStrike" kern="1200" baseline="0" dirty="0" smtClean="0">
                <a:solidFill>
                  <a:schemeClr val="tx1"/>
                </a:solidFill>
                <a:latin typeface="+mn-lt"/>
                <a:ea typeface="+mn-ea"/>
                <a:cs typeface="+mn-cs"/>
              </a:rPr>
              <a:t>significantly lower incidence rates </a:t>
            </a:r>
            <a:r>
              <a:rPr lang="en-US" sz="1200" b="0" i="0" u="none" strike="noStrike" kern="1200" baseline="0" dirty="0" smtClean="0">
                <a:solidFill>
                  <a:schemeClr val="tx1"/>
                </a:solidFill>
                <a:latin typeface="+mn-lt"/>
                <a:ea typeface="+mn-ea"/>
                <a:cs typeface="+mn-cs"/>
              </a:rPr>
              <a:t>than the Ontario ASIR. Incidence rates within the remaining southern Ontario PHUs were not significantly lower than the Ontario ASIR and were </a:t>
            </a:r>
            <a:r>
              <a:rPr lang="en-CA" sz="1200" b="0" i="0" u="none" strike="noStrike" kern="1200" baseline="0" dirty="0" smtClean="0">
                <a:solidFill>
                  <a:schemeClr val="tx1"/>
                </a:solidFill>
                <a:latin typeface="+mn-lt"/>
                <a:ea typeface="+mn-ea"/>
                <a:cs typeface="+mn-cs"/>
              </a:rPr>
              <a:t>geographically dispersed.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highest ASIR were observed within nine PHUs located throughout the province: Timiskaming; the District of Algoma; Hastings and Prince Edward </a:t>
            </a:r>
            <a:r>
              <a:rPr lang="en-CA" sz="1200" b="0" i="0" u="none" strike="noStrike" kern="1200" baseline="0" dirty="0" smtClean="0">
                <a:solidFill>
                  <a:schemeClr val="tx1"/>
                </a:solidFill>
                <a:latin typeface="+mn-lt"/>
                <a:ea typeface="+mn-ea"/>
                <a:cs typeface="+mn-cs"/>
              </a:rPr>
              <a:t>Counties; Haliburton, Kawartha, Pine Ridge District; Porcupine; Leeds, </a:t>
            </a:r>
            <a:r>
              <a:rPr lang="en-US" sz="1200" b="0" i="0" u="none" strike="noStrike" kern="1200" baseline="0" dirty="0" smtClean="0">
                <a:solidFill>
                  <a:schemeClr val="tx1"/>
                </a:solidFill>
                <a:latin typeface="+mn-lt"/>
                <a:ea typeface="+mn-ea"/>
                <a:cs typeface="+mn-cs"/>
              </a:rPr>
              <a:t>Grenville and Lanark District; Sudbury and District; Windsor-Essex County; and Simcoe Muskoka. The rates in all these PHUs were significantly higher than the Ontario ASIR with the exception of Porcupine, which had a high variance in the ASIR because of its small population.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was an increasing west to east gradient in male ASIR across northern Ontario, giving additional detail to the disparate incidence rates evident </a:t>
            </a:r>
            <a:r>
              <a:rPr lang="en-CA" sz="1200" b="0" i="0" u="none" strike="noStrike" kern="1200" baseline="0" dirty="0" smtClean="0">
                <a:solidFill>
                  <a:schemeClr val="tx1"/>
                </a:solidFill>
                <a:latin typeface="+mn-lt"/>
                <a:ea typeface="+mn-ea"/>
                <a:cs typeface="+mn-cs"/>
              </a:rPr>
              <a:t>by LHIN.</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14</a:t>
            </a:fld>
            <a:endParaRPr lang="en-CA"/>
          </a:p>
        </p:txBody>
      </p:sp>
    </p:spTree>
    <p:extLst>
      <p:ext uri="{BB962C8B-B14F-4D97-AF65-F5344CB8AC3E}">
        <p14:creationId xmlns:p14="http://schemas.microsoft.com/office/powerpoint/2010/main" val="382877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2.13 -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females, by PHU, Ontario, 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females</a:t>
            </a:r>
            <a:r>
              <a:rPr lang="it-IT"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Northwestern, Peel, Toronto and York Region PHUs had significantly lower ASIR. (These same PHUs had lower incidence rates for males.) Other PHUs also had low rates (e.g., Perth District and Hamilton), but they were not significantly different from the </a:t>
            </a:r>
            <a:r>
              <a:rPr lang="en-CA" sz="1200" b="0" i="0" u="none" strike="noStrike" kern="1200" baseline="0" dirty="0" smtClean="0">
                <a:solidFill>
                  <a:schemeClr val="tx1"/>
                </a:solidFill>
                <a:latin typeface="+mn-lt"/>
                <a:ea typeface="+mn-ea"/>
                <a:cs typeface="+mn-cs"/>
              </a:rPr>
              <a:t>Ontario ASIR.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female ASIR were significantly higher than the Ontario ASIR in three of the same PHUs that had higher incidence rates for males: District of Algoma, Simcoe Muskoka District and </a:t>
            </a:r>
            <a:r>
              <a:rPr lang="en-CA" sz="1200" b="0" i="0" u="none" strike="noStrike" kern="1200" baseline="0" dirty="0" smtClean="0">
                <a:solidFill>
                  <a:schemeClr val="tx1"/>
                </a:solidFill>
                <a:latin typeface="+mn-lt"/>
                <a:ea typeface="+mn-ea"/>
                <a:cs typeface="+mn-cs"/>
              </a:rPr>
              <a:t>Timiskaming. However, incidence </a:t>
            </a:r>
            <a:r>
              <a:rPr lang="en-US" sz="1200" b="0" i="0" u="none" strike="noStrike" kern="1200" baseline="0" dirty="0" smtClean="0">
                <a:solidFill>
                  <a:schemeClr val="tx1"/>
                </a:solidFill>
                <a:latin typeface="+mn-lt"/>
                <a:ea typeface="+mn-ea"/>
                <a:cs typeface="+mn-cs"/>
              </a:rPr>
              <a:t>rates for females were also significantly higher within the Durham Region, </a:t>
            </a:r>
            <a:r>
              <a:rPr lang="en-CA" sz="1200" b="0" i="0" u="none" strike="noStrike" kern="1200" baseline="0" dirty="0" err="1" smtClean="0">
                <a:solidFill>
                  <a:schemeClr val="tx1"/>
                </a:solidFill>
                <a:latin typeface="+mn-lt"/>
                <a:ea typeface="+mn-ea"/>
                <a:cs typeface="+mn-cs"/>
              </a:rPr>
              <a:t>Haldimand</a:t>
            </a:r>
            <a:r>
              <a:rPr lang="en-CA" sz="1200" b="0" i="0" u="none" strike="noStrike" kern="1200" baseline="0" dirty="0" smtClean="0">
                <a:solidFill>
                  <a:schemeClr val="tx1"/>
                </a:solidFill>
                <a:latin typeface="+mn-lt"/>
                <a:ea typeface="+mn-ea"/>
                <a:cs typeface="+mn-cs"/>
              </a:rPr>
              <a:t>-Norfolk, Niagara Region </a:t>
            </a:r>
            <a:r>
              <a:rPr lang="en-US" sz="1200" b="0" i="0" u="none" strike="noStrike" kern="1200" baseline="0" dirty="0" smtClean="0">
                <a:solidFill>
                  <a:schemeClr val="tx1"/>
                </a:solidFill>
                <a:latin typeface="+mn-lt"/>
                <a:ea typeface="+mn-ea"/>
                <a:cs typeface="+mn-cs"/>
              </a:rPr>
              <a:t>and Eastern Ontario PHUs compared to </a:t>
            </a:r>
            <a:r>
              <a:rPr lang="en-CA" sz="1200" b="0" i="0" u="none" strike="noStrike" kern="1200" baseline="0" dirty="0" smtClean="0">
                <a:solidFill>
                  <a:schemeClr val="tx1"/>
                </a:solidFill>
                <a:latin typeface="+mn-lt"/>
                <a:ea typeface="+mn-ea"/>
                <a:cs typeface="+mn-cs"/>
              </a:rPr>
              <a:t>the Ontario rate.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High variability in female ASIR across northern Ontario was also evident by PHU. However, higher incidence rates among females were recorded in the Algoma and Timiskaming PHUs, rather than in the Porcupine PHU (which had high incidence rates for males).</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15</a:t>
            </a:fld>
            <a:endParaRPr lang="en-CA"/>
          </a:p>
        </p:txBody>
      </p:sp>
    </p:spTree>
    <p:extLst>
      <p:ext uri="{BB962C8B-B14F-4D97-AF65-F5344CB8AC3E}">
        <p14:creationId xmlns:p14="http://schemas.microsoft.com/office/powerpoint/2010/main" val="36240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2.1 - Trend in incidence attributed to changes in cancer risk, population growth </a:t>
            </a:r>
            <a:r>
              <a:rPr lang="en-CA" sz="1200" b="1" i="0" u="none" strike="noStrike" kern="1200" baseline="0" dirty="0" smtClean="0">
                <a:solidFill>
                  <a:schemeClr val="tx1"/>
                </a:solidFill>
                <a:latin typeface="+mn-lt"/>
                <a:ea typeface="+mn-ea"/>
                <a:cs typeface="+mn-cs"/>
              </a:rPr>
              <a:t>and aging, Ontario, 1981–2016</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the past three decades, aging of the population and population growth contributed far more to the number of new cancer cases than actual changes in cancer risk and cancer control practices. In 2016, approximately 85,648 new cases of cancer are expected to be diagnosed, representing a 188.9% increase over the 29,649 cancer cases diagnosed in 1981. Of this 188.9% increase, 89.2% will be attributable to aging of the population, 80.2% to population growth, and only 19.5% to changes in cancer risk and cancer </a:t>
            </a:r>
            <a:r>
              <a:rPr lang="en-CA" sz="1200" b="0" i="0" u="none" strike="noStrike" kern="1200" baseline="0" dirty="0" smtClean="0">
                <a:solidFill>
                  <a:schemeClr val="tx1"/>
                </a:solidFill>
                <a:latin typeface="+mn-lt"/>
                <a:ea typeface="+mn-ea"/>
                <a:cs typeface="+mn-cs"/>
              </a:rPr>
              <a:t>control practices.</a:t>
            </a:r>
          </a:p>
        </p:txBody>
      </p:sp>
      <p:sp>
        <p:nvSpPr>
          <p:cNvPr id="4" name="Slide Number Placeholder 3"/>
          <p:cNvSpPr>
            <a:spLocks noGrp="1"/>
          </p:cNvSpPr>
          <p:nvPr>
            <p:ph type="sldNum" sz="quarter" idx="10"/>
          </p:nvPr>
        </p:nvSpPr>
        <p:spPr/>
        <p:txBody>
          <a:bodyPr/>
          <a:lstStyle/>
          <a:p>
            <a:fld id="{F4732E51-4C4D-4078-AF19-D6E0AA8428CA}" type="slidenum">
              <a:rPr lang="en-CA" smtClean="0"/>
              <a:t>3</a:t>
            </a:fld>
            <a:endParaRPr lang="en-CA"/>
          </a:p>
        </p:txBody>
      </p:sp>
    </p:spTree>
    <p:extLst>
      <p:ext uri="{BB962C8B-B14F-4D97-AF65-F5344CB8AC3E}">
        <p14:creationId xmlns:p14="http://schemas.microsoft.com/office/powerpoint/2010/main" val="136297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2.2 - </a:t>
            </a:r>
            <a:r>
              <a:rPr lang="en-CA" sz="1200" b="1" i="0" u="none" strike="noStrike" kern="1200" baseline="0" dirty="0" smtClean="0">
                <a:solidFill>
                  <a:schemeClr val="tx1"/>
                </a:solidFill>
                <a:latin typeface="+mn-lt"/>
                <a:ea typeface="+mn-ea"/>
                <a:cs typeface="+mn-cs"/>
              </a:rPr>
              <a:t>Incidence counts and age-standardized rates, all cancers combined, Ontario, 1981–2016</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figure shows the annual counts and age-standardized incidence rates (ASIR) for all cancers combined using the International Agency for Research on Cancer/International Association of Cancer Registries (IARC/IACR) rules for counting multiple primary cancers and, for more recent years, the Surveillance, Epidemiology and End Results (SEER) Program rules. The figure also includes projected counts and rates for the years 2013–2016. The SEER multiple primary rules were implemented for Ontario data starting with the diagnosis year 2010. The rates and counts using both methods of counting multiple primaries are presented here to illustrate the impact of the new rules. The SEER rules are more liberal than the IARC/IACR in what is considered a new primary case of cancer. As a result, the SEER rules lead to higher counts and rates.</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4</a:t>
            </a:fld>
            <a:endParaRPr lang="en-CA"/>
          </a:p>
        </p:txBody>
      </p:sp>
    </p:spTree>
    <p:extLst>
      <p:ext uri="{BB962C8B-B14F-4D97-AF65-F5344CB8AC3E}">
        <p14:creationId xmlns:p14="http://schemas.microsoft.com/office/powerpoint/2010/main" val="405542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2.3 - </a:t>
            </a:r>
            <a:r>
              <a:rPr lang="en-CA" sz="1200" b="1" i="0" u="none" strike="noStrike" kern="1200" baseline="0" dirty="0" smtClean="0">
                <a:solidFill>
                  <a:schemeClr val="tx1"/>
                </a:solidFill>
                <a:latin typeface="+mn-lt"/>
                <a:ea typeface="+mn-ea"/>
                <a:cs typeface="+mn-cs"/>
              </a:rPr>
              <a:t>Incidence counts and age-standardized rates, all cancers combined, males, Ontario, 1981–2016</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figure shows the annual counts and age-standardized incidence rates (ASIR) for all cancers combined for males using the International Agency for Research on Cancer/International Association of Cancer Registries (IARC/IACR) rules for counting multiple primary cancers and, for more recent years, the Surveillance, Epidemiology and End Results (SEER) Program rules. The figures also include projected counts and rates for the years 2013–2016. The SEER multiple primary rules were implemented for</a:t>
            </a:r>
          </a:p>
          <a:p>
            <a:r>
              <a:rPr lang="en-US" sz="1200" b="0" i="0" u="none" strike="noStrike" kern="1200" baseline="0" dirty="0" smtClean="0">
                <a:solidFill>
                  <a:schemeClr val="tx1"/>
                </a:solidFill>
                <a:latin typeface="+mn-lt"/>
                <a:ea typeface="+mn-ea"/>
                <a:cs typeface="+mn-cs"/>
              </a:rPr>
              <a:t>Ontario data starting with the diagnosis year 2010. The rates and counts using both methods of counting multiple primaries are presented here to illustrate the impact of the new rules. The SEER rules are more liberal than the IARC/IACR in what is considered a new primary case of cancer. As a result, the SEER rules lead to higher counts and rates.</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5</a:t>
            </a:fld>
            <a:endParaRPr lang="en-CA"/>
          </a:p>
        </p:txBody>
      </p:sp>
    </p:spTree>
    <p:extLst>
      <p:ext uri="{BB962C8B-B14F-4D97-AF65-F5344CB8AC3E}">
        <p14:creationId xmlns:p14="http://schemas.microsoft.com/office/powerpoint/2010/main" val="89560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2.4 - </a:t>
            </a:r>
            <a:r>
              <a:rPr lang="en-CA" sz="1200" b="1" i="0" u="none" strike="noStrike" kern="1200" baseline="0" dirty="0" smtClean="0">
                <a:solidFill>
                  <a:schemeClr val="tx1"/>
                </a:solidFill>
                <a:latin typeface="+mn-lt"/>
                <a:ea typeface="+mn-ea"/>
                <a:cs typeface="+mn-cs"/>
              </a:rPr>
              <a:t>Incidence counts and age-standardized rates, all cancers combined, females, Ontario, 1981–2016</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figure shows the annual counts and age-standardized incidence rates (ASIR) for all cancers combined for females using the International Agency for Research on Cancer/International Association of Cancer Registries (IARC/IACR) rules for counting multiple primary cancers and, for more recent years, the Surveillance, Epidemiology and End Results (SEER) Program rules. The figures also include projected counts and rates for the years 2013–2016. The SEER multiple primary rules were implemented for Ontario data starting with the diagnosis year 2010. The rates and counts using both methods of counting multiple primaries are presented here to illustrate the impact of the new rules. The SEER rules are more liberal than the IARC/IACR in what is considered a new primary case of cancer. As a result, the SEER rules lead to higher counts and rates.</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6</a:t>
            </a:fld>
            <a:endParaRPr lang="en-CA"/>
          </a:p>
        </p:txBody>
      </p:sp>
    </p:spTree>
    <p:extLst>
      <p:ext uri="{BB962C8B-B14F-4D97-AF65-F5344CB8AC3E}">
        <p14:creationId xmlns:p14="http://schemas.microsoft.com/office/powerpoint/2010/main" val="336831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2.5 - </a:t>
            </a:r>
            <a:r>
              <a:rPr lang="en-CA" sz="1200" b="1" i="0" u="none" strike="noStrike" kern="1200" baseline="0" dirty="0" smtClean="0">
                <a:solidFill>
                  <a:schemeClr val="tx1"/>
                </a:solidFill>
                <a:latin typeface="+mn-lt"/>
                <a:ea typeface="+mn-ea"/>
                <a:cs typeface="+mn-cs"/>
              </a:rPr>
              <a:t>Estimated incidence counts and </a:t>
            </a:r>
            <a:r>
              <a:rPr lang="en-US" sz="1200" b="1" i="0" u="none" strike="noStrike" kern="1200" baseline="0" dirty="0" smtClean="0">
                <a:solidFill>
                  <a:schemeClr val="tx1"/>
                </a:solidFill>
                <a:latin typeface="+mn-lt"/>
                <a:ea typeface="+mn-ea"/>
                <a:cs typeface="+mn-cs"/>
              </a:rPr>
              <a:t>age-specific rates, all cancers combined, by </a:t>
            </a:r>
            <a:r>
              <a:rPr lang="en-CA" sz="1200" b="1" i="0" u="none" strike="noStrike" kern="1200" baseline="0" dirty="0" smtClean="0">
                <a:solidFill>
                  <a:schemeClr val="tx1"/>
                </a:solidFill>
                <a:latin typeface="+mn-lt"/>
                <a:ea typeface="+mn-ea"/>
                <a:cs typeface="+mn-cs"/>
              </a:rPr>
              <a:t>age group, Ontario, 2016</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Cancer primarily affects Ontarians over the age of 50. In 2016, 88.4% of all new cases will be diagnosed in people in this age group. Incidence by age group is projected as follows: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19.2% of all new cases will occur in people 80 years of age or older.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24.9% of all new cases will occur in people 70 to 79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27.1% of all new cases will occur in people 60 to 69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17.2% of all new cases will occur in people 50 to 59 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9.6% of all new cases will occur in people between 30 and 49 </a:t>
            </a:r>
            <a:r>
              <a:rPr lang="en-CA" sz="1200" b="0" i="0" u="none" strike="noStrike" kern="1200" baseline="0" dirty="0" smtClean="0">
                <a:solidFill>
                  <a:schemeClr val="tx1"/>
                </a:solidFill>
                <a:latin typeface="+mn-lt"/>
                <a:ea typeface="+mn-ea"/>
                <a:cs typeface="+mn-cs"/>
              </a:rPr>
              <a:t>years of age.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Less than 3% of all new cases will occur in people under the age of 30.</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7</a:t>
            </a:fld>
            <a:endParaRPr lang="en-CA"/>
          </a:p>
        </p:txBody>
      </p:sp>
    </p:spTree>
    <p:extLst>
      <p:ext uri="{BB962C8B-B14F-4D97-AF65-F5344CB8AC3E}">
        <p14:creationId xmlns:p14="http://schemas.microsoft.com/office/powerpoint/2010/main" val="151456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2.6 - </a:t>
            </a:r>
            <a:r>
              <a:rPr lang="en-CA" sz="1200" b="1" i="0" u="none" strike="noStrike" kern="1200" baseline="0" dirty="0" smtClean="0">
                <a:solidFill>
                  <a:schemeClr val="tx1"/>
                </a:solidFill>
                <a:latin typeface="+mn-lt"/>
                <a:ea typeface="+mn-ea"/>
                <a:cs typeface="+mn-cs"/>
              </a:rPr>
              <a:t>Estimated distribution of most </a:t>
            </a:r>
            <a:r>
              <a:rPr lang="en-US" sz="1200" b="1" i="0" u="none" strike="noStrike" kern="1200" baseline="0" dirty="0" smtClean="0">
                <a:solidFill>
                  <a:schemeClr val="tx1"/>
                </a:solidFill>
                <a:latin typeface="+mn-lt"/>
                <a:ea typeface="+mn-ea"/>
                <a:cs typeface="+mn-cs"/>
              </a:rPr>
              <a:t>common cancers, by age group, Ontario, </a:t>
            </a:r>
            <a:r>
              <a:rPr lang="en-CA" sz="1200" b="1" i="0" u="none" strike="noStrike" kern="1200" baseline="0" dirty="0" smtClean="0">
                <a:solidFill>
                  <a:schemeClr val="tx1"/>
                </a:solidFill>
                <a:latin typeface="+mn-lt"/>
                <a:ea typeface="+mn-ea"/>
                <a:cs typeface="+mn-cs"/>
              </a:rPr>
              <a:t>2016</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2016, the greatest proportion of new cases of female breast and prostate cancers are projected to occur in people 60 to 69 years of age. This age group will account for 26.8% of all new cases of female breast cancer and 38.8% of all new cases of </a:t>
            </a:r>
            <a:r>
              <a:rPr lang="en-CA" sz="1200" b="0" i="0" u="none" strike="noStrike" kern="1200" baseline="0" dirty="0" smtClean="0">
                <a:solidFill>
                  <a:schemeClr val="tx1"/>
                </a:solidFill>
                <a:latin typeface="+mn-lt"/>
                <a:ea typeface="+mn-ea"/>
                <a:cs typeface="+mn-cs"/>
              </a:rPr>
              <a:t>prostate cancer. Lung and </a:t>
            </a:r>
            <a:r>
              <a:rPr lang="en-US" sz="1200" b="0" i="0" u="none" strike="noStrike" kern="1200" baseline="0" dirty="0" smtClean="0">
                <a:solidFill>
                  <a:schemeClr val="tx1"/>
                </a:solidFill>
                <a:latin typeface="+mn-lt"/>
                <a:ea typeface="+mn-ea"/>
                <a:cs typeface="+mn-cs"/>
              </a:rPr>
              <a:t>colorectal cancer incidence rates will peak in people 70 to 79 years of age, with 32.5% of all new lung cancer cases and 27.0% of all new colorectal cancer cases occurring in this age group. More than half of all new lung and colorectal cancer cases will be in people 70 years </a:t>
            </a:r>
            <a:r>
              <a:rPr lang="en-CA" sz="1200" b="0" i="0" u="none" strike="noStrike" kern="1200" baseline="0" dirty="0" smtClean="0">
                <a:solidFill>
                  <a:schemeClr val="tx1"/>
                </a:solidFill>
                <a:latin typeface="+mn-lt"/>
                <a:ea typeface="+mn-ea"/>
                <a:cs typeface="+mn-cs"/>
              </a:rPr>
              <a:t>of age and older.</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8</a:t>
            </a:fld>
            <a:endParaRPr lang="en-CA"/>
          </a:p>
        </p:txBody>
      </p:sp>
    </p:spTree>
    <p:extLst>
      <p:ext uri="{BB962C8B-B14F-4D97-AF65-F5344CB8AC3E}">
        <p14:creationId xmlns:p14="http://schemas.microsoft.com/office/powerpoint/2010/main" val="82782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2.7 - </a:t>
            </a:r>
            <a:r>
              <a:rPr lang="en-CA" sz="1200" b="1" i="0" u="none" strike="noStrike" kern="1200" baseline="0" dirty="0" smtClean="0">
                <a:solidFill>
                  <a:schemeClr val="tx1"/>
                </a:solidFill>
                <a:latin typeface="+mn-lt"/>
                <a:ea typeface="+mn-ea"/>
                <a:cs typeface="+mn-cs"/>
              </a:rPr>
              <a:t>Distribution of cancer incidence, </a:t>
            </a:r>
            <a:r>
              <a:rPr lang="en-US" sz="1200" b="1" i="0" u="none" strike="noStrike" kern="1200" baseline="0" dirty="0" smtClean="0">
                <a:solidFill>
                  <a:schemeClr val="tx1"/>
                </a:solidFill>
                <a:latin typeface="+mn-lt"/>
                <a:ea typeface="+mn-ea"/>
                <a:cs typeface="+mn-cs"/>
              </a:rPr>
              <a:t>by age group and cancer type, Ontario, </a:t>
            </a:r>
            <a:r>
              <a:rPr lang="en-CA" sz="1200" b="1" i="0" u="none" strike="noStrike" kern="1200" baseline="0" dirty="0" smtClean="0">
                <a:solidFill>
                  <a:schemeClr val="tx1"/>
                </a:solidFill>
                <a:latin typeface="+mn-lt"/>
                <a:ea typeface="+mn-ea"/>
                <a:cs typeface="+mn-cs"/>
              </a:rPr>
              <a:t>2010–2012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2010 and 2012, the most </a:t>
            </a:r>
            <a:r>
              <a:rPr lang="en-CA" sz="1200" b="0" i="0" u="none" strike="noStrike" kern="1200" baseline="0" dirty="0" smtClean="0">
                <a:solidFill>
                  <a:schemeClr val="tx1"/>
                </a:solidFill>
                <a:latin typeface="+mn-lt"/>
                <a:ea typeface="+mn-ea"/>
                <a:cs typeface="+mn-cs"/>
              </a:rPr>
              <a:t>common childhood cancers were </a:t>
            </a:r>
            <a:r>
              <a:rPr lang="en-US" sz="1200" b="0" i="0" u="none" strike="noStrike" kern="1200" baseline="0" dirty="0" smtClean="0">
                <a:solidFill>
                  <a:schemeClr val="tx1"/>
                </a:solidFill>
                <a:latin typeface="+mn-lt"/>
                <a:ea typeface="+mn-ea"/>
                <a:cs typeface="+mn-cs"/>
              </a:rPr>
              <a:t>leukemia (33.7%) and central nervous system (CNS) cancers. These cancer types accounted for more than half of all the cancers in children 0 to 14 years of age. Lymphomas, soft </a:t>
            </a:r>
            <a:r>
              <a:rPr lang="en-CA" sz="1200" b="0" i="0" u="none" strike="noStrike" kern="1200" baseline="0" dirty="0" smtClean="0">
                <a:solidFill>
                  <a:schemeClr val="tx1"/>
                </a:solidFill>
                <a:latin typeface="+mn-lt"/>
                <a:ea typeface="+mn-ea"/>
                <a:cs typeface="+mn-cs"/>
              </a:rPr>
              <a:t>tissue cancers and neuroblastomas </a:t>
            </a:r>
            <a:r>
              <a:rPr lang="en-US" sz="1200" b="0" i="0" u="none" strike="noStrike" kern="1200" baseline="0" dirty="0" smtClean="0">
                <a:solidFill>
                  <a:schemeClr val="tx1"/>
                </a:solidFill>
                <a:latin typeface="+mn-lt"/>
                <a:ea typeface="+mn-ea"/>
                <a:cs typeface="+mn-cs"/>
              </a:rPr>
              <a:t>were also among the more common childhood cancers. The most common cancers in adolescents and young adults (15 to 29 years of age) were thyroid cancer (19.0%), followed by </a:t>
            </a:r>
            <a:r>
              <a:rPr lang="en-CA" sz="1200" b="0" i="0" u="none" strike="noStrike" kern="1200" baseline="0" dirty="0" smtClean="0">
                <a:solidFill>
                  <a:schemeClr val="tx1"/>
                </a:solidFill>
                <a:latin typeface="+mn-lt"/>
                <a:ea typeface="+mn-ea"/>
                <a:cs typeface="+mn-cs"/>
              </a:rPr>
              <a:t>testicular cancer, Hodgkin lymphoma, melanoma and brain cancer. </a:t>
            </a:r>
            <a:r>
              <a:rPr lang="en-US" sz="1200" b="0" i="0" u="none" strike="noStrike" kern="1200" baseline="0" dirty="0" smtClean="0">
                <a:solidFill>
                  <a:schemeClr val="tx1"/>
                </a:solidFill>
                <a:latin typeface="+mn-lt"/>
                <a:ea typeface="+mn-ea"/>
                <a:cs typeface="+mn-cs"/>
              </a:rPr>
              <a:t>Thyroid and female breast were the two </a:t>
            </a:r>
            <a:r>
              <a:rPr lang="en-CA" sz="1200" b="0" i="0" u="none" strike="noStrike" kern="1200" baseline="0" dirty="0" smtClean="0">
                <a:solidFill>
                  <a:schemeClr val="tx1"/>
                </a:solidFill>
                <a:latin typeface="+mn-lt"/>
                <a:ea typeface="+mn-ea"/>
                <a:cs typeface="+mn-cs"/>
              </a:rPr>
              <a:t>most commonly diagnosed cancers </a:t>
            </a:r>
            <a:r>
              <a:rPr lang="en-US" sz="1200" b="0" i="0" u="none" strike="noStrike" kern="1200" baseline="0" dirty="0" smtClean="0">
                <a:solidFill>
                  <a:schemeClr val="tx1"/>
                </a:solidFill>
                <a:latin typeface="+mn-lt"/>
                <a:ea typeface="+mn-ea"/>
                <a:cs typeface="+mn-cs"/>
              </a:rPr>
              <a:t>among people 30 to 49 years of age, representing more than one third of all the cancers in these age groups. Among people 50 to 59 years of age, female breast (17.4%) and prostate (12.3%) were the most common cancers. Prostate cancer (17.8%) was also the most commonly diagnosed cancer among those 60 to 69 years of age, followed by lung cancer (13.5%). For people 80 years of age and older, the most commonly diagnosed cancers were colorectal (16.9%) and lung (15.3%).</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9</a:t>
            </a:fld>
            <a:endParaRPr lang="en-CA"/>
          </a:p>
        </p:txBody>
      </p:sp>
    </p:spTree>
    <p:extLst>
      <p:ext uri="{BB962C8B-B14F-4D97-AF65-F5344CB8AC3E}">
        <p14:creationId xmlns:p14="http://schemas.microsoft.com/office/powerpoint/2010/main" val="201095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2.8 - </a:t>
            </a:r>
            <a:r>
              <a:rPr lang="en-CA" sz="1200" b="1" i="0" u="none" strike="noStrike" kern="1200" baseline="0" dirty="0" smtClean="0">
                <a:solidFill>
                  <a:schemeClr val="tx1"/>
                </a:solidFill>
                <a:latin typeface="+mn-lt"/>
                <a:ea typeface="+mn-ea"/>
                <a:cs typeface="+mn-cs"/>
              </a:rPr>
              <a:t>Average annual percent change </a:t>
            </a:r>
            <a:r>
              <a:rPr lang="en-US" sz="1200" b="1" i="0" u="none" strike="noStrike" kern="1200" baseline="0" dirty="0" smtClean="0">
                <a:solidFill>
                  <a:schemeClr val="tx1"/>
                </a:solidFill>
                <a:latin typeface="+mn-lt"/>
                <a:ea typeface="+mn-ea"/>
                <a:cs typeface="+mn-cs"/>
              </a:rPr>
              <a:t>(AAPC) in age-standardized incidence rates, by cancer type and sex, Ontario, 2003–2012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the most recent 10-year period of 2003 to 2012, the average annual percent change (AAPC) in </a:t>
            </a:r>
            <a:r>
              <a:rPr lang="en-CA" sz="1200" b="0" i="0" u="none" strike="noStrike" kern="1200" baseline="0" dirty="0" smtClean="0">
                <a:solidFill>
                  <a:schemeClr val="tx1"/>
                </a:solidFill>
                <a:latin typeface="+mn-lt"/>
                <a:ea typeface="+mn-ea"/>
                <a:cs typeface="+mn-cs"/>
              </a:rPr>
              <a:t>ASIR for males: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Decreased most for prostate (2.3% per year), laryngeal (2.2%) </a:t>
            </a:r>
            <a:r>
              <a:rPr lang="en-CA" sz="1200" b="0" i="0" u="none" strike="noStrike" kern="1200" baseline="0" dirty="0" smtClean="0">
                <a:solidFill>
                  <a:schemeClr val="tx1"/>
                </a:solidFill>
                <a:latin typeface="+mn-lt"/>
                <a:ea typeface="+mn-ea"/>
                <a:cs typeface="+mn-cs"/>
              </a:rPr>
              <a:t>and bladder (1.0%) cancers;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Increased most for thyroid (7.9%) and liver (4.5%) cancers and </a:t>
            </a:r>
            <a:r>
              <a:rPr lang="en-CA" sz="1200" b="0" i="0" u="none" strike="noStrike" kern="1200" baseline="0" dirty="0" smtClean="0">
                <a:solidFill>
                  <a:schemeClr val="tx1"/>
                </a:solidFill>
                <a:latin typeface="+mn-lt"/>
                <a:ea typeface="+mn-ea"/>
                <a:cs typeface="+mn-cs"/>
              </a:rPr>
              <a:t>melanoma (2.3%);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Was stable for lung, stomach and brain cancers and myeloma.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 the most recent 10-year period of 2003 to 2012, the AAPC in ASIR for females: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Decreased most for laryngeal (2.9% per year), bladder (2.3%) </a:t>
            </a:r>
            <a:r>
              <a:rPr lang="en-CA" sz="1200" b="0" i="0" u="none" strike="noStrike" kern="1200" baseline="0" dirty="0" smtClean="0">
                <a:solidFill>
                  <a:schemeClr val="tx1"/>
                </a:solidFill>
                <a:latin typeface="+mn-lt"/>
                <a:ea typeface="+mn-ea"/>
                <a:cs typeface="+mn-cs"/>
              </a:rPr>
              <a:t>and ovarian (1.3%) cancers;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Increased most for thyroid (6.4%), liver (4.4%) and uterine </a:t>
            </a:r>
            <a:r>
              <a:rPr lang="en-CA" sz="1200" b="0" i="0" u="none" strike="noStrike" kern="1200" baseline="0" dirty="0" smtClean="0">
                <a:solidFill>
                  <a:schemeClr val="tx1"/>
                </a:solidFill>
                <a:latin typeface="+mn-lt"/>
                <a:ea typeface="+mn-ea"/>
                <a:cs typeface="+mn-cs"/>
              </a:rPr>
              <a:t>(3.4%) cancers; and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Was stable for oral cavity and pharynx, brain, cervical and stomach cancers and Hodgkin lymphoma.</a:t>
            </a:r>
            <a:endParaRPr lang="en-CA" dirty="0"/>
          </a:p>
        </p:txBody>
      </p:sp>
      <p:sp>
        <p:nvSpPr>
          <p:cNvPr id="4" name="Slide Number Placeholder 3"/>
          <p:cNvSpPr>
            <a:spLocks noGrp="1"/>
          </p:cNvSpPr>
          <p:nvPr>
            <p:ph type="sldNum" sz="quarter" idx="10"/>
          </p:nvPr>
        </p:nvSpPr>
        <p:spPr/>
        <p:txBody>
          <a:bodyPr/>
          <a:lstStyle/>
          <a:p>
            <a:fld id="{F4732E51-4C4D-4078-AF19-D6E0AA8428CA}" type="slidenum">
              <a:rPr lang="en-CA" smtClean="0"/>
              <a:t>10</a:t>
            </a:fld>
            <a:endParaRPr lang="en-CA"/>
          </a:p>
        </p:txBody>
      </p:sp>
    </p:spTree>
    <p:extLst>
      <p:ext uri="{BB962C8B-B14F-4D97-AF65-F5344CB8AC3E}">
        <p14:creationId xmlns:p14="http://schemas.microsoft.com/office/powerpoint/2010/main" val="266918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2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34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939800" y="0"/>
            <a:ext cx="9961033" cy="105507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939800" y="1255327"/>
            <a:ext cx="8944007" cy="369703"/>
          </a:xfrm>
          <a:prstGeom prst="rect">
            <a:avLst/>
          </a:prstGeom>
        </p:spPr>
        <p:txBody>
          <a:bodyPr vert="horz"/>
          <a:lstStyle>
            <a:lvl1pPr marL="0" indent="0" algn="l" defTabSz="609585" rtl="0" eaLnBrk="1" latinLnBrk="0" hangingPunct="1">
              <a:buNone/>
              <a:defRPr lang="en-US" sz="1600" b="1" kern="1200" dirty="0" smtClean="0">
                <a:solidFill>
                  <a:schemeClr val="tx1"/>
                </a:solidFill>
                <a:latin typeface="Arial"/>
                <a:ea typeface="+mn-ea"/>
                <a:cs typeface="Arial"/>
              </a:defRPr>
            </a:lvl1pPr>
            <a:lvl2pPr marL="0" algn="l" defTabSz="609585" rtl="0" eaLnBrk="1" latinLnBrk="0" hangingPunct="1">
              <a:defRPr lang="en-US" sz="1600" b="1" kern="1200" dirty="0" smtClean="0">
                <a:solidFill>
                  <a:schemeClr val="tx1"/>
                </a:solidFill>
                <a:latin typeface="Arial"/>
                <a:ea typeface="+mn-ea"/>
                <a:cs typeface="Arial"/>
              </a:defRPr>
            </a:lvl2pPr>
            <a:lvl3pPr marL="0" algn="l" defTabSz="609585" rtl="0" eaLnBrk="1" latinLnBrk="0" hangingPunct="1">
              <a:defRPr lang="en-US" sz="1600" b="1" kern="1200" dirty="0" smtClean="0">
                <a:solidFill>
                  <a:schemeClr val="tx1"/>
                </a:solidFill>
                <a:latin typeface="Arial"/>
                <a:ea typeface="+mn-ea"/>
                <a:cs typeface="Arial"/>
              </a:defRPr>
            </a:lvl3pPr>
            <a:lvl4pPr marL="0" algn="l" defTabSz="609585" rtl="0" eaLnBrk="1" latinLnBrk="0" hangingPunct="1">
              <a:defRPr lang="en-US" sz="1600" b="1" kern="1200" dirty="0" smtClean="0">
                <a:solidFill>
                  <a:schemeClr val="tx1"/>
                </a:solidFill>
                <a:latin typeface="Arial"/>
                <a:ea typeface="+mn-ea"/>
                <a:cs typeface="Arial"/>
              </a:defRPr>
            </a:lvl4pPr>
            <a:lvl5pPr marL="0" algn="l" defTabSz="609585" rtl="0" eaLnBrk="1" latinLnBrk="0" hangingPunct="1">
              <a:defRPr lang="en-US" sz="16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939800" y="1825280"/>
            <a:ext cx="8292003" cy="3957453"/>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9583012" y="3851239"/>
            <a:ext cx="1990952" cy="1931495"/>
          </a:xfrm>
          <a:prstGeom prst="rect">
            <a:avLst/>
          </a:prstGeom>
        </p:spPr>
        <p:txBody>
          <a:bodyPr vert="horz"/>
          <a:lstStyle>
            <a:lvl1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12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1986471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CO 090_OntarioCancerStatsReport_PPTCover_JM01.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5569" y="-6941326"/>
            <a:ext cx="15896045" cy="20740651"/>
          </a:xfrm>
          <a:prstGeom prst="rect">
            <a:avLst/>
          </a:prstGeom>
        </p:spPr>
      </p:pic>
    </p:spTree>
    <p:extLst>
      <p:ext uri="{BB962C8B-B14F-4D97-AF65-F5344CB8AC3E}">
        <p14:creationId xmlns:p14="http://schemas.microsoft.com/office/powerpoint/2010/main" val="60160628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CO 090__PPT_SlideOpenerBG_Ch2_JM02.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3316" y="-6899243"/>
            <a:ext cx="15831539" cy="20656485"/>
          </a:xfrm>
          <a:prstGeom prst="rect">
            <a:avLst/>
          </a:prstGeom>
        </p:spPr>
      </p:pic>
    </p:spTree>
    <p:extLst>
      <p:ext uri="{BB962C8B-B14F-4D97-AF65-F5344CB8AC3E}">
        <p14:creationId xmlns:p14="http://schemas.microsoft.com/office/powerpoint/2010/main" val="189267866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370652"/>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65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Vertical bar graph shows AAPC in age-standardized incidence rates among males, by cancer type, in Ontario, from 2003 to 2012. Statistically significant AAPCs by cancer type include: thyroid, liver, melanoma, kidney, pancreas, esophagus, oral cavity and pharynx, non-Hodgkin lymphoma, testis, leukemia, all cancers, colorectal, Hodgkin lymphoma, bladder, larynx and prostate. " title="Average annual percent change (AAPC) in age-standardized incidence rates, by cancer type and sex, Ontario, 2003-2012"/>
          <p:cNvPicPr>
            <a:picLocks noChangeAspect="1"/>
          </p:cNvPicPr>
          <p:nvPr/>
        </p:nvPicPr>
        <p:blipFill>
          <a:blip r:embed="rId4"/>
          <a:stretch>
            <a:fillRect/>
          </a:stretch>
        </p:blipFill>
        <p:spPr>
          <a:xfrm>
            <a:off x="3480142" y="300037"/>
            <a:ext cx="5231716" cy="2743200"/>
          </a:xfrm>
          <a:prstGeom prst="rect">
            <a:avLst/>
          </a:prstGeom>
        </p:spPr>
      </p:pic>
      <p:pic>
        <p:nvPicPr>
          <p:cNvPr id="5" name="Picture 4" descr="Vertical bar graph shows AAPC in age-standardized incidence rates among females, by cancer type, in Ontario, from 2003 to 2012. Statistically significant AAPCs by cancer type include: thyroid, liver, uterus, melanoma, pancreas, kidney, non-Hodgkin lymphoma, lung, all cancers, myeloma, leukemia, breast (female), esophagus, colorectal, ovary, bladder and larynx. " title="Average annual percent change (AAPC) in age-standardized incidence rates, by cancer type and sex, Ontario, 2003-2012"/>
          <p:cNvPicPr>
            <a:picLocks noChangeAspect="1"/>
          </p:cNvPicPr>
          <p:nvPr/>
        </p:nvPicPr>
        <p:blipFill>
          <a:blip r:embed="rId5"/>
          <a:stretch>
            <a:fillRect/>
          </a:stretch>
        </p:blipFill>
        <p:spPr>
          <a:xfrm>
            <a:off x="3468601" y="3043237"/>
            <a:ext cx="5254798" cy="2834640"/>
          </a:xfrm>
          <a:prstGeom prst="rect">
            <a:avLst/>
          </a:prstGeom>
        </p:spPr>
      </p:pic>
    </p:spTree>
    <p:extLst>
      <p:ext uri="{BB962C8B-B14F-4D97-AF65-F5344CB8AC3E}">
        <p14:creationId xmlns:p14="http://schemas.microsoft.com/office/powerpoint/2010/main" val="2312280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9" name="Picture 8" descr="Vertical bar graph shows cancer stage distribution of all new cancer cases, by age group, in Ontario, from 2010 to 2012. " title="Stage distribution of new cases, by age group, Ontario, 2010-2012"/>
          <p:cNvPicPr>
            <a:picLocks noChangeAspect="1"/>
          </p:cNvPicPr>
          <p:nvPr/>
        </p:nvPicPr>
        <p:blipFill>
          <a:blip r:embed="rId4"/>
          <a:stretch>
            <a:fillRect/>
          </a:stretch>
        </p:blipFill>
        <p:spPr>
          <a:xfrm>
            <a:off x="402154" y="912587"/>
            <a:ext cx="11387691" cy="4480560"/>
          </a:xfrm>
          <a:prstGeom prst="rect">
            <a:avLst/>
          </a:prstGeom>
        </p:spPr>
      </p:pic>
    </p:spTree>
    <p:extLst>
      <p:ext uri="{BB962C8B-B14F-4D97-AF65-F5344CB8AC3E}">
        <p14:creationId xmlns:p14="http://schemas.microsoft.com/office/powerpoint/2010/main" val="137597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Map of Ontario shows age-standardized cancer incidence rates per 100,000 among males, by Local Health Integration Network, in Ontario, for 2012. Refer to Table DA.5 in Data Appendix." title="Age-standardized incidence rates, males, by LHIN, Ontario, 2012"/>
          <p:cNvPicPr>
            <a:picLocks noChangeAspect="1"/>
          </p:cNvPicPr>
          <p:nvPr/>
        </p:nvPicPr>
        <p:blipFill>
          <a:blip r:embed="rId4"/>
          <a:stretch>
            <a:fillRect/>
          </a:stretch>
        </p:blipFill>
        <p:spPr>
          <a:xfrm>
            <a:off x="1783497" y="360137"/>
            <a:ext cx="8625006" cy="5394960"/>
          </a:xfrm>
          <a:prstGeom prst="rect">
            <a:avLst/>
          </a:prstGeom>
        </p:spPr>
      </p:pic>
    </p:spTree>
    <p:extLst>
      <p:ext uri="{BB962C8B-B14F-4D97-AF65-F5344CB8AC3E}">
        <p14:creationId xmlns:p14="http://schemas.microsoft.com/office/powerpoint/2010/main" val="183958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Map of Ontario shows age-standardized cancer incidence rates per 100,000 among females, by Local Health Integration Network, in Ontario, for 2012. Refer to Table DA.6 in Data Appendix.&#10;" title="Age-standardized incidence rates, females, by LHIN, Ontario, 2012"/>
          <p:cNvPicPr>
            <a:picLocks noChangeAspect="1"/>
          </p:cNvPicPr>
          <p:nvPr/>
        </p:nvPicPr>
        <p:blipFill>
          <a:blip r:embed="rId4"/>
          <a:stretch>
            <a:fillRect/>
          </a:stretch>
        </p:blipFill>
        <p:spPr>
          <a:xfrm>
            <a:off x="1786133" y="360137"/>
            <a:ext cx="8619734" cy="5394960"/>
          </a:xfrm>
          <a:prstGeom prst="rect">
            <a:avLst/>
          </a:prstGeom>
        </p:spPr>
      </p:pic>
    </p:spTree>
    <p:extLst>
      <p:ext uri="{BB962C8B-B14F-4D97-AF65-F5344CB8AC3E}">
        <p14:creationId xmlns:p14="http://schemas.microsoft.com/office/powerpoint/2010/main" val="869923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Map of Ontario shows age-standardized cancer incidence rates per 100,000 among males, by Public Health Unit, in Ontario, for 2012. Refer to Table DA.7 in Data Appendix." title="Age-standardized incidence rates, males, by PHU, Ontario, 2012"/>
          <p:cNvPicPr>
            <a:picLocks noChangeAspect="1"/>
          </p:cNvPicPr>
          <p:nvPr/>
        </p:nvPicPr>
        <p:blipFill>
          <a:blip r:embed="rId4"/>
          <a:stretch>
            <a:fillRect/>
          </a:stretch>
        </p:blipFill>
        <p:spPr>
          <a:xfrm>
            <a:off x="1771330" y="360137"/>
            <a:ext cx="8649339" cy="5394960"/>
          </a:xfrm>
          <a:prstGeom prst="rect">
            <a:avLst/>
          </a:prstGeom>
        </p:spPr>
      </p:pic>
    </p:spTree>
    <p:extLst>
      <p:ext uri="{BB962C8B-B14F-4D97-AF65-F5344CB8AC3E}">
        <p14:creationId xmlns:p14="http://schemas.microsoft.com/office/powerpoint/2010/main" val="85286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Map of Ontario shows age-standardized cancer incidence rates per 100,000 among females, by Public Health Unit, in Ontario, for 2012. Refer to Table DA.8 in Data Appendix." title="Age-standardized incidence rates, females, by PHU, Ontario, 2012"/>
          <p:cNvPicPr>
            <a:picLocks noChangeAspect="1"/>
          </p:cNvPicPr>
          <p:nvPr/>
        </p:nvPicPr>
        <p:blipFill>
          <a:blip r:embed="rId4"/>
          <a:stretch>
            <a:fillRect/>
          </a:stretch>
        </p:blipFill>
        <p:spPr>
          <a:xfrm>
            <a:off x="1786982" y="360137"/>
            <a:ext cx="8618036" cy="5394960"/>
          </a:xfrm>
          <a:prstGeom prst="rect">
            <a:avLst/>
          </a:prstGeom>
        </p:spPr>
      </p:pic>
    </p:spTree>
    <p:extLst>
      <p:ext uri="{BB962C8B-B14F-4D97-AF65-F5344CB8AC3E}">
        <p14:creationId xmlns:p14="http://schemas.microsoft.com/office/powerpoint/2010/main" val="295600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09600" y="2317047"/>
            <a:ext cx="10972800" cy="1504244"/>
          </a:xfrm>
          <a:prstGeom prst="rect">
            <a:avLst/>
          </a:prstGeom>
        </p:spPr>
        <p:txBody>
          <a:bodyPr vert="horz" lIns="121920" tIns="60960" rIns="121920" bIns="60960" rtlCol="0">
            <a:norm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800" dirty="0">
                <a:solidFill>
                  <a:srgbClr val="A22A1B"/>
                </a:solidFill>
                <a:latin typeface="Arial"/>
                <a:cs typeface="Arial"/>
              </a:rPr>
              <a:t>Incidence</a:t>
            </a:r>
          </a:p>
        </p:txBody>
      </p:sp>
      <p:sp>
        <p:nvSpPr>
          <p:cNvPr id="9"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srgbClr val="211D4E"/>
              </a:solidFill>
            </a:endParaRPr>
          </a:p>
        </p:txBody>
      </p:sp>
      <p:sp>
        <p:nvSpPr>
          <p:cNvPr id="10"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11" name="Picture 10" descr="CancerCareOntario_Eng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sp>
        <p:nvSpPr>
          <p:cNvPr id="8" name="Round Single Corner Rectangle 7"/>
          <p:cNvSpPr/>
          <p:nvPr/>
        </p:nvSpPr>
        <p:spPr>
          <a:xfrm>
            <a:off x="1" y="1397001"/>
            <a:ext cx="1451428" cy="911577"/>
          </a:xfrm>
          <a:prstGeom prst="round1Rect">
            <a:avLst>
              <a:gd name="adj" fmla="val 16667"/>
            </a:avLst>
          </a:prstGeom>
          <a:solidFill>
            <a:srgbClr val="A22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2"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5867" b="1" dirty="0">
                <a:solidFill>
                  <a:prstClr val="white"/>
                </a:solidFill>
                <a:latin typeface="Arial"/>
                <a:cs typeface="Arial"/>
              </a:rPr>
              <a:t>2</a:t>
            </a:r>
          </a:p>
        </p:txBody>
      </p:sp>
    </p:spTree>
    <p:extLst>
      <p:ext uri="{BB962C8B-B14F-4D97-AF65-F5344CB8AC3E}">
        <p14:creationId xmlns:p14="http://schemas.microsoft.com/office/powerpoint/2010/main" val="2722245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Stacked area graph shows trends over time in the number of new cancer cases attributed to change in cancer risk, population growth and population aging, in Ontario, from 1981 to 2016.  " title="Trend in incidence attributed to changes in cancer risk, population growth and aging, Ontario 1981-2016"/>
          <p:cNvPicPr>
            <a:picLocks noChangeAspect="1"/>
          </p:cNvPicPr>
          <p:nvPr/>
        </p:nvPicPr>
        <p:blipFill>
          <a:blip r:embed="rId4"/>
          <a:stretch>
            <a:fillRect/>
          </a:stretch>
        </p:blipFill>
        <p:spPr>
          <a:xfrm>
            <a:off x="2350231" y="360137"/>
            <a:ext cx="7491538" cy="5394960"/>
          </a:xfrm>
          <a:prstGeom prst="rect">
            <a:avLst/>
          </a:prstGeom>
        </p:spPr>
      </p:pic>
    </p:spTree>
    <p:extLst>
      <p:ext uri="{BB962C8B-B14F-4D97-AF65-F5344CB8AC3E}">
        <p14:creationId xmlns:p14="http://schemas.microsoft.com/office/powerpoint/2010/main" val="344326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Combination bar and line graph shows number of new cases and age-standardized incidence rates for all cancers combined using the IARC and SEER rules, by year of diagnosis, in Ontario, from 1981 to 2016.  " title="Incidence counts and age- standardized rates, all cancers combined, Ontario, 1981-2016"/>
          <p:cNvPicPr>
            <a:picLocks noChangeAspect="1"/>
          </p:cNvPicPr>
          <p:nvPr/>
        </p:nvPicPr>
        <p:blipFill>
          <a:blip r:embed="rId4"/>
          <a:stretch>
            <a:fillRect/>
          </a:stretch>
        </p:blipFill>
        <p:spPr>
          <a:xfrm>
            <a:off x="2326733" y="360137"/>
            <a:ext cx="7538533" cy="5394960"/>
          </a:xfrm>
          <a:prstGeom prst="rect">
            <a:avLst/>
          </a:prstGeom>
        </p:spPr>
      </p:pic>
    </p:spTree>
    <p:extLst>
      <p:ext uri="{BB962C8B-B14F-4D97-AF65-F5344CB8AC3E}">
        <p14:creationId xmlns:p14="http://schemas.microsoft.com/office/powerpoint/2010/main" val="349132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Combination bar and line graph shows number of new cases and age-standardized incidence rates for all cancers combined in males using the IARC and SEER rules, by year of diagnosis, in Ontario, from 1981 to 2016.  " title="Incidence counts and age-standardized rates, all cancer combined, males, Ontario, 1981-2016"/>
          <p:cNvPicPr>
            <a:picLocks/>
          </p:cNvPicPr>
          <p:nvPr/>
        </p:nvPicPr>
        <p:blipFill>
          <a:blip r:embed="rId4"/>
          <a:stretch>
            <a:fillRect/>
          </a:stretch>
        </p:blipFill>
        <p:spPr>
          <a:xfrm>
            <a:off x="1144524" y="360137"/>
            <a:ext cx="9902952" cy="5394960"/>
          </a:xfrm>
          <a:prstGeom prst="rect">
            <a:avLst/>
          </a:prstGeom>
        </p:spPr>
      </p:pic>
    </p:spTree>
    <p:extLst>
      <p:ext uri="{BB962C8B-B14F-4D97-AF65-F5344CB8AC3E}">
        <p14:creationId xmlns:p14="http://schemas.microsoft.com/office/powerpoint/2010/main" val="1604724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Combination bar and line graph shows number of new cases and age-standardized incidence rate for all cancers combined in females using the IARC and SEER rules, by year of diagnosis, in Ontario, from 1981 to 2016.  " title="Incidence counts and age-standardized rates, all cancer combined, females, Ontario, 1981-2016"/>
          <p:cNvPicPr>
            <a:picLocks noChangeAspect="1"/>
          </p:cNvPicPr>
          <p:nvPr/>
        </p:nvPicPr>
        <p:blipFill>
          <a:blip r:embed="rId4"/>
          <a:stretch>
            <a:fillRect/>
          </a:stretch>
        </p:blipFill>
        <p:spPr>
          <a:xfrm>
            <a:off x="1146904" y="360137"/>
            <a:ext cx="9898191" cy="5394960"/>
          </a:xfrm>
          <a:prstGeom prst="rect">
            <a:avLst/>
          </a:prstGeom>
        </p:spPr>
      </p:pic>
    </p:spTree>
    <p:extLst>
      <p:ext uri="{BB962C8B-B14F-4D97-AF65-F5344CB8AC3E}">
        <p14:creationId xmlns:p14="http://schemas.microsoft.com/office/powerpoint/2010/main" val="367036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Combination bar and line graph shows estimated number of new cases and age-specific incidence rates for all cancers combined, by age group, in Ontario, for 2016. " title="Estimated incidence counts and age-specific rates, all cancers combined, by age group, Ontario, 2016"/>
          <p:cNvPicPr>
            <a:picLocks noChangeAspect="1"/>
          </p:cNvPicPr>
          <p:nvPr/>
        </p:nvPicPr>
        <p:blipFill>
          <a:blip r:embed="rId4"/>
          <a:stretch>
            <a:fillRect/>
          </a:stretch>
        </p:blipFill>
        <p:spPr>
          <a:xfrm>
            <a:off x="254729" y="425090"/>
            <a:ext cx="11682541" cy="5394960"/>
          </a:xfrm>
          <a:prstGeom prst="rect">
            <a:avLst/>
          </a:prstGeom>
        </p:spPr>
      </p:pic>
    </p:spTree>
    <p:extLst>
      <p:ext uri="{BB962C8B-B14F-4D97-AF65-F5344CB8AC3E}">
        <p14:creationId xmlns:p14="http://schemas.microsoft.com/office/powerpoint/2010/main" val="308218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Four pie charts show the estimated distribution of female breast, prostate, colorectal and lung cancers, by age group, in Ontario, for 2016. " title="Estimated distribution of most common cancers, by age group, Ontario, 2016 "/>
          <p:cNvPicPr>
            <a:picLocks noChangeAspect="1"/>
          </p:cNvPicPr>
          <p:nvPr/>
        </p:nvPicPr>
        <p:blipFill>
          <a:blip r:embed="rId4"/>
          <a:stretch>
            <a:fillRect/>
          </a:stretch>
        </p:blipFill>
        <p:spPr>
          <a:xfrm>
            <a:off x="323619" y="1265508"/>
            <a:ext cx="5690183" cy="3319272"/>
          </a:xfrm>
          <a:prstGeom prst="rect">
            <a:avLst/>
          </a:prstGeom>
        </p:spPr>
      </p:pic>
      <p:pic>
        <p:nvPicPr>
          <p:cNvPr id="9" name="Picture 8"/>
          <p:cNvPicPr>
            <a:picLocks noChangeAspect="1"/>
          </p:cNvPicPr>
          <p:nvPr/>
        </p:nvPicPr>
        <p:blipFill>
          <a:blip r:embed="rId5"/>
          <a:stretch>
            <a:fillRect/>
          </a:stretch>
        </p:blipFill>
        <p:spPr>
          <a:xfrm>
            <a:off x="5975993" y="1464430"/>
            <a:ext cx="5610113" cy="2926080"/>
          </a:xfrm>
          <a:prstGeom prst="rect">
            <a:avLst/>
          </a:prstGeom>
        </p:spPr>
      </p:pic>
    </p:spTree>
    <p:extLst>
      <p:ext uri="{BB962C8B-B14F-4D97-AF65-F5344CB8AC3E}">
        <p14:creationId xmlns:p14="http://schemas.microsoft.com/office/powerpoint/2010/main" val="1378476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A22A1B"/>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2: Incidence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Horizontal bar graph shows distribution of new cancer cases, by age group, for select cancer types, in Ontario, from 2010 to 2012." title="Distribution of cancer incidence, by age group and cancer type, Ontario, 2010-2012"/>
          <p:cNvPicPr>
            <a:picLocks noChangeAspect="1"/>
          </p:cNvPicPr>
          <p:nvPr/>
        </p:nvPicPr>
        <p:blipFill>
          <a:blip r:embed="rId4"/>
          <a:stretch>
            <a:fillRect/>
          </a:stretch>
        </p:blipFill>
        <p:spPr>
          <a:xfrm>
            <a:off x="1581316" y="360137"/>
            <a:ext cx="9029368" cy="5394960"/>
          </a:xfrm>
          <a:prstGeom prst="rect">
            <a:avLst/>
          </a:prstGeom>
        </p:spPr>
      </p:pic>
    </p:spTree>
    <p:extLst>
      <p:ext uri="{BB962C8B-B14F-4D97-AF65-F5344CB8AC3E}">
        <p14:creationId xmlns:p14="http://schemas.microsoft.com/office/powerpoint/2010/main" val="3771605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2090</Words>
  <Application>Microsoft Office PowerPoint</Application>
  <PresentationFormat>Widescreen</PresentationFormat>
  <Paragraphs>95</Paragraphs>
  <Slides>15</Slides>
  <Notes>14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vt:lpstr>
      <vt:lpstr>1_Office Theme</vt:lpstr>
      <vt:lpstr>3_Custom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Lopreiato, Amanda</dc:creator>
  <cp:lastModifiedBy>Lopreiato, Amanda</cp:lastModifiedBy>
  <cp:revision>53</cp:revision>
  <dcterms:created xsi:type="dcterms:W3CDTF">2016-05-20T17:08:55Z</dcterms:created>
  <dcterms:modified xsi:type="dcterms:W3CDTF">2016-06-06T14:56:24Z</dcterms:modified>
</cp:coreProperties>
</file>