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9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0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1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1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1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5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04" r:id="rId4"/>
    <p:sldMasterId id="2147493493" r:id="rId5"/>
    <p:sldMasterId id="2147493495" r:id="rId6"/>
    <p:sldMasterId id="2147493497" r:id="rId7"/>
    <p:sldMasterId id="2147493499" r:id="rId8"/>
    <p:sldMasterId id="2147493519" r:id="rId9"/>
    <p:sldMasterId id="2147493521" r:id="rId10"/>
    <p:sldMasterId id="2147493523" r:id="rId11"/>
    <p:sldMasterId id="2147493491" r:id="rId12"/>
    <p:sldMasterId id="2147493507" r:id="rId13"/>
    <p:sldMasterId id="2147493510" r:id="rId14"/>
    <p:sldMasterId id="2147493513" r:id="rId15"/>
    <p:sldMasterId id="2147493516" r:id="rId16"/>
    <p:sldMasterId id="2147493534" r:id="rId17"/>
    <p:sldMasterId id="2147493531" r:id="rId18"/>
    <p:sldMasterId id="2147493528" r:id="rId19"/>
  </p:sldMasterIdLst>
  <p:notesMasterIdLst>
    <p:notesMasterId r:id="rId24"/>
  </p:notesMasterIdLst>
  <p:sldIdLst>
    <p:sldId id="278" r:id="rId20"/>
    <p:sldId id="280" r:id="rId21"/>
    <p:sldId id="281" r:id="rId22"/>
    <p:sldId id="282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2B82"/>
    <a:srgbClr val="658D1B"/>
    <a:srgbClr val="EC8B00"/>
    <a:srgbClr val="DF7081"/>
    <a:srgbClr val="00BAE5"/>
    <a:srgbClr val="C80E2C"/>
    <a:srgbClr val="C80F2D"/>
    <a:srgbClr val="01B9E5"/>
    <a:srgbClr val="F7922E"/>
    <a:srgbClr val="62A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33" autoAdjust="0"/>
    <p:restoredTop sz="78064" autoAdjust="0"/>
  </p:normalViewPr>
  <p:slideViewPr>
    <p:cSldViewPr snapToGrid="0" snapToObjects="1">
      <p:cViewPr varScale="1">
        <p:scale>
          <a:sx n="120" d="100"/>
          <a:sy n="120" d="100"/>
        </p:scale>
        <p:origin x="1590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-30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2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4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7CFCB-928D-774C-BE8A-F26CC040211F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8CECB-72BB-9845-83ED-5B67D70E4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0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five-year RSR for all cancers combined decreased with</a:t>
            </a:r>
            <a:r>
              <a:rPr lang="en-US" baseline="0" dirty="0" smtClean="0"/>
              <a:t> </a:t>
            </a:r>
            <a:r>
              <a:rPr lang="en-US" dirty="0" smtClean="0"/>
              <a:t>age. For 2009–2013, the five-year RSR was 87.1% for people</a:t>
            </a:r>
            <a:r>
              <a:rPr lang="en-US" baseline="0" dirty="0" smtClean="0"/>
              <a:t> </a:t>
            </a:r>
            <a:r>
              <a:rPr lang="en-US" dirty="0" smtClean="0"/>
              <a:t>diagnosed between the ages of 15 and 39 but just 44.7% for</a:t>
            </a:r>
            <a:r>
              <a:rPr lang="en-US" baseline="0" dirty="0" smtClean="0"/>
              <a:t> </a:t>
            </a:r>
            <a:r>
              <a:rPr lang="en-US" dirty="0" smtClean="0"/>
              <a:t>those diagnosed between 80 and 99 years of age.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dirty="0" smtClean="0"/>
              <a:t>Since the</a:t>
            </a:r>
            <a:r>
              <a:rPr lang="en-US" baseline="0" dirty="0" smtClean="0"/>
              <a:t> </a:t>
            </a:r>
            <a:r>
              <a:rPr lang="en-US" dirty="0" smtClean="0"/>
              <a:t>1984–1988 period, people ages 15 to 79 have seen significant increases in five-year survival, with the greatest</a:t>
            </a:r>
            <a:r>
              <a:rPr lang="en-US" baseline="0" dirty="0" smtClean="0"/>
              <a:t> </a:t>
            </a:r>
            <a:r>
              <a:rPr lang="en-US" dirty="0" smtClean="0"/>
              <a:t>increase occurring in the 40 to 59 age group (with an average</a:t>
            </a:r>
            <a:r>
              <a:rPr lang="en-US" baseline="0" dirty="0" smtClean="0"/>
              <a:t> </a:t>
            </a:r>
            <a:r>
              <a:rPr lang="en-US" dirty="0" smtClean="0"/>
              <a:t>annual percent change [AAPC] of 1.2%) and the 60 to 79 age</a:t>
            </a:r>
            <a:r>
              <a:rPr lang="en-US" baseline="0" dirty="0" smtClean="0"/>
              <a:t> </a:t>
            </a:r>
            <a:r>
              <a:rPr lang="en-US" dirty="0" smtClean="0"/>
              <a:t>group (with an AAPC of 1.2%).</a:t>
            </a:r>
          </a:p>
          <a:p>
            <a:endParaRPr lang="en-US" dirty="0" smtClean="0"/>
          </a:p>
          <a:p>
            <a:r>
              <a:rPr lang="en-US" dirty="0" smtClean="0"/>
              <a:t>People diagnosed between the ages of 15 and 39 also had</a:t>
            </a:r>
            <a:r>
              <a:rPr lang="en-US" baseline="0" dirty="0" smtClean="0"/>
              <a:t> </a:t>
            </a:r>
            <a:r>
              <a:rPr lang="en-US" dirty="0" smtClean="0"/>
              <a:t>a significant increase in survival; however, the increase was</a:t>
            </a:r>
            <a:r>
              <a:rPr lang="en-US" baseline="0" dirty="0" smtClean="0"/>
              <a:t> </a:t>
            </a:r>
            <a:r>
              <a:rPr lang="en-US" dirty="0" smtClean="0"/>
              <a:t>approximately half that of the two older age groups (an AAPC</a:t>
            </a:r>
            <a:r>
              <a:rPr lang="en-US" baseline="0" dirty="0" smtClean="0"/>
              <a:t> </a:t>
            </a:r>
            <a:r>
              <a:rPr lang="en-US" dirty="0" smtClean="0"/>
              <a:t>of 0.7%). The smaller improvement in survival among people</a:t>
            </a:r>
            <a:r>
              <a:rPr lang="en-US" baseline="0" dirty="0" smtClean="0"/>
              <a:t> </a:t>
            </a:r>
            <a:r>
              <a:rPr lang="en-US" dirty="0" smtClean="0"/>
              <a:t>ages 15 to 39 likely reflects the fact that the most common</a:t>
            </a:r>
            <a:r>
              <a:rPr lang="en-US" baseline="0" dirty="0" smtClean="0"/>
              <a:t> </a:t>
            </a:r>
            <a:r>
              <a:rPr lang="en-US" dirty="0" smtClean="0"/>
              <a:t>cancers in this age group (e.g., testicular, thyroid) already have</a:t>
            </a:r>
            <a:r>
              <a:rPr lang="en-US" baseline="0" dirty="0" smtClean="0"/>
              <a:t> </a:t>
            </a:r>
            <a:r>
              <a:rPr lang="en-US" dirty="0" smtClean="0"/>
              <a:t>high survival, meaning there is less room for improvement.</a:t>
            </a:r>
          </a:p>
          <a:p>
            <a:endParaRPr lang="en-US" dirty="0" smtClean="0"/>
          </a:p>
          <a:p>
            <a:r>
              <a:rPr lang="en-US" dirty="0" smtClean="0"/>
              <a:t>The increase in survival that did occur in this age group may</a:t>
            </a:r>
            <a:r>
              <a:rPr lang="en-US" baseline="0" dirty="0" smtClean="0"/>
              <a:t> </a:t>
            </a:r>
            <a:r>
              <a:rPr lang="en-US" dirty="0" smtClean="0"/>
              <a:t>be partially an artifact of increased early detection. This is</a:t>
            </a:r>
            <a:r>
              <a:rPr lang="en-US" baseline="0" dirty="0" smtClean="0"/>
              <a:t> </a:t>
            </a:r>
            <a:r>
              <a:rPr lang="en-US" dirty="0" smtClean="0"/>
              <a:t>evidenced by the increase in incidence that occurred in this</a:t>
            </a:r>
            <a:r>
              <a:rPr lang="en-US" baseline="0" dirty="0" smtClean="0"/>
              <a:t> </a:t>
            </a:r>
            <a:r>
              <a:rPr lang="en-US" dirty="0" smtClean="0"/>
              <a:t>age group—especially after 2001 (Figure 4.2).</a:t>
            </a:r>
          </a:p>
          <a:p>
            <a:endParaRPr lang="en-US" dirty="0" smtClean="0"/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smtClean="0"/>
              <a:t>People diagnosed between the ages of 80 to 99 have seen</a:t>
            </a:r>
            <a:r>
              <a:rPr lang="en-US" baseline="0" dirty="0" smtClean="0"/>
              <a:t> </a:t>
            </a:r>
            <a:r>
              <a:rPr lang="en-US" dirty="0" smtClean="0"/>
              <a:t>no</a:t>
            </a:r>
            <a:r>
              <a:rPr lang="en-US" baseline="0" dirty="0" smtClean="0"/>
              <a:t> </a:t>
            </a:r>
            <a:r>
              <a:rPr lang="en-US" dirty="0" smtClean="0"/>
              <a:t>significant improvement in five-year survival since the</a:t>
            </a:r>
            <a:r>
              <a:rPr lang="en-US" baseline="0" dirty="0" smtClean="0"/>
              <a:t> </a:t>
            </a:r>
            <a:r>
              <a:rPr lang="en-US" dirty="0" smtClean="0"/>
              <a:t>1984–1988 period. As a result, the gap in survival between</a:t>
            </a:r>
            <a:r>
              <a:rPr lang="en-US" baseline="0" dirty="0" smtClean="0"/>
              <a:t> </a:t>
            </a:r>
            <a:r>
              <a:rPr lang="en-US" dirty="0" smtClean="0"/>
              <a:t>this age group and the younger age groups has widened</a:t>
            </a:r>
            <a:r>
              <a:rPr lang="en-US" baseline="0" dirty="0" smtClean="0"/>
              <a:t> </a:t>
            </a:r>
            <a:r>
              <a:rPr lang="en-US" dirty="0" smtClean="0"/>
              <a:t>over time. During the 1984–1988 period, those diagnosed</a:t>
            </a:r>
            <a:r>
              <a:rPr lang="en-US" baseline="0" dirty="0" smtClean="0"/>
              <a:t> </a:t>
            </a:r>
            <a:r>
              <a:rPr lang="en-US" dirty="0" smtClean="0"/>
              <a:t>between the ages of 60 and 79 had a five-year RSR that</a:t>
            </a:r>
            <a:r>
              <a:rPr lang="en-US" baseline="0" dirty="0" smtClean="0"/>
              <a:t> </a:t>
            </a:r>
            <a:r>
              <a:rPr lang="en-US" dirty="0" smtClean="0"/>
              <a:t>was seven percentage points greater than those diagnosed</a:t>
            </a:r>
            <a:r>
              <a:rPr lang="en-US" baseline="0" dirty="0" smtClean="0"/>
              <a:t> </a:t>
            </a:r>
            <a:r>
              <a:rPr lang="en-US" dirty="0" smtClean="0"/>
              <a:t>at age 80 or older. By the 2009–2013 period, this disparity</a:t>
            </a:r>
            <a:r>
              <a:rPr lang="en-US" baseline="0" dirty="0" smtClean="0"/>
              <a:t> </a:t>
            </a:r>
            <a:r>
              <a:rPr lang="en-US" dirty="0" smtClean="0"/>
              <a:t>had increased to almost 20 percentage points. The greater</a:t>
            </a:r>
            <a:r>
              <a:rPr lang="en-US" baseline="0" dirty="0" smtClean="0"/>
              <a:t> </a:t>
            </a:r>
            <a:r>
              <a:rPr lang="en-US" dirty="0" smtClean="0"/>
              <a:t>improvements in survival among people ages 40 to 79 may be</a:t>
            </a:r>
            <a:r>
              <a:rPr lang="en-US" baseline="0" dirty="0" smtClean="0"/>
              <a:t> </a:t>
            </a:r>
            <a:r>
              <a:rPr lang="en-US" dirty="0" smtClean="0"/>
              <a:t>the result of greater participation in screening programs (e.g.,</a:t>
            </a:r>
            <a:r>
              <a:rPr lang="en-US" baseline="0" dirty="0" smtClean="0"/>
              <a:t> </a:t>
            </a:r>
            <a:r>
              <a:rPr lang="en-US" dirty="0" smtClean="0"/>
              <a:t>mammography) by this age group and improved treatments.</a:t>
            </a:r>
            <a:r>
              <a:rPr lang="en-US" sz="1200" baseline="30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8CECB-72BB-9845-83ED-5B67D70E47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60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2009–2013, the RSR for all cancers combined was 78.3%</a:t>
            </a:r>
            <a:r>
              <a:rPr lang="en-US" baseline="0" dirty="0" smtClean="0"/>
              <a:t> </a:t>
            </a:r>
            <a:r>
              <a:rPr lang="en-US" dirty="0" smtClean="0"/>
              <a:t>after one year, 64.7% after five years, 60.7% after 10 years</a:t>
            </a:r>
            <a:r>
              <a:rPr lang="en-US" baseline="0" dirty="0" smtClean="0"/>
              <a:t> </a:t>
            </a:r>
            <a:r>
              <a:rPr lang="en-US" dirty="0" smtClean="0"/>
              <a:t>and 58.4% after 15 years.</a:t>
            </a:r>
            <a:r>
              <a:rPr lang="en-US" baseline="0" dirty="0" smtClean="0"/>
              <a:t> </a:t>
            </a:r>
            <a:r>
              <a:rPr lang="en-US" dirty="0" smtClean="0"/>
              <a:t>As with most individual</a:t>
            </a:r>
            <a:r>
              <a:rPr lang="en-US" baseline="0" dirty="0" smtClean="0"/>
              <a:t> </a:t>
            </a:r>
            <a:r>
              <a:rPr lang="en-US" dirty="0" smtClean="0"/>
              <a:t>cancers, overall cancer survival declined most during the</a:t>
            </a:r>
            <a:r>
              <a:rPr lang="en-US" baseline="0" dirty="0" smtClean="0"/>
              <a:t> </a:t>
            </a:r>
            <a:r>
              <a:rPr lang="en-US" dirty="0" smtClean="0"/>
              <a:t>first year after diagnosis, followed by progressively smaller</a:t>
            </a:r>
            <a:r>
              <a:rPr lang="en-US" baseline="0" dirty="0" smtClean="0"/>
              <a:t> </a:t>
            </a:r>
            <a:r>
              <a:rPr lang="en-US" dirty="0" smtClean="0"/>
              <a:t>decreases in survival as the time from diagnosis increased.</a:t>
            </a:r>
            <a:r>
              <a:rPr lang="en-US" baseline="0" dirty="0" smtClean="0"/>
              <a:t> </a:t>
            </a:r>
            <a:r>
              <a:rPr lang="en-US" dirty="0" smtClean="0"/>
              <a:t>For the four most common cancers, the following was</a:t>
            </a:r>
            <a:r>
              <a:rPr lang="en-US" baseline="0" dirty="0" smtClean="0"/>
              <a:t> </a:t>
            </a:r>
            <a:r>
              <a:rPr lang="en-US" dirty="0" smtClean="0"/>
              <a:t>observed for relative survival by duration: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For breast cancer, the RSR one year after diagnosis was</a:t>
            </a:r>
            <a:r>
              <a:rPr lang="en-US" baseline="0" dirty="0" smtClean="0"/>
              <a:t> </a:t>
            </a:r>
            <a:r>
              <a:rPr lang="en-US" dirty="0" smtClean="0"/>
              <a:t>very high at 97.1%. After five years, the RSR fell by almost 10</a:t>
            </a:r>
            <a:r>
              <a:rPr lang="en-US" baseline="0" dirty="0" smtClean="0"/>
              <a:t> </a:t>
            </a:r>
            <a:r>
              <a:rPr lang="en-US" dirty="0" smtClean="0"/>
              <a:t>percentage points to 88.9%. It then fell by approximately five</a:t>
            </a:r>
            <a:r>
              <a:rPr lang="en-US" baseline="0" dirty="0" smtClean="0"/>
              <a:t> </a:t>
            </a:r>
            <a:r>
              <a:rPr lang="en-US" dirty="0" smtClean="0"/>
              <a:t>percentage points between five and 10 years post-diagnosis</a:t>
            </a:r>
            <a:r>
              <a:rPr lang="en-US" baseline="0" dirty="0" smtClean="0"/>
              <a:t> </a:t>
            </a:r>
            <a:r>
              <a:rPr lang="en-US" dirty="0" smtClean="0"/>
              <a:t>and by another five percentage points between 10 and 15</a:t>
            </a:r>
            <a:r>
              <a:rPr lang="en-US" baseline="0" dirty="0" smtClean="0"/>
              <a:t> </a:t>
            </a:r>
            <a:r>
              <a:rPr lang="en-US" dirty="0" smtClean="0"/>
              <a:t>years post-diagnosis.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For colorectal cancer, the RSR one year after diagnosis was</a:t>
            </a:r>
            <a:r>
              <a:rPr lang="en-US" baseline="0" dirty="0" smtClean="0"/>
              <a:t> </a:t>
            </a:r>
            <a:r>
              <a:rPr lang="en-US" dirty="0" smtClean="0"/>
              <a:t>82.5% but fell to 66.8% after five years—a greater decrease</a:t>
            </a:r>
            <a:r>
              <a:rPr lang="en-US" baseline="0" dirty="0" smtClean="0"/>
              <a:t> </a:t>
            </a:r>
            <a:r>
              <a:rPr lang="en-US" dirty="0" smtClean="0"/>
              <a:t>than for breast cancer. There was no significant difference</a:t>
            </a:r>
            <a:r>
              <a:rPr lang="en-US" baseline="0" dirty="0" smtClean="0"/>
              <a:t> </a:t>
            </a:r>
            <a:r>
              <a:rPr lang="en-US" dirty="0" smtClean="0"/>
              <a:t>between the 10 and 15-year RSR for colorectal cancer.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greatest decrease in survival between one and five years</a:t>
            </a:r>
            <a:r>
              <a:rPr lang="en-US" baseline="0" dirty="0" smtClean="0"/>
              <a:t> </a:t>
            </a:r>
            <a:r>
              <a:rPr lang="en-US" dirty="0" smtClean="0"/>
              <a:t>post-diagnosis was for lung cancer, which fell from 43.9%</a:t>
            </a:r>
            <a:r>
              <a:rPr lang="en-US" baseline="0" dirty="0" smtClean="0"/>
              <a:t> </a:t>
            </a:r>
            <a:r>
              <a:rPr lang="en-US" dirty="0" smtClean="0"/>
              <a:t>to 20.0%. Survival decreased significantly at 10 years (14.9%)</a:t>
            </a:r>
            <a:r>
              <a:rPr lang="en-US" baseline="0" dirty="0" smtClean="0"/>
              <a:t> </a:t>
            </a:r>
            <a:r>
              <a:rPr lang="en-US" dirty="0" smtClean="0"/>
              <a:t>and 15 years (12.1%).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Prostate cancer survival decreased by a small, but significant</a:t>
            </a:r>
            <a:r>
              <a:rPr lang="en-US" baseline="0" dirty="0" smtClean="0"/>
              <a:t> </a:t>
            </a:r>
            <a:r>
              <a:rPr lang="en-US" dirty="0" smtClean="0"/>
              <a:t>amount between one year and five years post-diagnosis, but</a:t>
            </a:r>
            <a:r>
              <a:rPr lang="en-US" baseline="0" dirty="0" smtClean="0"/>
              <a:t> </a:t>
            </a:r>
            <a:r>
              <a:rPr lang="en-US" dirty="0" smtClean="0"/>
              <a:t>there was no significant difference between five-year, 10-year</a:t>
            </a:r>
            <a:r>
              <a:rPr lang="en-US" baseline="0" dirty="0" smtClean="0"/>
              <a:t> </a:t>
            </a:r>
            <a:r>
              <a:rPr lang="en-US" dirty="0" smtClean="0"/>
              <a:t>and 15-year survival. In fact, the five-year and 10-year RSRs were</a:t>
            </a:r>
            <a:r>
              <a:rPr lang="en-US" baseline="0" dirty="0" smtClean="0"/>
              <a:t> </a:t>
            </a:r>
            <a:r>
              <a:rPr lang="en-US" dirty="0" smtClean="0"/>
              <a:t>exactly the same (95.4%). Survival for prostate cancer was so</a:t>
            </a:r>
            <a:r>
              <a:rPr lang="en-US" baseline="0" dirty="0" smtClean="0"/>
              <a:t> </a:t>
            </a:r>
            <a:r>
              <a:rPr lang="en-US" dirty="0" smtClean="0"/>
              <a:t>high that the 15-year RSR was higher than the five-year RSR</a:t>
            </a:r>
            <a:r>
              <a:rPr lang="en-US" baseline="0" dirty="0" smtClean="0"/>
              <a:t> </a:t>
            </a:r>
            <a:r>
              <a:rPr lang="en-US" dirty="0" smtClean="0"/>
              <a:t>for all major cancer types except testis and thyroid.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8CECB-72BB-9845-83ED-5B67D70E47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61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Five year relative survival for 2010–2013 tended to decrease as</a:t>
            </a:r>
            <a:r>
              <a:rPr lang="en-US" baseline="0" dirty="0" smtClean="0"/>
              <a:t> </a:t>
            </a:r>
            <a:r>
              <a:rPr lang="en-US" dirty="0" smtClean="0"/>
              <a:t>stage at diagnosis increased; however the level of decrease</a:t>
            </a:r>
            <a:r>
              <a:rPr lang="en-US" baseline="0" dirty="0" smtClean="0"/>
              <a:t> </a:t>
            </a:r>
            <a:r>
              <a:rPr lang="en-US" dirty="0" smtClean="0"/>
              <a:t>varied by cancer type.</a:t>
            </a:r>
            <a:r>
              <a:rPr lang="en-US" baseline="0" dirty="0" smtClean="0"/>
              <a:t> </a:t>
            </a:r>
            <a:r>
              <a:rPr lang="en-US" dirty="0" smtClean="0"/>
              <a:t>Specifically: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While breast cancer cases diagnosed at stage I had a five-year</a:t>
            </a:r>
            <a:r>
              <a:rPr lang="en-US" baseline="0" dirty="0" smtClean="0"/>
              <a:t> </a:t>
            </a:r>
            <a:r>
              <a:rPr lang="en-US" dirty="0" smtClean="0"/>
              <a:t>RSR of 98.3%, the RSR decreased to just 19.0% for cases diagnosed</a:t>
            </a:r>
            <a:r>
              <a:rPr lang="en-US" baseline="0" dirty="0" smtClean="0"/>
              <a:t> </a:t>
            </a:r>
            <a:r>
              <a:rPr lang="en-US" dirty="0" smtClean="0"/>
              <a:t>at stage IV. Breast cancer was most commonly diagnosed at</a:t>
            </a:r>
            <a:r>
              <a:rPr lang="en-US" baseline="0" dirty="0" smtClean="0"/>
              <a:t> </a:t>
            </a:r>
            <a:r>
              <a:rPr lang="en-US" dirty="0" smtClean="0"/>
              <a:t>stage I in 2013 while only 5.3% of cases were diagnosed at stage</a:t>
            </a:r>
            <a:r>
              <a:rPr lang="en-US" baseline="0" dirty="0" smtClean="0"/>
              <a:t> </a:t>
            </a:r>
            <a:r>
              <a:rPr lang="en-US" dirty="0" smtClean="0"/>
              <a:t>IV.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Colorectal cancer cases diagnosed at stage I had a five-year</a:t>
            </a:r>
            <a:r>
              <a:rPr lang="en-US" baseline="0" dirty="0" smtClean="0"/>
              <a:t> </a:t>
            </a:r>
            <a:r>
              <a:rPr lang="en-US" dirty="0" smtClean="0"/>
              <a:t>RSR of 94.5%, which declined to 83.3% for cases diagnosed</a:t>
            </a:r>
            <a:r>
              <a:rPr lang="en-US" baseline="0" dirty="0" smtClean="0"/>
              <a:t> </a:t>
            </a:r>
            <a:r>
              <a:rPr lang="en-US" dirty="0" smtClean="0"/>
              <a:t>at stage II, 66.8% at stage III and just 9.5% at stage IV. A</a:t>
            </a:r>
            <a:r>
              <a:rPr lang="en-US" baseline="0" dirty="0" smtClean="0"/>
              <a:t> </a:t>
            </a:r>
            <a:r>
              <a:rPr lang="en-US" dirty="0" smtClean="0"/>
              <a:t>considerable amount of colorectal cases were stage IV</a:t>
            </a:r>
            <a:r>
              <a:rPr lang="en-US" baseline="0" dirty="0" smtClean="0"/>
              <a:t> </a:t>
            </a:r>
            <a:r>
              <a:rPr lang="en-US" dirty="0" smtClean="0"/>
              <a:t>cancers, with 19.1% of cases diagnosed at this stage.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Of the four most common cancers, lung cancer had the</a:t>
            </a:r>
            <a:r>
              <a:rPr lang="en-US" baseline="0" dirty="0" smtClean="0"/>
              <a:t> </a:t>
            </a:r>
            <a:r>
              <a:rPr lang="en-US" dirty="0" smtClean="0"/>
              <a:t>lowest survival at every stage. Even at stage I, five-year</a:t>
            </a:r>
            <a:r>
              <a:rPr lang="en-US" baseline="0" dirty="0" smtClean="0"/>
              <a:t> </a:t>
            </a:r>
            <a:r>
              <a:rPr lang="en-US" dirty="0" smtClean="0"/>
              <a:t>survival was just 60.8%, declining to 3.3% at stage IV. This low</a:t>
            </a:r>
            <a:r>
              <a:rPr lang="en-US" baseline="0" dirty="0" smtClean="0"/>
              <a:t> </a:t>
            </a:r>
            <a:r>
              <a:rPr lang="en-US" dirty="0" smtClean="0"/>
              <a:t>RSR is particularly concerning because 51.6% of lung cases</a:t>
            </a:r>
            <a:r>
              <a:rPr lang="en-US" baseline="0" dirty="0" smtClean="0"/>
              <a:t> </a:t>
            </a:r>
            <a:r>
              <a:rPr lang="en-US" dirty="0" smtClean="0"/>
              <a:t>were diagnosed at stage IV in 2013.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Stage at diagnosis had the least effect on prostate cancer.</a:t>
            </a:r>
            <a:r>
              <a:rPr lang="en-US" baseline="0" dirty="0" smtClean="0"/>
              <a:t> </a:t>
            </a:r>
            <a:r>
              <a:rPr lang="en-US" dirty="0" smtClean="0"/>
              <a:t>Five-year survival for stages I to III was 100%; however,</a:t>
            </a:r>
            <a:r>
              <a:rPr lang="en-US" baseline="0" dirty="0" smtClean="0"/>
              <a:t> s</a:t>
            </a:r>
            <a:r>
              <a:rPr lang="en-US" dirty="0" smtClean="0"/>
              <a:t>urvival dipped to 35.6% for cases diagnosed at stage IV—which accounted for 10.8% of prostate cases in 2013.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8CECB-72BB-9845-83ED-5B67D70E47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34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1573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676747" y="256186"/>
            <a:ext cx="7470775" cy="79519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05032" y="1284074"/>
            <a:ext cx="6708005" cy="27727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buNone/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algn="l" defTabSz="457200" rtl="0" eaLnBrk="1" latinLnBrk="0" hangingPunct="1">
              <a:defRPr lang="en-US" sz="1200" b="1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Figure title goes here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704850" y="1646238"/>
            <a:ext cx="6219002" cy="2690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goes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7187259" y="2888429"/>
            <a:ext cx="1493214" cy="1448621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*Notes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44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820329" y="1362781"/>
            <a:ext cx="6950189" cy="136536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Insert content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820329" y="2867613"/>
            <a:ext cx="5200412" cy="1205795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Insert </a:t>
            </a:r>
            <a:r>
              <a:rPr lang="en-US" dirty="0" err="1" smtClean="0"/>
              <a:t>subcontent</a:t>
            </a:r>
            <a:r>
              <a:rPr lang="en-US" dirty="0" smtClean="0"/>
              <a:t> here</a:t>
            </a:r>
          </a:p>
          <a:p>
            <a:pPr lvl="0"/>
            <a:endParaRPr lang="en-US" dirty="0" smtClean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676747" y="256186"/>
            <a:ext cx="7470775" cy="79519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925958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676747" y="256186"/>
            <a:ext cx="7470775" cy="79519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05032" y="1284074"/>
            <a:ext cx="6708005" cy="27727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buNone/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algn="l" defTabSz="457200" rtl="0" eaLnBrk="1" latinLnBrk="0" hangingPunct="1">
              <a:defRPr lang="en-US" sz="1200" b="1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Figure title goes here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704850" y="1646238"/>
            <a:ext cx="6219002" cy="2690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goes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7187259" y="2888429"/>
            <a:ext cx="1493214" cy="1448621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*Notes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705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820329" y="1362781"/>
            <a:ext cx="6950189" cy="136536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Insert content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820329" y="2867613"/>
            <a:ext cx="5200412" cy="1205795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Insert </a:t>
            </a:r>
            <a:r>
              <a:rPr lang="en-US" dirty="0" err="1" smtClean="0"/>
              <a:t>subcontent</a:t>
            </a:r>
            <a:r>
              <a:rPr lang="en-US" dirty="0" smtClean="0"/>
              <a:t> here</a:t>
            </a:r>
          </a:p>
          <a:p>
            <a:pPr lvl="0"/>
            <a:endParaRPr lang="en-US" dirty="0" smtClean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676747" y="256186"/>
            <a:ext cx="7470775" cy="79519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055016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676747" y="256186"/>
            <a:ext cx="7470775" cy="79519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05032" y="1284074"/>
            <a:ext cx="6708005" cy="27727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buNone/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algn="l" defTabSz="457200" rtl="0" eaLnBrk="1" latinLnBrk="0" hangingPunct="1">
              <a:defRPr lang="en-US" sz="1200" b="1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Figure title goes here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704850" y="1646238"/>
            <a:ext cx="6219002" cy="2690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goes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7187259" y="2888429"/>
            <a:ext cx="1493214" cy="1448621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*Notes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92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820329" y="1362781"/>
            <a:ext cx="6950189" cy="136536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Insert content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820329" y="2867613"/>
            <a:ext cx="5200412" cy="1205795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Insert </a:t>
            </a:r>
            <a:r>
              <a:rPr lang="en-US" dirty="0" err="1" smtClean="0"/>
              <a:t>subcontent</a:t>
            </a:r>
            <a:r>
              <a:rPr lang="en-US" dirty="0" smtClean="0"/>
              <a:t> here</a:t>
            </a:r>
          </a:p>
          <a:p>
            <a:pPr lvl="0"/>
            <a:endParaRPr lang="en-US" dirty="0" smtClean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676747" y="256186"/>
            <a:ext cx="7470775" cy="79519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058655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676747" y="256186"/>
            <a:ext cx="7470775" cy="79519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05032" y="1284074"/>
            <a:ext cx="6708005" cy="27727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buNone/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algn="l" defTabSz="457200" rtl="0" eaLnBrk="1" latinLnBrk="0" hangingPunct="1">
              <a:defRPr lang="en-US" sz="1200" b="1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Figure title goes here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704850" y="1646238"/>
            <a:ext cx="6219002" cy="2690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goes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7187259" y="2888429"/>
            <a:ext cx="1493214" cy="1448621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*Notes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011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820329" y="1362781"/>
            <a:ext cx="6950189" cy="136536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Insert content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820329" y="2867613"/>
            <a:ext cx="5200412" cy="1205795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Insert </a:t>
            </a:r>
            <a:r>
              <a:rPr lang="en-US" dirty="0" err="1" smtClean="0"/>
              <a:t>subcontent</a:t>
            </a:r>
            <a:r>
              <a:rPr lang="en-US" dirty="0" smtClean="0"/>
              <a:t> here</a:t>
            </a:r>
          </a:p>
          <a:p>
            <a:pPr lvl="0"/>
            <a:endParaRPr lang="en-US" dirty="0" smtClean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676747" y="256186"/>
            <a:ext cx="7470775" cy="79519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0586551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676747" y="256186"/>
            <a:ext cx="7470775" cy="79519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05032" y="1284074"/>
            <a:ext cx="6708005" cy="27727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buNone/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algn="l" defTabSz="457200" rtl="0" eaLnBrk="1" latinLnBrk="0" hangingPunct="1">
              <a:defRPr lang="en-US" sz="1200" b="1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Figure title goes here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704850" y="1646238"/>
            <a:ext cx="6219002" cy="2690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goes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7187259" y="2888429"/>
            <a:ext cx="1493214" cy="1448621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*Notes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011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820329" y="1362781"/>
            <a:ext cx="6950189" cy="136536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Insert content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820329" y="2867613"/>
            <a:ext cx="5200412" cy="1205795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Insert </a:t>
            </a:r>
            <a:r>
              <a:rPr lang="en-US" dirty="0" err="1" smtClean="0"/>
              <a:t>subcontent</a:t>
            </a:r>
            <a:r>
              <a:rPr lang="en-US" dirty="0" smtClean="0"/>
              <a:t> here</a:t>
            </a:r>
          </a:p>
          <a:p>
            <a:pPr lvl="0"/>
            <a:endParaRPr lang="en-US" dirty="0" smtClean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676747" y="256186"/>
            <a:ext cx="7470775" cy="79519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Title goes here</a:t>
            </a: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0730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676747" y="256186"/>
            <a:ext cx="7470775" cy="79519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05032" y="1284074"/>
            <a:ext cx="6708005" cy="27727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buNone/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algn="l" defTabSz="457200" rtl="0" eaLnBrk="1" latinLnBrk="0" hangingPunct="1">
              <a:defRPr lang="en-US" sz="1200" b="1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Figure title goes here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704850" y="1646238"/>
            <a:ext cx="6219002" cy="2690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goes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7187259" y="2888429"/>
            <a:ext cx="1493214" cy="1448621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*Notes goes here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820329" y="1362781"/>
            <a:ext cx="6950189" cy="136536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Insert content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820329" y="2867613"/>
            <a:ext cx="5200412" cy="1205795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Insert </a:t>
            </a:r>
            <a:r>
              <a:rPr lang="en-US" dirty="0" err="1" smtClean="0"/>
              <a:t>subcontent</a:t>
            </a:r>
            <a:r>
              <a:rPr lang="en-US" dirty="0" smtClean="0"/>
              <a:t> here</a:t>
            </a:r>
          </a:p>
          <a:p>
            <a:pPr lvl="0"/>
            <a:endParaRPr lang="en-US" dirty="0" smtClean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676747" y="256186"/>
            <a:ext cx="7470775" cy="79519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Title goes here</a:t>
            </a: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676747" y="256186"/>
            <a:ext cx="7470775" cy="79519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05032" y="1284074"/>
            <a:ext cx="6708005" cy="27727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buNone/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algn="l" defTabSz="457200" rtl="0" eaLnBrk="1" latinLnBrk="0" hangingPunct="1">
              <a:defRPr lang="en-US" sz="1200" b="1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Figure title goes here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704850" y="1646238"/>
            <a:ext cx="6219002" cy="2690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goes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7187259" y="2888429"/>
            <a:ext cx="1493214" cy="1448621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*Notes goes here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820329" y="1362781"/>
            <a:ext cx="6950189" cy="136536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Insert content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820329" y="2867613"/>
            <a:ext cx="5200412" cy="1205795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Insert </a:t>
            </a:r>
            <a:r>
              <a:rPr lang="en-US" dirty="0" err="1" smtClean="0"/>
              <a:t>subcontent</a:t>
            </a:r>
            <a:r>
              <a:rPr lang="en-US" dirty="0" smtClean="0"/>
              <a:t> here</a:t>
            </a:r>
          </a:p>
          <a:p>
            <a:pPr lvl="0"/>
            <a:endParaRPr lang="en-US" dirty="0" smtClean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676747" y="256186"/>
            <a:ext cx="7470775" cy="79519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Title goes here</a:t>
            </a:r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676747" y="256186"/>
            <a:ext cx="7470775" cy="79519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05032" y="1284074"/>
            <a:ext cx="6708005" cy="27727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buNone/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algn="l" defTabSz="457200" rtl="0" eaLnBrk="1" latinLnBrk="0" hangingPunct="1">
              <a:defRPr lang="en-US" sz="1200" b="1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Figure title goes here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704850" y="1646238"/>
            <a:ext cx="6219002" cy="2690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goes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7187259" y="2888429"/>
            <a:ext cx="1493214" cy="1448621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*Notes goes here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5181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6245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7583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820329" y="1362781"/>
            <a:ext cx="6950189" cy="136536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Insert content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820329" y="2867613"/>
            <a:ext cx="5200412" cy="1205795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Insert </a:t>
            </a:r>
            <a:r>
              <a:rPr lang="en-US" dirty="0" err="1" smtClean="0"/>
              <a:t>subcontent</a:t>
            </a:r>
            <a:r>
              <a:rPr lang="en-US" dirty="0" smtClean="0"/>
              <a:t> here</a:t>
            </a:r>
          </a:p>
          <a:p>
            <a:pPr lvl="0"/>
            <a:endParaRPr lang="en-US" dirty="0" smtClean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676747" y="256186"/>
            <a:ext cx="7470775" cy="79519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700835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emf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emf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emf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emf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theme" Target="../theme/theme1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emf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.emf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theme" Target="../theme/theme16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70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05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 userDrawn="1"/>
        </p:nvSpPr>
        <p:spPr>
          <a:xfrm>
            <a:off x="0" y="4459111"/>
            <a:ext cx="9144000" cy="684390"/>
          </a:xfrm>
          <a:prstGeom prst="rect">
            <a:avLst/>
          </a:prstGeom>
          <a:solidFill>
            <a:srgbClr val="5B9B98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6600" b="1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0" i="0" dirty="0"/>
          </a:p>
        </p:txBody>
      </p:sp>
      <p:sp>
        <p:nvSpPr>
          <p:cNvPr id="5" name="Text Placeholder 2"/>
          <p:cNvSpPr txBox="1">
            <a:spLocks/>
          </p:cNvSpPr>
          <p:nvPr userDrawn="1"/>
        </p:nvSpPr>
        <p:spPr>
          <a:xfrm>
            <a:off x="242714" y="4560916"/>
            <a:ext cx="2852323" cy="488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6600" b="1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Ontario Cancer Statistics 2018  </a:t>
            </a:r>
            <a:b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100" b="0" i="1" dirty="0">
                <a:solidFill>
                  <a:schemeClr val="bg1"/>
                </a:solidFill>
                <a:latin typeface="Arial"/>
                <a:cs typeface="Arial"/>
              </a:rPr>
              <a:t>Chapter </a:t>
            </a:r>
            <a:r>
              <a:rPr lang="en-US" sz="1100" b="0" i="1" dirty="0" smtClean="0">
                <a:solidFill>
                  <a:schemeClr val="bg1"/>
                </a:solidFill>
                <a:latin typeface="Arial"/>
                <a:cs typeface="Arial"/>
              </a:rPr>
              <a:t>2: Mortality</a:t>
            </a:r>
            <a:endParaRPr lang="en-US" sz="1100" b="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6" name="Picture 5" descr="CancerCareOntario_Eng_Reverse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443" y="4589137"/>
            <a:ext cx="1627875" cy="41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38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08" r:id="rId1"/>
    <p:sldLayoutId id="2147493509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 userDrawn="1"/>
        </p:nvSpPr>
        <p:spPr>
          <a:xfrm>
            <a:off x="0" y="4459111"/>
            <a:ext cx="9144000" cy="684390"/>
          </a:xfrm>
          <a:prstGeom prst="rect">
            <a:avLst/>
          </a:prstGeom>
          <a:solidFill>
            <a:srgbClr val="01B9E5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6600" b="1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0" i="0" dirty="0"/>
          </a:p>
        </p:txBody>
      </p:sp>
      <p:sp>
        <p:nvSpPr>
          <p:cNvPr id="4" name="Text Placeholder 2"/>
          <p:cNvSpPr txBox="1">
            <a:spLocks/>
          </p:cNvSpPr>
          <p:nvPr userDrawn="1"/>
        </p:nvSpPr>
        <p:spPr>
          <a:xfrm>
            <a:off x="242714" y="4560916"/>
            <a:ext cx="4693353" cy="488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6600" b="1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Ontario Cancer Statistics 2018  </a:t>
            </a:r>
            <a:b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100" b="0" i="1" dirty="0">
                <a:solidFill>
                  <a:schemeClr val="bg1"/>
                </a:solidFill>
                <a:latin typeface="Arial"/>
                <a:cs typeface="Arial"/>
              </a:rPr>
              <a:t>Chapter </a:t>
            </a:r>
            <a:r>
              <a:rPr lang="en-US" sz="1100" b="0" i="1" dirty="0" smtClean="0">
                <a:solidFill>
                  <a:schemeClr val="bg1"/>
                </a:solidFill>
                <a:latin typeface="Arial"/>
                <a:cs typeface="Arial"/>
              </a:rPr>
              <a:t>3</a:t>
            </a:r>
            <a:r>
              <a:rPr lang="en-US" sz="1100" b="0" i="1" dirty="0">
                <a:solidFill>
                  <a:schemeClr val="bg1"/>
                </a:solidFill>
                <a:latin typeface="Arial"/>
                <a:cs typeface="Arial"/>
              </a:rPr>
              <a:t>: In focus – Emerging issues in cancer control</a:t>
            </a:r>
          </a:p>
        </p:txBody>
      </p:sp>
      <p:pic>
        <p:nvPicPr>
          <p:cNvPr id="5" name="Picture 4" descr="CancerCareOntario_Eng_Reverse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443" y="4589137"/>
            <a:ext cx="1627875" cy="41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4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11" r:id="rId1"/>
    <p:sldLayoutId id="2147493512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 userDrawn="1"/>
        </p:nvSpPr>
        <p:spPr>
          <a:xfrm>
            <a:off x="0" y="4459111"/>
            <a:ext cx="9144000" cy="684390"/>
          </a:xfrm>
          <a:prstGeom prst="rect">
            <a:avLst/>
          </a:prstGeom>
          <a:solidFill>
            <a:srgbClr val="DF708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6600" b="1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0" i="0" dirty="0"/>
          </a:p>
        </p:txBody>
      </p:sp>
      <p:sp>
        <p:nvSpPr>
          <p:cNvPr id="5" name="Text Placeholder 2"/>
          <p:cNvSpPr txBox="1">
            <a:spLocks/>
          </p:cNvSpPr>
          <p:nvPr userDrawn="1"/>
        </p:nvSpPr>
        <p:spPr>
          <a:xfrm>
            <a:off x="242714" y="4560916"/>
            <a:ext cx="2635953" cy="488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6600" b="1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chemeClr val="bg1"/>
                </a:solidFill>
                <a:latin typeface="Arial"/>
                <a:cs typeface="Arial"/>
              </a:rPr>
              <a:t>Ontario Cancer Statistics 2018  </a:t>
            </a:r>
            <a:br>
              <a:rPr lang="en-US" sz="11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100" b="0" i="1" dirty="0" smtClean="0">
                <a:solidFill>
                  <a:schemeClr val="bg1"/>
                </a:solidFill>
                <a:latin typeface="Arial"/>
                <a:cs typeface="Arial"/>
              </a:rPr>
              <a:t>Chapter 4</a:t>
            </a:r>
            <a:r>
              <a:rPr lang="en-US" sz="1100" b="0" i="1" dirty="0">
                <a:solidFill>
                  <a:schemeClr val="bg1"/>
                </a:solidFill>
                <a:latin typeface="Arial"/>
                <a:cs typeface="Arial"/>
              </a:rPr>
              <a:t>: Incidence </a:t>
            </a:r>
            <a:r>
              <a:rPr lang="en-US" sz="1100" b="0" i="1" dirty="0" smtClean="0">
                <a:solidFill>
                  <a:schemeClr val="bg1"/>
                </a:solidFill>
                <a:latin typeface="Arial"/>
                <a:cs typeface="Arial"/>
              </a:rPr>
              <a:t>rates and </a:t>
            </a:r>
            <a:r>
              <a:rPr lang="en-US" sz="1100" b="0" i="1" dirty="0">
                <a:solidFill>
                  <a:schemeClr val="bg1"/>
                </a:solidFill>
                <a:latin typeface="Arial"/>
                <a:cs typeface="Arial"/>
              </a:rPr>
              <a:t>trends</a:t>
            </a:r>
          </a:p>
        </p:txBody>
      </p:sp>
      <p:pic>
        <p:nvPicPr>
          <p:cNvPr id="6" name="Picture 5" descr="CancerCareOntario_Eng_Reverse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443" y="4589137"/>
            <a:ext cx="1627875" cy="41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14" r:id="rId1"/>
    <p:sldLayoutId id="2147493515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 userDrawn="1"/>
        </p:nvSpPr>
        <p:spPr>
          <a:xfrm>
            <a:off x="0" y="4459111"/>
            <a:ext cx="9144000" cy="684390"/>
          </a:xfrm>
          <a:prstGeom prst="rect">
            <a:avLst/>
          </a:prstGeom>
          <a:solidFill>
            <a:srgbClr val="AECDCB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6600" b="1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0" i="0" dirty="0"/>
          </a:p>
        </p:txBody>
      </p:sp>
      <p:sp>
        <p:nvSpPr>
          <p:cNvPr id="5" name="Text Placeholder 2"/>
          <p:cNvSpPr txBox="1">
            <a:spLocks/>
          </p:cNvSpPr>
          <p:nvPr userDrawn="1"/>
        </p:nvSpPr>
        <p:spPr>
          <a:xfrm>
            <a:off x="242714" y="4560916"/>
            <a:ext cx="4524019" cy="488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6600" b="1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Ontario Cancer Statistics 2018  </a:t>
            </a:r>
            <a:b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100" b="0" i="1" dirty="0">
                <a:solidFill>
                  <a:schemeClr val="bg1"/>
                </a:solidFill>
                <a:latin typeface="Arial"/>
                <a:cs typeface="Arial"/>
              </a:rPr>
              <a:t>Chapter </a:t>
            </a:r>
            <a:r>
              <a:rPr lang="en-US" sz="1100" b="0" i="1" dirty="0" smtClean="0">
                <a:solidFill>
                  <a:schemeClr val="bg1"/>
                </a:solidFill>
                <a:latin typeface="Arial"/>
                <a:cs typeface="Arial"/>
              </a:rPr>
              <a:t>5</a:t>
            </a:r>
            <a:r>
              <a:rPr lang="en-US" sz="1100" b="0" i="1">
                <a:solidFill>
                  <a:schemeClr val="bg1"/>
                </a:solidFill>
                <a:latin typeface="Arial"/>
                <a:cs typeface="Arial"/>
              </a:rPr>
              <a:t>: Mortality </a:t>
            </a:r>
            <a:r>
              <a:rPr lang="en-US" sz="1100" b="0" i="1" smtClean="0">
                <a:solidFill>
                  <a:schemeClr val="bg1"/>
                </a:solidFill>
                <a:latin typeface="Arial"/>
                <a:cs typeface="Arial"/>
              </a:rPr>
              <a:t>rates and </a:t>
            </a:r>
            <a:r>
              <a:rPr lang="en-US" sz="1100" b="0" i="1">
                <a:solidFill>
                  <a:schemeClr val="bg1"/>
                </a:solidFill>
                <a:latin typeface="Arial"/>
                <a:cs typeface="Arial"/>
              </a:rPr>
              <a:t>trends</a:t>
            </a:r>
            <a:endParaRPr lang="en-US" sz="1100" b="0" i="1" dirty="0" err="1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6" name="Picture 5" descr="CancerCareOntario_Eng_Reverse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443" y="4589137"/>
            <a:ext cx="1627875" cy="41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17" r:id="rId1"/>
    <p:sldLayoutId id="2147493518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 userDrawn="1"/>
        </p:nvSpPr>
        <p:spPr>
          <a:xfrm>
            <a:off x="0" y="4459111"/>
            <a:ext cx="9144000" cy="684390"/>
          </a:xfrm>
          <a:prstGeom prst="rect">
            <a:avLst/>
          </a:prstGeom>
          <a:solidFill>
            <a:srgbClr val="7B2B82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6600" b="1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0" i="0" dirty="0"/>
          </a:p>
        </p:txBody>
      </p:sp>
      <p:sp>
        <p:nvSpPr>
          <p:cNvPr id="4" name="Text Placeholder 2"/>
          <p:cNvSpPr txBox="1">
            <a:spLocks/>
          </p:cNvSpPr>
          <p:nvPr userDrawn="1"/>
        </p:nvSpPr>
        <p:spPr>
          <a:xfrm>
            <a:off x="242714" y="4560916"/>
            <a:ext cx="2852323" cy="488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6600" b="1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Ontario Cancer Statistics 2018  </a:t>
            </a:r>
            <a:b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100" b="0" i="1" dirty="0">
                <a:solidFill>
                  <a:schemeClr val="bg1"/>
                </a:solidFill>
                <a:latin typeface="Arial"/>
                <a:cs typeface="Arial"/>
              </a:rPr>
              <a:t>Chapter </a:t>
            </a:r>
            <a:r>
              <a:rPr lang="en-US" sz="1100" b="0" i="1" dirty="0" smtClean="0">
                <a:solidFill>
                  <a:schemeClr val="bg1"/>
                </a:solidFill>
                <a:latin typeface="Arial"/>
                <a:cs typeface="Arial"/>
              </a:rPr>
              <a:t>6: Cancer survival</a:t>
            </a:r>
            <a:endParaRPr lang="en-US" sz="1100" b="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Picture 4" descr="CancerCareOntario_Eng_Reverse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443" y="4589137"/>
            <a:ext cx="1627875" cy="41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6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35" r:id="rId1"/>
    <p:sldLayoutId id="2147493536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 userDrawn="1"/>
        </p:nvSpPr>
        <p:spPr>
          <a:xfrm>
            <a:off x="0" y="4459111"/>
            <a:ext cx="9144000" cy="684390"/>
          </a:xfrm>
          <a:prstGeom prst="rect">
            <a:avLst/>
          </a:prstGeom>
          <a:solidFill>
            <a:srgbClr val="658D1B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6600" b="1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0" i="0" dirty="0"/>
          </a:p>
        </p:txBody>
      </p:sp>
      <p:sp>
        <p:nvSpPr>
          <p:cNvPr id="4" name="Text Placeholder 2"/>
          <p:cNvSpPr txBox="1">
            <a:spLocks/>
          </p:cNvSpPr>
          <p:nvPr userDrawn="1"/>
        </p:nvSpPr>
        <p:spPr>
          <a:xfrm>
            <a:off x="242714" y="4560916"/>
            <a:ext cx="2852323" cy="488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6600" b="1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i="0" dirty="0" smtClean="0">
                <a:solidFill>
                  <a:schemeClr val="bg1"/>
                </a:solidFill>
                <a:latin typeface="Arial"/>
                <a:cs typeface="Arial"/>
              </a:rPr>
              <a:t>Ontario Cancer Statistics 2018  </a:t>
            </a:r>
            <a:br>
              <a:rPr lang="en-US" sz="1100" b="1" i="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100" b="0" i="1" dirty="0" smtClean="0">
                <a:solidFill>
                  <a:schemeClr val="bg1"/>
                </a:solidFill>
                <a:latin typeface="Arial"/>
                <a:cs typeface="Arial"/>
              </a:rPr>
              <a:t>Chapter 7</a:t>
            </a:r>
            <a:r>
              <a:rPr lang="en-US" sz="1100" b="0" i="1" dirty="0">
                <a:solidFill>
                  <a:schemeClr val="bg1"/>
                </a:solidFill>
                <a:latin typeface="Arial"/>
                <a:cs typeface="Arial"/>
              </a:rPr>
              <a:t>: </a:t>
            </a:r>
            <a:r>
              <a:rPr lang="en-US" sz="1100" b="0" i="1" dirty="0" smtClean="0">
                <a:solidFill>
                  <a:schemeClr val="bg1"/>
                </a:solidFill>
                <a:latin typeface="Arial"/>
                <a:cs typeface="Arial"/>
              </a:rPr>
              <a:t>Prevalence</a:t>
            </a:r>
            <a:endParaRPr lang="en-US" sz="1100" b="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Picture 4" descr="CancerCareOntario_Eng_Reverse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443" y="4589137"/>
            <a:ext cx="1627875" cy="41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206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32" r:id="rId1"/>
    <p:sldLayoutId id="2147493533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 userDrawn="1"/>
        </p:nvSpPr>
        <p:spPr>
          <a:xfrm>
            <a:off x="0" y="4459111"/>
            <a:ext cx="9144000" cy="684390"/>
          </a:xfrm>
          <a:prstGeom prst="rect">
            <a:avLst/>
          </a:prstGeom>
          <a:solidFill>
            <a:srgbClr val="EC8B00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6600" b="1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0" i="0" dirty="0"/>
          </a:p>
        </p:txBody>
      </p:sp>
      <p:sp>
        <p:nvSpPr>
          <p:cNvPr id="4" name="Text Placeholder 2"/>
          <p:cNvSpPr txBox="1">
            <a:spLocks/>
          </p:cNvSpPr>
          <p:nvPr userDrawn="1"/>
        </p:nvSpPr>
        <p:spPr>
          <a:xfrm>
            <a:off x="242714" y="4560916"/>
            <a:ext cx="2852323" cy="488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6600" b="1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i="0" dirty="0" smtClean="0">
                <a:solidFill>
                  <a:schemeClr val="bg1"/>
                </a:solidFill>
                <a:latin typeface="Arial"/>
                <a:cs typeface="Arial"/>
              </a:rPr>
              <a:t>Ontario Cancer Statistics 2018  </a:t>
            </a:r>
            <a:br>
              <a:rPr lang="en-US" sz="1100" b="1" i="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100" b="0" i="1" dirty="0" smtClean="0">
                <a:solidFill>
                  <a:schemeClr val="bg1"/>
                </a:solidFill>
                <a:latin typeface="Arial"/>
                <a:cs typeface="Arial"/>
              </a:rPr>
              <a:t>Chapter 8</a:t>
            </a:r>
            <a:r>
              <a:rPr lang="en-US" sz="1100" b="0" i="1" dirty="0">
                <a:solidFill>
                  <a:schemeClr val="bg1"/>
                </a:solidFill>
                <a:latin typeface="Arial"/>
                <a:cs typeface="Arial"/>
              </a:rPr>
              <a:t>: Statistics by public health unit</a:t>
            </a:r>
          </a:p>
        </p:txBody>
      </p:sp>
      <p:pic>
        <p:nvPicPr>
          <p:cNvPr id="5" name="Picture 4" descr="CancerCareOntario_Eng_Reverse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443" y="4589137"/>
            <a:ext cx="1627875" cy="41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56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29" r:id="rId1"/>
    <p:sldLayoutId id="214749353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5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5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6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2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66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0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8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2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800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2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29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2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 userDrawn="1"/>
        </p:nvSpPr>
        <p:spPr>
          <a:xfrm>
            <a:off x="0" y="4459111"/>
            <a:ext cx="9144000" cy="684390"/>
          </a:xfrm>
          <a:prstGeom prst="rect">
            <a:avLst/>
          </a:prstGeom>
          <a:solidFill>
            <a:srgbClr val="C80F2D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6600" b="1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0" i="0" dirty="0"/>
          </a:p>
        </p:txBody>
      </p:sp>
      <p:pic>
        <p:nvPicPr>
          <p:cNvPr id="4" name="Picture 3" descr="CancerCareOntario_Eng_Reverse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443" y="4589137"/>
            <a:ext cx="1627875" cy="411575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 userDrawn="1"/>
        </p:nvSpPr>
        <p:spPr>
          <a:xfrm>
            <a:off x="242714" y="4560916"/>
            <a:ext cx="2852323" cy="488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6600" b="1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i="0" dirty="0" smtClean="0">
                <a:solidFill>
                  <a:schemeClr val="bg1"/>
                </a:solidFill>
                <a:latin typeface="Arial"/>
                <a:cs typeface="Arial"/>
              </a:rPr>
              <a:t>Ontario Cancer Statistics 2018  </a:t>
            </a:r>
            <a:br>
              <a:rPr lang="en-US" sz="1100" b="1" i="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100" b="0" i="1" dirty="0" smtClean="0">
                <a:solidFill>
                  <a:schemeClr val="bg1"/>
                </a:solidFill>
                <a:latin typeface="Arial"/>
                <a:cs typeface="Arial"/>
              </a:rPr>
              <a:t>Chapter 1: </a:t>
            </a:r>
            <a:r>
              <a:rPr lang="en-US" sz="1100" b="0" i="1" dirty="0">
                <a:solidFill>
                  <a:schemeClr val="bg1"/>
                </a:solidFill>
                <a:latin typeface="Arial"/>
                <a:cs typeface="Arial"/>
              </a:rPr>
              <a:t>Incidence</a:t>
            </a:r>
          </a:p>
        </p:txBody>
      </p:sp>
    </p:spTree>
    <p:extLst>
      <p:ext uri="{BB962C8B-B14F-4D97-AF65-F5344CB8AC3E}">
        <p14:creationId xmlns:p14="http://schemas.microsoft.com/office/powerpoint/2010/main" val="4113645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2" r:id="rId1"/>
    <p:sldLayoutId id="2147493506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457200" y="1737785"/>
            <a:ext cx="8229600" cy="11281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Font typeface="Arial"/>
              <a:buNone/>
              <a:defRPr lang="en-US" sz="6600" b="1" i="0" kern="1200" dirty="0" smtClean="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Cancer survival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0" y="1047750"/>
            <a:ext cx="1088571" cy="683683"/>
          </a:xfrm>
          <a:prstGeom prst="round1Rect">
            <a:avLst>
              <a:gd name="adj" fmla="val 16667"/>
            </a:avLst>
          </a:prstGeom>
          <a:solidFill>
            <a:srgbClr val="7B2B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Placeholder 1"/>
          <p:cNvSpPr txBox="1">
            <a:spLocks/>
          </p:cNvSpPr>
          <p:nvPr/>
        </p:nvSpPr>
        <p:spPr>
          <a:xfrm>
            <a:off x="457200" y="1125008"/>
            <a:ext cx="1075267" cy="606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rial"/>
                <a:cs typeface="Arial"/>
              </a:rPr>
              <a:t>6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0" y="4459111"/>
            <a:ext cx="9144000" cy="684390"/>
          </a:xfrm>
          <a:prstGeom prst="rect">
            <a:avLst/>
          </a:prstGeom>
          <a:solidFill>
            <a:srgbClr val="7B2B82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6600" b="1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0" i="0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242714" y="4560916"/>
            <a:ext cx="2852323" cy="488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6600" b="1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Ontario Cancer Statistics 2018  </a:t>
            </a:r>
            <a:b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100" b="0" i="1" dirty="0">
                <a:solidFill>
                  <a:schemeClr val="bg1"/>
                </a:solidFill>
                <a:latin typeface="Arial"/>
                <a:cs typeface="Arial"/>
              </a:rPr>
              <a:t>Chapter </a:t>
            </a:r>
            <a:r>
              <a:rPr lang="en-US" sz="1100" b="0" i="1" dirty="0" smtClean="0">
                <a:solidFill>
                  <a:schemeClr val="bg1"/>
                </a:solidFill>
                <a:latin typeface="Arial"/>
                <a:cs typeface="Arial"/>
              </a:rPr>
              <a:t>6: Cancer survival</a:t>
            </a:r>
            <a:endParaRPr lang="en-US" sz="1100" b="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" name="Picture 9" descr="CancerCareOntario_Eng_Revers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443" y="4589137"/>
            <a:ext cx="1627875" cy="41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106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025" y="0"/>
            <a:ext cx="6786078" cy="43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51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427" y="31803"/>
            <a:ext cx="7055529" cy="439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416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79" y="63608"/>
            <a:ext cx="7180029" cy="433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594147"/>
      </p:ext>
    </p:extLst>
  </p:cSld>
  <p:clrMapOvr>
    <a:masterClrMapping/>
  </p:clrMapOvr>
</p:sld>
</file>

<file path=ppt/theme/theme1.xml><?xml version="1.0" encoding="utf-8"?>
<a:theme xmlns:a="http://schemas.openxmlformats.org/drawingml/2006/main" name="Chapter 1 - 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Chapter 2 -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Chapter 3 -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Chapter 4 -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Chapter 5 -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Chapter 6 -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Chapter 7 -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Chapter 8 -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apter 2 - Main">
  <a:themeElements>
    <a:clrScheme name="Custom 3">
      <a:dk1>
        <a:srgbClr val="211D4E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hapter 3 - Main">
  <a:themeElements>
    <a:clrScheme name="Custom 3">
      <a:dk1>
        <a:srgbClr val="211D4E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hapter 4 - Main">
  <a:themeElements>
    <a:clrScheme name="Custom 3">
      <a:dk1>
        <a:srgbClr val="211D4E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hapter 5 - Main">
  <a:themeElements>
    <a:clrScheme name="Custom 3">
      <a:dk1>
        <a:srgbClr val="211D4E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Chapter 6 - Main">
  <a:themeElements>
    <a:clrScheme name="Custom 3">
      <a:dk1>
        <a:srgbClr val="211D4E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Chapter 7 - Main">
  <a:themeElements>
    <a:clrScheme name="Custom 3">
      <a:dk1>
        <a:srgbClr val="211D4E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Chapter 8 - Main">
  <a:themeElements>
    <a:clrScheme name="Custom 3">
      <a:dk1>
        <a:srgbClr val="211D4E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Chapter 1 -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microsoft.com/sharepoint/v3/field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1524</TotalTime>
  <Words>897</Words>
  <Application>Microsoft Office PowerPoint</Application>
  <PresentationFormat>On-screen Show (16:9)</PresentationFormat>
  <Paragraphs>25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4</vt:i4>
      </vt:variant>
    </vt:vector>
  </HeadingPairs>
  <TitlesOfParts>
    <vt:vector size="23" baseType="lpstr">
      <vt:lpstr>Arial</vt:lpstr>
      <vt:lpstr>Calibri</vt:lpstr>
      <vt:lpstr>Times New Roman</vt:lpstr>
      <vt:lpstr>Chapter 1 - Main</vt:lpstr>
      <vt:lpstr>Chapter 2 - Main</vt:lpstr>
      <vt:lpstr>Chapter 3 - Main</vt:lpstr>
      <vt:lpstr>Chapter 4 - Main</vt:lpstr>
      <vt:lpstr>Chapter 5 - Main</vt:lpstr>
      <vt:lpstr>Chapter 6 - Main</vt:lpstr>
      <vt:lpstr>Chapter 7 - Main</vt:lpstr>
      <vt:lpstr>Chapter 8 - Main</vt:lpstr>
      <vt:lpstr>Chapter 1 - Content</vt:lpstr>
      <vt:lpstr>Chapter 2 - Content</vt:lpstr>
      <vt:lpstr>Chapter 3 - Content</vt:lpstr>
      <vt:lpstr>Chapter 4 - Content</vt:lpstr>
      <vt:lpstr>Chapter 5 - Content</vt:lpstr>
      <vt:lpstr>Chapter 6 - Content</vt:lpstr>
      <vt:lpstr>Chapter 7 - Content</vt:lpstr>
      <vt:lpstr>Chapter 8 - Content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Bang, Felix</cp:lastModifiedBy>
  <cp:revision>210</cp:revision>
  <dcterms:created xsi:type="dcterms:W3CDTF">2010-04-12T23:12:02Z</dcterms:created>
  <dcterms:modified xsi:type="dcterms:W3CDTF">2018-01-22T21:48:06Z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