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4" r:id="rId4"/>
    <p:sldMasterId id="2147493493" r:id="rId5"/>
    <p:sldMasterId id="2147493495" r:id="rId6"/>
    <p:sldMasterId id="2147493497" r:id="rId7"/>
    <p:sldMasterId id="2147493499" r:id="rId8"/>
    <p:sldMasterId id="2147493519" r:id="rId9"/>
    <p:sldMasterId id="2147493521" r:id="rId10"/>
    <p:sldMasterId id="2147493523" r:id="rId11"/>
    <p:sldMasterId id="2147493491" r:id="rId12"/>
    <p:sldMasterId id="2147493507" r:id="rId13"/>
    <p:sldMasterId id="2147493510" r:id="rId14"/>
    <p:sldMasterId id="2147493513" r:id="rId15"/>
    <p:sldMasterId id="2147493516" r:id="rId16"/>
    <p:sldMasterId id="2147493534" r:id="rId17"/>
    <p:sldMasterId id="2147493531" r:id="rId18"/>
    <p:sldMasterId id="2147493528" r:id="rId19"/>
  </p:sldMasterIdLst>
  <p:notesMasterIdLst>
    <p:notesMasterId r:id="rId25"/>
  </p:notesMasterIdLst>
  <p:sldIdLst>
    <p:sldId id="284" r:id="rId20"/>
    <p:sldId id="286" r:id="rId21"/>
    <p:sldId id="287" r:id="rId22"/>
    <p:sldId id="288" r:id="rId23"/>
    <p:sldId id="289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B82"/>
    <a:srgbClr val="658D1B"/>
    <a:srgbClr val="EC8B00"/>
    <a:srgbClr val="DF7081"/>
    <a:srgbClr val="00BAE5"/>
    <a:srgbClr val="C80E2C"/>
    <a:srgbClr val="C80F2D"/>
    <a:srgbClr val="01B9E5"/>
    <a:srgbClr val="F7922E"/>
    <a:srgbClr val="62A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3" autoAdjust="0"/>
    <p:restoredTop sz="72647" autoAdjust="0"/>
  </p:normalViewPr>
  <p:slideViewPr>
    <p:cSldViewPr snapToGrid="0" snapToObjects="1">
      <p:cViewPr varScale="1">
        <p:scale>
          <a:sx n="111" d="100"/>
          <a:sy n="111" d="100"/>
        </p:scale>
        <p:origin x="186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7CFCB-928D-774C-BE8A-F26CC040211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8CECB-72BB-9845-83ED-5B67D70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CECB-72BB-9845-83ED-5B67D70E4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6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was an increasing west-to-east gradient in male ASIR</a:t>
            </a:r>
            <a:r>
              <a:rPr lang="en-US" baseline="0" dirty="0" smtClean="0"/>
              <a:t> </a:t>
            </a:r>
            <a:r>
              <a:rPr lang="en-US" dirty="0" smtClean="0"/>
              <a:t>across northern Ontario (Table DA.1 in the Data</a:t>
            </a:r>
            <a:r>
              <a:rPr lang="en-US" baseline="0" dirty="0" smtClean="0"/>
              <a:t> </a:t>
            </a:r>
            <a:r>
              <a:rPr lang="en-US" dirty="0" smtClean="0"/>
              <a:t>appendix). For southern Ontario, no significant ASIR pattern</a:t>
            </a:r>
            <a:r>
              <a:rPr lang="en-US" baseline="0" dirty="0" smtClean="0"/>
              <a:t> </a:t>
            </a:r>
            <a:r>
              <a:rPr lang="en-US" dirty="0" smtClean="0"/>
              <a:t>was observed. Lower incidence rates in the western part of</a:t>
            </a:r>
            <a:r>
              <a:rPr lang="en-US" baseline="0" dirty="0" smtClean="0"/>
              <a:t> </a:t>
            </a:r>
            <a:r>
              <a:rPr lang="en-US" dirty="0" smtClean="0"/>
              <a:t>Ontario may be caused by people in these areas traveling to</a:t>
            </a:r>
            <a:r>
              <a:rPr lang="en-US" baseline="0" dirty="0" smtClean="0"/>
              <a:t> </a:t>
            </a:r>
            <a:r>
              <a:rPr lang="en-US" dirty="0" smtClean="0"/>
              <a:t>Manitoba for healthcare due to geographical convenience,</a:t>
            </a:r>
            <a:r>
              <a:rPr lang="en-US" baseline="0" dirty="0" smtClean="0"/>
              <a:t> </a:t>
            </a:r>
            <a:r>
              <a:rPr lang="en-US" dirty="0" smtClean="0"/>
              <a:t>and therefore not being captured in the Ontario registry. </a:t>
            </a:r>
          </a:p>
          <a:p>
            <a:endParaRPr lang="en-US" dirty="0" smtClean="0"/>
          </a:p>
          <a:p>
            <a:r>
              <a:rPr lang="en-US" dirty="0" smtClean="0"/>
              <a:t>PHUs with an ASIR significantly higher than Ontario (males):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Algoma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Durham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Hamilton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Hastings and</a:t>
            </a:r>
            <a:r>
              <a:rPr lang="en-US" baseline="0" dirty="0" smtClean="0"/>
              <a:t> </a:t>
            </a:r>
            <a:r>
              <a:rPr lang="en-US" dirty="0" smtClean="0"/>
              <a:t>Prince Edward</a:t>
            </a:r>
            <a:r>
              <a:rPr lang="en-US" baseline="0" dirty="0" smtClean="0"/>
              <a:t> </a:t>
            </a:r>
            <a:r>
              <a:rPr lang="en-US" dirty="0" smtClean="0"/>
              <a:t>Counties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Haldimand</a:t>
            </a:r>
            <a:r>
              <a:rPr lang="en-US" dirty="0" smtClean="0"/>
              <a:t>-Norfolk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Huron County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Niagara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Simcoe </a:t>
            </a:r>
            <a:r>
              <a:rPr lang="en-US" dirty="0" err="1" smtClean="0"/>
              <a:t>Muskoka</a:t>
            </a:r>
            <a:r>
              <a:rPr lang="en-US" baseline="0" dirty="0" smtClean="0"/>
              <a:t> </a:t>
            </a:r>
            <a:r>
              <a:rPr lang="en-US" dirty="0" smtClean="0"/>
              <a:t>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Sudbury and</a:t>
            </a:r>
            <a:r>
              <a:rPr lang="en-US" baseline="0" dirty="0" smtClean="0"/>
              <a:t> </a:t>
            </a:r>
            <a:r>
              <a:rPr lang="en-US" dirty="0" smtClean="0"/>
              <a:t>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Timiskaming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Windsor-Essex</a:t>
            </a:r>
            <a:r>
              <a:rPr lang="en-US" baseline="0" dirty="0" smtClean="0"/>
              <a:t> </a:t>
            </a:r>
            <a:r>
              <a:rPr lang="en-US" dirty="0" smtClean="0"/>
              <a:t>County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PHUs with an ASIR significantly lower than Ontario (males):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Halton</a:t>
            </a:r>
            <a:r>
              <a:rPr lang="en-US" dirty="0" smtClean="0"/>
              <a:t>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Northwestern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Perth 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Toronto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Wellington-</a:t>
            </a:r>
            <a:r>
              <a:rPr lang="en-US" dirty="0" err="1" smtClean="0"/>
              <a:t>Dufferin</a:t>
            </a:r>
            <a:r>
              <a:rPr lang="en-US" dirty="0" smtClean="0"/>
              <a:t>-Guelph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York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CECB-72BB-9845-83ED-5B67D70E47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same west-to-east gradient in northern Ontario that was</a:t>
            </a:r>
            <a:r>
              <a:rPr lang="en-US" baseline="0" dirty="0" smtClean="0"/>
              <a:t> </a:t>
            </a:r>
            <a:r>
              <a:rPr lang="en-US" dirty="0" smtClean="0"/>
              <a:t>seen in the male rates was also present in the female rates</a:t>
            </a:r>
            <a:r>
              <a:rPr lang="en-US" baseline="0" dirty="0" smtClean="0"/>
              <a:t> </a:t>
            </a:r>
            <a:r>
              <a:rPr lang="en-US" dirty="0" smtClean="0"/>
              <a:t>(Table DA.2 in the Data appendix).</a:t>
            </a:r>
          </a:p>
          <a:p>
            <a:endParaRPr lang="en-US" dirty="0" smtClean="0"/>
          </a:p>
          <a:p>
            <a:r>
              <a:rPr lang="en-US" dirty="0" smtClean="0"/>
              <a:t>PHUs with an ASIR</a:t>
            </a:r>
            <a:r>
              <a:rPr lang="en-US" baseline="0" dirty="0" smtClean="0"/>
              <a:t> </a:t>
            </a:r>
            <a:r>
              <a:rPr lang="en-US" dirty="0" smtClean="0"/>
              <a:t>significantly higher</a:t>
            </a:r>
            <a:r>
              <a:rPr lang="en-US" baseline="0" dirty="0" smtClean="0"/>
              <a:t> </a:t>
            </a:r>
            <a:r>
              <a:rPr lang="en-US" dirty="0" smtClean="0"/>
              <a:t>than Ontario (females):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Algoma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Eastern Ontario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Leeds, Grenville</a:t>
            </a:r>
            <a:r>
              <a:rPr lang="en-US" baseline="0" dirty="0" smtClean="0"/>
              <a:t> </a:t>
            </a:r>
            <a:r>
              <a:rPr lang="en-US" dirty="0" smtClean="0"/>
              <a:t>and Lanark</a:t>
            </a:r>
            <a:r>
              <a:rPr lang="en-US" baseline="0" dirty="0" smtClean="0"/>
              <a:t> </a:t>
            </a:r>
            <a:r>
              <a:rPr lang="en-US" dirty="0" smtClean="0"/>
              <a:t>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Simcoe </a:t>
            </a:r>
            <a:r>
              <a:rPr lang="en-US" dirty="0" err="1" smtClean="0"/>
              <a:t>Muskoka</a:t>
            </a:r>
            <a:r>
              <a:rPr lang="en-US" baseline="0" dirty="0" smtClean="0"/>
              <a:t> </a:t>
            </a:r>
            <a:r>
              <a:rPr lang="en-US" dirty="0" smtClean="0"/>
              <a:t>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Sudbury and</a:t>
            </a:r>
            <a:r>
              <a:rPr lang="en-US" baseline="0" dirty="0" smtClean="0"/>
              <a:t> </a:t>
            </a:r>
            <a:r>
              <a:rPr lang="en-US" dirty="0" smtClean="0"/>
              <a:t>District</a:t>
            </a:r>
          </a:p>
          <a:p>
            <a:endParaRPr lang="en-US" dirty="0" smtClean="0"/>
          </a:p>
          <a:p>
            <a:r>
              <a:rPr lang="en-US" dirty="0" smtClean="0"/>
              <a:t>PHUs with an ASIR significantly lower</a:t>
            </a:r>
            <a:r>
              <a:rPr lang="en-US" baseline="0" dirty="0" smtClean="0"/>
              <a:t> </a:t>
            </a:r>
            <a:r>
              <a:rPr lang="en-US" dirty="0" smtClean="0"/>
              <a:t>than Ontario</a:t>
            </a:r>
            <a:r>
              <a:rPr lang="en-US" baseline="0" dirty="0" smtClean="0"/>
              <a:t> (females):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Northwestern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York Region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CECB-72BB-9845-83ED-5B67D70E4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Cancer mortality rates were lowest in PHUs in Toronto and the surrounding area, while the highest rates were found throughout the province.</a:t>
            </a:r>
          </a:p>
          <a:p>
            <a:endParaRPr lang="en-US" dirty="0" smtClean="0"/>
          </a:p>
          <a:p>
            <a:r>
              <a:rPr lang="en-US" dirty="0" smtClean="0"/>
              <a:t>For males and females (Tables DA.3 and</a:t>
            </a:r>
            <a:r>
              <a:rPr lang="en-US" baseline="0" dirty="0" smtClean="0"/>
              <a:t> </a:t>
            </a:r>
            <a:r>
              <a:rPr lang="en-US" dirty="0" smtClean="0"/>
              <a:t>DA.4 in the Data appendix) the same west-to-east gradient in</a:t>
            </a:r>
            <a:r>
              <a:rPr lang="en-US" baseline="0" dirty="0" smtClean="0"/>
              <a:t> </a:t>
            </a:r>
            <a:r>
              <a:rPr lang="en-US" dirty="0" smtClean="0"/>
              <a:t>northern Ontario that was seen in the incidence rates was also</a:t>
            </a:r>
            <a:r>
              <a:rPr lang="en-US" baseline="0" dirty="0" smtClean="0"/>
              <a:t> </a:t>
            </a:r>
            <a:r>
              <a:rPr lang="en-US" dirty="0" smtClean="0"/>
              <a:t>observed in the mortality rates. </a:t>
            </a:r>
          </a:p>
          <a:p>
            <a:endParaRPr lang="en-US" dirty="0" smtClean="0"/>
          </a:p>
          <a:p>
            <a:r>
              <a:rPr lang="en-US" dirty="0" smtClean="0"/>
              <a:t>PHUs with an ASMR</a:t>
            </a:r>
            <a:r>
              <a:rPr lang="en-US" baseline="0" dirty="0" smtClean="0"/>
              <a:t> </a:t>
            </a:r>
            <a:r>
              <a:rPr lang="en-US" dirty="0" smtClean="0"/>
              <a:t>significantly higher</a:t>
            </a:r>
            <a:r>
              <a:rPr lang="en-US" baseline="0" dirty="0" smtClean="0"/>
              <a:t> </a:t>
            </a:r>
            <a:r>
              <a:rPr lang="en-US" dirty="0" smtClean="0"/>
              <a:t>than Ontario (males):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Eastern Ontario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Grey Bruce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Haldimand</a:t>
            </a:r>
            <a:r>
              <a:rPr lang="en-US" dirty="0" smtClean="0"/>
              <a:t>-Norfolk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Hamilton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Hastings and</a:t>
            </a:r>
            <a:r>
              <a:rPr lang="en-US" baseline="0" dirty="0" smtClean="0"/>
              <a:t> </a:t>
            </a:r>
            <a:r>
              <a:rPr lang="en-US" dirty="0" smtClean="0"/>
              <a:t>Prince Edward</a:t>
            </a:r>
            <a:r>
              <a:rPr lang="en-US" baseline="0" dirty="0" smtClean="0"/>
              <a:t> </a:t>
            </a:r>
            <a:r>
              <a:rPr lang="en-US" dirty="0" smtClean="0"/>
              <a:t>Counties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Kingston,</a:t>
            </a:r>
            <a:r>
              <a:rPr lang="en-US" baseline="0" dirty="0" smtClean="0"/>
              <a:t> </a:t>
            </a:r>
            <a:r>
              <a:rPr lang="en-US" dirty="0" smtClean="0"/>
              <a:t>Frontenac</a:t>
            </a:r>
            <a:r>
              <a:rPr lang="en-US" baseline="0" dirty="0" smtClean="0"/>
              <a:t> </a:t>
            </a:r>
            <a:r>
              <a:rPr lang="en-US" dirty="0" smtClean="0"/>
              <a:t>and Lennox &amp;</a:t>
            </a:r>
            <a:r>
              <a:rPr lang="en-US" baseline="0" dirty="0" smtClean="0"/>
              <a:t> </a:t>
            </a:r>
            <a:r>
              <a:rPr lang="en-US" dirty="0" smtClean="0"/>
              <a:t>Addington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Leeds, Grenville</a:t>
            </a:r>
            <a:r>
              <a:rPr lang="en-US" baseline="0" dirty="0" smtClean="0"/>
              <a:t> </a:t>
            </a:r>
            <a:r>
              <a:rPr lang="en-US" dirty="0" smtClean="0"/>
              <a:t>and Lanark 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Niagara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North Bay Parry</a:t>
            </a:r>
            <a:r>
              <a:rPr lang="en-US" baseline="0" dirty="0" smtClean="0"/>
              <a:t> </a:t>
            </a:r>
            <a:r>
              <a:rPr lang="en-US" dirty="0" smtClean="0"/>
              <a:t>Sound 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Oxford County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Peterborough</a:t>
            </a:r>
            <a:r>
              <a:rPr lang="en-US" baseline="0" dirty="0" smtClean="0"/>
              <a:t> </a:t>
            </a:r>
            <a:r>
              <a:rPr lang="en-US" dirty="0" smtClean="0"/>
              <a:t>County-City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Porcupine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Renfrew County</a:t>
            </a:r>
            <a:r>
              <a:rPr lang="en-US" baseline="0" dirty="0" smtClean="0"/>
              <a:t> </a:t>
            </a:r>
            <a:r>
              <a:rPr lang="en-US" dirty="0" smtClean="0"/>
              <a:t>and 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Sudbury and</a:t>
            </a:r>
            <a:r>
              <a:rPr lang="en-US" baseline="0" dirty="0" smtClean="0"/>
              <a:t> </a:t>
            </a:r>
            <a:r>
              <a:rPr lang="en-US" dirty="0" smtClean="0"/>
              <a:t>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Timiskaming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PHUs with an ASMR significantly lower than Ontario (males):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Toronto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York Region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CECB-72BB-9845-83ED-5B67D70E47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6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Cancer mortality rates were</a:t>
            </a:r>
            <a:r>
              <a:rPr lang="en-US" baseline="0" dirty="0" smtClean="0"/>
              <a:t> </a:t>
            </a:r>
            <a:r>
              <a:rPr lang="en-US" dirty="0" smtClean="0"/>
              <a:t>lowest in PHUs in Toronto and the surrounding area, while the highest rates were found throughout the province.</a:t>
            </a:r>
          </a:p>
          <a:p>
            <a:endParaRPr lang="en-US" dirty="0" smtClean="0"/>
          </a:p>
          <a:p>
            <a:r>
              <a:rPr lang="en-US" dirty="0" smtClean="0"/>
              <a:t>For males and </a:t>
            </a:r>
            <a:r>
              <a:rPr lang="en-US" smtClean="0"/>
              <a:t>females (Tables </a:t>
            </a:r>
            <a:r>
              <a:rPr lang="en-US" dirty="0" smtClean="0"/>
              <a:t>DA.3 and DA.4 in the Data appendix) the same west-to-east gradient in northern Ontario that was seen in the incidence rates was also observed in the mortality rates. </a:t>
            </a:r>
          </a:p>
          <a:p>
            <a:endParaRPr lang="en-US" dirty="0" smtClean="0"/>
          </a:p>
          <a:p>
            <a:r>
              <a:rPr lang="en-US" dirty="0" smtClean="0"/>
              <a:t>PHUs with an ASMR</a:t>
            </a:r>
            <a:r>
              <a:rPr lang="en-US" baseline="0" dirty="0" smtClean="0"/>
              <a:t> </a:t>
            </a:r>
            <a:r>
              <a:rPr lang="en-US" dirty="0" smtClean="0"/>
              <a:t>significantly higher</a:t>
            </a:r>
            <a:r>
              <a:rPr lang="en-US" baseline="0" dirty="0" smtClean="0"/>
              <a:t> </a:t>
            </a:r>
            <a:r>
              <a:rPr lang="en-US" dirty="0" smtClean="0"/>
              <a:t>than Ontario (females):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Algoma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Brant County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Chatham-Kent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Eastern Ontario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Elgin-St. Thomas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Hastings and</a:t>
            </a:r>
            <a:r>
              <a:rPr lang="en-US" baseline="0" dirty="0" smtClean="0"/>
              <a:t> </a:t>
            </a:r>
            <a:r>
              <a:rPr lang="en-US" dirty="0" smtClean="0"/>
              <a:t>Prince Edward</a:t>
            </a:r>
            <a:r>
              <a:rPr lang="en-US" baseline="0" dirty="0" smtClean="0"/>
              <a:t> </a:t>
            </a:r>
            <a:r>
              <a:rPr lang="en-US" dirty="0" smtClean="0"/>
              <a:t>Counties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Leeds, Grenville</a:t>
            </a:r>
            <a:r>
              <a:rPr lang="en-US" baseline="0" dirty="0" smtClean="0"/>
              <a:t> </a:t>
            </a:r>
            <a:r>
              <a:rPr lang="en-US" dirty="0" smtClean="0"/>
              <a:t>and Lanark 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Niagara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Porcupine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Simcoe </a:t>
            </a:r>
            <a:r>
              <a:rPr lang="en-US" dirty="0" err="1" smtClean="0"/>
              <a:t>Muskoka</a:t>
            </a:r>
            <a:r>
              <a:rPr lang="en-US" baseline="0" dirty="0" smtClean="0"/>
              <a:t> </a:t>
            </a:r>
            <a:r>
              <a:rPr lang="en-US" dirty="0" smtClean="0"/>
              <a:t>District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Wellington-</a:t>
            </a:r>
            <a:r>
              <a:rPr lang="en-US" dirty="0" err="1" smtClean="0"/>
              <a:t>Dufferin</a:t>
            </a:r>
            <a:r>
              <a:rPr lang="en-US" dirty="0" smtClean="0"/>
              <a:t>-Guelph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PHUs with an ASMR significantly lower than Ontario (females):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Toronto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York Region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CECB-72BB-9845-83ED-5B67D70E47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57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4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2595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0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501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865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1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8655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1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73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18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24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8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0083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e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e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5B9B9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2: Mortality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8" r:id="rId1"/>
    <p:sldLayoutId id="214749350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01B9E5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469335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In focus – Emerging issues in cancer control</a:t>
            </a: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1" r:id="rId1"/>
    <p:sldLayoutId id="214749351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DF708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63595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4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Incidence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rates and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trends</a:t>
            </a: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4" r:id="rId1"/>
    <p:sldLayoutId id="214749351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AECDC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4524019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1100" b="0" i="1">
                <a:solidFill>
                  <a:schemeClr val="bg1"/>
                </a:solidFill>
                <a:latin typeface="Arial"/>
                <a:cs typeface="Arial"/>
              </a:rPr>
              <a:t>: Mortality </a:t>
            </a:r>
            <a:r>
              <a:rPr lang="en-US" sz="1100" b="0" i="1" smtClean="0">
                <a:solidFill>
                  <a:schemeClr val="bg1"/>
                </a:solidFill>
                <a:latin typeface="Arial"/>
                <a:cs typeface="Arial"/>
              </a:rPr>
              <a:t>rates and </a:t>
            </a:r>
            <a:r>
              <a:rPr lang="en-US" sz="1100" b="0" i="1">
                <a:solidFill>
                  <a:schemeClr val="bg1"/>
                </a:solidFill>
                <a:latin typeface="Arial"/>
                <a:cs typeface="Arial"/>
              </a:rPr>
              <a:t>trends</a:t>
            </a:r>
            <a:endParaRPr lang="en-US" sz="1100" b="0" i="1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7" r:id="rId1"/>
    <p:sldLayoutId id="21474935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7B2B8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6: Survival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5" r:id="rId1"/>
    <p:sldLayoutId id="214749353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658D1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7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Prevalence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0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2" r:id="rId1"/>
    <p:sldLayoutId id="214749353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EC8B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3093610" cy="488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8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Cance</a:t>
            </a:r>
            <a:r>
              <a:rPr lang="en-US" sz="1100" b="0" i="1" baseline="0" dirty="0" smtClean="0">
                <a:solidFill>
                  <a:schemeClr val="bg1"/>
                </a:solidFill>
                <a:latin typeface="Arial"/>
                <a:cs typeface="Arial"/>
              </a:rPr>
              <a:t>r s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tatistics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by public health unit</a:t>
            </a: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9" r:id="rId1"/>
    <p:sldLayoutId id="214749353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8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C80F2D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pic>
        <p:nvPicPr>
          <p:cNvPr id="4" name="Picture 3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1: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Incidence</a:t>
            </a:r>
          </a:p>
        </p:txBody>
      </p:sp>
    </p:spTree>
    <p:extLst>
      <p:ext uri="{BB962C8B-B14F-4D97-AF65-F5344CB8AC3E}">
        <p14:creationId xmlns:p14="http://schemas.microsoft.com/office/powerpoint/2010/main" val="41136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50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457199" y="1833238"/>
            <a:ext cx="8475133" cy="1784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Cancer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tatistics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by public health unit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0" y="1047750"/>
            <a:ext cx="1088571" cy="683683"/>
          </a:xfrm>
          <a:prstGeom prst="round1Rect">
            <a:avLst>
              <a:gd name="adj" fmla="val 16667"/>
            </a:avLst>
          </a:prstGeom>
          <a:solidFill>
            <a:srgbClr val="EC8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457200" y="1125008"/>
            <a:ext cx="1075267" cy="60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8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EC8B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42714" y="4560916"/>
            <a:ext cx="3007024" cy="488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8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Cancer statistics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by public health unit</a:t>
            </a:r>
          </a:p>
        </p:txBody>
      </p:sp>
      <p:pic>
        <p:nvPicPr>
          <p:cNvPr id="11" name="Picture 10" descr="CancerCareOntario_Eng_Rever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110" y="59207"/>
            <a:ext cx="5436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36951" y="60385"/>
            <a:ext cx="5436000" cy="43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7178" y="37688"/>
            <a:ext cx="5440680" cy="43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52915" y="51756"/>
            <a:ext cx="5440680" cy="43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1 -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hapter 2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hapter 3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hapter 4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Chapter 5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Chapter 6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Chapter 7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Chapter 8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2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hapter 3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pter 4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hapter 5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hapter 6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hapter 7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hapter 8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hapter 1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1531</TotalTime>
  <Words>452</Words>
  <Application>Microsoft Office PowerPoint</Application>
  <PresentationFormat>On-screen Show (16:9)</PresentationFormat>
  <Paragraphs>90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Arial</vt:lpstr>
      <vt:lpstr>Calibri</vt:lpstr>
      <vt:lpstr>Chapter 1 - Main</vt:lpstr>
      <vt:lpstr>Chapter 2 - Main</vt:lpstr>
      <vt:lpstr>Chapter 3 - Main</vt:lpstr>
      <vt:lpstr>Chapter 4 - Main</vt:lpstr>
      <vt:lpstr>Chapter 5 - Main</vt:lpstr>
      <vt:lpstr>Chapter 6 - Main</vt:lpstr>
      <vt:lpstr>Chapter 7 - Main</vt:lpstr>
      <vt:lpstr>Chapter 8 - Main</vt:lpstr>
      <vt:lpstr>Chapter 1 - Content</vt:lpstr>
      <vt:lpstr>Chapter 2 - Content</vt:lpstr>
      <vt:lpstr>Chapter 3 - Content</vt:lpstr>
      <vt:lpstr>Chapter 4 - Content</vt:lpstr>
      <vt:lpstr>Chapter 5 - Content</vt:lpstr>
      <vt:lpstr>Chapter 6 - Content</vt:lpstr>
      <vt:lpstr>Chapter 7 - Content</vt:lpstr>
      <vt:lpstr>Chapter 8 - Content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El-Masri, Zeinab</cp:lastModifiedBy>
  <cp:revision>206</cp:revision>
  <dcterms:created xsi:type="dcterms:W3CDTF">2010-04-12T23:12:02Z</dcterms:created>
  <dcterms:modified xsi:type="dcterms:W3CDTF">2017-12-18T18:30:15Z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