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4" r:id="rId4"/>
    <p:sldMasterId id="2147493493" r:id="rId5"/>
    <p:sldMasterId id="2147493495" r:id="rId6"/>
    <p:sldMasterId id="2147493497" r:id="rId7"/>
    <p:sldMasterId id="2147493499" r:id="rId8"/>
    <p:sldMasterId id="2147493519" r:id="rId9"/>
    <p:sldMasterId id="2147493521" r:id="rId10"/>
    <p:sldMasterId id="2147493523" r:id="rId11"/>
    <p:sldMasterId id="2147493491" r:id="rId12"/>
    <p:sldMasterId id="2147493507" r:id="rId13"/>
    <p:sldMasterId id="2147493510" r:id="rId14"/>
    <p:sldMasterId id="2147493513" r:id="rId15"/>
    <p:sldMasterId id="2147493516" r:id="rId16"/>
    <p:sldMasterId id="2147493534" r:id="rId17"/>
    <p:sldMasterId id="2147493531" r:id="rId18"/>
    <p:sldMasterId id="2147493528" r:id="rId19"/>
  </p:sldMasterIdLst>
  <p:notesMasterIdLst>
    <p:notesMasterId r:id="rId29"/>
  </p:notesMasterIdLst>
  <p:sldIdLst>
    <p:sldId id="261" r:id="rId20"/>
    <p:sldId id="271" r:id="rId21"/>
    <p:sldId id="287" r:id="rId22"/>
    <p:sldId id="264" r:id="rId23"/>
    <p:sldId id="277" r:id="rId24"/>
    <p:sldId id="288" r:id="rId25"/>
    <p:sldId id="289" r:id="rId26"/>
    <p:sldId id="290" r:id="rId27"/>
    <p:sldId id="29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DCB"/>
    <a:srgbClr val="7B2B82"/>
    <a:srgbClr val="658D1B"/>
    <a:srgbClr val="EC8B00"/>
    <a:srgbClr val="DF7081"/>
    <a:srgbClr val="00BAE5"/>
    <a:srgbClr val="C80E2C"/>
    <a:srgbClr val="C80F2D"/>
    <a:srgbClr val="01B9E5"/>
    <a:srgbClr val="F792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4" autoAdjust="0"/>
    <p:restoredTop sz="82860" autoAdjust="0"/>
  </p:normalViewPr>
  <p:slideViewPr>
    <p:cSldViewPr snapToGrid="0" snapToObjects="1">
      <p:cViewPr varScale="1">
        <p:scale>
          <a:sx n="127" d="100"/>
          <a:sy n="127" d="100"/>
        </p:scale>
        <p:origin x="1416" y="14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CFCB-928D-774C-BE8A-F26CC040211F}"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8CECB-72BB-9845-83ED-5B67D70E4751}" type="slidenum">
              <a:rPr lang="en-US" smtClean="0"/>
              <a:t>‹#›</a:t>
            </a:fld>
            <a:endParaRPr lang="en-US"/>
          </a:p>
        </p:txBody>
      </p:sp>
    </p:spTree>
    <p:extLst>
      <p:ext uri="{BB962C8B-B14F-4D97-AF65-F5344CB8AC3E}">
        <p14:creationId xmlns:p14="http://schemas.microsoft.com/office/powerpoint/2010/main" val="11470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2018, an estimated 30,574 deaths from cancer (excluding</a:t>
            </a:r>
            <a:r>
              <a:rPr lang="en-US" baseline="0" dirty="0" smtClean="0"/>
              <a:t> </a:t>
            </a:r>
            <a:r>
              <a:rPr lang="en-US" dirty="0" smtClean="0"/>
              <a:t>non-melanoma skin cancer) are expected to occur in Ontario,</a:t>
            </a:r>
            <a:r>
              <a:rPr lang="en-US" baseline="0" dirty="0" smtClean="0"/>
              <a:t> </a:t>
            </a:r>
            <a:r>
              <a:rPr lang="en-US" dirty="0" smtClean="0"/>
              <a:t>resulting in an age-standardized mortality rate (ASMR) of 186.9</a:t>
            </a:r>
            <a:r>
              <a:rPr lang="en-US" baseline="0" dirty="0" smtClean="0"/>
              <a:t> </a:t>
            </a:r>
            <a:r>
              <a:rPr lang="en-US" dirty="0" smtClean="0"/>
              <a:t>per 100,000 people.</a:t>
            </a:r>
            <a:r>
              <a:rPr lang="en-US" baseline="0" dirty="0" smtClean="0"/>
              <a:t> </a:t>
            </a:r>
            <a:r>
              <a:rPr lang="en-US" dirty="0" smtClean="0"/>
              <a:t>While the number of cancer</a:t>
            </a:r>
            <a:r>
              <a:rPr lang="en-US" baseline="0" dirty="0" smtClean="0"/>
              <a:t> </a:t>
            </a:r>
            <a:r>
              <a:rPr lang="en-US" dirty="0" smtClean="0"/>
              <a:t>deaths has increased each year since 1983, the ASMR peaked</a:t>
            </a:r>
            <a:r>
              <a:rPr lang="en-US" baseline="0" dirty="0" smtClean="0"/>
              <a:t> </a:t>
            </a:r>
            <a:r>
              <a:rPr lang="en-US" dirty="0" smtClean="0"/>
              <a:t>in 1988 and has decreased every year since 1999.</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2</a:t>
            </a:fld>
            <a:endParaRPr lang="en-US"/>
          </a:p>
        </p:txBody>
      </p:sp>
    </p:spTree>
    <p:extLst>
      <p:ext uri="{BB962C8B-B14F-4D97-AF65-F5344CB8AC3E}">
        <p14:creationId xmlns:p14="http://schemas.microsoft.com/office/powerpoint/2010/main" val="29686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males, 16,039 deaths are expected to be caused by</a:t>
            </a:r>
            <a:r>
              <a:rPr lang="en-US" baseline="0" dirty="0" smtClean="0"/>
              <a:t> </a:t>
            </a:r>
            <a:r>
              <a:rPr lang="en-US" dirty="0" smtClean="0"/>
              <a:t>cancer in 2018, resulting in an ASMR of 219.5 per 100,000</a:t>
            </a:r>
            <a:r>
              <a:rPr lang="en-US" baseline="0" dirty="0" smtClean="0"/>
              <a:t>. </a:t>
            </a:r>
            <a:r>
              <a:rPr lang="en-US" dirty="0" smtClean="0"/>
              <a:t>As with cancer incidence, the numbers are</a:t>
            </a:r>
            <a:r>
              <a:rPr lang="en-US" baseline="0" dirty="0" smtClean="0"/>
              <a:t> </a:t>
            </a:r>
            <a:r>
              <a:rPr lang="en-US" dirty="0" smtClean="0"/>
              <a:t>expected to be lower for females, with 14,535 deaths expected</a:t>
            </a:r>
            <a:r>
              <a:rPr lang="en-US" baseline="0" dirty="0" smtClean="0"/>
              <a:t> </a:t>
            </a:r>
            <a:r>
              <a:rPr lang="en-US" dirty="0" smtClean="0"/>
              <a:t>to occur for an</a:t>
            </a:r>
            <a:r>
              <a:rPr lang="en-US" baseline="0" dirty="0" smtClean="0"/>
              <a:t> </a:t>
            </a:r>
            <a:r>
              <a:rPr lang="en-US" dirty="0" smtClean="0"/>
              <a:t>ASMR of 162.5 per 100,000. Males are projected</a:t>
            </a:r>
            <a:r>
              <a:rPr lang="en-US" baseline="0" dirty="0" smtClean="0"/>
              <a:t> </a:t>
            </a:r>
            <a:r>
              <a:rPr lang="en-US" dirty="0" smtClean="0"/>
              <a:t>to account for 52.5% of all cancer deaths in 2018. This number</a:t>
            </a:r>
            <a:r>
              <a:rPr lang="en-US" baseline="0" dirty="0" smtClean="0"/>
              <a:t> </a:t>
            </a:r>
            <a:r>
              <a:rPr lang="en-US" dirty="0" smtClean="0"/>
              <a:t>has stayed remarkably stable over time; in 1983, males</a:t>
            </a:r>
            <a:r>
              <a:rPr lang="en-US" baseline="0" dirty="0" smtClean="0"/>
              <a:t> </a:t>
            </a:r>
            <a:r>
              <a:rPr lang="en-US" dirty="0" smtClean="0"/>
              <a:t>accounted for 54.4% of all cancer deaths.</a:t>
            </a:r>
          </a:p>
          <a:p>
            <a:endParaRPr lang="en-US" dirty="0" smtClean="0"/>
          </a:p>
          <a:p>
            <a:r>
              <a:rPr lang="en-US" dirty="0" smtClean="0"/>
              <a:t>While the number of cancer deaths has increased over time,</a:t>
            </a:r>
            <a:r>
              <a:rPr lang="en-US" baseline="0" dirty="0" smtClean="0"/>
              <a:t> </a:t>
            </a:r>
            <a:r>
              <a:rPr lang="en-US" dirty="0" smtClean="0"/>
              <a:t>the ASMR has declined for both males and females. The male</a:t>
            </a:r>
            <a:r>
              <a:rPr lang="en-US" baseline="0" dirty="0" smtClean="0"/>
              <a:t> </a:t>
            </a:r>
            <a:r>
              <a:rPr lang="en-US" dirty="0" smtClean="0"/>
              <a:t>ASMR started declining with each year in 1995; the female rate</a:t>
            </a:r>
            <a:r>
              <a:rPr lang="en-US" baseline="0" dirty="0" smtClean="0"/>
              <a:t> </a:t>
            </a:r>
            <a:r>
              <a:rPr lang="en-US" dirty="0" smtClean="0"/>
              <a:t>did not start declining in the same way until 2001. The later</a:t>
            </a:r>
            <a:r>
              <a:rPr lang="en-US" baseline="0" dirty="0" smtClean="0"/>
              <a:t> </a:t>
            </a:r>
            <a:r>
              <a:rPr lang="en-US" dirty="0" smtClean="0"/>
              <a:t>decline in</a:t>
            </a:r>
            <a:r>
              <a:rPr lang="en-US" baseline="0" dirty="0" smtClean="0"/>
              <a:t> </a:t>
            </a:r>
            <a:r>
              <a:rPr lang="en-US" dirty="0" smtClean="0"/>
              <a:t>the female ASMR is probably due to lung cancer</a:t>
            </a:r>
            <a:r>
              <a:rPr lang="en-US" baseline="0" dirty="0" smtClean="0"/>
              <a:t> </a:t>
            </a:r>
            <a:r>
              <a:rPr lang="en-US" dirty="0" smtClean="0"/>
              <a:t>mortality. The lung cancer mortality rate for females did not</a:t>
            </a:r>
            <a:r>
              <a:rPr lang="en-US" baseline="0" dirty="0" smtClean="0"/>
              <a:t> </a:t>
            </a:r>
            <a:r>
              <a:rPr lang="en-US" dirty="0" smtClean="0"/>
              <a:t>start to decline until 2000—more than 10 years after the male</a:t>
            </a:r>
            <a:r>
              <a:rPr lang="en-US" baseline="0" dirty="0" smtClean="0"/>
              <a:t> </a:t>
            </a:r>
            <a:r>
              <a:rPr lang="en-US" dirty="0" smtClean="0"/>
              <a:t>rate started to decline.</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3</a:t>
            </a:fld>
            <a:endParaRPr lang="en-US"/>
          </a:p>
        </p:txBody>
      </p:sp>
    </p:spTree>
    <p:extLst>
      <p:ext uri="{BB962C8B-B14F-4D97-AF65-F5344CB8AC3E}">
        <p14:creationId xmlns:p14="http://schemas.microsoft.com/office/powerpoint/2010/main" val="112673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smtClean="0"/>
              <a:t>In 2013, 29.6% of all deaths in Ontario were attributable to</a:t>
            </a:r>
            <a:r>
              <a:rPr lang="en-US" baseline="0" dirty="0" smtClean="0"/>
              <a:t> </a:t>
            </a:r>
            <a:r>
              <a:rPr lang="en-US" dirty="0" smtClean="0"/>
              <a:t>cancer, making it the province’s leading cause of death.</a:t>
            </a:r>
            <a:r>
              <a:rPr lang="en-US" baseline="0" dirty="0" smtClean="0"/>
              <a:t> </a:t>
            </a:r>
            <a:r>
              <a:rPr lang="en-US" dirty="0" smtClean="0"/>
              <a:t>Cancer caused almost as many deaths as the next three</a:t>
            </a:r>
            <a:r>
              <a:rPr lang="en-US" baseline="0" dirty="0" smtClean="0"/>
              <a:t> </a:t>
            </a:r>
            <a:r>
              <a:rPr lang="en-US" dirty="0" smtClean="0"/>
              <a:t>leading causes of death combined: cardiovascular disease,</a:t>
            </a:r>
            <a:r>
              <a:rPr lang="en-US" baseline="0" dirty="0" smtClean="0"/>
              <a:t> </a:t>
            </a:r>
            <a:r>
              <a:rPr lang="en-US" dirty="0" smtClean="0"/>
              <a:t>cerebrovascular disease and accidents.</a:t>
            </a:r>
          </a:p>
          <a:p>
            <a:endParaRPr lang="en-US" dirty="0" smtClean="0"/>
          </a:p>
        </p:txBody>
      </p:sp>
      <p:sp>
        <p:nvSpPr>
          <p:cNvPr id="4" name="Slide Number Placeholder 3"/>
          <p:cNvSpPr>
            <a:spLocks noGrp="1"/>
          </p:cNvSpPr>
          <p:nvPr>
            <p:ph type="sldNum" sz="quarter" idx="10"/>
          </p:nvPr>
        </p:nvSpPr>
        <p:spPr/>
        <p:txBody>
          <a:bodyPr/>
          <a:lstStyle/>
          <a:p>
            <a:fld id="{C788CECB-72BB-9845-83ED-5B67D70E4751}" type="slidenum">
              <a:rPr lang="en-US" smtClean="0"/>
              <a:t>5</a:t>
            </a:fld>
            <a:endParaRPr lang="en-US"/>
          </a:p>
        </p:txBody>
      </p:sp>
    </p:spTree>
    <p:extLst>
      <p:ext uri="{BB962C8B-B14F-4D97-AF65-F5344CB8AC3E}">
        <p14:creationId xmlns:p14="http://schemas.microsoft.com/office/powerpoint/2010/main" val="160795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2000 to 2013, the number of deaths caused by cancer</a:t>
            </a:r>
            <a:r>
              <a:rPr lang="en-US" baseline="0" dirty="0" smtClean="0"/>
              <a:t> </a:t>
            </a:r>
            <a:r>
              <a:rPr lang="en-US" dirty="0" smtClean="0"/>
              <a:t>increased by nearly 19%.</a:t>
            </a:r>
            <a:r>
              <a:rPr lang="en-US" baseline="0" dirty="0" smtClean="0"/>
              <a:t> </a:t>
            </a:r>
            <a:r>
              <a:rPr lang="en-US" dirty="0" smtClean="0"/>
              <a:t>In comparison, the</a:t>
            </a:r>
            <a:r>
              <a:rPr lang="en-US" baseline="0" dirty="0" smtClean="0"/>
              <a:t> </a:t>
            </a:r>
            <a:r>
              <a:rPr lang="en-US" dirty="0" smtClean="0"/>
              <a:t>number of deaths caused by cardiovascular disease and</a:t>
            </a:r>
            <a:r>
              <a:rPr lang="en-US" baseline="0" dirty="0" smtClean="0"/>
              <a:t> </a:t>
            </a:r>
            <a:r>
              <a:rPr lang="en-US" dirty="0" smtClean="0"/>
              <a:t>cerebrovascular disease—the next two leading causes of</a:t>
            </a:r>
            <a:r>
              <a:rPr lang="en-US" baseline="0" dirty="0" smtClean="0"/>
              <a:t> </a:t>
            </a:r>
            <a:r>
              <a:rPr lang="en-US" dirty="0" smtClean="0"/>
              <a:t>death in 2013—decreased over the same time period, by</a:t>
            </a:r>
            <a:r>
              <a:rPr lang="en-US" baseline="0" dirty="0" smtClean="0"/>
              <a:t> </a:t>
            </a:r>
            <a:r>
              <a:rPr lang="en-US" dirty="0" smtClean="0"/>
              <a:t>11.1% and 19.7% respectively.</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6</a:t>
            </a:fld>
            <a:endParaRPr lang="en-US"/>
          </a:p>
        </p:txBody>
      </p:sp>
    </p:spTree>
    <p:extLst>
      <p:ext uri="{BB962C8B-B14F-4D97-AF65-F5344CB8AC3E}">
        <p14:creationId xmlns:p14="http://schemas.microsoft.com/office/powerpoint/2010/main" val="160012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most recent 30-year period — 1983 to 2013 — the average annual percent change (AAPC) in the</a:t>
            </a:r>
            <a:r>
              <a:rPr lang="en-US" baseline="0" dirty="0" smtClean="0"/>
              <a:t> </a:t>
            </a:r>
            <a:r>
              <a:rPr lang="en-US" dirty="0" smtClean="0"/>
              <a:t>ASMR for males:</a:t>
            </a:r>
          </a:p>
          <a:p>
            <a:pPr marL="171450" indent="-171450">
              <a:buFont typeface="Arial" panose="020B0604020202020204" pitchFamily="34" charset="0"/>
              <a:buChar char="•"/>
            </a:pPr>
            <a:r>
              <a:rPr lang="en-US" dirty="0" smtClean="0"/>
              <a:t>decreased for most types of cancer, including Hodgkin</a:t>
            </a:r>
            <a:r>
              <a:rPr lang="en-US" baseline="0" dirty="0" smtClean="0"/>
              <a:t> </a:t>
            </a:r>
            <a:r>
              <a:rPr lang="en-US" dirty="0" smtClean="0"/>
              <a:t>lymphoma (3.9% per year), stomach cancer (2.9%) and</a:t>
            </a:r>
            <a:r>
              <a:rPr lang="en-US" baseline="0" dirty="0" smtClean="0"/>
              <a:t> </a:t>
            </a:r>
            <a:r>
              <a:rPr lang="en-US" dirty="0" smtClean="0"/>
              <a:t>testicular cancer (2.9%);</a:t>
            </a:r>
          </a:p>
          <a:p>
            <a:pPr marL="171450" indent="-171450">
              <a:buFont typeface="Arial" panose="020B0604020202020204" pitchFamily="34" charset="0"/>
              <a:buChar char="•"/>
            </a:pPr>
            <a:r>
              <a:rPr lang="en-US" dirty="0" smtClean="0"/>
              <a:t>increased for liver cancer (2.9%) and melanoma (1.3%); and</a:t>
            </a:r>
          </a:p>
          <a:p>
            <a:pPr marL="171450" indent="-171450">
              <a:buFont typeface="Arial" panose="020B0604020202020204" pitchFamily="34" charset="0"/>
              <a:buChar char="•"/>
            </a:pPr>
            <a:r>
              <a:rPr lang="en-US" dirty="0" smtClean="0"/>
              <a:t>was stable for thyroid, brain and esophageal cancers as well</a:t>
            </a:r>
            <a:r>
              <a:rPr lang="en-US" baseline="0" dirty="0" smtClean="0"/>
              <a:t> </a:t>
            </a:r>
            <a:r>
              <a:rPr lang="en-US" dirty="0" smtClean="0"/>
              <a:t>as non-Hodgkin lymphoma and leukemia.</a:t>
            </a:r>
          </a:p>
          <a:p>
            <a:endParaRPr lang="en-US" dirty="0" smtClean="0"/>
          </a:p>
          <a:p>
            <a:r>
              <a:rPr lang="en-US" dirty="0" smtClean="0"/>
              <a:t>Over the same period, the AAPC in the ASMR for females:</a:t>
            </a:r>
          </a:p>
          <a:p>
            <a:pPr marL="171450" indent="-171450">
              <a:buFont typeface="Arial" panose="020B0604020202020204" pitchFamily="34" charset="0"/>
              <a:buChar char="•"/>
            </a:pPr>
            <a:r>
              <a:rPr lang="en-US" dirty="0" smtClean="0"/>
              <a:t>decreased for most cancer types, including Hodgkin</a:t>
            </a:r>
            <a:r>
              <a:rPr lang="en-US" baseline="0" dirty="0" smtClean="0"/>
              <a:t> </a:t>
            </a:r>
            <a:r>
              <a:rPr lang="en-US" dirty="0" smtClean="0"/>
              <a:t>lymphoma (3.2% per year) as well as cervical (3.0%) and</a:t>
            </a:r>
            <a:r>
              <a:rPr lang="en-US" baseline="0" dirty="0" smtClean="0"/>
              <a:t> </a:t>
            </a:r>
            <a:r>
              <a:rPr lang="en-US" dirty="0" smtClean="0"/>
              <a:t>laryngeal (2.6%) cancers;</a:t>
            </a:r>
          </a:p>
          <a:p>
            <a:pPr marL="171450" indent="-171450">
              <a:buFont typeface="Arial" panose="020B0604020202020204" pitchFamily="34" charset="0"/>
              <a:buChar char="•"/>
            </a:pPr>
            <a:r>
              <a:rPr lang="en-US" dirty="0" smtClean="0"/>
              <a:t>increased for liver (3.6%) and lung (1.0%) cancers as well as</a:t>
            </a:r>
            <a:r>
              <a:rPr lang="en-US" baseline="0" dirty="0" smtClean="0"/>
              <a:t> </a:t>
            </a:r>
            <a:r>
              <a:rPr lang="en-US" dirty="0" smtClean="0"/>
              <a:t>melanoma (0.5%); and</a:t>
            </a:r>
          </a:p>
          <a:p>
            <a:pPr marL="171450" indent="-171450">
              <a:buFont typeface="Arial" panose="020B0604020202020204" pitchFamily="34" charset="0"/>
              <a:buChar char="•"/>
            </a:pPr>
            <a:r>
              <a:rPr lang="en-US" dirty="0" smtClean="0"/>
              <a:t>was stable for pancreatic, brain, uterine and bladder cancers</a:t>
            </a:r>
            <a:r>
              <a:rPr lang="en-US" baseline="0" dirty="0" smtClean="0"/>
              <a:t> </a:t>
            </a:r>
            <a:r>
              <a:rPr lang="en-US" dirty="0" smtClean="0"/>
              <a:t>as well as non-Hodgkin lymphoma and myeloma.</a:t>
            </a:r>
          </a:p>
          <a:p>
            <a:endParaRPr lang="en-US" dirty="0" smtClean="0"/>
          </a:p>
          <a:p>
            <a:r>
              <a:rPr lang="en-US" dirty="0" smtClean="0"/>
              <a:t>For some cancers, such as liver cancer and melanoma, the</a:t>
            </a:r>
            <a:r>
              <a:rPr lang="en-US" baseline="0" dirty="0" smtClean="0"/>
              <a:t> </a:t>
            </a:r>
            <a:r>
              <a:rPr lang="en-US" dirty="0" smtClean="0"/>
              <a:t>increases in mortality rates are likely reflective of increases in</a:t>
            </a:r>
            <a:r>
              <a:rPr lang="en-US" baseline="0" dirty="0" smtClean="0"/>
              <a:t> </a:t>
            </a:r>
            <a:r>
              <a:rPr lang="en-US" dirty="0" smtClean="0"/>
              <a:t>incidence rates.</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7</a:t>
            </a:fld>
            <a:endParaRPr lang="en-US"/>
          </a:p>
        </p:txBody>
      </p:sp>
    </p:spTree>
    <p:extLst>
      <p:ext uri="{BB962C8B-B14F-4D97-AF65-F5344CB8AC3E}">
        <p14:creationId xmlns:p14="http://schemas.microsoft.com/office/powerpoint/2010/main" val="132154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Female figure</a:t>
            </a:r>
            <a:r>
              <a:rPr lang="en-US" b="1" baseline="0" dirty="0" smtClean="0"/>
              <a:t> on the next slide </a:t>
            </a:r>
          </a:p>
          <a:p>
            <a:endParaRPr lang="en-US" b="1" baseline="0" dirty="0" smtClean="0"/>
          </a:p>
          <a:p>
            <a:r>
              <a:rPr lang="en-US" b="0" dirty="0" smtClean="0"/>
              <a:t>Mortality across all age groups has declined significantly over the</a:t>
            </a:r>
            <a:r>
              <a:rPr lang="en-US" b="0" baseline="0" dirty="0" smtClean="0"/>
              <a:t> </a:t>
            </a:r>
            <a:r>
              <a:rPr lang="en-US" b="0" dirty="0" smtClean="0"/>
              <a:t>last decade. While mortality declines in younger people have</a:t>
            </a:r>
            <a:r>
              <a:rPr lang="en-US" b="0" baseline="0" dirty="0" smtClean="0"/>
              <a:t> </a:t>
            </a:r>
            <a:r>
              <a:rPr lang="en-US" b="0" dirty="0" smtClean="0"/>
              <a:t>been fairly equal between the sexes, the declines among people</a:t>
            </a:r>
            <a:r>
              <a:rPr lang="en-US" b="0" baseline="0" dirty="0" smtClean="0"/>
              <a:t> </a:t>
            </a:r>
            <a:r>
              <a:rPr lang="en-US" b="0" dirty="0" smtClean="0"/>
              <a:t>ages 60 or older have been greater among males.</a:t>
            </a:r>
          </a:p>
          <a:p>
            <a:endParaRPr lang="en-US" b="0" baseline="0" dirty="0" smtClean="0"/>
          </a:p>
          <a:p>
            <a:r>
              <a:rPr lang="en-US" b="0" dirty="0" smtClean="0"/>
              <a:t>While incidence rates have been increasing among younger</a:t>
            </a:r>
            <a:r>
              <a:rPr lang="en-US" b="0" baseline="0" dirty="0" smtClean="0"/>
              <a:t> </a:t>
            </a:r>
            <a:r>
              <a:rPr lang="en-US" b="0" dirty="0" smtClean="0"/>
              <a:t>people, mortality rates have been falling. Among people under</a:t>
            </a:r>
            <a:r>
              <a:rPr lang="en-US" b="0" baseline="0" dirty="0" smtClean="0"/>
              <a:t> </a:t>
            </a:r>
            <a:r>
              <a:rPr lang="en-US" b="0" dirty="0" smtClean="0"/>
              <a:t>the age of 40, the mortality rate declined by 1.7% per year from</a:t>
            </a:r>
            <a:r>
              <a:rPr lang="en-US" b="0" baseline="0" dirty="0" smtClean="0"/>
              <a:t> </a:t>
            </a:r>
            <a:r>
              <a:rPr lang="en-US" b="0" dirty="0" smtClean="0"/>
              <a:t>1983 to 2013.</a:t>
            </a:r>
            <a:r>
              <a:rPr lang="en-US" b="0" baseline="0" dirty="0" smtClean="0"/>
              <a:t> </a:t>
            </a:r>
          </a:p>
          <a:p>
            <a:endParaRPr lang="en-US" b="0" baseline="0" dirty="0" smtClean="0"/>
          </a:p>
          <a:p>
            <a:r>
              <a:rPr lang="en-US" b="0" dirty="0" smtClean="0"/>
              <a:t>For people ages 40 to 59, the mortality rate was stable until 1987,</a:t>
            </a:r>
            <a:r>
              <a:rPr lang="en-US" b="0" baseline="0" dirty="0" smtClean="0"/>
              <a:t> </a:t>
            </a:r>
            <a:r>
              <a:rPr lang="en-US" b="0" dirty="0" smtClean="0"/>
              <a:t>when it started to decline by 2.1% per year until 2013. Similar</a:t>
            </a:r>
            <a:r>
              <a:rPr lang="en-US" b="0" baseline="0" dirty="0" smtClean="0"/>
              <a:t> </a:t>
            </a:r>
            <a:r>
              <a:rPr lang="en-US" b="0" dirty="0" smtClean="0"/>
              <a:t>trends were seen for males and females separately.</a:t>
            </a:r>
            <a:r>
              <a:rPr lang="en-US" b="0" baseline="0" dirty="0" smtClean="0"/>
              <a:t> </a:t>
            </a:r>
          </a:p>
          <a:p>
            <a:endParaRPr lang="en-US" b="0" baseline="0" dirty="0" smtClean="0"/>
          </a:p>
          <a:p>
            <a:r>
              <a:rPr lang="en-US" b="0" dirty="0" smtClean="0"/>
              <a:t>Among those ages 60 to 79, the mortality rate increased until</a:t>
            </a:r>
            <a:r>
              <a:rPr lang="en-US" b="0" baseline="0" dirty="0" smtClean="0"/>
              <a:t> </a:t>
            </a:r>
            <a:r>
              <a:rPr lang="en-US" b="0" dirty="0" smtClean="0"/>
              <a:t>1988, after which it decreased by 0.8% per year until 2002. From</a:t>
            </a:r>
            <a:r>
              <a:rPr lang="en-US" b="0" baseline="0" dirty="0" smtClean="0"/>
              <a:t> </a:t>
            </a:r>
            <a:r>
              <a:rPr lang="en-US" b="0" dirty="0" smtClean="0"/>
              <a:t>2002 to 2013, the rate decreased by 2.0% per year. The rate of</a:t>
            </a:r>
            <a:r>
              <a:rPr lang="en-US" b="0" baseline="0" dirty="0" smtClean="0"/>
              <a:t> </a:t>
            </a:r>
            <a:r>
              <a:rPr lang="en-US" b="0" dirty="0" smtClean="0"/>
              <a:t>decrease was greater for males (2.3% per year) than females</a:t>
            </a:r>
            <a:r>
              <a:rPr lang="en-US" b="0" baseline="0" dirty="0" smtClean="0"/>
              <a:t> </a:t>
            </a:r>
            <a:r>
              <a:rPr lang="en-US" b="0" dirty="0" smtClean="0"/>
              <a:t>(1.8% per year).</a:t>
            </a:r>
            <a:r>
              <a:rPr lang="en-US" b="0" baseline="0" dirty="0" smtClean="0"/>
              <a:t> </a:t>
            </a:r>
          </a:p>
          <a:p>
            <a:endParaRPr lang="en-US" b="0" baseline="0" dirty="0" smtClean="0"/>
          </a:p>
          <a:p>
            <a:r>
              <a:rPr lang="en-US" b="0" dirty="0" smtClean="0"/>
              <a:t>Similar to people ages 60 to 79, mortality among those 80</a:t>
            </a:r>
            <a:r>
              <a:rPr lang="en-US" b="0" baseline="0" dirty="0" smtClean="0"/>
              <a:t> </a:t>
            </a:r>
            <a:r>
              <a:rPr lang="en-US" b="0" dirty="0" smtClean="0"/>
              <a:t>or older increased by 0.6% per year between 1983 and 2001, followed by a decrease of 0.6% per year from 2001 to 2013.</a:t>
            </a:r>
            <a:r>
              <a:rPr lang="en-US" b="0" baseline="0" dirty="0" smtClean="0"/>
              <a:t> </a:t>
            </a:r>
            <a:r>
              <a:rPr lang="en-US" b="0" dirty="0" smtClean="0"/>
              <a:t>The decline in mortality was greater for males at 1.2% per</a:t>
            </a:r>
            <a:r>
              <a:rPr lang="en-US" b="0" baseline="0" dirty="0" smtClean="0"/>
              <a:t> </a:t>
            </a:r>
            <a:r>
              <a:rPr lang="en-US" b="0" dirty="0" smtClean="0"/>
              <a:t>year after 2001. Among females, the mortality rate was stable</a:t>
            </a:r>
            <a:r>
              <a:rPr lang="en-US" b="0" baseline="0" dirty="0" smtClean="0"/>
              <a:t> </a:t>
            </a:r>
            <a:r>
              <a:rPr lang="en-US" b="0" dirty="0" smtClean="0"/>
              <a:t>until 1992, after which it increased until 2001 before finally</a:t>
            </a:r>
            <a:r>
              <a:rPr lang="en-US" b="0" baseline="0" dirty="0" smtClean="0"/>
              <a:t> </a:t>
            </a:r>
            <a:r>
              <a:rPr lang="en-US" b="0" dirty="0" smtClean="0"/>
              <a:t>declining by 0.5% per year since.</a:t>
            </a:r>
            <a:endParaRPr lang="en-US" b="0" dirty="0"/>
          </a:p>
        </p:txBody>
      </p:sp>
      <p:sp>
        <p:nvSpPr>
          <p:cNvPr id="4" name="Slide Number Placeholder 3"/>
          <p:cNvSpPr>
            <a:spLocks noGrp="1"/>
          </p:cNvSpPr>
          <p:nvPr>
            <p:ph type="sldNum" sz="quarter" idx="10"/>
          </p:nvPr>
        </p:nvSpPr>
        <p:spPr/>
        <p:txBody>
          <a:bodyPr/>
          <a:lstStyle/>
          <a:p>
            <a:fld id="{C788CECB-72BB-9845-83ED-5B67D70E4751}" type="slidenum">
              <a:rPr lang="en-US" smtClean="0"/>
              <a:t>8</a:t>
            </a:fld>
            <a:endParaRPr lang="en-US"/>
          </a:p>
        </p:txBody>
      </p:sp>
    </p:spTree>
    <p:extLst>
      <p:ext uri="{BB962C8B-B14F-4D97-AF65-F5344CB8AC3E}">
        <p14:creationId xmlns:p14="http://schemas.microsoft.com/office/powerpoint/2010/main" val="197549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Mortality across all age groups has declined significantly over the last decade. While mortality declines in younger people have been fairly equal between the sexes, the declines among people ages 60 or older have been greater among males.</a:t>
            </a:r>
          </a:p>
          <a:p>
            <a:endParaRPr lang="en-US" dirty="0" smtClean="0"/>
          </a:p>
          <a:p>
            <a:r>
              <a:rPr lang="en-US" dirty="0" smtClean="0"/>
              <a:t>While incidence rates have been increasing among younger people, mortality rates have been falling. Among people under the age of 40, the mortality rate declined by 1.7% per year from 1983 to 2013. </a:t>
            </a:r>
          </a:p>
          <a:p>
            <a:endParaRPr lang="en-US" dirty="0" smtClean="0"/>
          </a:p>
          <a:p>
            <a:r>
              <a:rPr lang="en-US" dirty="0" smtClean="0"/>
              <a:t>For people ages 40 to 59, the mortality rate was stable until 1987, when it started to decline by 2.1% per year until 2013. Similar trends were seen for males and females separately. </a:t>
            </a:r>
          </a:p>
          <a:p>
            <a:endParaRPr lang="en-US" dirty="0" smtClean="0"/>
          </a:p>
          <a:p>
            <a:r>
              <a:rPr lang="en-US" dirty="0" smtClean="0"/>
              <a:t>Among those ages 60 to 79, the mortality rate increased until 1988, after which it decreased by 0.8% per year until 2002. From 2002 to 2013, the rate decreased by 2.0% per year. The rate of decrease was greater for males (2.3% per year) than females (1.8% per year). </a:t>
            </a:r>
          </a:p>
          <a:p>
            <a:endParaRPr lang="en-US" dirty="0" smtClean="0"/>
          </a:p>
          <a:p>
            <a:r>
              <a:rPr lang="en-US" dirty="0" smtClean="0"/>
              <a:t>Similar to people ages 60 to 79, mortality among those 80 or older increased by 0.6% per year between 1983 and 2001,</a:t>
            </a:r>
            <a:r>
              <a:rPr lang="en-US" baseline="0" dirty="0" smtClean="0"/>
              <a:t> </a:t>
            </a:r>
            <a:r>
              <a:rPr lang="en-US" dirty="0" smtClean="0"/>
              <a:t>followed by a decrease of 0.6% per year from 2001 to 2013. The decline in mortality was greater for males at 1.2% per year after 2001. Among females, the mortality rate was stable until 1992, after which it increased until 2001 before finally declining by 0.5% per year since.</a:t>
            </a:r>
          </a:p>
          <a:p>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9</a:t>
            </a:fld>
            <a:endParaRPr lang="en-US"/>
          </a:p>
        </p:txBody>
      </p:sp>
    </p:spTree>
    <p:extLst>
      <p:ext uri="{BB962C8B-B14F-4D97-AF65-F5344CB8AC3E}">
        <p14:creationId xmlns:p14="http://schemas.microsoft.com/office/powerpoint/2010/main" val="272844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4844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92595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401070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501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809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3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24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8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70083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9.e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9.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9.emf"/></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emf"/></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9.emf"/></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9.emf"/></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8470692"/>
      </p:ext>
    </p:extLst>
  </p:cSld>
  <p:clrMap bg1="lt1" tx1="dk1" bg2="lt2" tx2="dk2" accent1="accent1" accent2="accent2" accent3="accent3" accent4="accent4" accent5="accent5" accent6="accent6" hlink="hlink" folHlink="folHlink"/>
  <p:sldLayoutIdLst>
    <p:sldLayoutId id="214749350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5B9B98"/>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2: Estimated current cancer mortality</a:t>
            </a:r>
            <a:endParaRPr lang="en-US" sz="1100" b="0" i="1" dirty="0">
              <a:solidFill>
                <a:schemeClr val="bg1"/>
              </a:solidFill>
              <a:latin typeface="Arial"/>
              <a:cs typeface="Arial"/>
            </a:endParaRP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247738926"/>
      </p:ext>
    </p:extLst>
  </p:cSld>
  <p:clrMap bg1="lt1" tx1="dk1" bg2="lt2" tx2="dk2" accent1="accent1" accent2="accent2" accent3="accent3" accent4="accent4" accent5="accent5" accent6="accent6" hlink="hlink" folHlink="folHlink"/>
  <p:sldLayoutIdLst>
    <p:sldLayoutId id="2147493508" r:id="rId1"/>
    <p:sldLayoutId id="214749350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01B9E5"/>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469335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3</a:t>
            </a:r>
            <a:r>
              <a:rPr lang="en-US" sz="1100" b="0" i="1" dirty="0">
                <a:solidFill>
                  <a:schemeClr val="bg1"/>
                </a:solidFill>
                <a:latin typeface="Arial"/>
                <a:cs typeface="Arial"/>
              </a:rPr>
              <a:t>: In focus – Emerging issues in cancer control</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92841344"/>
      </p:ext>
    </p:extLst>
  </p:cSld>
  <p:clrMap bg1="lt1" tx1="dk1" bg2="lt2" tx2="dk2" accent1="accent1" accent2="accent2" accent3="accent3" accent4="accent4" accent5="accent5" accent6="accent6" hlink="hlink" folHlink="folHlink"/>
  <p:sldLayoutIdLst>
    <p:sldLayoutId id="2147493511" r:id="rId1"/>
    <p:sldLayoutId id="214749351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DF7081"/>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63595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latin typeface="Arial"/>
                <a:cs typeface="Arial"/>
              </a:rPr>
              <a:t>Ontario Cancer Statistics 2018  </a:t>
            </a:r>
            <a:br>
              <a:rPr lang="en-US" sz="1100" dirty="0" smtClean="0">
                <a:solidFill>
                  <a:schemeClr val="bg1"/>
                </a:solidFill>
                <a:latin typeface="Arial"/>
                <a:cs typeface="Arial"/>
              </a:rPr>
            </a:br>
            <a:r>
              <a:rPr lang="en-US" sz="1100" b="0" i="1" dirty="0" smtClean="0">
                <a:solidFill>
                  <a:schemeClr val="bg1"/>
                </a:solidFill>
                <a:latin typeface="Arial"/>
                <a:cs typeface="Arial"/>
              </a:rPr>
              <a:t>Chapter 4</a:t>
            </a:r>
            <a:r>
              <a:rPr lang="en-US" sz="1100" b="0" i="1" dirty="0">
                <a:solidFill>
                  <a:schemeClr val="bg1"/>
                </a:solidFill>
                <a:latin typeface="Arial"/>
                <a:cs typeface="Arial"/>
              </a:rPr>
              <a:t>: Incidence </a:t>
            </a:r>
            <a:r>
              <a:rPr lang="en-US" sz="1100" b="0" i="1" dirty="0" smtClean="0">
                <a:solidFill>
                  <a:schemeClr val="bg1"/>
                </a:solidFill>
                <a:latin typeface="Arial"/>
                <a:cs typeface="Arial"/>
              </a:rPr>
              <a:t>rates and </a:t>
            </a:r>
            <a:r>
              <a:rPr lang="en-US" sz="1100" b="0" i="1" dirty="0">
                <a:solidFill>
                  <a:schemeClr val="bg1"/>
                </a:solidFill>
                <a:latin typeface="Arial"/>
                <a:cs typeface="Arial"/>
              </a:rPr>
              <a:t>trends</a:t>
            </a: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4" r:id="rId1"/>
    <p:sldLayoutId id="214749351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AECDC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4524019"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5</a:t>
            </a:r>
            <a:r>
              <a:rPr lang="en-US" sz="1100" b="0" i="1" dirty="0">
                <a:solidFill>
                  <a:schemeClr val="bg1"/>
                </a:solidFill>
                <a:latin typeface="Arial"/>
                <a:cs typeface="Arial"/>
              </a:rPr>
              <a:t>: </a:t>
            </a:r>
            <a:r>
              <a:rPr lang="en-US" sz="1100" b="0" i="1" dirty="0" smtClean="0">
                <a:solidFill>
                  <a:schemeClr val="bg1"/>
                </a:solidFill>
                <a:latin typeface="Arial"/>
                <a:cs typeface="Arial"/>
              </a:rPr>
              <a:t>Cancer mortality rates and </a:t>
            </a:r>
            <a:r>
              <a:rPr lang="en-US" sz="1100" b="0" i="1" dirty="0">
                <a:solidFill>
                  <a:schemeClr val="bg1"/>
                </a:solidFill>
                <a:latin typeface="Arial"/>
                <a:cs typeface="Arial"/>
              </a:rPr>
              <a:t>trends</a:t>
            </a: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7" r:id="rId1"/>
    <p:sldLayoutId id="214749351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7B2B82"/>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6: Survival</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470962612"/>
      </p:ext>
    </p:extLst>
  </p:cSld>
  <p:clrMap bg1="lt1" tx1="dk1" bg2="lt2" tx2="dk2" accent1="accent1" accent2="accent2" accent3="accent3" accent4="accent4" accent5="accent5" accent6="accent6" hlink="hlink" folHlink="folHlink"/>
  <p:sldLayoutIdLst>
    <p:sldLayoutId id="2147493535" r:id="rId1"/>
    <p:sldLayoutId id="214749353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658D1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7</a:t>
            </a:r>
            <a:r>
              <a:rPr lang="en-US" sz="1100" b="0" i="1" dirty="0">
                <a:solidFill>
                  <a:schemeClr val="bg1"/>
                </a:solidFill>
                <a:latin typeface="Arial"/>
                <a:cs typeface="Arial"/>
              </a:rPr>
              <a:t>: </a:t>
            </a:r>
            <a:r>
              <a:rPr lang="en-US" sz="1100" b="0" i="1" dirty="0" smtClean="0">
                <a:solidFill>
                  <a:schemeClr val="bg1"/>
                </a:solidFill>
                <a:latin typeface="Arial"/>
                <a:cs typeface="Arial"/>
              </a:rPr>
              <a:t>Prevalence</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95206842"/>
      </p:ext>
    </p:extLst>
  </p:cSld>
  <p:clrMap bg1="lt1" tx1="dk1" bg2="lt2" tx2="dk2" accent1="accent1" accent2="accent2" accent3="accent3" accent4="accent4" accent5="accent5" accent6="accent6" hlink="hlink" folHlink="folHlink"/>
  <p:sldLayoutIdLst>
    <p:sldLayoutId id="2147493532" r:id="rId1"/>
    <p:sldLayoutId id="214749353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EC8B00"/>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8</a:t>
            </a:r>
            <a:r>
              <a:rPr lang="en-US" sz="1100" b="0" i="1" dirty="0">
                <a:solidFill>
                  <a:schemeClr val="bg1"/>
                </a:solidFill>
                <a:latin typeface="Arial"/>
                <a:cs typeface="Arial"/>
              </a:rPr>
              <a:t>: Statistics by public health unit</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01156041"/>
      </p:ext>
    </p:extLst>
  </p:cSld>
  <p:clrMap bg1="lt1" tx1="dk1" bg2="lt2" tx2="dk2" accent1="accent1" accent2="accent2" accent3="accent3" accent4="accent4" accent5="accent5" accent6="accent6" hlink="hlink" folHlink="folHlink"/>
  <p:sldLayoutIdLst>
    <p:sldLayoutId id="2147493529" r:id="rId1"/>
    <p:sldLayoutId id="214749353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695138"/>
      </p:ext>
    </p:extLst>
  </p:cSld>
  <p:clrMap bg1="lt1" tx1="dk1" bg2="lt2" tx2="dk2" accent1="accent1" accent2="accent2" accent3="accent3" accent4="accent4" accent5="accent5" accent6="accent6" hlink="hlink" folHlink="folHlink"/>
  <p:sldLayoutIdLst>
    <p:sldLayoutId id="21474934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15361"/>
      </p:ext>
    </p:extLst>
  </p:cSld>
  <p:clrMap bg1="lt1" tx1="dk1" bg2="lt2" tx2="dk2" accent1="accent1" accent2="accent2" accent3="accent3" accent4="accent4" accent5="accent5" accent6="accent6" hlink="hlink" folHlink="folHlink"/>
  <p:sldLayoutIdLst>
    <p:sldLayoutId id="21474934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1023453"/>
      </p:ext>
    </p:extLst>
  </p:cSld>
  <p:clrMap bg1="lt1" tx1="dk1" bg2="lt2" tx2="dk2" accent1="accent1" accent2="accent2" accent3="accent3" accent4="accent4" accent5="accent5" accent6="accent6" hlink="hlink" folHlink="folHlink"/>
  <p:sldLayoutIdLst>
    <p:sldLayoutId id="21474934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3665692"/>
      </p:ext>
    </p:extLst>
  </p:cSld>
  <p:clrMap bg1="lt1" tx1="dk1" bg2="lt2" tx2="dk2" accent1="accent1" accent2="accent2" accent3="accent3" accent4="accent4" accent5="accent5" accent6="accent6" hlink="hlink" folHlink="folHlink"/>
  <p:sldLayoutIdLst>
    <p:sldLayoutId id="21474935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6882543"/>
      </p:ext>
    </p:extLst>
  </p:cSld>
  <p:clrMap bg1="lt1" tx1="dk1" bg2="lt2" tx2="dk2" accent1="accent1" accent2="accent2" accent3="accent3" accent4="accent4" accent5="accent5" accent6="accent6" hlink="hlink" folHlink="folHlink"/>
  <p:sldLayoutIdLst>
    <p:sldLayoutId id="214749352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34800397"/>
      </p:ext>
    </p:extLst>
  </p:cSld>
  <p:clrMap bg1="lt1" tx1="dk1" bg2="lt2" tx2="dk2" accent1="accent1" accent2="accent2" accent3="accent3" accent4="accent4" accent5="accent5" accent6="accent6" hlink="hlink" folHlink="folHlink"/>
  <p:sldLayoutIdLst>
    <p:sldLayoutId id="21474935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4829463"/>
      </p:ext>
    </p:extLst>
  </p:cSld>
  <p:clrMap bg1="lt1" tx1="dk1" bg2="lt2" tx2="dk2" accent1="accent1" accent2="accent2" accent3="accent3" accent4="accent4" accent5="accent5" accent6="accent6" hlink="hlink" folHlink="folHlink"/>
  <p:sldLayoutIdLst>
    <p:sldLayoutId id="214749352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C80F2D"/>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pic>
        <p:nvPicPr>
          <p:cNvPr id="4" name="Picture 3"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1: </a:t>
            </a:r>
            <a:r>
              <a:rPr lang="en-US" sz="1100" b="0" i="1" dirty="0">
                <a:solidFill>
                  <a:schemeClr val="bg1"/>
                </a:solidFill>
                <a:latin typeface="Arial"/>
                <a:cs typeface="Arial"/>
              </a:rPr>
              <a:t>Incidence</a:t>
            </a:r>
          </a:p>
        </p:txBody>
      </p:sp>
    </p:spTree>
    <p:extLst>
      <p:ext uri="{BB962C8B-B14F-4D97-AF65-F5344CB8AC3E}">
        <p14:creationId xmlns:p14="http://schemas.microsoft.com/office/powerpoint/2010/main" val="4113645948"/>
      </p:ext>
    </p:extLst>
  </p:cSld>
  <p:clrMap bg1="lt1" tx1="dk1" bg2="lt2" tx2="dk2" accent1="accent1" accent2="accent2" accent3="accent3" accent4="accent4" accent5="accent5" accent6="accent6" hlink="hlink" folHlink="folHlink"/>
  <p:sldLayoutIdLst>
    <p:sldLayoutId id="2147493492" r:id="rId1"/>
    <p:sldLayoutId id="214749350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200" y="1737785"/>
            <a:ext cx="8229600" cy="112818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600" dirty="0" smtClean="0">
                <a:solidFill>
                  <a:schemeClr val="bg1"/>
                </a:solidFill>
                <a:effectLst>
                  <a:outerShdw blurRad="38100" dist="38100" dir="2700000" algn="tl">
                    <a:srgbClr val="000000">
                      <a:alpha val="43137"/>
                    </a:srgbClr>
                  </a:outerShdw>
                </a:effectLst>
                <a:latin typeface="Arial"/>
                <a:cs typeface="Arial"/>
              </a:rPr>
              <a:t>Estimated current cancer mortality</a:t>
            </a:r>
            <a:endParaRPr lang="en-US" sz="5600" dirty="0">
              <a:solidFill>
                <a:schemeClr val="bg1"/>
              </a:solidFill>
              <a:effectLst>
                <a:outerShdw blurRad="38100" dist="38100" dir="2700000" algn="tl">
                  <a:srgbClr val="000000">
                    <a:alpha val="43137"/>
                  </a:srgbClr>
                </a:outerShdw>
              </a:effectLst>
              <a:latin typeface="Arial"/>
              <a:cs typeface="Arial"/>
            </a:endParaRPr>
          </a:p>
        </p:txBody>
      </p:sp>
      <p:sp>
        <p:nvSpPr>
          <p:cNvPr id="9" name="Text Placeholder 2"/>
          <p:cNvSpPr txBox="1">
            <a:spLocks/>
          </p:cNvSpPr>
          <p:nvPr/>
        </p:nvSpPr>
        <p:spPr>
          <a:xfrm>
            <a:off x="0" y="4459111"/>
            <a:ext cx="9144000" cy="684390"/>
          </a:xfrm>
          <a:prstGeom prst="rect">
            <a:avLst/>
          </a:prstGeom>
          <a:solidFill>
            <a:srgbClr val="5B9B98"/>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10" name="Text Placeholder 2"/>
          <p:cNvSpPr txBox="1">
            <a:spLocks/>
          </p:cNvSpPr>
          <p:nvPr/>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2: Estimated current cancer </a:t>
            </a:r>
            <a:r>
              <a:rPr lang="en-US" sz="1100" b="0" i="1" dirty="0">
                <a:solidFill>
                  <a:schemeClr val="bg1"/>
                </a:solidFill>
                <a:latin typeface="Arial"/>
                <a:cs typeface="Arial"/>
              </a:rPr>
              <a:t>m</a:t>
            </a:r>
            <a:r>
              <a:rPr lang="en-US" sz="1100" b="0" i="1" dirty="0" smtClean="0">
                <a:solidFill>
                  <a:schemeClr val="bg1"/>
                </a:solidFill>
                <a:latin typeface="Arial"/>
                <a:cs typeface="Arial"/>
              </a:rPr>
              <a:t>ortality</a:t>
            </a:r>
            <a:endParaRPr lang="en-US" sz="1100" b="0" i="1" dirty="0">
              <a:solidFill>
                <a:schemeClr val="bg1"/>
              </a:solidFill>
              <a:latin typeface="Arial"/>
              <a:cs typeface="Arial"/>
            </a:endParaRPr>
          </a:p>
        </p:txBody>
      </p:sp>
      <p:pic>
        <p:nvPicPr>
          <p:cNvPr id="11" name="Picture 10"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8" name="Round Single Corner Rectangle 7"/>
          <p:cNvSpPr/>
          <p:nvPr/>
        </p:nvSpPr>
        <p:spPr>
          <a:xfrm>
            <a:off x="0" y="1047750"/>
            <a:ext cx="1088571" cy="683683"/>
          </a:xfrm>
          <a:prstGeom prst="round1Rect">
            <a:avLst>
              <a:gd name="adj" fmla="val 16667"/>
            </a:avLst>
          </a:prstGeom>
          <a:solidFill>
            <a:srgbClr val="5B9B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2</a:t>
            </a:r>
            <a:endParaRPr lang="en-US" b="1" dirty="0">
              <a:latin typeface="Arial"/>
              <a:cs typeface="Arial"/>
            </a:endParaRPr>
          </a:p>
        </p:txBody>
      </p:sp>
    </p:spTree>
    <p:extLst>
      <p:ext uri="{BB962C8B-B14F-4D97-AF65-F5344CB8AC3E}">
        <p14:creationId xmlns:p14="http://schemas.microsoft.com/office/powerpoint/2010/main" val="313839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72219" y="98241"/>
            <a:ext cx="6906389" cy="4297680"/>
          </a:xfrm>
          <a:prstGeom prst="rect">
            <a:avLst/>
          </a:prstGeom>
        </p:spPr>
      </p:pic>
    </p:spTree>
    <p:extLst>
      <p:ext uri="{BB962C8B-B14F-4D97-AF65-F5344CB8AC3E}">
        <p14:creationId xmlns:p14="http://schemas.microsoft.com/office/powerpoint/2010/main" val="137242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19665" y="105798"/>
            <a:ext cx="6887307" cy="4297680"/>
          </a:xfrm>
          <a:prstGeom prst="rect">
            <a:avLst/>
          </a:prstGeom>
        </p:spPr>
      </p:pic>
    </p:spTree>
    <p:extLst>
      <p:ext uri="{BB962C8B-B14F-4D97-AF65-F5344CB8AC3E}">
        <p14:creationId xmlns:p14="http://schemas.microsoft.com/office/powerpoint/2010/main" val="94503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200" y="1848758"/>
            <a:ext cx="8229600" cy="1615015"/>
          </a:xfrm>
          <a:prstGeom prst="rect">
            <a:avLst/>
          </a:prstGeom>
          <a:effectLst/>
        </p:spPr>
        <p:txBody>
          <a:bodyPr vert="horz" lIns="91440" tIns="45720" rIns="91440" bIns="45720" rtlCol="0">
            <a:normAutofit fontScale="85000" lnSpcReduction="20000"/>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solidFill>
                  <a:schemeClr val="tx2">
                    <a:lumMod val="75000"/>
                  </a:schemeClr>
                </a:solidFill>
                <a:latin typeface="Arial"/>
                <a:cs typeface="Arial"/>
              </a:rPr>
              <a:t>Cancer mortality rates</a:t>
            </a:r>
            <a:br>
              <a:rPr lang="en-US" dirty="0" smtClean="0">
                <a:solidFill>
                  <a:schemeClr val="tx2">
                    <a:lumMod val="75000"/>
                  </a:schemeClr>
                </a:solidFill>
                <a:latin typeface="Arial"/>
                <a:cs typeface="Arial"/>
              </a:rPr>
            </a:br>
            <a:r>
              <a:rPr lang="en-US" dirty="0" smtClean="0">
                <a:solidFill>
                  <a:schemeClr val="tx2">
                    <a:lumMod val="75000"/>
                  </a:schemeClr>
                </a:solidFill>
                <a:latin typeface="Arial"/>
                <a:cs typeface="Arial"/>
              </a:rPr>
              <a:t>and </a:t>
            </a:r>
            <a:r>
              <a:rPr lang="en-US" dirty="0">
                <a:solidFill>
                  <a:schemeClr val="tx2">
                    <a:lumMod val="75000"/>
                  </a:schemeClr>
                </a:solidFill>
                <a:latin typeface="Arial"/>
                <a:cs typeface="Arial"/>
              </a:rPr>
              <a:t>trends</a:t>
            </a:r>
          </a:p>
        </p:txBody>
      </p:sp>
      <p:sp>
        <p:nvSpPr>
          <p:cNvPr id="8" name="Text Placeholder 2"/>
          <p:cNvSpPr txBox="1">
            <a:spLocks/>
          </p:cNvSpPr>
          <p:nvPr/>
        </p:nvSpPr>
        <p:spPr>
          <a:xfrm>
            <a:off x="0" y="4459111"/>
            <a:ext cx="9144000" cy="684390"/>
          </a:xfrm>
          <a:prstGeom prst="rect">
            <a:avLst/>
          </a:prstGeom>
          <a:solidFill>
            <a:srgbClr val="AECDC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9" name="Text Placeholder 2"/>
          <p:cNvSpPr txBox="1">
            <a:spLocks/>
          </p:cNvSpPr>
          <p:nvPr/>
        </p:nvSpPr>
        <p:spPr>
          <a:xfrm>
            <a:off x="242714" y="4560916"/>
            <a:ext cx="4524019"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5</a:t>
            </a:r>
            <a:r>
              <a:rPr lang="en-US" sz="1100" b="0" i="1" dirty="0">
                <a:solidFill>
                  <a:schemeClr val="bg1"/>
                </a:solidFill>
                <a:latin typeface="Arial"/>
                <a:cs typeface="Arial"/>
              </a:rPr>
              <a:t>: </a:t>
            </a:r>
            <a:r>
              <a:rPr lang="en-US" sz="1100" b="0" i="1" dirty="0" smtClean="0">
                <a:solidFill>
                  <a:schemeClr val="bg1"/>
                </a:solidFill>
                <a:latin typeface="Arial"/>
                <a:cs typeface="Arial"/>
              </a:rPr>
              <a:t>Cancer mortality rates and </a:t>
            </a:r>
            <a:r>
              <a:rPr lang="en-US" sz="1100" b="0" i="1" dirty="0">
                <a:solidFill>
                  <a:schemeClr val="bg1"/>
                </a:solidFill>
                <a:latin typeface="Arial"/>
                <a:cs typeface="Arial"/>
              </a:rPr>
              <a:t>trends</a:t>
            </a:r>
          </a:p>
        </p:txBody>
      </p:sp>
      <p:pic>
        <p:nvPicPr>
          <p:cNvPr id="10" name="Picture 9"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7" name="Round Single Corner Rectangle 6"/>
          <p:cNvSpPr/>
          <p:nvPr/>
        </p:nvSpPr>
        <p:spPr>
          <a:xfrm>
            <a:off x="0" y="1047750"/>
            <a:ext cx="1088571" cy="683683"/>
          </a:xfrm>
          <a:prstGeom prst="round1Rect">
            <a:avLst>
              <a:gd name="adj" fmla="val 16667"/>
            </a:avLst>
          </a:prstGeom>
          <a:solidFill>
            <a:srgbClr val="AECD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5</a:t>
            </a:r>
            <a:endParaRPr lang="en-US" b="1" dirty="0">
              <a:latin typeface="Arial"/>
              <a:cs typeface="Arial"/>
            </a:endParaRPr>
          </a:p>
        </p:txBody>
      </p:sp>
    </p:spTree>
    <p:extLst>
      <p:ext uri="{BB962C8B-B14F-4D97-AF65-F5344CB8AC3E}">
        <p14:creationId xmlns:p14="http://schemas.microsoft.com/office/powerpoint/2010/main" val="964547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4966" y="0"/>
            <a:ext cx="2968829" cy="4395474"/>
          </a:xfrm>
          <a:prstGeom prst="rect">
            <a:avLst/>
          </a:prstGeom>
        </p:spPr>
      </p:pic>
    </p:spTree>
    <p:extLst>
      <p:ext uri="{BB962C8B-B14F-4D97-AF65-F5344CB8AC3E}">
        <p14:creationId xmlns:p14="http://schemas.microsoft.com/office/powerpoint/2010/main" val="26165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24569" y="64412"/>
            <a:ext cx="4045246" cy="4338684"/>
          </a:xfrm>
          <a:prstGeom prst="rect">
            <a:avLst/>
          </a:prstGeom>
        </p:spPr>
      </p:pic>
    </p:spTree>
    <p:extLst>
      <p:ext uri="{BB962C8B-B14F-4D97-AF65-F5344CB8AC3E}">
        <p14:creationId xmlns:p14="http://schemas.microsoft.com/office/powerpoint/2010/main" val="306486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1200" y="74980"/>
            <a:ext cx="5398201" cy="4349868"/>
          </a:xfrm>
          <a:prstGeom prst="rect">
            <a:avLst/>
          </a:prstGeom>
        </p:spPr>
      </p:pic>
    </p:spTree>
    <p:extLst>
      <p:ext uri="{BB962C8B-B14F-4D97-AF65-F5344CB8AC3E}">
        <p14:creationId xmlns:p14="http://schemas.microsoft.com/office/powerpoint/2010/main" val="415055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8063" y="75570"/>
            <a:ext cx="3820235" cy="4379976"/>
          </a:xfrm>
          <a:prstGeom prst="rect">
            <a:avLst/>
          </a:prstGeom>
        </p:spPr>
      </p:pic>
    </p:spTree>
    <p:extLst>
      <p:ext uri="{BB962C8B-B14F-4D97-AF65-F5344CB8AC3E}">
        <p14:creationId xmlns:p14="http://schemas.microsoft.com/office/powerpoint/2010/main" val="254961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5287" y="105799"/>
            <a:ext cx="6014506" cy="4160520"/>
          </a:xfrm>
          <a:prstGeom prst="rect">
            <a:avLst/>
          </a:prstGeom>
        </p:spPr>
      </p:pic>
    </p:spTree>
    <p:extLst>
      <p:ext uri="{BB962C8B-B14F-4D97-AF65-F5344CB8AC3E}">
        <p14:creationId xmlns:p14="http://schemas.microsoft.com/office/powerpoint/2010/main" val="1820273890"/>
      </p:ext>
    </p:extLst>
  </p:cSld>
  <p:clrMapOvr>
    <a:masterClrMapping/>
  </p:clrMapOvr>
</p:sld>
</file>

<file path=ppt/theme/theme1.xml><?xml version="1.0" encoding="utf-8"?>
<a:theme xmlns:a="http://schemas.openxmlformats.org/drawingml/2006/main" name="Chapter 1 -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hapter 2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Chapter 3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Chapter 4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hapter 5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hapter 6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Chapter 7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Chapter 8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2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pter 3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pter 4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 5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hapter 6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hapter 7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hapter 8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hapter 1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1648</TotalTime>
  <Words>1082</Words>
  <Application>Microsoft Office PowerPoint</Application>
  <PresentationFormat>On-screen Show (16:9)</PresentationFormat>
  <Paragraphs>50</Paragraphs>
  <Slides>9</Slides>
  <Notes>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9</vt:i4>
      </vt:variant>
    </vt:vector>
  </HeadingPairs>
  <TitlesOfParts>
    <vt:vector size="27" baseType="lpstr">
      <vt:lpstr>Arial</vt:lpstr>
      <vt:lpstr>Calibri</vt:lpstr>
      <vt:lpstr>Chapter 1 - Main</vt:lpstr>
      <vt:lpstr>Chapter 2 - Main</vt:lpstr>
      <vt:lpstr>Chapter 3 - Main</vt:lpstr>
      <vt:lpstr>Chapter 4 - Main</vt:lpstr>
      <vt:lpstr>Chapter 5 - Main</vt:lpstr>
      <vt:lpstr>Chapter 6 - Main</vt:lpstr>
      <vt:lpstr>Chapter 7 - Main</vt:lpstr>
      <vt:lpstr>Chapter 8 - Main</vt:lpstr>
      <vt:lpstr>Chapter 1 - Content</vt:lpstr>
      <vt:lpstr>Chapter 2 - Content</vt:lpstr>
      <vt:lpstr>Chapter 3 - Content</vt:lpstr>
      <vt:lpstr>Chapter 4 - Content</vt:lpstr>
      <vt:lpstr>Chapter 5 - Content</vt:lpstr>
      <vt:lpstr>Chapter 6 - Content</vt:lpstr>
      <vt:lpstr>Chapter 7 - Content</vt:lpstr>
      <vt:lpstr>Chapter 8 -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El-Masri, Zeinab</cp:lastModifiedBy>
  <cp:revision>215</cp:revision>
  <dcterms:created xsi:type="dcterms:W3CDTF">2010-04-12T23:12:02Z</dcterms:created>
  <dcterms:modified xsi:type="dcterms:W3CDTF">2018-02-27T16:12:17Z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