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73" r:id="rId3"/>
    <p:sldId id="272" r:id="rId4"/>
    <p:sldId id="261" r:id="rId5"/>
    <p:sldId id="274" r:id="rId6"/>
    <p:sldId id="275" r:id="rId7"/>
    <p:sldId id="264" r:id="rId8"/>
    <p:sldId id="277" r:id="rId9"/>
    <p:sldId id="278" r:id="rId10"/>
    <p:sldId id="279" r:id="rId11"/>
    <p:sldId id="280" r:id="rId12"/>
    <p:sldId id="281" r:id="rId13"/>
    <p:sldId id="282" r:id="rId14"/>
    <p:sldId id="283" r:id="rId15"/>
    <p:sldId id="284" r:id="rId16"/>
    <p:sldId id="286" r:id="rId17"/>
    <p:sldId id="285"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que, Mohammad" initials="HM" lastIdx="5" clrIdx="0">
    <p:extLst/>
  </p:cmAuthor>
  <p:cmAuthor id="2" name="Heather Holliday" initials="HH"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6"/>
    <a:srgbClr val="CEE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008" autoAdjust="0"/>
  </p:normalViewPr>
  <p:slideViewPr>
    <p:cSldViewPr>
      <p:cViewPr>
        <p:scale>
          <a:sx n="110" d="100"/>
          <a:sy n="110" d="100"/>
        </p:scale>
        <p:origin x="2784" y="360"/>
      </p:cViewPr>
      <p:guideLst>
        <p:guide orient="horz" pos="2880"/>
        <p:guide pos="2160"/>
      </p:guideLst>
    </p:cSldViewPr>
  </p:slideViewPr>
  <p:notesTextViewPr>
    <p:cViewPr>
      <p:scale>
        <a:sx n="125" d="100"/>
        <a:sy n="125" d="100"/>
      </p:scale>
      <p:origin x="0" y="0"/>
    </p:cViewPr>
  </p:notesTextViewPr>
  <p:notesViewPr>
    <p:cSldViewPr>
      <p:cViewPr varScale="1">
        <p:scale>
          <a:sx n="113" d="100"/>
          <a:sy n="113" d="100"/>
        </p:scale>
        <p:origin x="2388"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DF189E4-4CF1-684C-A561-906B462CA40B}" type="datetimeFigureOut">
              <a:rPr lang="en-US" smtClean="0"/>
              <a:t>1/10/18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2A0B077-6BA9-C141-9747-CF772F72074E}" type="slidenum">
              <a:rPr lang="en-US" smtClean="0"/>
              <a:t>‹#›</a:t>
            </a:fld>
            <a:endParaRPr lang="en-US"/>
          </a:p>
        </p:txBody>
      </p:sp>
    </p:spTree>
    <p:extLst>
      <p:ext uri="{BB962C8B-B14F-4D97-AF65-F5344CB8AC3E}">
        <p14:creationId xmlns:p14="http://schemas.microsoft.com/office/powerpoint/2010/main" val="152867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0B077-6BA9-C141-9747-CF772F72074E}" type="slidenum">
              <a:rPr lang="en-US" smtClean="0"/>
              <a:t>1</a:t>
            </a:fld>
            <a:endParaRPr lang="en-US"/>
          </a:p>
        </p:txBody>
      </p:sp>
    </p:spTree>
    <p:extLst>
      <p:ext uri="{BB962C8B-B14F-4D97-AF65-F5344CB8AC3E}">
        <p14:creationId xmlns:p14="http://schemas.microsoft.com/office/powerpoint/2010/main" val="67593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0B077-6BA9-C141-9747-CF772F72074E}" type="slidenum">
              <a:rPr lang="en-US" smtClean="0"/>
              <a:t>8</a:t>
            </a:fld>
            <a:endParaRPr lang="en-US"/>
          </a:p>
        </p:txBody>
      </p:sp>
    </p:spTree>
    <p:extLst>
      <p:ext uri="{BB962C8B-B14F-4D97-AF65-F5344CB8AC3E}">
        <p14:creationId xmlns:p14="http://schemas.microsoft.com/office/powerpoint/2010/main" val="96337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0B077-6BA9-C141-9747-CF772F72074E}" type="slidenum">
              <a:rPr lang="en-US" smtClean="0"/>
              <a:t>11</a:t>
            </a:fld>
            <a:endParaRPr lang="en-US"/>
          </a:p>
        </p:txBody>
      </p:sp>
    </p:spTree>
    <p:extLst>
      <p:ext uri="{BB962C8B-B14F-4D97-AF65-F5344CB8AC3E}">
        <p14:creationId xmlns:p14="http://schemas.microsoft.com/office/powerpoint/2010/main" val="162007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0B077-6BA9-C141-9747-CF772F72074E}" type="slidenum">
              <a:rPr lang="en-US" smtClean="0"/>
              <a:t>13</a:t>
            </a:fld>
            <a:endParaRPr lang="en-US"/>
          </a:p>
        </p:txBody>
      </p:sp>
    </p:spTree>
    <p:extLst>
      <p:ext uri="{BB962C8B-B14F-4D97-AF65-F5344CB8AC3E}">
        <p14:creationId xmlns:p14="http://schemas.microsoft.com/office/powerpoint/2010/main" val="25087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A0B077-6BA9-C141-9747-CF772F72074E}" type="slidenum">
              <a:rPr lang="en-US" smtClean="0"/>
              <a:t>14</a:t>
            </a:fld>
            <a:endParaRPr lang="en-US"/>
          </a:p>
        </p:txBody>
      </p:sp>
    </p:spTree>
    <p:extLst>
      <p:ext uri="{BB962C8B-B14F-4D97-AF65-F5344CB8AC3E}">
        <p14:creationId xmlns:p14="http://schemas.microsoft.com/office/powerpoint/2010/main" val="288745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0B077-6BA9-C141-9747-CF772F72074E}" type="slidenum">
              <a:rPr lang="en-US" smtClean="0"/>
              <a:t>15</a:t>
            </a:fld>
            <a:endParaRPr lang="en-US"/>
          </a:p>
        </p:txBody>
      </p:sp>
    </p:spTree>
    <p:extLst>
      <p:ext uri="{BB962C8B-B14F-4D97-AF65-F5344CB8AC3E}">
        <p14:creationId xmlns:p14="http://schemas.microsoft.com/office/powerpoint/2010/main" val="136918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0B077-6BA9-C141-9747-CF772F72074E}" type="slidenum">
              <a:rPr lang="en-US" smtClean="0"/>
              <a:t>16</a:t>
            </a:fld>
            <a:endParaRPr lang="en-US"/>
          </a:p>
        </p:txBody>
      </p:sp>
    </p:spTree>
    <p:extLst>
      <p:ext uri="{BB962C8B-B14F-4D97-AF65-F5344CB8AC3E}">
        <p14:creationId xmlns:p14="http://schemas.microsoft.com/office/powerpoint/2010/main" val="36327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gure Pag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00050" y="6432550"/>
            <a:ext cx="8343900" cy="0"/>
          </a:xfrm>
          <a:custGeom>
            <a:avLst/>
            <a:gdLst/>
            <a:ahLst/>
            <a:cxnLst/>
            <a:rect l="l" t="t" r="r" b="b"/>
            <a:pathLst>
              <a:path w="8343900">
                <a:moveTo>
                  <a:pt x="8343900" y="0"/>
                </a:moveTo>
                <a:lnTo>
                  <a:pt x="0" y="0"/>
                </a:lnTo>
              </a:path>
            </a:pathLst>
          </a:custGeom>
          <a:ln w="3175">
            <a:solidFill>
              <a:srgbClr val="231F20"/>
            </a:solidFill>
          </a:ln>
        </p:spPr>
        <p:txBody>
          <a:bodyPr wrap="square" lIns="0" tIns="0" rIns="0" bIns="0" rtlCol="0"/>
          <a:lstStyle/>
          <a:p>
            <a:endParaRPr/>
          </a:p>
        </p:txBody>
      </p:sp>
      <p:sp>
        <p:nvSpPr>
          <p:cNvPr id="17" name="bk object 17"/>
          <p:cNvSpPr/>
          <p:nvPr/>
        </p:nvSpPr>
        <p:spPr>
          <a:xfrm>
            <a:off x="0" y="0"/>
            <a:ext cx="8572500" cy="1371600"/>
          </a:xfrm>
          <a:custGeom>
            <a:avLst/>
            <a:gdLst/>
            <a:ahLst/>
            <a:cxnLst/>
            <a:rect l="l" t="t" r="r" b="b"/>
            <a:pathLst>
              <a:path w="8572500" h="1371600">
                <a:moveTo>
                  <a:pt x="8572500" y="0"/>
                </a:moveTo>
                <a:lnTo>
                  <a:pt x="0" y="0"/>
                </a:lnTo>
                <a:lnTo>
                  <a:pt x="0" y="1371600"/>
                </a:lnTo>
                <a:lnTo>
                  <a:pt x="8255025" y="1371600"/>
                </a:lnTo>
                <a:lnTo>
                  <a:pt x="8438565" y="1366639"/>
                </a:lnTo>
                <a:lnTo>
                  <a:pt x="8532815" y="1331915"/>
                </a:lnTo>
                <a:lnTo>
                  <a:pt x="8567539" y="1237665"/>
                </a:lnTo>
                <a:lnTo>
                  <a:pt x="8572500" y="1054125"/>
                </a:lnTo>
                <a:lnTo>
                  <a:pt x="8572500" y="0"/>
                </a:lnTo>
                <a:close/>
              </a:path>
            </a:pathLst>
          </a:custGeom>
          <a:solidFill>
            <a:srgbClr val="CEECF5"/>
          </a:solidFill>
        </p:spPr>
        <p:txBody>
          <a:bodyPr wrap="square" lIns="0" tIns="0" rIns="0" bIns="0" rtlCol="0"/>
          <a:lstStyle/>
          <a:p>
            <a:endParaRPr/>
          </a:p>
        </p:txBody>
      </p:sp>
      <p:sp>
        <p:nvSpPr>
          <p:cNvPr id="2" name="Holder 2"/>
          <p:cNvSpPr>
            <a:spLocks noGrp="1"/>
          </p:cNvSpPr>
          <p:nvPr>
            <p:ph type="title"/>
          </p:nvPr>
        </p:nvSpPr>
        <p:spPr>
          <a:xfrm>
            <a:off x="387350" y="572310"/>
            <a:ext cx="8369300" cy="637540"/>
          </a:xfrm>
          <a:prstGeom prst="rect">
            <a:avLst/>
          </a:prstGeom>
        </p:spPr>
        <p:txBody>
          <a:bodyPr lIns="0" tIns="0" rIns="0" bIns="0"/>
          <a:lstStyle>
            <a:lvl1pPr>
              <a:defRPr sz="2100" b="0" i="0">
                <a:solidFill>
                  <a:srgbClr val="005A96"/>
                </a:solidFill>
                <a:latin typeface="Georgia"/>
                <a:cs typeface="Georgia"/>
              </a:defRPr>
            </a:lvl1pPr>
          </a:lstStyle>
          <a:p>
            <a:endParaRPr/>
          </a:p>
        </p:txBody>
      </p:sp>
      <p:sp>
        <p:nvSpPr>
          <p:cNvPr id="5" name="Holder 5"/>
          <p:cNvSpPr>
            <a:spLocks noGrp="1"/>
          </p:cNvSpPr>
          <p:nvPr>
            <p:ph type="sldNum" sz="quarter" idx="7"/>
          </p:nvPr>
        </p:nvSpPr>
        <p:spPr>
          <a:xfrm>
            <a:off x="5973584" y="6473540"/>
            <a:ext cx="3271898" cy="120760"/>
          </a:xfrm>
        </p:spPr>
        <p:txBody>
          <a:bodyPr lIns="0" tIns="0" rIns="0" bIns="0"/>
          <a:lstStyle>
            <a:lvl1pPr>
              <a:defRPr sz="1000" b="0" i="0">
                <a:solidFill>
                  <a:srgbClr val="005A96"/>
                </a:solidFill>
                <a:latin typeface="Arial"/>
                <a:cs typeface="Arial"/>
              </a:defRPr>
            </a:lvl1pPr>
          </a:lstStyle>
          <a:p>
            <a:pPr marL="12700">
              <a:spcBef>
                <a:spcPts val="5"/>
              </a:spcBef>
              <a:tabLst>
                <a:tab pos="2532380" algn="l"/>
              </a:tabLst>
            </a:pPr>
            <a:r>
              <a:rPr lang="en-US" spc="-5" dirty="0" smtClean="0"/>
              <a:t>Burden of Cancer Caused by Infections in Ontario  </a:t>
            </a:r>
            <a:fld id="{81D60167-4931-47E6-BA6A-407CBD079E47}" type="slidenum">
              <a:rPr lang="en-US" b="1" smtClean="0"/>
              <a:pPr marL="12700">
                <a:spcBef>
                  <a:spcPts val="5"/>
                </a:spcBef>
                <a:tabLst>
                  <a:tab pos="2532380" algn="l"/>
                </a:tabLst>
              </a:pPr>
              <a:t>‹#›</a:t>
            </a:fld>
            <a:endParaRPr lang="en-US" b="1" dirty="0"/>
          </a:p>
        </p:txBody>
      </p:sp>
      <p:sp>
        <p:nvSpPr>
          <p:cNvPr id="8"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87350" y="572310"/>
            <a:ext cx="8369300" cy="637540"/>
          </a:xfrm>
          <a:prstGeom prst="rect">
            <a:avLst/>
          </a:prstGeom>
        </p:spPr>
        <p:txBody>
          <a:bodyPr lIns="0" tIns="0" rIns="0" bIns="0"/>
          <a:lstStyle>
            <a:lvl1pPr>
              <a:defRPr sz="2100" b="0" i="0">
                <a:solidFill>
                  <a:srgbClr val="005A96"/>
                </a:solidFill>
                <a:latin typeface="Georgia"/>
                <a:cs typeface="Georgia"/>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00050" y="6432550"/>
            <a:ext cx="8343900" cy="0"/>
          </a:xfrm>
          <a:custGeom>
            <a:avLst/>
            <a:gdLst/>
            <a:ahLst/>
            <a:cxnLst/>
            <a:rect l="l" t="t" r="r" b="b"/>
            <a:pathLst>
              <a:path w="8343900">
                <a:moveTo>
                  <a:pt x="8343900" y="0"/>
                </a:moveTo>
                <a:lnTo>
                  <a:pt x="0" y="0"/>
                </a:lnTo>
              </a:path>
            </a:pathLst>
          </a:custGeom>
          <a:ln w="3175">
            <a:solidFill>
              <a:srgbClr val="231F20"/>
            </a:solidFill>
          </a:ln>
        </p:spPr>
        <p:txBody>
          <a:bodyPr wrap="square" lIns="0" tIns="0" rIns="0" bIns="0" rtlCol="0"/>
          <a:lstStyle/>
          <a:p>
            <a:endParaRPr/>
          </a:p>
        </p:txBody>
      </p:sp>
      <p:sp>
        <p:nvSpPr>
          <p:cNvPr id="4" name="Holder 4"/>
          <p:cNvSpPr>
            <a:spLocks noGrp="1"/>
          </p:cNvSpPr>
          <p:nvPr>
            <p:ph type="ftr" sz="quarter" idx="5"/>
          </p:nvPr>
        </p:nvSpPr>
        <p:spPr>
          <a:xfrm>
            <a:off x="387350" y="6475648"/>
            <a:ext cx="2092325" cy="153888"/>
          </a:xfrm>
          <a:prstGeom prst="rect">
            <a:avLst/>
          </a:prstGeom>
        </p:spPr>
        <p:txBody>
          <a:bodyPr wrap="square" lIns="0" tIns="0" rIns="0" bIns="0">
            <a:spAutoFit/>
          </a:bodyPr>
          <a:lstStyle>
            <a:lvl1pPr>
              <a:defRPr sz="1000" b="1" i="0">
                <a:solidFill>
                  <a:srgbClr val="005A96"/>
                </a:solidFill>
                <a:latin typeface="Georgia"/>
                <a:cs typeface="Georgia"/>
              </a:defRPr>
            </a:lvl1pPr>
          </a:lstStyle>
          <a:p>
            <a:pPr marL="12700">
              <a:lnSpc>
                <a:spcPct val="100000"/>
              </a:lnSpc>
              <a:spcBef>
                <a:spcPts val="15"/>
              </a:spcBef>
            </a:pPr>
            <a:r>
              <a:rPr lang="en-CA" spc="-5" smtClean="0"/>
              <a:t>Lorum Ipsum</a:t>
            </a:r>
            <a:endParaRPr lang="en-CA" spc="-5" dirty="0"/>
          </a:p>
        </p:txBody>
      </p:sp>
      <p:sp>
        <p:nvSpPr>
          <p:cNvPr id="6" name="Holder 6"/>
          <p:cNvSpPr>
            <a:spLocks noGrp="1"/>
          </p:cNvSpPr>
          <p:nvPr>
            <p:ph type="sldNum" sz="quarter" idx="7"/>
          </p:nvPr>
        </p:nvSpPr>
        <p:spPr>
          <a:xfrm>
            <a:off x="6356728" y="6473540"/>
            <a:ext cx="2706370" cy="167640"/>
          </a:xfrm>
          <a:prstGeom prst="rect">
            <a:avLst/>
          </a:prstGeom>
        </p:spPr>
        <p:txBody>
          <a:bodyPr wrap="square" lIns="0" tIns="0" rIns="0" bIns="0">
            <a:spAutoFit/>
          </a:bodyPr>
          <a:lstStyle>
            <a:lvl1pPr>
              <a:defRPr sz="1000" b="0" i="0">
                <a:solidFill>
                  <a:srgbClr val="005A96"/>
                </a:solidFill>
                <a:latin typeface="Arial"/>
                <a:cs typeface="Arial"/>
              </a:defRPr>
            </a:lvl1pPr>
          </a:lstStyle>
          <a:p>
            <a:pPr marL="12700">
              <a:lnSpc>
                <a:spcPct val="100000"/>
              </a:lnSpc>
              <a:spcBef>
                <a:spcPts val="5"/>
              </a:spcBef>
              <a:tabLst>
                <a:tab pos="2532380" algn="l"/>
              </a:tabLst>
            </a:pPr>
            <a:r>
              <a:rPr spc="-5" dirty="0"/>
              <a:t>Burden of </a:t>
            </a:r>
            <a:r>
              <a:rPr dirty="0"/>
              <a:t>Occupational Cancer</a:t>
            </a:r>
            <a:r>
              <a:rPr spc="65" dirty="0"/>
              <a:t> </a:t>
            </a:r>
            <a:r>
              <a:rPr dirty="0"/>
              <a:t>in</a:t>
            </a:r>
            <a:r>
              <a:rPr spc="10" dirty="0"/>
              <a:t> </a:t>
            </a:r>
            <a:r>
              <a:rPr dirty="0"/>
              <a:t>Ontario	</a:t>
            </a:r>
            <a:fld id="{81D60167-4931-47E6-BA6A-407CBD079E47}" type="slidenum">
              <a:rPr b="1" dirty="0">
                <a:latin typeface="Arial"/>
                <a:cs typeface="Arial"/>
              </a:rPr>
              <a:t>‹#›</a:t>
            </a:fld>
            <a:endParaRPr b="1"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2"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 for prevalence estimates of infectious agents</a:t>
            </a:r>
            <a:br>
              <a:rPr lang="en-US" dirty="0"/>
            </a:br>
            <a:endParaRPr lang="en-US" dirty="0"/>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10</a:t>
            </a:fld>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69" t="14445" r="5269" b="40000"/>
          <a:stretch/>
        </p:blipFill>
        <p:spPr>
          <a:xfrm>
            <a:off x="304800" y="1524000"/>
            <a:ext cx="8327046" cy="3276600"/>
          </a:xfrm>
          <a:prstGeom prst="rect">
            <a:avLst/>
          </a:prstGeom>
        </p:spPr>
      </p:pic>
      <p:sp>
        <p:nvSpPr>
          <p:cNvPr id="5" name="object 4"/>
          <p:cNvSpPr txBox="1"/>
          <p:nvPr/>
        </p:nvSpPr>
        <p:spPr>
          <a:xfrm>
            <a:off x="361950" y="5562600"/>
            <a:ext cx="7562850" cy="447558"/>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 </a:t>
            </a:r>
            <a:r>
              <a:rPr lang="en-US" sz="1100" spc="-15" dirty="0">
                <a:solidFill>
                  <a:srgbClr val="231F20"/>
                </a:solidFill>
                <a:latin typeface="Arial"/>
                <a:cs typeface="Arial"/>
              </a:rPr>
              <a:t>Reference numbers provided in the table correspond to the main reference list in this report.</a:t>
            </a:r>
          </a:p>
          <a:p>
            <a:pPr marL="12700" marR="73025">
              <a:lnSpc>
                <a:spcPts val="1100"/>
              </a:lnSpc>
              <a:spcBef>
                <a:spcPts val="120"/>
              </a:spcBef>
            </a:pPr>
            <a:r>
              <a:rPr lang="en-US" sz="1100" spc="-15" baseline="30000" dirty="0">
                <a:solidFill>
                  <a:srgbClr val="231F20"/>
                </a:solidFill>
                <a:latin typeface="Arial"/>
                <a:cs typeface="Arial"/>
              </a:rPr>
              <a:t>a</a:t>
            </a:r>
            <a:r>
              <a:rPr lang="en-US" sz="1100" spc="-15" dirty="0">
                <a:solidFill>
                  <a:srgbClr val="231F20"/>
                </a:solidFill>
                <a:latin typeface="Arial"/>
                <a:cs typeface="Arial"/>
              </a:rPr>
              <a:t> Population attributable fraction assumed to be 100% on the basis of evidence suggesting a “necessary but not sufficient” relationship between the relevant agent and cancer type.</a:t>
            </a:r>
            <a:endParaRPr sz="1100" dirty="0">
              <a:latin typeface="Arial"/>
              <a:cs typeface="Arial"/>
            </a:endParaRPr>
          </a:p>
        </p:txBody>
      </p:sp>
      <p:sp>
        <p:nvSpPr>
          <p:cNvPr id="6"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A</a:t>
            </a:r>
          </a:p>
        </p:txBody>
      </p:sp>
    </p:spTree>
    <p:extLst>
      <p:ext uri="{BB962C8B-B14F-4D97-AF65-F5344CB8AC3E}">
        <p14:creationId xmlns:p14="http://schemas.microsoft.com/office/powerpoint/2010/main" val="160878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 for prevalence estimates of infectious </a:t>
            </a:r>
            <a:r>
              <a:rPr lang="en-US" dirty="0" smtClean="0"/>
              <a:t>agents (cont’d)</a:t>
            </a:r>
            <a:endParaRPr lang="en-US" dirty="0"/>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11</a:t>
            </a:fld>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128" t="14445" r="6128" b="43333"/>
          <a:stretch/>
        </p:blipFill>
        <p:spPr>
          <a:xfrm>
            <a:off x="387350" y="1524000"/>
            <a:ext cx="8223250" cy="3057685"/>
          </a:xfrm>
          <a:prstGeom prst="rect">
            <a:avLst/>
          </a:prstGeom>
        </p:spPr>
      </p:pic>
      <p:sp>
        <p:nvSpPr>
          <p:cNvPr id="6" name="object 4"/>
          <p:cNvSpPr txBox="1"/>
          <p:nvPr/>
        </p:nvSpPr>
        <p:spPr>
          <a:xfrm>
            <a:off x="361950" y="5562600"/>
            <a:ext cx="7258050" cy="755335"/>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 </a:t>
            </a:r>
            <a:r>
              <a:rPr lang="en-US" sz="1100" spc="-15" dirty="0">
                <a:solidFill>
                  <a:srgbClr val="231F20"/>
                </a:solidFill>
                <a:latin typeface="Arial"/>
                <a:cs typeface="Arial"/>
              </a:rPr>
              <a:t>Reference numbers provided in the table correspond to the main reference list in this report.</a:t>
            </a:r>
          </a:p>
          <a:p>
            <a:pPr marL="12700" marR="73025">
              <a:lnSpc>
                <a:spcPts val="1100"/>
              </a:lnSpc>
              <a:spcBef>
                <a:spcPts val="120"/>
              </a:spcBef>
            </a:pPr>
            <a:r>
              <a:rPr lang="en-US" sz="1100" spc="-15" baseline="30000" dirty="0">
                <a:solidFill>
                  <a:srgbClr val="231F20"/>
                </a:solidFill>
                <a:latin typeface="Arial"/>
                <a:cs typeface="Arial"/>
              </a:rPr>
              <a:t>a</a:t>
            </a:r>
            <a:r>
              <a:rPr lang="en-US" sz="1100" spc="-15" dirty="0">
                <a:solidFill>
                  <a:srgbClr val="231F20"/>
                </a:solidFill>
                <a:latin typeface="Arial"/>
                <a:cs typeface="Arial"/>
              </a:rPr>
              <a:t> Population attributable fraction assumed to be 100% on the basis of evidence suggesting a “necessary but not sufficient” relationship between the relevant agent and cancer type.</a:t>
            </a:r>
          </a:p>
          <a:p>
            <a:pPr marL="12700" marR="73025">
              <a:lnSpc>
                <a:spcPts val="1100"/>
              </a:lnSpc>
              <a:spcBef>
                <a:spcPts val="120"/>
              </a:spcBef>
            </a:pPr>
            <a:r>
              <a:rPr lang="en-US" sz="1100" spc="-15" baseline="30000" dirty="0">
                <a:solidFill>
                  <a:srgbClr val="231F20"/>
                </a:solidFill>
                <a:latin typeface="Arial"/>
                <a:cs typeface="Arial"/>
              </a:rPr>
              <a:t>b</a:t>
            </a:r>
            <a:r>
              <a:rPr lang="en-US" sz="1100" spc="-15" dirty="0">
                <a:solidFill>
                  <a:srgbClr val="231F20"/>
                </a:solidFill>
                <a:latin typeface="Arial"/>
                <a:cs typeface="Arial"/>
              </a:rPr>
              <a:t> Liver cancer (hepatocellular carcinoma) prevalence value used for lower PAF estimate for the infectious agent.</a:t>
            </a:r>
          </a:p>
          <a:p>
            <a:pPr marL="12700" marR="73025">
              <a:lnSpc>
                <a:spcPts val="1100"/>
              </a:lnSpc>
              <a:spcBef>
                <a:spcPts val="120"/>
              </a:spcBef>
            </a:pPr>
            <a:r>
              <a:rPr lang="en-US" sz="1100" spc="-15" baseline="30000" dirty="0">
                <a:solidFill>
                  <a:srgbClr val="231F20"/>
                </a:solidFill>
                <a:latin typeface="Arial"/>
                <a:cs typeface="Arial"/>
              </a:rPr>
              <a:t>c</a:t>
            </a:r>
            <a:r>
              <a:rPr lang="en-US" sz="1100" spc="-15" dirty="0">
                <a:solidFill>
                  <a:srgbClr val="231F20"/>
                </a:solidFill>
                <a:latin typeface="Arial"/>
                <a:cs typeface="Arial"/>
              </a:rPr>
              <a:t> Liver cancer (hepatocellular carcinoma) prevalence value used for upper PAF estimate for the infectious agent.</a:t>
            </a:r>
          </a:p>
        </p:txBody>
      </p:sp>
      <p:sp>
        <p:nvSpPr>
          <p:cNvPr id="7"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A</a:t>
            </a:r>
          </a:p>
        </p:txBody>
      </p:sp>
    </p:spTree>
    <p:extLst>
      <p:ext uri="{BB962C8B-B14F-4D97-AF65-F5344CB8AC3E}">
        <p14:creationId xmlns:p14="http://schemas.microsoft.com/office/powerpoint/2010/main" val="389126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572310"/>
            <a:ext cx="7308850" cy="637540"/>
          </a:xfrm>
        </p:spPr>
        <p:txBody>
          <a:bodyPr/>
          <a:lstStyle/>
          <a:p>
            <a:r>
              <a:rPr lang="en-US"/>
              <a:t>Data sources for relative risk estimates of infectious agents and associated cancer </a:t>
            </a:r>
            <a:r>
              <a:rPr lang="en-US" smtClean="0"/>
              <a:t>types</a:t>
            </a:r>
            <a:endParaRPr lang="en-US"/>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12</a:t>
            </a:fld>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98" t="25555" r="5098" b="25555"/>
          <a:stretch/>
        </p:blipFill>
        <p:spPr>
          <a:xfrm>
            <a:off x="304799" y="1600200"/>
            <a:ext cx="8332505" cy="3505200"/>
          </a:xfrm>
          <a:prstGeom prst="rect">
            <a:avLst/>
          </a:prstGeom>
        </p:spPr>
      </p:pic>
      <p:sp>
        <p:nvSpPr>
          <p:cNvPr id="6" name="object 4"/>
          <p:cNvSpPr txBox="1"/>
          <p:nvPr/>
        </p:nvSpPr>
        <p:spPr>
          <a:xfrm>
            <a:off x="361950" y="5562600"/>
            <a:ext cx="7562850" cy="742511"/>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 </a:t>
            </a:r>
            <a:r>
              <a:rPr lang="en-US" sz="1100" spc="-15" dirty="0">
                <a:solidFill>
                  <a:srgbClr val="231F20"/>
                </a:solidFill>
                <a:latin typeface="Arial"/>
                <a:cs typeface="Arial"/>
              </a:rPr>
              <a:t>Reference numbers provided in the table correspond to the main reference list in this report.</a:t>
            </a:r>
          </a:p>
          <a:p>
            <a:pPr marL="12700" marR="73025">
              <a:lnSpc>
                <a:spcPts val="1100"/>
              </a:lnSpc>
              <a:spcBef>
                <a:spcPts val="120"/>
              </a:spcBef>
            </a:pPr>
            <a:r>
              <a:rPr lang="en-US" sz="1100" spc="-15" baseline="30000" dirty="0">
                <a:solidFill>
                  <a:srgbClr val="231F20"/>
                </a:solidFill>
                <a:latin typeface="Arial"/>
                <a:cs typeface="Arial"/>
              </a:rPr>
              <a:t>a</a:t>
            </a:r>
            <a:r>
              <a:rPr lang="en-US" sz="1100" spc="-15" dirty="0">
                <a:solidFill>
                  <a:srgbClr val="231F20"/>
                </a:solidFill>
                <a:latin typeface="Arial"/>
                <a:cs typeface="Arial"/>
              </a:rPr>
              <a:t> Population attributable fraction assumed to be 100% on the basis of evidence suggesting a “necessary but not sufficient” relationship between the relevant agent and cancer type.</a:t>
            </a:r>
          </a:p>
          <a:p>
            <a:pPr marL="12700" marR="73025">
              <a:lnSpc>
                <a:spcPts val="1100"/>
              </a:lnSpc>
              <a:spcBef>
                <a:spcPts val="120"/>
              </a:spcBef>
            </a:pPr>
            <a:r>
              <a:rPr lang="en-US" sz="1100" spc="-15" baseline="30000" dirty="0">
                <a:solidFill>
                  <a:srgbClr val="231F20"/>
                </a:solidFill>
                <a:latin typeface="Arial"/>
                <a:cs typeface="Arial"/>
              </a:rPr>
              <a:t>b</a:t>
            </a:r>
            <a:r>
              <a:rPr lang="en-US" sz="1100" spc="-15" dirty="0">
                <a:solidFill>
                  <a:srgbClr val="231F20"/>
                </a:solidFill>
                <a:latin typeface="Arial"/>
                <a:cs typeface="Arial"/>
              </a:rPr>
              <a:t> No relative risk (RR) estimate required for these prevalence in cases, as RR value assumed to be very large, to the point that PAF can be assumed to equal the prevalence of an infectious agent in particular cancer cases.</a:t>
            </a:r>
            <a:endParaRPr sz="1100" dirty="0">
              <a:latin typeface="Arial"/>
              <a:cs typeface="Arial"/>
            </a:endParaRPr>
          </a:p>
        </p:txBody>
      </p:sp>
      <p:sp>
        <p:nvSpPr>
          <p:cNvPr id="7"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A</a:t>
            </a:r>
          </a:p>
        </p:txBody>
      </p:sp>
    </p:spTree>
    <p:extLst>
      <p:ext uri="{BB962C8B-B14F-4D97-AF65-F5344CB8AC3E}">
        <p14:creationId xmlns:p14="http://schemas.microsoft.com/office/powerpoint/2010/main" val="221540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cancer types associated with infectious </a:t>
            </a:r>
            <a:r>
              <a:rPr lang="en-US" dirty="0" smtClean="0"/>
              <a:t>agents</a:t>
            </a:r>
            <a:endParaRPr lang="en-US" dirty="0"/>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13</a:t>
            </a:fld>
            <a:endParaRPr lang="en-US"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007" t="14444" r="21583" b="26667"/>
          <a:stretch/>
        </p:blipFill>
        <p:spPr>
          <a:xfrm>
            <a:off x="304800" y="1447800"/>
            <a:ext cx="5372226" cy="4114800"/>
          </a:xfrm>
          <a:prstGeom prst="rect">
            <a:avLst/>
          </a:prstGeom>
        </p:spPr>
      </p:pic>
      <p:sp>
        <p:nvSpPr>
          <p:cNvPr id="6" name="object 4"/>
          <p:cNvSpPr txBox="1"/>
          <p:nvPr/>
        </p:nvSpPr>
        <p:spPr>
          <a:xfrm>
            <a:off x="361950" y="5562600"/>
            <a:ext cx="7181850" cy="755335"/>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a:t>
            </a:r>
          </a:p>
          <a:p>
            <a:pPr marL="12700" marR="73025">
              <a:lnSpc>
                <a:spcPts val="1100"/>
              </a:lnSpc>
              <a:spcBef>
                <a:spcPts val="120"/>
              </a:spcBef>
            </a:pPr>
            <a:r>
              <a:rPr lang="en-US" sz="1100" spc="-15" baseline="30000" dirty="0" smtClean="0">
                <a:solidFill>
                  <a:srgbClr val="231F20"/>
                </a:solidFill>
                <a:latin typeface="Arial"/>
                <a:cs typeface="Arial"/>
              </a:rPr>
              <a:t>a</a:t>
            </a:r>
            <a:r>
              <a:rPr lang="en-US" sz="1100" spc="-15" dirty="0" smtClean="0">
                <a:solidFill>
                  <a:srgbClr val="231F20"/>
                </a:solidFill>
                <a:latin typeface="Arial"/>
                <a:cs typeface="Arial"/>
              </a:rPr>
              <a:t> </a:t>
            </a:r>
            <a:r>
              <a:rPr lang="en-US" sz="1100" spc="-15" dirty="0">
                <a:solidFill>
                  <a:srgbClr val="231F20"/>
                </a:solidFill>
                <a:latin typeface="Arial"/>
                <a:cs typeface="Arial"/>
              </a:rPr>
              <a:t>Cancer cases defined by SEER Site recode (see https://</a:t>
            </a:r>
            <a:r>
              <a:rPr lang="en-US" sz="1100" spc="-15" dirty="0" err="1">
                <a:solidFill>
                  <a:srgbClr val="231F20"/>
                </a:solidFill>
                <a:latin typeface="Arial"/>
                <a:cs typeface="Arial"/>
              </a:rPr>
              <a:t>seer.cancer.gov</a:t>
            </a:r>
            <a:r>
              <a:rPr lang="en-US" sz="1100" spc="-15" dirty="0">
                <a:solidFill>
                  <a:srgbClr val="231F20"/>
                </a:solidFill>
                <a:latin typeface="Arial"/>
                <a:cs typeface="Arial"/>
              </a:rPr>
              <a:t>/</a:t>
            </a:r>
            <a:r>
              <a:rPr lang="en-US" sz="1100" spc="-15" dirty="0" err="1">
                <a:solidFill>
                  <a:srgbClr val="231F20"/>
                </a:solidFill>
                <a:latin typeface="Arial"/>
                <a:cs typeface="Arial"/>
              </a:rPr>
              <a:t>siterecode</a:t>
            </a:r>
            <a:r>
              <a:rPr lang="en-US" sz="1100" spc="-15" dirty="0">
                <a:solidFill>
                  <a:srgbClr val="231F20"/>
                </a:solidFill>
                <a:latin typeface="Arial"/>
                <a:cs typeface="Arial"/>
              </a:rPr>
              <a:t>/icdo3_dwhoheme/</a:t>
            </a:r>
            <a:r>
              <a:rPr lang="en-US" sz="1100" spc="-15" dirty="0" err="1">
                <a:solidFill>
                  <a:srgbClr val="231F20"/>
                </a:solidFill>
                <a:latin typeface="Arial"/>
                <a:cs typeface="Arial"/>
              </a:rPr>
              <a:t>index.html</a:t>
            </a:r>
            <a:r>
              <a:rPr lang="en-US" sz="1100" spc="-15" dirty="0">
                <a:solidFill>
                  <a:srgbClr val="231F20"/>
                </a:solidFill>
                <a:latin typeface="Arial"/>
                <a:cs typeface="Arial"/>
              </a:rPr>
              <a:t>). </a:t>
            </a:r>
          </a:p>
          <a:p>
            <a:pPr marL="12700" marR="73025">
              <a:lnSpc>
                <a:spcPts val="1100"/>
              </a:lnSpc>
              <a:spcBef>
                <a:spcPts val="120"/>
              </a:spcBef>
            </a:pPr>
            <a:r>
              <a:rPr lang="en-US" sz="1100" spc="-15" baseline="30000" dirty="0">
                <a:solidFill>
                  <a:srgbClr val="231F20"/>
                </a:solidFill>
                <a:latin typeface="Arial"/>
                <a:cs typeface="Arial"/>
              </a:rPr>
              <a:t>b</a:t>
            </a:r>
            <a:r>
              <a:rPr lang="en-US" sz="1100" spc="-15" dirty="0">
                <a:solidFill>
                  <a:srgbClr val="231F20"/>
                </a:solidFill>
                <a:latin typeface="Arial"/>
                <a:cs typeface="Arial"/>
              </a:rPr>
              <a:t> Third Edition of the International Classification of Diseases for Oncology (2000). ICD-0-3 site/histology codes were based on the Surveillance, Epidemiology and End Results (SEER) site recode </a:t>
            </a:r>
            <a:r>
              <a:rPr lang="en-US" sz="1100" spc="-15" dirty="0" smtClean="0">
                <a:solidFill>
                  <a:srgbClr val="231F20"/>
                </a:solidFill>
                <a:latin typeface="Arial"/>
                <a:cs typeface="Arial"/>
              </a:rPr>
              <a:t>definition.</a:t>
            </a:r>
          </a:p>
          <a:p>
            <a:pPr marL="12700" marR="73025">
              <a:lnSpc>
                <a:spcPts val="1100"/>
              </a:lnSpc>
              <a:spcBef>
                <a:spcPts val="120"/>
              </a:spcBef>
            </a:pPr>
            <a:r>
              <a:rPr lang="en-US" sz="1100" spc="-15" dirty="0" smtClean="0">
                <a:solidFill>
                  <a:srgbClr val="231F20"/>
                </a:solidFill>
                <a:latin typeface="Arial"/>
                <a:cs typeface="Arial"/>
              </a:rPr>
              <a:t>See </a:t>
            </a:r>
            <a:r>
              <a:rPr lang="en-US" sz="1100" spc="-15" dirty="0">
                <a:solidFill>
                  <a:srgbClr val="231F20"/>
                </a:solidFill>
                <a:latin typeface="Arial"/>
                <a:cs typeface="Arial"/>
              </a:rPr>
              <a:t>http://</a:t>
            </a:r>
            <a:r>
              <a:rPr lang="en-US" sz="1100" spc="-15" dirty="0" err="1">
                <a:solidFill>
                  <a:srgbClr val="231F20"/>
                </a:solidFill>
                <a:latin typeface="Arial"/>
                <a:cs typeface="Arial"/>
              </a:rPr>
              <a:t>seer.cancer.gov</a:t>
            </a:r>
            <a:r>
              <a:rPr lang="en-US" sz="1100" spc="-15" dirty="0">
                <a:solidFill>
                  <a:srgbClr val="231F20"/>
                </a:solidFill>
                <a:latin typeface="Arial"/>
                <a:cs typeface="Arial"/>
              </a:rPr>
              <a:t>/</a:t>
            </a:r>
            <a:r>
              <a:rPr lang="en-US" sz="1100" spc="-15" dirty="0" err="1">
                <a:solidFill>
                  <a:srgbClr val="231F20"/>
                </a:solidFill>
                <a:latin typeface="Arial"/>
                <a:cs typeface="Arial"/>
              </a:rPr>
              <a:t>siterecode</a:t>
            </a:r>
            <a:r>
              <a:rPr lang="en-US" sz="1100" spc="-15" dirty="0">
                <a:solidFill>
                  <a:srgbClr val="231F20"/>
                </a:solidFill>
                <a:latin typeface="Arial"/>
                <a:cs typeface="Arial"/>
              </a:rPr>
              <a:t>/icdo3_dwhoheme/</a:t>
            </a:r>
            <a:r>
              <a:rPr lang="en-US" sz="1100" spc="-15" dirty="0" err="1">
                <a:solidFill>
                  <a:srgbClr val="231F20"/>
                </a:solidFill>
                <a:latin typeface="Arial"/>
                <a:cs typeface="Arial"/>
              </a:rPr>
              <a:t>index.html</a:t>
            </a:r>
            <a:r>
              <a:rPr lang="en-US" sz="1100" spc="-15" dirty="0">
                <a:solidFill>
                  <a:srgbClr val="231F20"/>
                </a:solidFill>
                <a:latin typeface="Arial"/>
                <a:cs typeface="Arial"/>
              </a:rPr>
              <a:t>.</a:t>
            </a:r>
          </a:p>
        </p:txBody>
      </p:sp>
      <p:sp>
        <p:nvSpPr>
          <p:cNvPr id="7"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A</a:t>
            </a:r>
          </a:p>
        </p:txBody>
      </p:sp>
    </p:spTree>
    <p:extLst>
      <p:ext uri="{BB962C8B-B14F-4D97-AF65-F5344CB8AC3E}">
        <p14:creationId xmlns:p14="http://schemas.microsoft.com/office/powerpoint/2010/main" val="8252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attributable fraction (PAF) </a:t>
            </a:r>
            <a:r>
              <a:rPr lang="en-US" dirty="0" smtClean="0"/>
              <a:t>formulas</a:t>
            </a:r>
            <a:endParaRPr lang="en-US" dirty="0"/>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14</a:t>
            </a:fld>
            <a:endParaRPr lang="en-US" b="1" dirty="0"/>
          </a:p>
        </p:txBody>
      </p:sp>
      <p:sp>
        <p:nvSpPr>
          <p:cNvPr id="5" name="object 4"/>
          <p:cNvSpPr txBox="1"/>
          <p:nvPr/>
        </p:nvSpPr>
        <p:spPr>
          <a:xfrm>
            <a:off x="361950" y="5562600"/>
            <a:ext cx="8394700" cy="152606"/>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 </a:t>
            </a:r>
            <a:r>
              <a:rPr lang="en-US" sz="1100" b="1" i="1" spc="-15" dirty="0">
                <a:solidFill>
                  <a:srgbClr val="231F20"/>
                </a:solidFill>
                <a:latin typeface="Arial"/>
                <a:cs typeface="Arial"/>
              </a:rPr>
              <a:t>p</a:t>
            </a:r>
            <a:r>
              <a:rPr lang="en-US" sz="1100" b="1" i="1" spc="-15" baseline="-25000" dirty="0">
                <a:solidFill>
                  <a:srgbClr val="231F20"/>
                </a:solidFill>
                <a:latin typeface="Arial"/>
                <a:cs typeface="Arial"/>
              </a:rPr>
              <a:t>p</a:t>
            </a:r>
            <a:r>
              <a:rPr lang="en-US" sz="1100" spc="-15" dirty="0">
                <a:solidFill>
                  <a:srgbClr val="231F20"/>
                </a:solidFill>
                <a:latin typeface="Arial"/>
                <a:cs typeface="Arial"/>
              </a:rPr>
              <a:t>=prevalence of exposure in general population; </a:t>
            </a:r>
            <a:r>
              <a:rPr lang="en-US" sz="1100" b="1" spc="-15" dirty="0">
                <a:solidFill>
                  <a:srgbClr val="231F20"/>
                </a:solidFill>
                <a:latin typeface="Arial"/>
                <a:cs typeface="Arial"/>
              </a:rPr>
              <a:t>RR</a:t>
            </a:r>
            <a:r>
              <a:rPr lang="en-US" sz="1100" spc="-15" dirty="0">
                <a:solidFill>
                  <a:srgbClr val="231F20"/>
                </a:solidFill>
                <a:latin typeface="Arial"/>
                <a:cs typeface="Arial"/>
              </a:rPr>
              <a:t>=relative risk associated with exposure; and </a:t>
            </a:r>
            <a:r>
              <a:rPr lang="en-US" sz="1100" b="1" i="1" spc="-15" dirty="0" err="1">
                <a:solidFill>
                  <a:srgbClr val="231F20"/>
                </a:solidFill>
                <a:latin typeface="Arial"/>
                <a:cs typeface="Arial"/>
              </a:rPr>
              <a:t>p</a:t>
            </a:r>
            <a:r>
              <a:rPr lang="en-US" sz="1100" b="1" i="1" spc="-15" baseline="-25000" dirty="0" err="1">
                <a:solidFill>
                  <a:srgbClr val="231F20"/>
                </a:solidFill>
                <a:latin typeface="Arial"/>
                <a:cs typeface="Arial"/>
              </a:rPr>
              <a:t>C</a:t>
            </a:r>
            <a:r>
              <a:rPr lang="en-US" sz="1100" spc="-15" dirty="0">
                <a:solidFill>
                  <a:srgbClr val="231F20"/>
                </a:solidFill>
                <a:latin typeface="Arial"/>
                <a:cs typeface="Arial"/>
              </a:rPr>
              <a:t>=prevalence in cancer cases.</a:t>
            </a:r>
            <a:endParaRPr sz="1100" dirty="0">
              <a:latin typeface="Arial"/>
              <a:cs typeface="Arial"/>
            </a:endParaRPr>
          </a:p>
        </p:txBody>
      </p:sp>
      <p:sp>
        <p:nvSpPr>
          <p:cNvPr id="6"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A</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619" t="26667" r="24158" b="38889"/>
          <a:stretch/>
        </p:blipFill>
        <p:spPr>
          <a:xfrm>
            <a:off x="361950" y="1545771"/>
            <a:ext cx="6096000" cy="3435926"/>
          </a:xfrm>
          <a:prstGeom prst="rect">
            <a:avLst/>
          </a:prstGeom>
        </p:spPr>
      </p:pic>
    </p:spTree>
    <p:extLst>
      <p:ext uri="{BB962C8B-B14F-4D97-AF65-F5344CB8AC3E}">
        <p14:creationId xmlns:p14="http://schemas.microsoft.com/office/powerpoint/2010/main" val="50423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304800"/>
            <a:ext cx="6851650" cy="905050"/>
          </a:xfrm>
        </p:spPr>
        <p:txBody>
          <a:bodyPr/>
          <a:lstStyle/>
          <a:p>
            <a:r>
              <a:rPr lang="en-US" dirty="0"/>
              <a:t>Population attributable fractions (PAF) of infectious agents and associated cancer types—formulas, inputs, results and plausible </a:t>
            </a:r>
            <a:r>
              <a:rPr lang="en-US" dirty="0" smtClean="0"/>
              <a:t>ranges</a:t>
            </a:r>
            <a:endParaRPr lang="en-US" dirty="0"/>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15</a:t>
            </a:fld>
            <a:endParaRPr lang="en-US" b="1" dirty="0"/>
          </a:p>
        </p:txBody>
      </p:sp>
      <p:sp>
        <p:nvSpPr>
          <p:cNvPr id="9"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a:t>
            </a:r>
            <a:r>
              <a:rPr lang="en-US" dirty="0" smtClean="0"/>
              <a:t>B</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69" t="7778" r="5269" b="28888"/>
          <a:stretch/>
        </p:blipFill>
        <p:spPr>
          <a:xfrm>
            <a:off x="304800" y="1447800"/>
            <a:ext cx="8482812" cy="4640484"/>
          </a:xfrm>
          <a:prstGeom prst="rect">
            <a:avLst/>
          </a:prstGeom>
        </p:spPr>
      </p:pic>
    </p:spTree>
    <p:extLst>
      <p:ext uri="{BB962C8B-B14F-4D97-AF65-F5344CB8AC3E}">
        <p14:creationId xmlns:p14="http://schemas.microsoft.com/office/powerpoint/2010/main" val="365748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16</a:t>
            </a:fld>
            <a:endParaRPr lang="en-US" b="1" dirty="0"/>
          </a:p>
        </p:txBody>
      </p:sp>
      <p:sp>
        <p:nvSpPr>
          <p:cNvPr id="4" name="Text Placeholder 3"/>
          <p:cNvSpPr>
            <a:spLocks noGrp="1"/>
          </p:cNvSpPr>
          <p:nvPr>
            <p:ph type="body" sz="quarter" idx="10"/>
          </p:nvPr>
        </p:nvSpPr>
        <p:spPr/>
        <p:txBody>
          <a:bodyPr/>
          <a:lstStyle/>
          <a:p>
            <a:pPr lvl="0"/>
            <a:r>
              <a:rPr lang="en-US" dirty="0"/>
              <a:t>Appendix B</a:t>
            </a:r>
          </a:p>
        </p:txBody>
      </p:sp>
      <p:sp>
        <p:nvSpPr>
          <p:cNvPr id="5" name="object 4"/>
          <p:cNvSpPr txBox="1"/>
          <p:nvPr/>
        </p:nvSpPr>
        <p:spPr>
          <a:xfrm>
            <a:off x="361950" y="1676400"/>
            <a:ext cx="8324850" cy="3538148"/>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a:t>
            </a:r>
          </a:p>
          <a:p>
            <a:pPr marL="12700" marR="73025">
              <a:lnSpc>
                <a:spcPts val="1100"/>
              </a:lnSpc>
              <a:spcBef>
                <a:spcPts val="120"/>
              </a:spcBef>
            </a:pPr>
            <a:r>
              <a:rPr lang="en-US" sz="1100" spc="-15" dirty="0">
                <a:solidFill>
                  <a:srgbClr val="231F20"/>
                </a:solidFill>
                <a:latin typeface="Arial"/>
                <a:cs typeface="Arial"/>
              </a:rPr>
              <a:t>p</a:t>
            </a:r>
            <a:r>
              <a:rPr lang="en-US" sz="1100" spc="-15" baseline="-25000" dirty="0">
                <a:solidFill>
                  <a:srgbClr val="231F20"/>
                </a:solidFill>
                <a:latin typeface="Arial"/>
                <a:cs typeface="Arial"/>
              </a:rPr>
              <a:t>c</a:t>
            </a:r>
            <a:r>
              <a:rPr lang="en-US" sz="1100" spc="-15" dirty="0">
                <a:solidFill>
                  <a:srgbClr val="231F20"/>
                </a:solidFill>
                <a:latin typeface="Arial"/>
                <a:cs typeface="Arial"/>
              </a:rPr>
              <a:t>=prevalence in cancer cases; p</a:t>
            </a:r>
            <a:r>
              <a:rPr lang="en-US" sz="1100" spc="-15" baseline="-25000" dirty="0">
                <a:solidFill>
                  <a:srgbClr val="231F20"/>
                </a:solidFill>
                <a:latin typeface="Arial"/>
                <a:cs typeface="Arial"/>
              </a:rPr>
              <a:t>p</a:t>
            </a:r>
            <a:r>
              <a:rPr lang="en-US" sz="1100" spc="-15" dirty="0">
                <a:solidFill>
                  <a:srgbClr val="231F20"/>
                </a:solidFill>
                <a:latin typeface="Arial"/>
                <a:cs typeface="Arial"/>
              </a:rPr>
              <a:t>=prevalence of exposure in general population; and RR=relative risk associated with exposure.</a:t>
            </a:r>
          </a:p>
          <a:p>
            <a:pPr marL="12700" marR="73025">
              <a:lnSpc>
                <a:spcPts val="1100"/>
              </a:lnSpc>
              <a:spcBef>
                <a:spcPts val="120"/>
              </a:spcBef>
            </a:pPr>
            <a:r>
              <a:rPr lang="en-US" sz="1100" spc="-15" baseline="30000" dirty="0">
                <a:solidFill>
                  <a:srgbClr val="231F20"/>
                </a:solidFill>
                <a:latin typeface="Arial"/>
                <a:cs typeface="Arial"/>
              </a:rPr>
              <a:t>a</a:t>
            </a:r>
            <a:r>
              <a:rPr lang="en-US" sz="1100" spc="-15" dirty="0">
                <a:solidFill>
                  <a:srgbClr val="231F20"/>
                </a:solidFill>
                <a:latin typeface="Arial"/>
                <a:cs typeface="Arial"/>
              </a:rPr>
              <a:t> Causal association between infectious agent and associated cancer.</a:t>
            </a:r>
          </a:p>
          <a:p>
            <a:pPr marL="12700" marR="73025">
              <a:lnSpc>
                <a:spcPts val="1100"/>
              </a:lnSpc>
              <a:spcBef>
                <a:spcPts val="120"/>
              </a:spcBef>
            </a:pPr>
            <a:r>
              <a:rPr lang="en-US" sz="1100" spc="-15" baseline="30000" dirty="0">
                <a:solidFill>
                  <a:srgbClr val="231F20"/>
                </a:solidFill>
                <a:latin typeface="Arial"/>
                <a:cs typeface="Arial"/>
              </a:rPr>
              <a:t>b</a:t>
            </a:r>
            <a:r>
              <a:rPr lang="en-US" sz="1100" spc="-15" dirty="0">
                <a:solidFill>
                  <a:srgbClr val="231F20"/>
                </a:solidFill>
                <a:latin typeface="Arial"/>
                <a:cs typeface="Arial"/>
              </a:rPr>
              <a:t> Prevalence estimate obtained from Nichols et al., 2013.</a:t>
            </a:r>
            <a:r>
              <a:rPr lang="en-US" sz="1100" spc="-15" baseline="30000" dirty="0">
                <a:solidFill>
                  <a:srgbClr val="231F20"/>
                </a:solidFill>
                <a:latin typeface="Arial"/>
                <a:cs typeface="Arial"/>
              </a:rPr>
              <a:t>171</a:t>
            </a:r>
          </a:p>
          <a:p>
            <a:pPr marL="12700" marR="73025">
              <a:lnSpc>
                <a:spcPts val="1100"/>
              </a:lnSpc>
              <a:spcBef>
                <a:spcPts val="120"/>
              </a:spcBef>
            </a:pPr>
            <a:r>
              <a:rPr lang="en-US" sz="1100" spc="-15" baseline="30000" dirty="0">
                <a:solidFill>
                  <a:srgbClr val="231F20"/>
                </a:solidFill>
                <a:latin typeface="Arial"/>
                <a:cs typeface="Arial"/>
              </a:rPr>
              <a:t>c</a:t>
            </a:r>
            <a:r>
              <a:rPr lang="en-US" sz="1100" spc="-15" dirty="0">
                <a:solidFill>
                  <a:srgbClr val="231F20"/>
                </a:solidFill>
                <a:latin typeface="Arial"/>
                <a:cs typeface="Arial"/>
              </a:rPr>
              <a:t> Prevalence estimate obtained from </a:t>
            </a:r>
            <a:r>
              <a:rPr lang="en-US" sz="1100" spc="-15" dirty="0" err="1">
                <a:solidFill>
                  <a:srgbClr val="231F20"/>
                </a:solidFill>
                <a:latin typeface="Arial"/>
                <a:cs typeface="Arial"/>
              </a:rPr>
              <a:t>Ouhoummane</a:t>
            </a:r>
            <a:r>
              <a:rPr lang="en-US" sz="1100" spc="-15" dirty="0">
                <a:solidFill>
                  <a:srgbClr val="231F20"/>
                </a:solidFill>
                <a:latin typeface="Arial"/>
                <a:cs typeface="Arial"/>
              </a:rPr>
              <a:t> et al., 2013.</a:t>
            </a:r>
            <a:r>
              <a:rPr lang="en-US" sz="1100" spc="-15" baseline="30000" dirty="0">
                <a:solidFill>
                  <a:srgbClr val="231F20"/>
                </a:solidFill>
                <a:latin typeface="Arial"/>
                <a:cs typeface="Arial"/>
              </a:rPr>
              <a:t>172</a:t>
            </a:r>
          </a:p>
          <a:p>
            <a:pPr marL="12700" marR="73025">
              <a:lnSpc>
                <a:spcPts val="1100"/>
              </a:lnSpc>
              <a:spcBef>
                <a:spcPts val="120"/>
              </a:spcBef>
            </a:pPr>
            <a:r>
              <a:rPr lang="en-US" sz="1100" spc="-15" baseline="30000" dirty="0">
                <a:solidFill>
                  <a:srgbClr val="231F20"/>
                </a:solidFill>
                <a:latin typeface="Arial"/>
                <a:cs typeface="Arial"/>
              </a:rPr>
              <a:t>d</a:t>
            </a:r>
            <a:r>
              <a:rPr lang="en-US" sz="1100" spc="-15" dirty="0">
                <a:solidFill>
                  <a:srgbClr val="231F20"/>
                </a:solidFill>
                <a:latin typeface="Arial"/>
                <a:cs typeface="Arial"/>
              </a:rPr>
              <a:t> Prevalence estimate obtained from de </a:t>
            </a:r>
            <a:r>
              <a:rPr lang="en-US" sz="1100" spc="-15" dirty="0" err="1">
                <a:solidFill>
                  <a:srgbClr val="231F20"/>
                </a:solidFill>
                <a:latin typeface="Arial"/>
                <a:cs typeface="Arial"/>
              </a:rPr>
              <a:t>Sanjosé</a:t>
            </a:r>
            <a:r>
              <a:rPr lang="en-US" sz="1100" spc="-15" dirty="0">
                <a:solidFill>
                  <a:srgbClr val="231F20"/>
                </a:solidFill>
                <a:latin typeface="Arial"/>
                <a:cs typeface="Arial"/>
              </a:rPr>
              <a:t> et al., 2013.</a:t>
            </a:r>
            <a:r>
              <a:rPr lang="en-US" sz="1100" spc="-15" baseline="30000" dirty="0">
                <a:solidFill>
                  <a:srgbClr val="231F20"/>
                </a:solidFill>
                <a:latin typeface="Arial"/>
                <a:cs typeface="Arial"/>
              </a:rPr>
              <a:t>173</a:t>
            </a:r>
          </a:p>
          <a:p>
            <a:pPr marL="12700" marR="73025">
              <a:lnSpc>
                <a:spcPts val="1100"/>
              </a:lnSpc>
              <a:spcBef>
                <a:spcPts val="120"/>
              </a:spcBef>
            </a:pPr>
            <a:r>
              <a:rPr lang="en-US" sz="1100" spc="-15" baseline="30000" dirty="0">
                <a:solidFill>
                  <a:srgbClr val="231F20"/>
                </a:solidFill>
                <a:latin typeface="Arial"/>
                <a:cs typeface="Arial"/>
              </a:rPr>
              <a:t>e</a:t>
            </a:r>
            <a:r>
              <a:rPr lang="en-US" sz="1100" spc="-15" dirty="0">
                <a:solidFill>
                  <a:srgbClr val="231F20"/>
                </a:solidFill>
                <a:latin typeface="Arial"/>
                <a:cs typeface="Arial"/>
              </a:rPr>
              <a:t> Prevalence estimate obtained from de </a:t>
            </a:r>
            <a:r>
              <a:rPr lang="en-US" sz="1100" spc="-15" dirty="0" err="1">
                <a:solidFill>
                  <a:srgbClr val="231F20"/>
                </a:solidFill>
                <a:latin typeface="Arial"/>
                <a:cs typeface="Arial"/>
              </a:rPr>
              <a:t>Vuyst</a:t>
            </a:r>
            <a:r>
              <a:rPr lang="en-US" sz="1100" spc="-15" dirty="0">
                <a:solidFill>
                  <a:srgbClr val="231F20"/>
                </a:solidFill>
                <a:latin typeface="Arial"/>
                <a:cs typeface="Arial"/>
              </a:rPr>
              <a:t> et al., 2009.</a:t>
            </a:r>
            <a:r>
              <a:rPr lang="en-US" sz="1100" spc="-15" baseline="30000" dirty="0">
                <a:solidFill>
                  <a:srgbClr val="231F20"/>
                </a:solidFill>
                <a:latin typeface="Arial"/>
                <a:cs typeface="Arial"/>
              </a:rPr>
              <a:t>174</a:t>
            </a:r>
          </a:p>
          <a:p>
            <a:pPr marL="12700" marR="73025">
              <a:lnSpc>
                <a:spcPts val="1100"/>
              </a:lnSpc>
              <a:spcBef>
                <a:spcPts val="120"/>
              </a:spcBef>
            </a:pPr>
            <a:r>
              <a:rPr lang="en-US" sz="1100" spc="-15" baseline="30000" dirty="0">
                <a:solidFill>
                  <a:srgbClr val="231F20"/>
                </a:solidFill>
                <a:latin typeface="Arial"/>
                <a:cs typeface="Arial"/>
              </a:rPr>
              <a:t>f</a:t>
            </a:r>
            <a:r>
              <a:rPr lang="en-US" sz="1100" spc="-15" dirty="0">
                <a:solidFill>
                  <a:srgbClr val="231F20"/>
                </a:solidFill>
                <a:latin typeface="Arial"/>
                <a:cs typeface="Arial"/>
              </a:rPr>
              <a:t> Prevalence estimate obtained from Bethune et al., 2012.</a:t>
            </a:r>
            <a:r>
              <a:rPr lang="en-US" sz="1100" spc="-15" baseline="30000" dirty="0">
                <a:solidFill>
                  <a:srgbClr val="231F20"/>
                </a:solidFill>
                <a:latin typeface="Arial"/>
                <a:cs typeface="Arial"/>
              </a:rPr>
              <a:t>175</a:t>
            </a:r>
          </a:p>
          <a:p>
            <a:pPr marL="12700" marR="73025">
              <a:lnSpc>
                <a:spcPts val="1100"/>
              </a:lnSpc>
              <a:spcBef>
                <a:spcPts val="120"/>
              </a:spcBef>
            </a:pPr>
            <a:r>
              <a:rPr lang="en-US" sz="1100" spc="-15" baseline="30000" dirty="0">
                <a:solidFill>
                  <a:srgbClr val="231F20"/>
                </a:solidFill>
                <a:latin typeface="Arial"/>
                <a:cs typeface="Arial"/>
              </a:rPr>
              <a:t>g</a:t>
            </a:r>
            <a:r>
              <a:rPr lang="en-US" sz="1100" spc="-15" dirty="0">
                <a:solidFill>
                  <a:srgbClr val="231F20"/>
                </a:solidFill>
                <a:latin typeface="Arial"/>
                <a:cs typeface="Arial"/>
              </a:rPr>
              <a:t> Prevalence and relative risk values obtained from Plummer et al., 2016.</a:t>
            </a:r>
            <a:r>
              <a:rPr lang="en-US" sz="1100" spc="-15" baseline="30000" dirty="0">
                <a:solidFill>
                  <a:srgbClr val="231F20"/>
                </a:solidFill>
                <a:latin typeface="Arial"/>
                <a:cs typeface="Arial"/>
              </a:rPr>
              <a:t>9</a:t>
            </a:r>
          </a:p>
          <a:p>
            <a:pPr marL="12700" marR="73025">
              <a:lnSpc>
                <a:spcPts val="1100"/>
              </a:lnSpc>
              <a:spcBef>
                <a:spcPts val="120"/>
              </a:spcBef>
            </a:pPr>
            <a:r>
              <a:rPr lang="en-US" sz="1100" spc="-15" baseline="30000" dirty="0">
                <a:solidFill>
                  <a:srgbClr val="231F20"/>
                </a:solidFill>
                <a:latin typeface="Arial"/>
                <a:cs typeface="Arial"/>
              </a:rPr>
              <a:t>h</a:t>
            </a:r>
            <a:r>
              <a:rPr lang="en-US" sz="1100" spc="-15" dirty="0">
                <a:solidFill>
                  <a:srgbClr val="231F20"/>
                </a:solidFill>
                <a:latin typeface="Arial"/>
                <a:cs typeface="Arial"/>
              </a:rPr>
              <a:t> Prevalence estimate obtained from </a:t>
            </a:r>
            <a:r>
              <a:rPr lang="en-US" sz="1100" spc="-15" dirty="0" err="1">
                <a:solidFill>
                  <a:srgbClr val="231F20"/>
                </a:solidFill>
                <a:latin typeface="Arial"/>
                <a:cs typeface="Arial"/>
              </a:rPr>
              <a:t>Naja</a:t>
            </a:r>
            <a:r>
              <a:rPr lang="en-US" sz="1100" spc="-15" dirty="0">
                <a:solidFill>
                  <a:srgbClr val="231F20"/>
                </a:solidFill>
                <a:latin typeface="Arial"/>
                <a:cs typeface="Arial"/>
              </a:rPr>
              <a:t> et al., 2007.</a:t>
            </a:r>
            <a:r>
              <a:rPr lang="en-US" sz="1100" spc="-15" baseline="30000" dirty="0">
                <a:solidFill>
                  <a:srgbClr val="231F20"/>
                </a:solidFill>
                <a:latin typeface="Arial"/>
                <a:cs typeface="Arial"/>
              </a:rPr>
              <a:t>54</a:t>
            </a:r>
          </a:p>
          <a:p>
            <a:pPr marL="12700" marR="73025">
              <a:lnSpc>
                <a:spcPts val="1100"/>
              </a:lnSpc>
              <a:spcBef>
                <a:spcPts val="120"/>
              </a:spcBef>
            </a:pPr>
            <a:r>
              <a:rPr lang="en-US" sz="1100" spc="-15" baseline="30000" dirty="0" err="1">
                <a:solidFill>
                  <a:srgbClr val="231F20"/>
                </a:solidFill>
                <a:latin typeface="Arial"/>
                <a:cs typeface="Arial"/>
              </a:rPr>
              <a:t>i</a:t>
            </a:r>
            <a:r>
              <a:rPr lang="en-US" sz="1100" spc="-15" dirty="0">
                <a:solidFill>
                  <a:srgbClr val="231F20"/>
                </a:solidFill>
                <a:latin typeface="Arial"/>
                <a:cs typeface="Arial"/>
              </a:rPr>
              <a:t> Prevalence estimates obtained from </a:t>
            </a:r>
            <a:r>
              <a:rPr lang="en-US" sz="1100" spc="-15" dirty="0" err="1">
                <a:solidFill>
                  <a:srgbClr val="231F20"/>
                </a:solidFill>
                <a:latin typeface="Arial"/>
                <a:cs typeface="Arial"/>
              </a:rPr>
              <a:t>Rotermann</a:t>
            </a:r>
            <a:r>
              <a:rPr lang="en-US" sz="1100" spc="-15" dirty="0">
                <a:solidFill>
                  <a:srgbClr val="231F20"/>
                </a:solidFill>
                <a:latin typeface="Arial"/>
                <a:cs typeface="Arial"/>
              </a:rPr>
              <a:t> et al., 2013.</a:t>
            </a:r>
            <a:r>
              <a:rPr lang="en-US" sz="1100" spc="-15" baseline="30000" dirty="0">
                <a:solidFill>
                  <a:srgbClr val="231F20"/>
                </a:solidFill>
                <a:latin typeface="Arial"/>
                <a:cs typeface="Arial"/>
              </a:rPr>
              <a:t>79</a:t>
            </a:r>
          </a:p>
          <a:p>
            <a:pPr marL="12700" marR="73025">
              <a:lnSpc>
                <a:spcPts val="1100"/>
              </a:lnSpc>
              <a:spcBef>
                <a:spcPts val="120"/>
              </a:spcBef>
            </a:pPr>
            <a:r>
              <a:rPr lang="en-US" sz="1100" spc="-15" baseline="30000" dirty="0">
                <a:solidFill>
                  <a:srgbClr val="231F20"/>
                </a:solidFill>
                <a:latin typeface="Arial"/>
                <a:cs typeface="Arial"/>
              </a:rPr>
              <a:t>j</a:t>
            </a:r>
            <a:r>
              <a:rPr lang="en-US" sz="1100" spc="-15" dirty="0">
                <a:solidFill>
                  <a:srgbClr val="231F20"/>
                </a:solidFill>
                <a:latin typeface="Arial"/>
                <a:cs typeface="Arial"/>
              </a:rPr>
              <a:t> Prevalence estimates provided by Dr. Morris Sherman (personal communication, Feb. 2, 2017).</a:t>
            </a:r>
          </a:p>
          <a:p>
            <a:pPr marL="12700" marR="73025">
              <a:lnSpc>
                <a:spcPts val="1100"/>
              </a:lnSpc>
              <a:spcBef>
                <a:spcPts val="120"/>
              </a:spcBef>
            </a:pPr>
            <a:r>
              <a:rPr lang="en-US" sz="1100" spc="-15" baseline="30000" dirty="0">
                <a:solidFill>
                  <a:srgbClr val="231F20"/>
                </a:solidFill>
                <a:latin typeface="Arial"/>
                <a:cs typeface="Arial"/>
              </a:rPr>
              <a:t>k</a:t>
            </a:r>
            <a:r>
              <a:rPr lang="en-US" sz="1100" spc="-15" dirty="0">
                <a:solidFill>
                  <a:srgbClr val="231F20"/>
                </a:solidFill>
                <a:latin typeface="Arial"/>
                <a:cs typeface="Arial"/>
              </a:rPr>
              <a:t> Prevalence and relative risk values obtained from de San Jose et al., 2008.</a:t>
            </a:r>
            <a:r>
              <a:rPr lang="en-US" sz="1100" spc="-15" baseline="30000" dirty="0">
                <a:solidFill>
                  <a:srgbClr val="231F20"/>
                </a:solidFill>
                <a:latin typeface="Arial"/>
                <a:cs typeface="Arial"/>
              </a:rPr>
              <a:t>69</a:t>
            </a:r>
          </a:p>
          <a:p>
            <a:pPr marL="12700" marR="73025">
              <a:lnSpc>
                <a:spcPts val="1100"/>
              </a:lnSpc>
              <a:spcBef>
                <a:spcPts val="120"/>
              </a:spcBef>
            </a:pPr>
            <a:r>
              <a:rPr lang="en-US" sz="1100" spc="-15" baseline="30000" dirty="0">
                <a:solidFill>
                  <a:srgbClr val="231F20"/>
                </a:solidFill>
                <a:latin typeface="Arial"/>
                <a:cs typeface="Arial"/>
              </a:rPr>
              <a:t>l</a:t>
            </a:r>
            <a:r>
              <a:rPr lang="en-US" sz="1100" spc="-15" dirty="0">
                <a:solidFill>
                  <a:srgbClr val="231F20"/>
                </a:solidFill>
                <a:latin typeface="Arial"/>
                <a:cs typeface="Arial"/>
              </a:rPr>
              <a:t> Prevalence estimate obtained from Lee et al., 2014.</a:t>
            </a:r>
            <a:r>
              <a:rPr lang="en-US" sz="1100" spc="-15" baseline="30000" dirty="0">
                <a:solidFill>
                  <a:srgbClr val="231F20"/>
                </a:solidFill>
                <a:latin typeface="Arial"/>
                <a:cs typeface="Arial"/>
              </a:rPr>
              <a:t>176</a:t>
            </a:r>
          </a:p>
          <a:p>
            <a:pPr marL="12700" marR="73025">
              <a:lnSpc>
                <a:spcPts val="1100"/>
              </a:lnSpc>
              <a:spcBef>
                <a:spcPts val="120"/>
              </a:spcBef>
            </a:pPr>
            <a:r>
              <a:rPr lang="en-US" sz="1100" spc="-15" baseline="30000" dirty="0">
                <a:solidFill>
                  <a:srgbClr val="231F20"/>
                </a:solidFill>
                <a:latin typeface="Arial"/>
                <a:cs typeface="Arial"/>
              </a:rPr>
              <a:t>m</a:t>
            </a:r>
            <a:r>
              <a:rPr lang="en-US" sz="1100" spc="-15" dirty="0">
                <a:solidFill>
                  <a:srgbClr val="231F20"/>
                </a:solidFill>
                <a:latin typeface="Arial"/>
                <a:cs typeface="Arial"/>
              </a:rPr>
              <a:t> Prevalence estimate obtained from IARC, 2012.</a:t>
            </a:r>
            <a:r>
              <a:rPr lang="en-US" sz="1100" spc="-15" baseline="30000" dirty="0">
                <a:solidFill>
                  <a:srgbClr val="231F20"/>
                </a:solidFill>
                <a:latin typeface="Arial"/>
                <a:cs typeface="Arial"/>
              </a:rPr>
              <a:t>1</a:t>
            </a:r>
          </a:p>
          <a:p>
            <a:pPr marL="12700" marR="73025">
              <a:lnSpc>
                <a:spcPts val="1100"/>
              </a:lnSpc>
              <a:spcBef>
                <a:spcPts val="120"/>
              </a:spcBef>
            </a:pPr>
            <a:r>
              <a:rPr lang="en-US" sz="1100" spc="-15" baseline="30000" dirty="0">
                <a:solidFill>
                  <a:srgbClr val="231F20"/>
                </a:solidFill>
                <a:latin typeface="Arial"/>
                <a:cs typeface="Arial"/>
              </a:rPr>
              <a:t>n</a:t>
            </a:r>
            <a:r>
              <a:rPr lang="en-US" sz="1100" spc="-15" dirty="0">
                <a:solidFill>
                  <a:srgbClr val="231F20"/>
                </a:solidFill>
                <a:latin typeface="Arial"/>
                <a:cs typeface="Arial"/>
              </a:rPr>
              <a:t> Relative risk values obtained from Plummer et al., 2015.</a:t>
            </a:r>
            <a:r>
              <a:rPr lang="en-US" sz="1100" spc="-15" baseline="30000" dirty="0">
                <a:solidFill>
                  <a:srgbClr val="231F20"/>
                </a:solidFill>
                <a:latin typeface="Arial"/>
                <a:cs typeface="Arial"/>
              </a:rPr>
              <a:t>46</a:t>
            </a:r>
          </a:p>
          <a:p>
            <a:pPr marL="12700" marR="73025">
              <a:lnSpc>
                <a:spcPts val="1100"/>
              </a:lnSpc>
              <a:spcBef>
                <a:spcPts val="120"/>
              </a:spcBef>
            </a:pPr>
            <a:r>
              <a:rPr lang="en-US" sz="1100" spc="-15" baseline="30000" dirty="0">
                <a:solidFill>
                  <a:srgbClr val="231F20"/>
                </a:solidFill>
                <a:latin typeface="Arial"/>
                <a:cs typeface="Arial"/>
              </a:rPr>
              <a:t>o</a:t>
            </a:r>
            <a:r>
              <a:rPr lang="en-US" sz="1100" spc="-15" dirty="0">
                <a:solidFill>
                  <a:srgbClr val="231F20"/>
                </a:solidFill>
                <a:latin typeface="Arial"/>
                <a:cs typeface="Arial"/>
              </a:rPr>
              <a:t> Relative risk values obtained from Cho et al., 2011.</a:t>
            </a:r>
            <a:r>
              <a:rPr lang="en-US" sz="1100" spc="-15" baseline="30000" dirty="0">
                <a:solidFill>
                  <a:srgbClr val="231F20"/>
                </a:solidFill>
                <a:latin typeface="Arial"/>
                <a:cs typeface="Arial"/>
              </a:rPr>
              <a:t>68</a:t>
            </a:r>
          </a:p>
          <a:p>
            <a:pPr marL="12700" marR="73025">
              <a:lnSpc>
                <a:spcPts val="1100"/>
              </a:lnSpc>
              <a:spcBef>
                <a:spcPts val="120"/>
              </a:spcBef>
            </a:pPr>
            <a:r>
              <a:rPr lang="en-US" sz="1100" spc="-15" baseline="30000" dirty="0">
                <a:solidFill>
                  <a:srgbClr val="231F20"/>
                </a:solidFill>
                <a:latin typeface="Arial"/>
                <a:cs typeface="Arial"/>
              </a:rPr>
              <a:t>p</a:t>
            </a:r>
            <a:r>
              <a:rPr lang="en-US" sz="1100" spc="-15" dirty="0">
                <a:solidFill>
                  <a:srgbClr val="231F20"/>
                </a:solidFill>
                <a:latin typeface="Arial"/>
                <a:cs typeface="Arial"/>
              </a:rPr>
              <a:t> PAF estimate based on the average of PAF results from: (1) Levin’s formula; and (2) Alternate formula 1.</a:t>
            </a:r>
          </a:p>
          <a:p>
            <a:pPr marL="12700" marR="73025">
              <a:lnSpc>
                <a:spcPts val="1100"/>
              </a:lnSpc>
              <a:spcBef>
                <a:spcPts val="120"/>
              </a:spcBef>
            </a:pPr>
            <a:r>
              <a:rPr lang="en-US" sz="1100" spc="-15" baseline="30000" dirty="0">
                <a:solidFill>
                  <a:srgbClr val="231F20"/>
                </a:solidFill>
                <a:latin typeface="Arial"/>
                <a:cs typeface="Arial"/>
              </a:rPr>
              <a:t>q</a:t>
            </a:r>
            <a:r>
              <a:rPr lang="en-US" sz="1100" spc="-15" dirty="0">
                <a:solidFill>
                  <a:srgbClr val="231F20"/>
                </a:solidFill>
                <a:latin typeface="Arial"/>
                <a:cs typeface="Arial"/>
              </a:rPr>
              <a:t> Upper and lower PAF plausible ranges calculated using ±10 percent of prevalence and of relative risk, respectively.</a:t>
            </a:r>
          </a:p>
          <a:p>
            <a:pPr marL="12700" marR="73025">
              <a:lnSpc>
                <a:spcPts val="1100"/>
              </a:lnSpc>
              <a:spcBef>
                <a:spcPts val="120"/>
              </a:spcBef>
            </a:pPr>
            <a:r>
              <a:rPr lang="en-US" sz="1100" spc="-15" baseline="30000" dirty="0">
                <a:solidFill>
                  <a:srgbClr val="231F20"/>
                </a:solidFill>
                <a:latin typeface="Arial"/>
                <a:cs typeface="Arial"/>
              </a:rPr>
              <a:t>r</a:t>
            </a:r>
            <a:r>
              <a:rPr lang="en-US" sz="1100" spc="-15" dirty="0">
                <a:solidFill>
                  <a:srgbClr val="231F20"/>
                </a:solidFill>
                <a:latin typeface="Arial"/>
                <a:cs typeface="Arial"/>
              </a:rPr>
              <a:t> Lower plausible range calculated using relative risk (5.9) from De Martel et al., 2012</a:t>
            </a:r>
            <a:r>
              <a:rPr lang="en-US" sz="1100" spc="-15" baseline="30000" dirty="0">
                <a:solidFill>
                  <a:srgbClr val="231F20"/>
                </a:solidFill>
                <a:latin typeface="Arial"/>
                <a:cs typeface="Arial"/>
              </a:rPr>
              <a:t>2</a:t>
            </a:r>
            <a:r>
              <a:rPr lang="en-US" sz="1100" spc="-15" dirty="0">
                <a:solidFill>
                  <a:srgbClr val="231F20"/>
                </a:solidFill>
                <a:latin typeface="Arial"/>
                <a:cs typeface="Arial"/>
              </a:rPr>
              <a:t> based on ELISA method.</a:t>
            </a:r>
          </a:p>
          <a:p>
            <a:pPr marL="12700" marR="73025">
              <a:lnSpc>
                <a:spcPts val="1100"/>
              </a:lnSpc>
              <a:spcBef>
                <a:spcPts val="120"/>
              </a:spcBef>
            </a:pPr>
            <a:r>
              <a:rPr lang="en-US" sz="1100" spc="-15" baseline="30000" dirty="0">
                <a:solidFill>
                  <a:srgbClr val="231F20"/>
                </a:solidFill>
                <a:latin typeface="Arial"/>
                <a:cs typeface="Arial"/>
              </a:rPr>
              <a:t>s</a:t>
            </a:r>
            <a:r>
              <a:rPr lang="en-US" sz="1100" spc="-15" dirty="0">
                <a:solidFill>
                  <a:srgbClr val="231F20"/>
                </a:solidFill>
                <a:latin typeface="Arial"/>
                <a:cs typeface="Arial"/>
              </a:rPr>
              <a:t> Lower PAF plausible range calculated using prevalence estimates from </a:t>
            </a:r>
            <a:r>
              <a:rPr lang="en-US" sz="1100" spc="-15" dirty="0" err="1">
                <a:solidFill>
                  <a:srgbClr val="231F20"/>
                </a:solidFill>
                <a:latin typeface="Arial"/>
                <a:cs typeface="Arial"/>
              </a:rPr>
              <a:t>Rotermann</a:t>
            </a:r>
            <a:r>
              <a:rPr lang="en-US" sz="1100" spc="-15" dirty="0">
                <a:solidFill>
                  <a:srgbClr val="231F20"/>
                </a:solidFill>
                <a:latin typeface="Arial"/>
                <a:cs typeface="Arial"/>
              </a:rPr>
              <a:t> et al., 2013.</a:t>
            </a:r>
            <a:r>
              <a:rPr lang="en-US" sz="1100" spc="-15" baseline="30000" dirty="0">
                <a:solidFill>
                  <a:srgbClr val="231F20"/>
                </a:solidFill>
                <a:latin typeface="Arial"/>
                <a:cs typeface="Arial"/>
              </a:rPr>
              <a:t>79</a:t>
            </a:r>
          </a:p>
          <a:p>
            <a:pPr marL="12700" marR="73025">
              <a:lnSpc>
                <a:spcPts val="1100"/>
              </a:lnSpc>
              <a:spcBef>
                <a:spcPts val="120"/>
              </a:spcBef>
            </a:pPr>
            <a:r>
              <a:rPr lang="en-US" sz="1100" spc="-15" baseline="30000" dirty="0">
                <a:solidFill>
                  <a:srgbClr val="231F20"/>
                </a:solidFill>
                <a:latin typeface="Arial"/>
                <a:cs typeface="Arial"/>
              </a:rPr>
              <a:t>t</a:t>
            </a:r>
            <a:r>
              <a:rPr lang="en-US" sz="1100" spc="-15" dirty="0">
                <a:solidFill>
                  <a:srgbClr val="231F20"/>
                </a:solidFill>
                <a:latin typeface="Arial"/>
                <a:cs typeface="Arial"/>
              </a:rPr>
              <a:t> Upper plausible range obtained from Plummer et al., 2016.</a:t>
            </a:r>
            <a:r>
              <a:rPr lang="en-US" sz="1100" spc="-15" baseline="30000" dirty="0">
                <a:solidFill>
                  <a:srgbClr val="231F20"/>
                </a:solidFill>
                <a:latin typeface="Arial"/>
                <a:cs typeface="Arial"/>
              </a:rPr>
              <a:t>9</a:t>
            </a:r>
          </a:p>
          <a:p>
            <a:pPr marL="12700" marR="73025">
              <a:lnSpc>
                <a:spcPts val="1100"/>
              </a:lnSpc>
              <a:spcBef>
                <a:spcPts val="120"/>
              </a:spcBef>
            </a:pPr>
            <a:r>
              <a:rPr lang="en-US" sz="1100" spc="-15" baseline="30000" dirty="0">
                <a:solidFill>
                  <a:srgbClr val="231F20"/>
                </a:solidFill>
                <a:latin typeface="Arial"/>
                <a:cs typeface="Arial"/>
              </a:rPr>
              <a:t>u</a:t>
            </a:r>
            <a:r>
              <a:rPr lang="en-US" sz="1100" spc="-15" dirty="0">
                <a:solidFill>
                  <a:srgbClr val="231F20"/>
                </a:solidFill>
                <a:latin typeface="Arial"/>
                <a:cs typeface="Arial"/>
              </a:rPr>
              <a:t> Upper plausible range calculated using prevalence estimates provided by Dr. Morris Sherman (personal communication, Feb. 2, 2017).</a:t>
            </a:r>
          </a:p>
        </p:txBody>
      </p:sp>
      <p:sp>
        <p:nvSpPr>
          <p:cNvPr id="6" name="Title 1"/>
          <p:cNvSpPr>
            <a:spLocks noGrp="1"/>
          </p:cNvSpPr>
          <p:nvPr>
            <p:ph type="title"/>
          </p:nvPr>
        </p:nvSpPr>
        <p:spPr>
          <a:xfrm>
            <a:off x="387350" y="304800"/>
            <a:ext cx="6851650" cy="905050"/>
          </a:xfrm>
        </p:spPr>
        <p:txBody>
          <a:bodyPr/>
          <a:lstStyle/>
          <a:p>
            <a:r>
              <a:rPr lang="en-US" dirty="0"/>
              <a:t>Population attributable fractions (PAF) of infectious agents and associated cancer types—formulas, inputs, results and plausible </a:t>
            </a:r>
            <a:r>
              <a:rPr lang="en-US" dirty="0" smtClean="0"/>
              <a:t>ranges (notes)</a:t>
            </a:r>
            <a:endParaRPr lang="en-US" dirty="0"/>
          </a:p>
        </p:txBody>
      </p:sp>
    </p:spTree>
    <p:extLst>
      <p:ext uri="{BB962C8B-B14F-4D97-AF65-F5344CB8AC3E}">
        <p14:creationId xmlns:p14="http://schemas.microsoft.com/office/powerpoint/2010/main" val="522111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572310"/>
            <a:ext cx="6927850" cy="637540"/>
          </a:xfrm>
        </p:spPr>
        <p:txBody>
          <a:bodyPr/>
          <a:lstStyle/>
          <a:p>
            <a:r>
              <a:rPr lang="en-US"/>
              <a:t>Estimated number of cancer cases attributable to infectious agents, Ontario, </a:t>
            </a:r>
            <a:r>
              <a:rPr lang="en-US" smtClean="0"/>
              <a:t>2013</a:t>
            </a:r>
            <a:endParaRPr lang="en-US" dirty="0"/>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17</a:t>
            </a:fld>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69" t="14445" r="5269" b="21482"/>
          <a:stretch/>
        </p:blipFill>
        <p:spPr>
          <a:xfrm>
            <a:off x="304800" y="1371600"/>
            <a:ext cx="7620000" cy="4217240"/>
          </a:xfrm>
          <a:prstGeom prst="rect">
            <a:avLst/>
          </a:prstGeom>
        </p:spPr>
      </p:pic>
      <p:sp>
        <p:nvSpPr>
          <p:cNvPr id="5" name="object 4"/>
          <p:cNvSpPr txBox="1"/>
          <p:nvPr/>
        </p:nvSpPr>
        <p:spPr>
          <a:xfrm>
            <a:off x="361950" y="5624073"/>
            <a:ext cx="8477250" cy="742511"/>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a:t>
            </a:r>
          </a:p>
          <a:p>
            <a:pPr marL="12700" marR="73025">
              <a:lnSpc>
                <a:spcPts val="1100"/>
              </a:lnSpc>
              <a:spcBef>
                <a:spcPts val="120"/>
              </a:spcBef>
            </a:pPr>
            <a:r>
              <a:rPr lang="en-US" sz="1100" spc="-15" baseline="30000" dirty="0" smtClean="0">
                <a:solidFill>
                  <a:srgbClr val="231F20"/>
                </a:solidFill>
                <a:latin typeface="Arial"/>
                <a:cs typeface="Arial"/>
              </a:rPr>
              <a:t>a</a:t>
            </a:r>
            <a:r>
              <a:rPr lang="en-US" sz="1100" spc="-15" dirty="0">
                <a:solidFill>
                  <a:srgbClr val="231F20"/>
                </a:solidFill>
                <a:latin typeface="Arial"/>
                <a:cs typeface="Arial"/>
              </a:rPr>
              <a:t> The population attributable fraction estimates from Table A6 above were applied to the number of each cancer type diagnosed in Ontario in 2013. </a:t>
            </a:r>
          </a:p>
          <a:p>
            <a:pPr marL="12700" marR="73025">
              <a:lnSpc>
                <a:spcPts val="1100"/>
              </a:lnSpc>
              <a:spcBef>
                <a:spcPts val="120"/>
              </a:spcBef>
            </a:pPr>
            <a:r>
              <a:rPr lang="en-US" sz="1100" spc="-15" baseline="30000" dirty="0">
                <a:solidFill>
                  <a:srgbClr val="231F20"/>
                </a:solidFill>
                <a:latin typeface="Arial"/>
                <a:cs typeface="Arial"/>
              </a:rPr>
              <a:t>b</a:t>
            </a:r>
            <a:r>
              <a:rPr lang="en-US" sz="1100" spc="-15" dirty="0">
                <a:solidFill>
                  <a:srgbClr val="231F20"/>
                </a:solidFill>
                <a:latin typeface="Arial"/>
                <a:cs typeface="Arial"/>
              </a:rPr>
              <a:t> Total number of cancers cases in 2013 based on 15 cancer types, where liver cancer cases were counted once, and </a:t>
            </a:r>
            <a:r>
              <a:rPr lang="en-US" sz="1100" spc="-15" dirty="0" err="1">
                <a:solidFill>
                  <a:srgbClr val="231F20"/>
                </a:solidFill>
                <a:latin typeface="Arial"/>
                <a:cs typeface="Arial"/>
              </a:rPr>
              <a:t>Burkitt</a:t>
            </a:r>
            <a:r>
              <a:rPr lang="en-US" sz="1100" spc="-15" dirty="0">
                <a:solidFill>
                  <a:srgbClr val="231F20"/>
                </a:solidFill>
                <a:latin typeface="Arial"/>
                <a:cs typeface="Arial"/>
              </a:rPr>
              <a:t> lymphoma and non-Hodgkin lymphoma of gastric (mucosa-associated lymphoid tissue) cancer cases were considered part of non-Hodgkin lymphoma.</a:t>
            </a:r>
          </a:p>
        </p:txBody>
      </p:sp>
      <p:sp>
        <p:nvSpPr>
          <p:cNvPr id="6"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B</a:t>
            </a:r>
          </a:p>
        </p:txBody>
      </p:sp>
    </p:spTree>
    <p:extLst>
      <p:ext uri="{BB962C8B-B14F-4D97-AF65-F5344CB8AC3E}">
        <p14:creationId xmlns:p14="http://schemas.microsoft.com/office/powerpoint/2010/main" val="1731602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2</a:t>
            </a:fld>
            <a:endParaRPr lang="en-US" b="1" dirty="0"/>
          </a:p>
        </p:txBody>
      </p:sp>
      <p:sp>
        <p:nvSpPr>
          <p:cNvPr id="4" name="object 5"/>
          <p:cNvSpPr txBox="1">
            <a:spLocks/>
          </p:cNvSpPr>
          <p:nvPr/>
        </p:nvSpPr>
        <p:spPr>
          <a:xfrm>
            <a:off x="361950" y="572310"/>
            <a:ext cx="7334250" cy="659155"/>
          </a:xfrm>
          <a:prstGeom prst="rect">
            <a:avLst/>
          </a:prstGeom>
        </p:spPr>
        <p:txBody>
          <a:bodyPr vert="horz" wrap="square" lIns="0" tIns="12700" rIns="0" bIns="0" rtlCol="0">
            <a:spAutoFit/>
          </a:bodyPr>
          <a:lstStyle>
            <a:lvl1pPr>
              <a:defRPr sz="2100" b="0" i="0">
                <a:solidFill>
                  <a:srgbClr val="005A96"/>
                </a:solidFill>
                <a:latin typeface="Georgia"/>
                <a:ea typeface="+mj-ea"/>
                <a:cs typeface="Georgia"/>
              </a:defRPr>
            </a:lvl1pPr>
          </a:lstStyle>
          <a:p>
            <a:pPr marL="12700">
              <a:spcBef>
                <a:spcPts val="100"/>
              </a:spcBef>
            </a:pPr>
            <a:r>
              <a:rPr lang="en-US" kern="0" spc="-5" smtClean="0"/>
              <a:t>Estimated </a:t>
            </a:r>
            <a:r>
              <a:rPr lang="en-US" kern="0" spc="-5" dirty="0" smtClean="0"/>
              <a:t>number of cancer cases attributable to infectious agents, Ontario, 2013</a:t>
            </a:r>
            <a:endParaRPr lang="en-US" kern="0" spc="-5"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553027"/>
            <a:ext cx="6028492" cy="4009573"/>
          </a:xfrm>
          <a:prstGeom prst="rect">
            <a:avLst/>
          </a:prstGeom>
        </p:spPr>
      </p:pic>
      <p:sp>
        <p:nvSpPr>
          <p:cNvPr id="6" name="object 4"/>
          <p:cNvSpPr txBox="1"/>
          <p:nvPr/>
        </p:nvSpPr>
        <p:spPr>
          <a:xfrm>
            <a:off x="361950" y="5562600"/>
            <a:ext cx="8210550" cy="729687"/>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SOURCE</a:t>
            </a:r>
            <a:r>
              <a:rPr lang="en-US" sz="1100" b="1" spc="-15" dirty="0" smtClean="0">
                <a:solidFill>
                  <a:srgbClr val="231F20"/>
                </a:solidFill>
                <a:latin typeface="Arial"/>
                <a:cs typeface="Arial"/>
              </a:rPr>
              <a:t>: </a:t>
            </a:r>
            <a:r>
              <a:rPr lang="en-US" sz="1100" spc="-15" dirty="0">
                <a:solidFill>
                  <a:srgbClr val="231F20"/>
                </a:solidFill>
                <a:latin typeface="Arial"/>
                <a:cs typeface="Arial"/>
              </a:rPr>
              <a:t>Ontario Cancer Registry, 2016 (Cancer Care Ontario)</a:t>
            </a:r>
          </a:p>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 </a:t>
            </a:r>
            <a:r>
              <a:rPr lang="en-US" sz="1100" spc="-15" dirty="0">
                <a:solidFill>
                  <a:srgbClr val="231F20"/>
                </a:solidFill>
                <a:latin typeface="Arial"/>
                <a:cs typeface="Arial"/>
              </a:rPr>
              <a:t>HPV = human papillomavirus; </a:t>
            </a:r>
            <a:r>
              <a:rPr lang="en-US" sz="1100" i="1" spc="-15" dirty="0">
                <a:solidFill>
                  <a:srgbClr val="231F20"/>
                </a:solidFill>
                <a:latin typeface="Arial"/>
                <a:cs typeface="Arial"/>
              </a:rPr>
              <a:t>H. pylori = Helicobacter pylori</a:t>
            </a:r>
            <a:r>
              <a:rPr lang="en-US" sz="1100" spc="-15" dirty="0">
                <a:solidFill>
                  <a:srgbClr val="231F20"/>
                </a:solidFill>
                <a:latin typeface="Arial"/>
                <a:cs typeface="Arial"/>
              </a:rPr>
              <a:t>; HCV = hepatitis C virus; EBV = Epstein-Barr virus; HBV = hepatitis B virus; HHV-8 = human herpesvirus 8; HTLV-1 = human T-cell </a:t>
            </a:r>
            <a:r>
              <a:rPr lang="en-US" sz="1100" spc="-15" dirty="0" err="1">
                <a:solidFill>
                  <a:srgbClr val="231F20"/>
                </a:solidFill>
                <a:latin typeface="Arial"/>
                <a:cs typeface="Arial"/>
              </a:rPr>
              <a:t>lymphotropic</a:t>
            </a:r>
            <a:r>
              <a:rPr lang="en-US" sz="1100" spc="-15" dirty="0">
                <a:solidFill>
                  <a:srgbClr val="231F20"/>
                </a:solidFill>
                <a:latin typeface="Arial"/>
                <a:cs typeface="Arial"/>
              </a:rPr>
              <a:t> virus, type 1. </a:t>
            </a:r>
            <a:r>
              <a:rPr lang="en-US" sz="1100" spc="-15" dirty="0" err="1" smtClean="0">
                <a:solidFill>
                  <a:srgbClr val="231F20"/>
                </a:solidFill>
                <a:latin typeface="Arial"/>
                <a:cs typeface="Arial"/>
              </a:rPr>
              <a:t>ı</a:t>
            </a:r>
            <a:r>
              <a:rPr lang="en-US" sz="1100" spc="-15" dirty="0" smtClean="0">
                <a:solidFill>
                  <a:srgbClr val="231F20"/>
                </a:solidFill>
                <a:latin typeface="Arial"/>
                <a:cs typeface="Arial"/>
              </a:rPr>
              <a:t>—</a:t>
            </a:r>
            <a:r>
              <a:rPr lang="en-US" sz="1100" spc="-15" dirty="0" err="1" smtClean="0">
                <a:solidFill>
                  <a:srgbClr val="231F20"/>
                </a:solidFill>
                <a:latin typeface="Arial"/>
                <a:cs typeface="Arial"/>
              </a:rPr>
              <a:t>ı</a:t>
            </a:r>
            <a:r>
              <a:rPr lang="en-US" sz="1100" spc="-15" dirty="0" smtClean="0">
                <a:solidFill>
                  <a:srgbClr val="231F20"/>
                </a:solidFill>
                <a:latin typeface="Arial"/>
                <a:cs typeface="Arial"/>
              </a:rPr>
              <a:t> </a:t>
            </a:r>
            <a:r>
              <a:rPr lang="en-US" sz="1100" spc="-15" dirty="0">
                <a:solidFill>
                  <a:srgbClr val="231F20"/>
                </a:solidFill>
                <a:latin typeface="Arial"/>
                <a:cs typeface="Arial"/>
              </a:rPr>
              <a:t>represent plausible ranges (based on a range of studies or reports) for number of cancer cases attributable to each infectious agent, and no </a:t>
            </a:r>
            <a:r>
              <a:rPr lang="en-US" sz="1100" spc="-15" dirty="0" err="1" smtClean="0">
                <a:solidFill>
                  <a:srgbClr val="231F20"/>
                </a:solidFill>
                <a:latin typeface="Arial"/>
                <a:cs typeface="Arial"/>
              </a:rPr>
              <a:t>ı</a:t>
            </a:r>
            <a:r>
              <a:rPr lang="en-US" sz="1100" spc="-15" dirty="0" smtClean="0">
                <a:solidFill>
                  <a:srgbClr val="231F20"/>
                </a:solidFill>
                <a:latin typeface="Arial"/>
                <a:cs typeface="Arial"/>
              </a:rPr>
              <a:t>—</a:t>
            </a:r>
            <a:r>
              <a:rPr lang="en-US" sz="1100" spc="-15" dirty="0" err="1" smtClean="0">
                <a:solidFill>
                  <a:srgbClr val="231F20"/>
                </a:solidFill>
                <a:latin typeface="Arial"/>
                <a:cs typeface="Arial"/>
              </a:rPr>
              <a:t>ı</a:t>
            </a:r>
            <a:r>
              <a:rPr lang="en-US" sz="1100" spc="-15" dirty="0" smtClean="0">
                <a:solidFill>
                  <a:srgbClr val="231F20"/>
                </a:solidFill>
                <a:latin typeface="Arial"/>
                <a:cs typeface="Arial"/>
              </a:rPr>
              <a:t> </a:t>
            </a:r>
            <a:r>
              <a:rPr lang="en-US" sz="1100" spc="-15" dirty="0">
                <a:solidFill>
                  <a:srgbClr val="231F20"/>
                </a:solidFill>
                <a:latin typeface="Arial"/>
                <a:cs typeface="Arial"/>
              </a:rPr>
              <a:t>for HHV-8 and HTLV-1 reflect necessary but not sufficient relationships with associated cancers (i.e., PAF = 100%).</a:t>
            </a:r>
            <a:endParaRPr sz="1100" dirty="0">
              <a:latin typeface="Arial"/>
              <a:cs typeface="Arial"/>
            </a:endParaRPr>
          </a:p>
        </p:txBody>
      </p:sp>
      <p:sp>
        <p:nvSpPr>
          <p:cNvPr id="9"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Executive Summary</a:t>
            </a:r>
            <a:endParaRPr lang="en-US" dirty="0" smtClean="0"/>
          </a:p>
        </p:txBody>
      </p:sp>
    </p:spTree>
    <p:extLst>
      <p:ext uri="{BB962C8B-B14F-4D97-AF65-F5344CB8AC3E}">
        <p14:creationId xmlns:p14="http://schemas.microsoft.com/office/powerpoint/2010/main" val="213588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dirty="0" smtClean="0"/>
              <a:t>Burden of Cancer Caused by Infections in Ontario  </a:t>
            </a:r>
            <a:fld id="{81D60167-4931-47E6-BA6A-407CBD079E47}" type="slidenum">
              <a:rPr lang="en-US" b="1" smtClean="0"/>
              <a:pPr marL="12700">
                <a:spcBef>
                  <a:spcPts val="5"/>
                </a:spcBef>
                <a:tabLst>
                  <a:tab pos="2532380" algn="l"/>
                </a:tabLst>
              </a:pPr>
              <a:t>3</a:t>
            </a:fld>
            <a:endParaRPr lang="en-US" b="1" dirty="0"/>
          </a:p>
        </p:txBody>
      </p:sp>
      <p:sp>
        <p:nvSpPr>
          <p:cNvPr id="4" name="object 3"/>
          <p:cNvSpPr txBox="1">
            <a:spLocks/>
          </p:cNvSpPr>
          <p:nvPr/>
        </p:nvSpPr>
        <p:spPr>
          <a:xfrm>
            <a:off x="387350" y="572310"/>
            <a:ext cx="8369300" cy="335989"/>
          </a:xfrm>
          <a:prstGeom prst="rect">
            <a:avLst/>
          </a:prstGeom>
        </p:spPr>
        <p:txBody>
          <a:bodyPr vert="horz" wrap="square" lIns="0" tIns="12700" rIns="0" bIns="0" rtlCol="0">
            <a:spAutoFit/>
          </a:bodyPr>
          <a:lstStyle>
            <a:lvl1pPr>
              <a:defRPr sz="2100" b="0" i="0">
                <a:solidFill>
                  <a:srgbClr val="005A96"/>
                </a:solidFill>
                <a:latin typeface="Georgia"/>
                <a:ea typeface="+mj-ea"/>
                <a:cs typeface="Georgia"/>
              </a:defRPr>
            </a:lvl1pPr>
          </a:lstStyle>
          <a:p>
            <a:pPr marL="12700">
              <a:spcBef>
                <a:spcPts val="100"/>
              </a:spcBef>
            </a:pPr>
            <a:r>
              <a:rPr lang="en-US" kern="0" spc="-10" dirty="0" smtClean="0"/>
              <a:t>Infectious agents and their associated cancer types</a:t>
            </a:r>
            <a:endParaRPr lang="en-US" kern="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38" t="14217" r="7845" b="41338"/>
          <a:stretch/>
        </p:blipFill>
        <p:spPr>
          <a:xfrm>
            <a:off x="294991" y="1600200"/>
            <a:ext cx="8315610" cy="3293311"/>
          </a:xfrm>
          <a:prstGeom prst="rect">
            <a:avLst/>
          </a:prstGeom>
        </p:spPr>
      </p:pic>
      <p:sp>
        <p:nvSpPr>
          <p:cNvPr id="7" name="object 4"/>
          <p:cNvSpPr txBox="1"/>
          <p:nvPr/>
        </p:nvSpPr>
        <p:spPr>
          <a:xfrm>
            <a:off x="361949" y="5562600"/>
            <a:ext cx="8248651" cy="601447"/>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SOURCE</a:t>
            </a:r>
            <a:r>
              <a:rPr lang="en-US" sz="1100" b="1" spc="-15" dirty="0" smtClean="0">
                <a:solidFill>
                  <a:srgbClr val="231F20"/>
                </a:solidFill>
                <a:latin typeface="Arial"/>
                <a:cs typeface="Arial"/>
              </a:rPr>
              <a:t>: </a:t>
            </a:r>
            <a:r>
              <a:rPr lang="cs-CZ" sz="1100" spc="-15" dirty="0">
                <a:solidFill>
                  <a:srgbClr val="231F20"/>
                </a:solidFill>
                <a:latin typeface="Arial"/>
                <a:cs typeface="Arial"/>
              </a:rPr>
              <a:t>IARC, </a:t>
            </a:r>
            <a:r>
              <a:rPr lang="cs-CZ" sz="1100" spc="-15" dirty="0" smtClean="0">
                <a:solidFill>
                  <a:srgbClr val="231F20"/>
                </a:solidFill>
                <a:latin typeface="Arial"/>
                <a:cs typeface="Arial"/>
              </a:rPr>
              <a:t>2012</a:t>
            </a:r>
            <a:r>
              <a:rPr lang="cs-CZ" sz="1100" spc="-15" baseline="30000" dirty="0" smtClean="0">
                <a:solidFill>
                  <a:srgbClr val="231F20"/>
                </a:solidFill>
                <a:latin typeface="Arial"/>
                <a:cs typeface="Arial"/>
              </a:rPr>
              <a:t>1</a:t>
            </a:r>
          </a:p>
          <a:p>
            <a:pPr marL="12700" marR="73025">
              <a:lnSpc>
                <a:spcPts val="1100"/>
              </a:lnSpc>
              <a:spcBef>
                <a:spcPts val="120"/>
              </a:spcBef>
            </a:pPr>
            <a:r>
              <a:rPr lang="en-US" sz="950" b="1" spc="-15" dirty="0" smtClean="0">
                <a:solidFill>
                  <a:srgbClr val="231F20"/>
                </a:solidFill>
                <a:latin typeface="Arial"/>
                <a:cs typeface="Arial"/>
              </a:rPr>
              <a:t>NOTES</a:t>
            </a:r>
            <a:r>
              <a:rPr lang="en-US" sz="1100" b="1" spc="-15" dirty="0" smtClean="0">
                <a:solidFill>
                  <a:srgbClr val="231F20"/>
                </a:solidFill>
                <a:latin typeface="Arial"/>
                <a:cs typeface="Arial"/>
              </a:rPr>
              <a:t>: </a:t>
            </a:r>
            <a:r>
              <a:rPr lang="en-US" sz="1100" spc="-15" baseline="30000" dirty="0" smtClean="0">
                <a:solidFill>
                  <a:srgbClr val="231F20"/>
                </a:solidFill>
                <a:latin typeface="Arial"/>
                <a:cs typeface="Arial"/>
              </a:rPr>
              <a:t>a </a:t>
            </a:r>
            <a:r>
              <a:rPr lang="en-US" sz="1100" spc="-15" dirty="0" smtClean="0">
                <a:solidFill>
                  <a:srgbClr val="231F20"/>
                </a:solidFill>
                <a:latin typeface="Arial"/>
                <a:cs typeface="Arial"/>
              </a:rPr>
              <a:t>Indicates </a:t>
            </a:r>
            <a:r>
              <a:rPr lang="en-US" sz="1100" spc="-15" dirty="0">
                <a:solidFill>
                  <a:srgbClr val="231F20"/>
                </a:solidFill>
                <a:latin typeface="Arial"/>
                <a:cs typeface="Arial"/>
              </a:rPr>
              <a:t>a causal relationship between the infectious agent and the cancer.</a:t>
            </a:r>
          </a:p>
          <a:p>
            <a:pPr marL="12700" marR="73025">
              <a:lnSpc>
                <a:spcPts val="1100"/>
              </a:lnSpc>
              <a:spcBef>
                <a:spcPts val="120"/>
              </a:spcBef>
            </a:pPr>
            <a:r>
              <a:rPr lang="en-US" sz="1100" spc="-15" baseline="30000" dirty="0" smtClean="0">
                <a:solidFill>
                  <a:srgbClr val="231F20"/>
                </a:solidFill>
                <a:latin typeface="Arial"/>
                <a:cs typeface="Arial"/>
              </a:rPr>
              <a:t>b </a:t>
            </a:r>
            <a:r>
              <a:rPr lang="en-US" sz="1100" spc="-15" dirty="0" smtClean="0">
                <a:solidFill>
                  <a:srgbClr val="231F20"/>
                </a:solidFill>
                <a:latin typeface="Arial"/>
                <a:cs typeface="Arial"/>
              </a:rPr>
              <a:t>Indicates </a:t>
            </a:r>
            <a:r>
              <a:rPr lang="en-US" sz="1100" spc="-15" dirty="0">
                <a:solidFill>
                  <a:srgbClr val="231F20"/>
                </a:solidFill>
                <a:latin typeface="Arial"/>
                <a:cs typeface="Arial"/>
              </a:rPr>
              <a:t>that a causal relationship between the infectious agent and the cancer is possible, but chance, bias and confounders cannot be ruled out with confidence.</a:t>
            </a:r>
            <a:endParaRPr sz="1100" dirty="0">
              <a:latin typeface="Arial"/>
              <a:cs typeface="Arial"/>
            </a:endParaRPr>
          </a:p>
        </p:txBody>
      </p:sp>
      <p:sp>
        <p:nvSpPr>
          <p:cNvPr id="10"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smtClean="0"/>
              <a:t>Context</a:t>
            </a:r>
          </a:p>
        </p:txBody>
      </p:sp>
    </p:spTree>
    <p:extLst>
      <p:ext uri="{BB962C8B-B14F-4D97-AF65-F5344CB8AC3E}">
        <p14:creationId xmlns:p14="http://schemas.microsoft.com/office/powerpoint/2010/main" val="1837295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350" y="572310"/>
            <a:ext cx="7393305" cy="636072"/>
          </a:xfrm>
          <a:prstGeom prst="rect">
            <a:avLst/>
          </a:prstGeom>
        </p:spPr>
        <p:txBody>
          <a:bodyPr vert="horz" wrap="square" lIns="0" tIns="45720" rIns="0" bIns="0" rtlCol="0">
            <a:spAutoFit/>
          </a:bodyPr>
          <a:lstStyle/>
          <a:p>
            <a:pPr marL="12700" marR="5080">
              <a:lnSpc>
                <a:spcPts val="2300"/>
              </a:lnSpc>
              <a:spcBef>
                <a:spcPts val="360"/>
              </a:spcBef>
            </a:pPr>
            <a:r>
              <a:rPr lang="en-US" spc="-10" dirty="0"/>
              <a:t>Estimated percentage and number of cancers cases attributable to human papillomavirus (HPV) infections, Ontario, 2013</a:t>
            </a:r>
            <a:endParaRPr spc="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438" t="32222" r="50774" b="25556"/>
          <a:stretch/>
        </p:blipFill>
        <p:spPr>
          <a:xfrm>
            <a:off x="1220485" y="1524000"/>
            <a:ext cx="5727033" cy="4267200"/>
          </a:xfrm>
          <a:prstGeom prst="rect">
            <a:avLst/>
          </a:prstGeom>
        </p:spPr>
      </p:pic>
      <p:sp>
        <p:nvSpPr>
          <p:cNvPr id="9" name="object 4"/>
          <p:cNvSpPr txBox="1"/>
          <p:nvPr/>
        </p:nvSpPr>
        <p:spPr>
          <a:xfrm>
            <a:off x="424003" y="5904515"/>
            <a:ext cx="5353050" cy="152606"/>
          </a:xfrm>
          <a:prstGeom prst="rect">
            <a:avLst/>
          </a:prstGeom>
        </p:spPr>
        <p:txBody>
          <a:bodyPr vert="horz" wrap="square" lIns="0" tIns="11430" rIns="0" bIns="0" rtlCol="0">
            <a:spAutoFit/>
          </a:bodyPr>
          <a:lstStyle/>
          <a:p>
            <a:pPr marL="12700">
              <a:lnSpc>
                <a:spcPts val="1100"/>
              </a:lnSpc>
              <a:spcBef>
                <a:spcPts val="90"/>
              </a:spcBef>
            </a:pPr>
            <a:r>
              <a:rPr sz="950" b="1" spc="-15" dirty="0" smtClean="0">
                <a:latin typeface="Arial"/>
                <a:cs typeface="Arial"/>
              </a:rPr>
              <a:t>NOTE</a:t>
            </a:r>
            <a:r>
              <a:rPr sz="1100" b="1" spc="-15" dirty="0" smtClean="0">
                <a:latin typeface="Arial"/>
                <a:cs typeface="Arial"/>
              </a:rPr>
              <a:t>:</a:t>
            </a:r>
            <a:r>
              <a:rPr lang="en-CA" sz="1100" dirty="0" smtClean="0">
                <a:latin typeface="Arial"/>
                <a:cs typeface="Arial"/>
              </a:rPr>
              <a:t> </a:t>
            </a:r>
            <a:r>
              <a:rPr lang="en-US" sz="1100" spc="-15" dirty="0" smtClean="0">
                <a:latin typeface="Arial"/>
                <a:cs typeface="Arial"/>
              </a:rPr>
              <a:t>For </a:t>
            </a:r>
            <a:r>
              <a:rPr lang="en-US" sz="1100" spc="-15" dirty="0">
                <a:latin typeface="Arial"/>
                <a:cs typeface="Arial"/>
              </a:rPr>
              <a:t>data sources, see Table A6 in Appendix </a:t>
            </a:r>
            <a:r>
              <a:rPr lang="en-US" sz="1100" spc="-15" dirty="0" smtClean="0">
                <a:latin typeface="Arial"/>
                <a:cs typeface="Arial"/>
              </a:rPr>
              <a:t>B </a:t>
            </a:r>
            <a:r>
              <a:rPr lang="en-US" sz="1100" spc="-15" dirty="0">
                <a:latin typeface="Arial"/>
                <a:cs typeface="Arial"/>
              </a:rPr>
              <a:t>in the full report</a:t>
            </a:r>
            <a:r>
              <a:rPr lang="en-US" sz="1100" spc="-15" dirty="0" smtClean="0">
                <a:latin typeface="Arial"/>
                <a:cs typeface="Arial"/>
              </a:rPr>
              <a:t>.</a:t>
            </a:r>
            <a:endParaRPr lang="en-US" sz="1100" spc="-15" dirty="0">
              <a:latin typeface="Arial"/>
              <a:cs typeface="Arial"/>
            </a:endParaRPr>
          </a:p>
        </p:txBody>
      </p:sp>
      <p:sp>
        <p:nvSpPr>
          <p:cNvPr id="10" name="Slide Number Placeholder 9"/>
          <p:cNvSpPr>
            <a:spLocks noGrp="1"/>
          </p:cNvSpPr>
          <p:nvPr>
            <p:ph type="sldNum" sz="quarter" idx="7"/>
          </p:nvPr>
        </p:nvSpPr>
        <p:spPr/>
        <p:txBody>
          <a:bodyPr/>
          <a:lstStyle/>
          <a:p>
            <a:pPr marL="12700">
              <a:spcBef>
                <a:spcPts val="5"/>
              </a:spcBef>
              <a:tabLst>
                <a:tab pos="2532380" algn="l"/>
              </a:tabLst>
            </a:pPr>
            <a:r>
              <a:rPr lang="en-US" spc="-5" dirty="0" smtClean="0"/>
              <a:t>Burden of Cancer Caused by Infections in Ontario  </a:t>
            </a:r>
            <a:fld id="{81D60167-4931-47E6-BA6A-407CBD079E47}" type="slidenum">
              <a:rPr lang="en-US" b="1" smtClean="0"/>
              <a:pPr marL="12700">
                <a:spcBef>
                  <a:spcPts val="5"/>
                </a:spcBef>
                <a:tabLst>
                  <a:tab pos="2532380" algn="l"/>
                </a:tabLst>
              </a:pPr>
              <a:t>4</a:t>
            </a:fld>
            <a:endParaRPr lang="en-US" b="1" dirty="0"/>
          </a:p>
        </p:txBody>
      </p:sp>
      <p:sp>
        <p:nvSpPr>
          <p:cNvPr id="8"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smtClean="0"/>
              <a:t>Findings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5</a:t>
            </a:fld>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7303" y="1531736"/>
            <a:ext cx="5237894" cy="4056174"/>
          </a:xfrm>
          <a:prstGeom prst="rect">
            <a:avLst/>
          </a:prstGeom>
        </p:spPr>
      </p:pic>
      <p:sp>
        <p:nvSpPr>
          <p:cNvPr id="7" name="object 3"/>
          <p:cNvSpPr txBox="1">
            <a:spLocks/>
          </p:cNvSpPr>
          <p:nvPr/>
        </p:nvSpPr>
        <p:spPr>
          <a:xfrm>
            <a:off x="387350" y="572310"/>
            <a:ext cx="8369300" cy="636072"/>
          </a:xfrm>
          <a:prstGeom prst="rect">
            <a:avLst/>
          </a:prstGeom>
        </p:spPr>
        <p:txBody>
          <a:bodyPr vert="horz" wrap="square" lIns="0" tIns="45720" rIns="0" bIns="0" rtlCol="0">
            <a:spAutoFit/>
          </a:bodyPr>
          <a:lstStyle>
            <a:lvl1pPr>
              <a:defRPr sz="2100" b="0" i="0">
                <a:solidFill>
                  <a:srgbClr val="005A96"/>
                </a:solidFill>
                <a:latin typeface="Georgia"/>
                <a:ea typeface="+mj-ea"/>
                <a:cs typeface="Georgia"/>
              </a:defRPr>
            </a:lvl1pPr>
          </a:lstStyle>
          <a:p>
            <a:pPr marL="12700" marR="5080">
              <a:lnSpc>
                <a:spcPts val="2300"/>
              </a:lnSpc>
              <a:spcBef>
                <a:spcPts val="360"/>
              </a:spcBef>
            </a:pPr>
            <a:r>
              <a:rPr lang="en-US" kern="0" smtClean="0"/>
              <a:t>Incidence rates for selected cancer types associated with human papillomavirus (HPV), Ontario, 1984-2013</a:t>
            </a:r>
            <a:endParaRPr lang="en-US" kern="0" spc="5" dirty="0"/>
          </a:p>
        </p:txBody>
      </p:sp>
      <p:sp>
        <p:nvSpPr>
          <p:cNvPr id="8" name="object 4"/>
          <p:cNvSpPr txBox="1"/>
          <p:nvPr/>
        </p:nvSpPr>
        <p:spPr>
          <a:xfrm>
            <a:off x="361950" y="5638800"/>
            <a:ext cx="6496050" cy="601447"/>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latin typeface="Arial"/>
                <a:cs typeface="Arial"/>
              </a:rPr>
              <a:t>SOURCE</a:t>
            </a:r>
            <a:r>
              <a:rPr lang="en-US" sz="1100" b="1" spc="-15" dirty="0" smtClean="0">
                <a:latin typeface="Arial"/>
                <a:cs typeface="Arial"/>
              </a:rPr>
              <a:t>: </a:t>
            </a:r>
            <a:r>
              <a:rPr lang="en-US" sz="1100" spc="-15" dirty="0">
                <a:latin typeface="Arial"/>
                <a:cs typeface="Arial"/>
              </a:rPr>
              <a:t>Ontario Cancer Registry, 2016 (Cancer Care Ontario)</a:t>
            </a:r>
            <a:endParaRPr lang="cs-CZ" sz="1100" spc="-15" baseline="30000" dirty="0" smtClean="0">
              <a:latin typeface="Arial"/>
              <a:cs typeface="Arial"/>
            </a:endParaRPr>
          </a:p>
          <a:p>
            <a:pPr marL="12700" marR="73025">
              <a:lnSpc>
                <a:spcPts val="1100"/>
              </a:lnSpc>
              <a:spcBef>
                <a:spcPts val="120"/>
              </a:spcBef>
            </a:pPr>
            <a:r>
              <a:rPr lang="en-US" sz="950" b="1" spc="-15" dirty="0" smtClean="0">
                <a:latin typeface="Arial"/>
                <a:cs typeface="Arial"/>
              </a:rPr>
              <a:t>NOTES</a:t>
            </a:r>
            <a:r>
              <a:rPr lang="en-US" sz="1100" b="1" spc="-15" dirty="0" smtClean="0">
                <a:latin typeface="Arial"/>
                <a:cs typeface="Arial"/>
              </a:rPr>
              <a:t>: </a:t>
            </a:r>
            <a:r>
              <a:rPr lang="en-US" sz="1100" spc="-15" dirty="0">
                <a:latin typeface="Arial"/>
                <a:cs typeface="Arial"/>
              </a:rPr>
              <a:t>Incidence rates are standardized to the age distribution of the 2011 Canadian population. All oropharyngeal cancers, including HPV associated. For ICD-O-3 site and histology codes for cancer type, see Table A4 in Appendix </a:t>
            </a:r>
            <a:r>
              <a:rPr lang="en-US" sz="1100" spc="-15" dirty="0" smtClean="0">
                <a:latin typeface="Arial"/>
                <a:cs typeface="Arial"/>
              </a:rPr>
              <a:t>A </a:t>
            </a:r>
            <a:r>
              <a:rPr lang="en-US" sz="1100" spc="-15" dirty="0">
                <a:latin typeface="Arial"/>
                <a:cs typeface="Arial"/>
              </a:rPr>
              <a:t>in the full report</a:t>
            </a:r>
            <a:r>
              <a:rPr lang="en-US" sz="1100" spc="-15" dirty="0" smtClean="0">
                <a:latin typeface="Arial"/>
                <a:cs typeface="Arial"/>
              </a:rPr>
              <a:t>.</a:t>
            </a:r>
            <a:endParaRPr sz="1100" dirty="0">
              <a:latin typeface="Arial"/>
              <a:cs typeface="Arial"/>
            </a:endParaRPr>
          </a:p>
        </p:txBody>
      </p:sp>
      <p:sp>
        <p:nvSpPr>
          <p:cNvPr id="10"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smtClean="0"/>
              <a:t>Findings</a:t>
            </a:r>
          </a:p>
        </p:txBody>
      </p:sp>
    </p:spTree>
    <p:extLst>
      <p:ext uri="{BB962C8B-B14F-4D97-AF65-F5344CB8AC3E}">
        <p14:creationId xmlns:p14="http://schemas.microsoft.com/office/powerpoint/2010/main" val="533286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6</a:t>
            </a:fld>
            <a:endParaRPr lang="en-US" b="1" dirty="0"/>
          </a:p>
        </p:txBody>
      </p:sp>
      <p:sp>
        <p:nvSpPr>
          <p:cNvPr id="4" name="object 3"/>
          <p:cNvSpPr txBox="1">
            <a:spLocks noGrp="1"/>
          </p:cNvSpPr>
          <p:nvPr>
            <p:ph type="title"/>
          </p:nvPr>
        </p:nvSpPr>
        <p:spPr>
          <a:xfrm>
            <a:off x="387350" y="572310"/>
            <a:ext cx="8369300" cy="341119"/>
          </a:xfrm>
          <a:prstGeom prst="rect">
            <a:avLst/>
          </a:prstGeom>
        </p:spPr>
        <p:txBody>
          <a:bodyPr vert="horz" wrap="square" lIns="0" tIns="45720" rIns="0" bIns="0" rtlCol="0">
            <a:spAutoFit/>
          </a:bodyPr>
          <a:lstStyle/>
          <a:p>
            <a:pPr marL="12700" marR="5080">
              <a:lnSpc>
                <a:spcPts val="2300"/>
              </a:lnSpc>
              <a:spcBef>
                <a:spcPts val="360"/>
              </a:spcBef>
            </a:pPr>
            <a:r>
              <a:rPr lang="en-US" dirty="0"/>
              <a:t>Non-cardia gastric cancer incidence rates, Ontario, 1984-2013</a:t>
            </a:r>
            <a:endParaRPr spc="5"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500979"/>
            <a:ext cx="5147579" cy="3822781"/>
          </a:xfrm>
          <a:prstGeom prst="rect">
            <a:avLst/>
          </a:prstGeom>
        </p:spPr>
      </p:pic>
      <p:sp>
        <p:nvSpPr>
          <p:cNvPr id="7" name="object 4"/>
          <p:cNvSpPr txBox="1"/>
          <p:nvPr/>
        </p:nvSpPr>
        <p:spPr>
          <a:xfrm>
            <a:off x="361950" y="5562600"/>
            <a:ext cx="7562850" cy="447558"/>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latin typeface="Arial"/>
                <a:cs typeface="Arial"/>
              </a:rPr>
              <a:t>SOURCE</a:t>
            </a:r>
            <a:r>
              <a:rPr lang="en-US" sz="1100" b="1" spc="-15" dirty="0" smtClean="0">
                <a:latin typeface="Arial"/>
                <a:cs typeface="Arial"/>
              </a:rPr>
              <a:t>: </a:t>
            </a:r>
            <a:r>
              <a:rPr lang="en-US" sz="1100" spc="-15" dirty="0">
                <a:latin typeface="Arial"/>
                <a:cs typeface="Arial"/>
              </a:rPr>
              <a:t>Ontario Cancer Registry, 2016 (Cancer Care Ontario</a:t>
            </a:r>
            <a:r>
              <a:rPr lang="en-US" sz="1100" spc="-15" dirty="0" smtClean="0">
                <a:latin typeface="Arial"/>
                <a:cs typeface="Arial"/>
              </a:rPr>
              <a:t>)</a:t>
            </a:r>
          </a:p>
          <a:p>
            <a:pPr marL="12700" marR="73025">
              <a:lnSpc>
                <a:spcPts val="1100"/>
              </a:lnSpc>
              <a:spcBef>
                <a:spcPts val="120"/>
              </a:spcBef>
            </a:pPr>
            <a:r>
              <a:rPr lang="en-US" sz="950" b="1" spc="-15" dirty="0" smtClean="0">
                <a:latin typeface="Arial"/>
                <a:cs typeface="Arial"/>
              </a:rPr>
              <a:t>NOTES</a:t>
            </a:r>
            <a:r>
              <a:rPr lang="en-US" sz="1100" b="1" spc="-15" dirty="0" smtClean="0">
                <a:latin typeface="Arial"/>
                <a:cs typeface="Arial"/>
              </a:rPr>
              <a:t>: </a:t>
            </a:r>
            <a:r>
              <a:rPr lang="en-US" sz="1100" spc="-15" dirty="0">
                <a:latin typeface="Arial"/>
                <a:cs typeface="Arial"/>
              </a:rPr>
              <a:t>Incidence rates are standardized to the age distribution of the 2011 Canadian population. For ICD-O-3 site and histology codes for cancer type, see Table A4 in Appendix </a:t>
            </a:r>
            <a:r>
              <a:rPr lang="en-US" sz="1100" spc="-15" dirty="0" smtClean="0">
                <a:latin typeface="Arial"/>
                <a:cs typeface="Arial"/>
              </a:rPr>
              <a:t>A</a:t>
            </a:r>
            <a:r>
              <a:rPr lang="en-US" sz="1100" spc="-15" dirty="0">
                <a:latin typeface="Arial"/>
                <a:cs typeface="Arial"/>
              </a:rPr>
              <a:t> in the full report</a:t>
            </a:r>
            <a:r>
              <a:rPr lang="en-US" sz="1100" spc="-15" dirty="0" smtClean="0">
                <a:latin typeface="Arial"/>
                <a:cs typeface="Arial"/>
              </a:rPr>
              <a:t>.</a:t>
            </a:r>
            <a:endParaRPr sz="1100" dirty="0">
              <a:latin typeface="Arial"/>
              <a:cs typeface="Arial"/>
            </a:endParaRPr>
          </a:p>
        </p:txBody>
      </p:sp>
      <p:sp>
        <p:nvSpPr>
          <p:cNvPr id="8"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Findings</a:t>
            </a:r>
          </a:p>
        </p:txBody>
      </p:sp>
    </p:spTree>
    <p:extLst>
      <p:ext uri="{BB962C8B-B14F-4D97-AF65-F5344CB8AC3E}">
        <p14:creationId xmlns:p14="http://schemas.microsoft.com/office/powerpoint/2010/main" val="137270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350" y="572310"/>
            <a:ext cx="7061834" cy="341119"/>
          </a:xfrm>
          <a:prstGeom prst="rect">
            <a:avLst/>
          </a:prstGeom>
        </p:spPr>
        <p:txBody>
          <a:bodyPr vert="horz" wrap="square" lIns="0" tIns="45720" rIns="0" bIns="0" rtlCol="0">
            <a:spAutoFit/>
          </a:bodyPr>
          <a:lstStyle/>
          <a:p>
            <a:pPr marL="12700" marR="5080">
              <a:lnSpc>
                <a:spcPts val="2300"/>
              </a:lnSpc>
              <a:spcBef>
                <a:spcPts val="360"/>
              </a:spcBef>
            </a:pPr>
            <a:r>
              <a:rPr lang="en-US" spc="-10" dirty="0"/>
              <a:t>Liver cancer incidence rates, Ontario, 1984–2013</a:t>
            </a:r>
            <a:endParaRPr spc="0" dirty="0"/>
          </a:p>
        </p:txBody>
      </p:sp>
      <p:sp>
        <p:nvSpPr>
          <p:cNvPr id="7" name="Slide Number Placeholder 6"/>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7</a:t>
            </a:fld>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084" t="14445" r="5270" b="43333"/>
          <a:stretch/>
        </p:blipFill>
        <p:spPr>
          <a:xfrm>
            <a:off x="1511455" y="1477108"/>
            <a:ext cx="5263840" cy="3846652"/>
          </a:xfrm>
          <a:prstGeom prst="rect">
            <a:avLst/>
          </a:prstGeom>
        </p:spPr>
      </p:pic>
      <p:sp>
        <p:nvSpPr>
          <p:cNvPr id="6" name="object 4"/>
          <p:cNvSpPr txBox="1"/>
          <p:nvPr/>
        </p:nvSpPr>
        <p:spPr>
          <a:xfrm>
            <a:off x="361950" y="5562600"/>
            <a:ext cx="7867650" cy="447558"/>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latin typeface="Arial"/>
                <a:cs typeface="Arial"/>
              </a:rPr>
              <a:t>SOURCE</a:t>
            </a:r>
            <a:r>
              <a:rPr lang="en-US" sz="1100" b="1" spc="-15" dirty="0" smtClean="0">
                <a:latin typeface="Arial"/>
                <a:cs typeface="Arial"/>
              </a:rPr>
              <a:t>: </a:t>
            </a:r>
            <a:r>
              <a:rPr lang="en-US" sz="1100" spc="-15" dirty="0">
                <a:latin typeface="Arial"/>
                <a:cs typeface="Arial"/>
              </a:rPr>
              <a:t>Ontario Cancer Registry, 2016 (Cancer Care Ontario</a:t>
            </a:r>
            <a:r>
              <a:rPr lang="en-US" sz="1100" spc="-15" dirty="0" smtClean="0">
                <a:latin typeface="Arial"/>
                <a:cs typeface="Arial"/>
              </a:rPr>
              <a:t>)</a:t>
            </a:r>
          </a:p>
          <a:p>
            <a:pPr marL="12700" marR="73025">
              <a:lnSpc>
                <a:spcPts val="1100"/>
              </a:lnSpc>
              <a:spcBef>
                <a:spcPts val="120"/>
              </a:spcBef>
            </a:pPr>
            <a:r>
              <a:rPr lang="en-US" sz="950" b="1" spc="-15" dirty="0" smtClean="0">
                <a:latin typeface="Arial"/>
                <a:cs typeface="Arial"/>
              </a:rPr>
              <a:t>NOTES</a:t>
            </a:r>
            <a:r>
              <a:rPr lang="en-US" sz="1100" b="1" spc="-15" dirty="0" smtClean="0">
                <a:latin typeface="Arial"/>
                <a:cs typeface="Arial"/>
              </a:rPr>
              <a:t>: </a:t>
            </a:r>
            <a:r>
              <a:rPr lang="en-US" sz="1100" spc="-15" dirty="0">
                <a:latin typeface="Arial"/>
                <a:cs typeface="Arial"/>
              </a:rPr>
              <a:t>Incidence rates are standardized to the age distribution of the 2011 Canadian population. </a:t>
            </a:r>
            <a:r>
              <a:rPr lang="en-US" sz="1100" spc="-15" dirty="0" smtClean="0">
                <a:latin typeface="Arial"/>
                <a:cs typeface="Arial"/>
              </a:rPr>
              <a:t>Liver cancers exclude intrahepatic bile duct cancer. For </a:t>
            </a:r>
            <a:r>
              <a:rPr lang="en-US" sz="1100" spc="-15" dirty="0">
                <a:latin typeface="Arial"/>
                <a:cs typeface="Arial"/>
              </a:rPr>
              <a:t>ICD-O-3 site and histology codes for cancer type, see Table A4 in Appendix </a:t>
            </a:r>
            <a:r>
              <a:rPr lang="en-US" sz="1100" spc="-15" dirty="0" smtClean="0">
                <a:latin typeface="Arial"/>
                <a:cs typeface="Arial"/>
              </a:rPr>
              <a:t>A in the full report.</a:t>
            </a:r>
            <a:endParaRPr sz="1100" dirty="0">
              <a:latin typeface="Arial"/>
              <a:cs typeface="Arial"/>
            </a:endParaRPr>
          </a:p>
        </p:txBody>
      </p:sp>
      <p:sp>
        <p:nvSpPr>
          <p:cNvPr id="9"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Findings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8</a:t>
            </a:fld>
            <a:endParaRPr lang="en-US" b="1" dirty="0"/>
          </a:p>
        </p:txBody>
      </p:sp>
      <p:sp>
        <p:nvSpPr>
          <p:cNvPr id="4" name="object 3"/>
          <p:cNvSpPr txBox="1">
            <a:spLocks noGrp="1"/>
          </p:cNvSpPr>
          <p:nvPr>
            <p:ph type="title"/>
          </p:nvPr>
        </p:nvSpPr>
        <p:spPr>
          <a:xfrm>
            <a:off x="387350" y="572310"/>
            <a:ext cx="7613650" cy="636072"/>
          </a:xfrm>
          <a:prstGeom prst="rect">
            <a:avLst/>
          </a:prstGeom>
        </p:spPr>
        <p:txBody>
          <a:bodyPr vert="horz" wrap="square" lIns="0" tIns="45720" rIns="0" bIns="0" rtlCol="0">
            <a:spAutoFit/>
          </a:bodyPr>
          <a:lstStyle/>
          <a:p>
            <a:pPr marL="12700" marR="5080">
              <a:lnSpc>
                <a:spcPts val="2300"/>
              </a:lnSpc>
              <a:spcBef>
                <a:spcPts val="360"/>
              </a:spcBef>
            </a:pPr>
            <a:r>
              <a:rPr lang="en-US" dirty="0"/>
              <a:t>Estimated percentage and number of cancer cases attributable to Epstein-Barr virus (EBV) infection, Ontario, 2013</a:t>
            </a:r>
            <a:endParaRPr spc="5" dirty="0"/>
          </a:p>
        </p:txBody>
      </p:sp>
      <p:sp>
        <p:nvSpPr>
          <p:cNvPr id="7"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Findings</a:t>
            </a:r>
          </a:p>
        </p:txBody>
      </p:sp>
      <p:sp>
        <p:nvSpPr>
          <p:cNvPr id="6" name="object 4"/>
          <p:cNvSpPr txBox="1"/>
          <p:nvPr/>
        </p:nvSpPr>
        <p:spPr>
          <a:xfrm>
            <a:off x="361950" y="5638800"/>
            <a:ext cx="6496050" cy="152606"/>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latin typeface="Arial"/>
                <a:cs typeface="Arial"/>
              </a:rPr>
              <a:t>NOTE</a:t>
            </a:r>
            <a:r>
              <a:rPr lang="en-US" sz="1100" b="1" spc="-15" dirty="0" smtClean="0">
                <a:latin typeface="Arial"/>
                <a:cs typeface="Arial"/>
              </a:rPr>
              <a:t>: </a:t>
            </a:r>
            <a:r>
              <a:rPr lang="en-US" sz="1100" spc="-15" dirty="0">
                <a:latin typeface="Arial"/>
                <a:cs typeface="Arial"/>
              </a:rPr>
              <a:t>For data sources, see Table A6 in Appendix </a:t>
            </a:r>
            <a:r>
              <a:rPr lang="en-US" sz="1100" spc="-15" dirty="0" smtClean="0">
                <a:latin typeface="Arial"/>
                <a:cs typeface="Arial"/>
              </a:rPr>
              <a:t>B </a:t>
            </a:r>
            <a:r>
              <a:rPr lang="en-US" sz="1100" spc="-15" dirty="0">
                <a:latin typeface="Arial"/>
                <a:cs typeface="Arial"/>
              </a:rPr>
              <a:t>in the full report</a:t>
            </a:r>
            <a:r>
              <a:rPr lang="en-US" sz="1100" spc="-15" dirty="0" smtClean="0">
                <a:latin typeface="Arial"/>
                <a:cs typeface="Arial"/>
              </a:rPr>
              <a:t>.</a:t>
            </a:r>
            <a:endParaRPr sz="11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7508" t="37777" r="7845" b="31112"/>
          <a:stretch/>
        </p:blipFill>
        <p:spPr>
          <a:xfrm>
            <a:off x="387350" y="1589103"/>
            <a:ext cx="6242050" cy="3361103"/>
          </a:xfrm>
          <a:prstGeom prst="rect">
            <a:avLst/>
          </a:prstGeom>
        </p:spPr>
      </p:pic>
    </p:spTree>
    <p:extLst>
      <p:ext uri="{BB962C8B-B14F-4D97-AF65-F5344CB8AC3E}">
        <p14:creationId xmlns:p14="http://schemas.microsoft.com/office/powerpoint/2010/main" val="34223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572310"/>
            <a:ext cx="7613650" cy="637540"/>
          </a:xfrm>
        </p:spPr>
        <p:txBody>
          <a:bodyPr/>
          <a:lstStyle/>
          <a:p>
            <a:r>
              <a:rPr lang="en-US" dirty="0"/>
              <a:t>Infectious agents and associated cancer types included in Ontario population attributable fraction estimates</a:t>
            </a:r>
          </a:p>
        </p:txBody>
      </p:sp>
      <p:sp>
        <p:nvSpPr>
          <p:cNvPr id="3" name="Slide Number Placeholder 2"/>
          <p:cNvSpPr>
            <a:spLocks noGrp="1"/>
          </p:cNvSpPr>
          <p:nvPr>
            <p:ph type="sldNum" sz="quarter" idx="7"/>
          </p:nvPr>
        </p:nvSpPr>
        <p:spPr/>
        <p:txBody>
          <a:bodyPr/>
          <a:lstStyle/>
          <a:p>
            <a:pPr marL="12700">
              <a:spcBef>
                <a:spcPts val="5"/>
              </a:spcBef>
              <a:tabLst>
                <a:tab pos="2532380" algn="l"/>
              </a:tabLst>
            </a:pPr>
            <a:r>
              <a:rPr lang="en-US" spc="-5" smtClean="0"/>
              <a:t>Burden of Cancer Caused by Infections in Ontario  </a:t>
            </a:r>
            <a:fld id="{81D60167-4931-47E6-BA6A-407CBD079E47}" type="slidenum">
              <a:rPr lang="en-US" b="1" smtClean="0"/>
              <a:pPr marL="12700">
                <a:spcBef>
                  <a:spcPts val="5"/>
                </a:spcBef>
                <a:tabLst>
                  <a:tab pos="2532380" algn="l"/>
                </a:tabLst>
              </a:pPr>
              <a:t>9</a:t>
            </a:fld>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781" t="14445" r="21582" b="59866"/>
          <a:stretch/>
        </p:blipFill>
        <p:spPr>
          <a:xfrm>
            <a:off x="361950" y="1524000"/>
            <a:ext cx="8147050" cy="2226475"/>
          </a:xfrm>
          <a:prstGeom prst="rect">
            <a:avLst/>
          </a:prstGeom>
        </p:spPr>
      </p:pic>
      <p:sp>
        <p:nvSpPr>
          <p:cNvPr id="5" name="object 4"/>
          <p:cNvSpPr txBox="1"/>
          <p:nvPr/>
        </p:nvSpPr>
        <p:spPr>
          <a:xfrm>
            <a:off x="361950" y="5562600"/>
            <a:ext cx="7562850" cy="152606"/>
          </a:xfrm>
          <a:prstGeom prst="rect">
            <a:avLst/>
          </a:prstGeom>
        </p:spPr>
        <p:txBody>
          <a:bodyPr vert="horz" wrap="square" lIns="0" tIns="11430" rIns="0" bIns="0" rtlCol="0">
            <a:spAutoFit/>
          </a:bodyPr>
          <a:lstStyle/>
          <a:p>
            <a:pPr marL="12700" marR="73025">
              <a:lnSpc>
                <a:spcPts val="1100"/>
              </a:lnSpc>
              <a:spcBef>
                <a:spcPts val="120"/>
              </a:spcBef>
            </a:pPr>
            <a:r>
              <a:rPr lang="en-US" sz="950" b="1" spc="-15" dirty="0" smtClean="0">
                <a:solidFill>
                  <a:srgbClr val="231F20"/>
                </a:solidFill>
                <a:latin typeface="Arial"/>
                <a:cs typeface="Arial"/>
              </a:rPr>
              <a:t>NOTE</a:t>
            </a:r>
            <a:r>
              <a:rPr lang="en-US" sz="1100" b="1" spc="-15" dirty="0" smtClean="0">
                <a:solidFill>
                  <a:srgbClr val="231F20"/>
                </a:solidFill>
                <a:latin typeface="Arial"/>
                <a:cs typeface="Arial"/>
              </a:rPr>
              <a:t>: </a:t>
            </a:r>
            <a:r>
              <a:rPr lang="cs-CZ" sz="1100" spc="-15" baseline="30000" dirty="0">
                <a:solidFill>
                  <a:srgbClr val="231F20"/>
                </a:solidFill>
                <a:latin typeface="Arial"/>
                <a:cs typeface="Arial"/>
              </a:rPr>
              <a:t>a</a:t>
            </a:r>
            <a:r>
              <a:rPr lang="cs-CZ" sz="1100" spc="-15" dirty="0">
                <a:solidFill>
                  <a:srgbClr val="231F20"/>
                </a:solidFill>
                <a:latin typeface="Arial"/>
                <a:cs typeface="Arial"/>
              </a:rPr>
              <a:t> IARC, 2012</a:t>
            </a:r>
            <a:r>
              <a:rPr lang="cs-CZ" sz="1100" spc="-15" baseline="30000" dirty="0">
                <a:solidFill>
                  <a:srgbClr val="231F20"/>
                </a:solidFill>
                <a:latin typeface="Arial"/>
                <a:cs typeface="Arial"/>
              </a:rPr>
              <a:t>1</a:t>
            </a:r>
            <a:endParaRPr sz="1100" baseline="30000" dirty="0">
              <a:latin typeface="Arial"/>
              <a:cs typeface="Arial"/>
            </a:endParaRPr>
          </a:p>
        </p:txBody>
      </p:sp>
      <p:sp>
        <p:nvSpPr>
          <p:cNvPr id="6" name="Text Placeholder 7"/>
          <p:cNvSpPr>
            <a:spLocks noGrp="1"/>
          </p:cNvSpPr>
          <p:nvPr>
            <p:ph type="body" sz="quarter" idx="10"/>
          </p:nvPr>
        </p:nvSpPr>
        <p:spPr>
          <a:xfrm>
            <a:off x="387350" y="6480000"/>
            <a:ext cx="3041650" cy="228600"/>
          </a:xfrm>
          <a:prstGeom prst="rect">
            <a:avLst/>
          </a:prstGeom>
        </p:spPr>
        <p:txBody>
          <a:bodyPr lIns="0" tIns="0" rIns="0" bIns="0"/>
          <a:lstStyle>
            <a:lvl1pPr>
              <a:defRPr sz="1000" b="1" i="0">
                <a:solidFill>
                  <a:srgbClr val="005A96"/>
                </a:solidFill>
                <a:latin typeface="Georgia" charset="0"/>
                <a:ea typeface="Georgia" charset="0"/>
                <a:cs typeface="Georgia" charset="0"/>
              </a:defRPr>
            </a:lvl1pPr>
          </a:lstStyle>
          <a:p>
            <a:pPr lvl="0"/>
            <a:r>
              <a:rPr lang="en-US" dirty="0"/>
              <a:t>Appendix A</a:t>
            </a:r>
            <a:endParaRPr lang="en-US" dirty="0" smtClean="0"/>
          </a:p>
        </p:txBody>
      </p:sp>
    </p:spTree>
    <p:extLst>
      <p:ext uri="{BB962C8B-B14F-4D97-AF65-F5344CB8AC3E}">
        <p14:creationId xmlns:p14="http://schemas.microsoft.com/office/powerpoint/2010/main" val="830733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1133</TotalTime>
  <Words>1430</Words>
  <Application>Microsoft Macintosh PowerPoint</Application>
  <PresentationFormat>On-screen Show (4:3)</PresentationFormat>
  <Paragraphs>109</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Georgia</vt:lpstr>
      <vt:lpstr>Arial</vt:lpstr>
      <vt:lpstr>Office Theme</vt:lpstr>
      <vt:lpstr>PowerPoint Presentation</vt:lpstr>
      <vt:lpstr>PowerPoint Presentation</vt:lpstr>
      <vt:lpstr>PowerPoint Presentation</vt:lpstr>
      <vt:lpstr>Estimated percentage and number of cancers cases attributable to human papillomavirus (HPV) infections, Ontario, 2013</vt:lpstr>
      <vt:lpstr>PowerPoint Presentation</vt:lpstr>
      <vt:lpstr>Non-cardia gastric cancer incidence rates, Ontario, 1984-2013</vt:lpstr>
      <vt:lpstr>Liver cancer incidence rates, Ontario, 1984–2013</vt:lpstr>
      <vt:lpstr>Estimated percentage and number of cancer cases attributable to Epstein-Barr virus (EBV) infection, Ontario, 2013</vt:lpstr>
      <vt:lpstr>Infectious agents and associated cancer types included in Ontario population attributable fraction estimates</vt:lpstr>
      <vt:lpstr>Data sources for prevalence estimates of infectious agents </vt:lpstr>
      <vt:lpstr>Data sources for prevalence estimates of infectious agents (cont’d)</vt:lpstr>
      <vt:lpstr>Data sources for relative risk estimates of infectious agents and associated cancer types</vt:lpstr>
      <vt:lpstr>Definition of cancer types associated with infectious agents</vt:lpstr>
      <vt:lpstr>Population attributable fraction (PAF) formulas</vt:lpstr>
      <vt:lpstr>Population attributable fractions (PAF) of infectious agents and associated cancer types—formulas, inputs, results and plausible ranges</vt:lpstr>
      <vt:lpstr>Population attributable fractions (PAF) of infectious agents and associated cancer types—formulas, inputs, results and plausible ranges (notes)</vt:lpstr>
      <vt:lpstr>Estimated number of cancer cases attributable to infectious agents, Ontario, 2013</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Stephanie</dc:creator>
  <cp:lastModifiedBy>Heather Holliday</cp:lastModifiedBy>
  <cp:revision>79</cp:revision>
  <cp:lastPrinted>2017-12-11T15:16:52Z</cp:lastPrinted>
  <dcterms:created xsi:type="dcterms:W3CDTF">2017-10-02T16:34:47Z</dcterms:created>
  <dcterms:modified xsi:type="dcterms:W3CDTF">2018-01-10T15:13:00Z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2017-10-02T00:00:00Z</vt:filetime>
  </property>
  <property fmtid="{D5CDD505-2E9C-101B-9397-08002B2CF9AE}" pid="3" name="Creator">
    <vt:lpwstr>Adobe InDesign CC 2017 (Macintosh)</vt:lpwstr>
  </property>
  <property fmtid="{D5CDD505-2E9C-101B-9397-08002B2CF9AE}" pid="4" name="LastSaved">
    <vt:filetime>2017-10-02T00:00:00Z</vt:filetime>
  </property>
</Properties>
</file>