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 id="2147483667" r:id="rId4"/>
    <p:sldMasterId id="2147483670" r:id="rId5"/>
  </p:sldMasterIdLst>
  <p:notesMasterIdLst>
    <p:notesMasterId r:id="rId23"/>
  </p:notesMasterIdLst>
  <p:sldIdLst>
    <p:sldId id="257" r:id="rId6"/>
    <p:sldId id="258" r:id="rId7"/>
    <p:sldId id="259" r:id="rId8"/>
    <p:sldId id="274" r:id="rId9"/>
    <p:sldId id="261" r:id="rId10"/>
    <p:sldId id="262" r:id="rId11"/>
    <p:sldId id="263" r:id="rId12"/>
    <p:sldId id="265" r:id="rId13"/>
    <p:sldId id="266" r:id="rId14"/>
    <p:sldId id="264" r:id="rId15"/>
    <p:sldId id="269" r:id="rId16"/>
    <p:sldId id="267" r:id="rId17"/>
    <p:sldId id="268" r:id="rId18"/>
    <p:sldId id="270" r:id="rId19"/>
    <p:sldId id="271" r:id="rId20"/>
    <p:sldId id="272" r:id="rId21"/>
    <p:sldId id="2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73" autoAdjust="0"/>
    <p:restoredTop sz="47935" autoAdjust="0"/>
  </p:normalViewPr>
  <p:slideViewPr>
    <p:cSldViewPr snapToGrid="0">
      <p:cViewPr varScale="1">
        <p:scale>
          <a:sx n="35" d="100"/>
          <a:sy n="35" d="100"/>
        </p:scale>
        <p:origin x="196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769ECB-0D7E-46A2-8115-7A3FE98C99D6}" type="datetimeFigureOut">
              <a:rPr lang="en-CA" smtClean="0"/>
              <a:t>2016-06-06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E7EBDD-E92D-4C7F-80DC-806C3F598EA9}" type="slidenum">
              <a:rPr lang="en-CA" smtClean="0"/>
              <a:t>‹#›</a:t>
            </a:fld>
            <a:endParaRPr lang="en-CA"/>
          </a:p>
        </p:txBody>
      </p:sp>
    </p:spTree>
    <p:extLst>
      <p:ext uri="{BB962C8B-B14F-4D97-AF65-F5344CB8AC3E}">
        <p14:creationId xmlns:p14="http://schemas.microsoft.com/office/powerpoint/2010/main" val="3063372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1.1 - </a:t>
            </a:r>
            <a:r>
              <a:rPr lang="en-CA" sz="1200" b="1" i="0" u="none" strike="noStrike" kern="1200" baseline="0" dirty="0" smtClean="0">
                <a:solidFill>
                  <a:schemeClr val="tx1"/>
                </a:solidFill>
                <a:latin typeface="+mn-lt"/>
                <a:ea typeface="+mn-ea"/>
                <a:cs typeface="+mn-cs"/>
              </a:rPr>
              <a:t>Leading causes of death, Ontario, 2012</a:t>
            </a:r>
            <a:endParaRPr lang="en-US" sz="1200" b="1"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2012, 30.2% of all deaths in Ontario were attributable to cancer, making it the leading cause of death in this province. Cancer caused the same number of deaths as the next three leading causes of death combined—cardiovascular disease, cerebrovascular disease and unintentional injuries.(1)</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References:</a:t>
            </a:r>
          </a:p>
          <a:p>
            <a:r>
              <a:rPr lang="en-US" sz="1200" b="0" i="0" u="none" strike="noStrike" kern="1200" baseline="0" dirty="0" smtClean="0">
                <a:solidFill>
                  <a:schemeClr val="tx1"/>
                </a:solidFill>
                <a:latin typeface="+mn-lt"/>
                <a:ea typeface="+mn-ea"/>
                <a:cs typeface="+mn-cs"/>
              </a:rPr>
              <a:t>1. Statistics Canada. Leading causes of death, total population, by sex, Canada, provinces and territories, annual. CANSIM table 102-0563 [Internet]. Ottawa: Statistics Canada; 2015 [cited December 2015]. Available from: http://www5.statcan.gc.ca/cansim/a26?lang=eng&amp;id=1020563</a:t>
            </a:r>
            <a:endParaRPr lang="en-CA" dirty="0"/>
          </a:p>
        </p:txBody>
      </p:sp>
      <p:sp>
        <p:nvSpPr>
          <p:cNvPr id="4" name="Slide Number Placeholder 3"/>
          <p:cNvSpPr>
            <a:spLocks noGrp="1"/>
          </p:cNvSpPr>
          <p:nvPr>
            <p:ph type="sldNum" sz="quarter" idx="10"/>
          </p:nvPr>
        </p:nvSpPr>
        <p:spPr/>
        <p:txBody>
          <a:bodyPr/>
          <a:lstStyle/>
          <a:p>
            <a:fld id="{FBE7EBDD-E92D-4C7F-80DC-806C3F598EA9}" type="slidenum">
              <a:rPr lang="en-CA" smtClean="0"/>
              <a:t>3</a:t>
            </a:fld>
            <a:endParaRPr lang="en-CA"/>
          </a:p>
        </p:txBody>
      </p:sp>
    </p:spTree>
    <p:extLst>
      <p:ext uri="{BB962C8B-B14F-4D97-AF65-F5344CB8AC3E}">
        <p14:creationId xmlns:p14="http://schemas.microsoft.com/office/powerpoint/2010/main" val="2817200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E.2 - </a:t>
            </a:r>
            <a:r>
              <a:rPr lang="en-CA" sz="1200" b="1" i="0" u="none" strike="noStrike" kern="1200" baseline="0" dirty="0" smtClean="0">
                <a:solidFill>
                  <a:schemeClr val="tx1"/>
                </a:solidFill>
                <a:latin typeface="+mn-lt"/>
                <a:ea typeface="+mn-ea"/>
                <a:cs typeface="+mn-cs"/>
              </a:rPr>
              <a:t>Age-standardized incidence </a:t>
            </a:r>
            <a:r>
              <a:rPr lang="en-US" sz="1200" b="1" i="0" u="none" strike="noStrike" kern="1200" baseline="0" dirty="0" smtClean="0">
                <a:solidFill>
                  <a:schemeClr val="tx1"/>
                </a:solidFill>
                <a:latin typeface="+mn-lt"/>
                <a:ea typeface="+mn-ea"/>
                <a:cs typeface="+mn-cs"/>
              </a:rPr>
              <a:t>rates, cervical cancer, by histological type, </a:t>
            </a:r>
            <a:r>
              <a:rPr lang="en-CA" sz="1200" b="1" i="0" u="none" strike="noStrike" kern="1200" baseline="0" dirty="0" smtClean="0">
                <a:solidFill>
                  <a:schemeClr val="tx1"/>
                </a:solidFill>
                <a:latin typeface="+mn-lt"/>
                <a:ea typeface="+mn-ea"/>
                <a:cs typeface="+mn-cs"/>
              </a:rPr>
              <a:t>Ontario, 1981–2012</a:t>
            </a:r>
            <a:endParaRPr lang="en-US" sz="1200" b="1"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2012, 64.4% of cases of cervical cancer were squamous cell carcinomas and 28.1% were adenocarcinomas. These two most common histological types of cervical cancer had differing incidence trends over time. Between 1981 and 2005, the incidence rate for squamous cell carcinoma of the cervix decreased by 3.2% per year. Since then, the rate has remained stable. On the other hand, the incidence rate for adenocarcinoma of the cervix increased by 2.6% per year between 1981 and 1996 and 6.0% per year between 2005 and 2012. Between 1996 and 2005 the rate of adenocarcinoma decreased by 6.6% per year. As a result, the rate of adenocarcinoma in 2012 was similar to the rate in 1981, while the rate of squamous cell carcinoma was more than halved over the same time period.</a:t>
            </a:r>
            <a:endParaRPr lang="en-CA" dirty="0"/>
          </a:p>
        </p:txBody>
      </p:sp>
      <p:sp>
        <p:nvSpPr>
          <p:cNvPr id="4" name="Slide Number Placeholder 3"/>
          <p:cNvSpPr>
            <a:spLocks noGrp="1"/>
          </p:cNvSpPr>
          <p:nvPr>
            <p:ph type="sldNum" sz="quarter" idx="10"/>
          </p:nvPr>
        </p:nvSpPr>
        <p:spPr/>
        <p:txBody>
          <a:bodyPr/>
          <a:lstStyle/>
          <a:p>
            <a:fld id="{FBE7EBDD-E92D-4C7F-80DC-806C3F598EA9}" type="slidenum">
              <a:rPr lang="en-CA" smtClean="0"/>
              <a:t>13</a:t>
            </a:fld>
            <a:endParaRPr lang="en-CA"/>
          </a:p>
        </p:txBody>
      </p:sp>
    </p:spTree>
    <p:extLst>
      <p:ext uri="{BB962C8B-B14F-4D97-AF65-F5344CB8AC3E}">
        <p14:creationId xmlns:p14="http://schemas.microsoft.com/office/powerpoint/2010/main" val="1790541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F.1 - Distribution of new cases and deaths, head and neck cancers, by site, </a:t>
            </a:r>
            <a:r>
              <a:rPr lang="en-CA" sz="1200" b="1" i="0" u="none" strike="noStrike" kern="1200" baseline="0" dirty="0" smtClean="0">
                <a:solidFill>
                  <a:schemeClr val="tx1"/>
                </a:solidFill>
                <a:latin typeface="+mn-lt"/>
                <a:ea typeface="+mn-ea"/>
                <a:cs typeface="+mn-cs"/>
              </a:rPr>
              <a:t>Ontario, 2010–2012</a:t>
            </a:r>
            <a:endParaRPr lang="en-US" sz="1200" b="1"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Between 2010 and 2012, cancer of the tongue accounted for the greatest proportion of </a:t>
            </a:r>
            <a:r>
              <a:rPr lang="en-US" sz="1200" b="0" i="0" u="none" strike="noStrike" kern="1200" baseline="0" dirty="0" smtClean="0">
                <a:solidFill>
                  <a:schemeClr val="tx1"/>
                </a:solidFill>
                <a:latin typeface="+mn-lt"/>
                <a:ea typeface="+mn-ea"/>
                <a:cs typeface="+mn-cs"/>
              </a:rPr>
              <a:t>head and neck cancer (HNC) incidence </a:t>
            </a:r>
            <a:r>
              <a:rPr lang="en-US" sz="1200" b="0" i="0" u="none" strike="noStrike" kern="1200" baseline="0" dirty="0" smtClean="0">
                <a:solidFill>
                  <a:schemeClr val="tx1"/>
                </a:solidFill>
                <a:latin typeface="+mn-lt"/>
                <a:ea typeface="+mn-ea"/>
                <a:cs typeface="+mn-cs"/>
              </a:rPr>
              <a:t>(25.2%), followed by laryngeal cancer (22.2%). In the same time period, laryngeal cancer was the greatest contributor to HNC mortality (accounting for 30.5% of all deaths) followed by pharynx (25.4%) and tongue cancers (23.6%). Pharynx cancer was responsible for 25.4% of all HNC mortality, but only 12.2% of HNC incidence. Lip cancer accounted for 8.4% of HNC incidence, but only </a:t>
            </a:r>
            <a:r>
              <a:rPr lang="en-CA" sz="1200" b="0" i="0" u="none" strike="noStrike" kern="1200" baseline="0" dirty="0" smtClean="0">
                <a:solidFill>
                  <a:schemeClr val="tx1"/>
                </a:solidFill>
                <a:latin typeface="+mn-lt"/>
                <a:ea typeface="+mn-ea"/>
                <a:cs typeface="+mn-cs"/>
              </a:rPr>
              <a:t>0.6% of HNC mortality.</a:t>
            </a:r>
            <a:endParaRPr lang="en-CA" dirty="0"/>
          </a:p>
        </p:txBody>
      </p:sp>
      <p:sp>
        <p:nvSpPr>
          <p:cNvPr id="4" name="Slide Number Placeholder 3"/>
          <p:cNvSpPr>
            <a:spLocks noGrp="1"/>
          </p:cNvSpPr>
          <p:nvPr>
            <p:ph type="sldNum" sz="quarter" idx="10"/>
          </p:nvPr>
        </p:nvSpPr>
        <p:spPr/>
        <p:txBody>
          <a:bodyPr/>
          <a:lstStyle/>
          <a:p>
            <a:fld id="{FBE7EBDD-E92D-4C7F-80DC-806C3F598EA9}" type="slidenum">
              <a:rPr lang="en-CA" smtClean="0"/>
              <a:t>14</a:t>
            </a:fld>
            <a:endParaRPr lang="en-CA"/>
          </a:p>
        </p:txBody>
      </p:sp>
    </p:spTree>
    <p:extLst>
      <p:ext uri="{BB962C8B-B14F-4D97-AF65-F5344CB8AC3E}">
        <p14:creationId xmlns:p14="http://schemas.microsoft.com/office/powerpoint/2010/main" val="3097180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F.2 - </a:t>
            </a:r>
            <a:r>
              <a:rPr lang="en-CA" sz="1200" b="1" i="0" u="none" strike="noStrike" kern="1200" baseline="0" dirty="0" smtClean="0">
                <a:solidFill>
                  <a:schemeClr val="tx1"/>
                </a:solidFill>
                <a:latin typeface="+mn-lt"/>
                <a:ea typeface="+mn-ea"/>
                <a:cs typeface="+mn-cs"/>
              </a:rPr>
              <a:t>Age-standardized incidence </a:t>
            </a:r>
            <a:r>
              <a:rPr lang="en-US" sz="1200" b="1" i="0" u="none" strike="noStrike" kern="1200" baseline="0" dirty="0" smtClean="0">
                <a:solidFill>
                  <a:schemeClr val="tx1"/>
                </a:solidFill>
                <a:latin typeface="+mn-lt"/>
                <a:ea typeface="+mn-ea"/>
                <a:cs typeface="+mn-cs"/>
              </a:rPr>
              <a:t>rates, head and neck cancers, by site, </a:t>
            </a:r>
            <a:r>
              <a:rPr lang="en-CA" sz="1200" b="1" i="0" u="none" strike="noStrike" kern="1200" baseline="0" dirty="0" smtClean="0">
                <a:solidFill>
                  <a:schemeClr val="tx1"/>
                </a:solidFill>
                <a:latin typeface="+mn-lt"/>
                <a:ea typeface="+mn-ea"/>
                <a:cs typeface="+mn-cs"/>
              </a:rPr>
              <a:t>Ontario, 1981–2012</a:t>
            </a:r>
            <a:endParaRPr lang="en-US" sz="1200" b="1"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There are several noteworthy trends in HNC incidence rates </a:t>
            </a:r>
            <a:r>
              <a:rPr lang="en-CA" sz="1200" b="0" i="0" u="none" strike="noStrike" kern="1200" baseline="0" dirty="0" smtClean="0">
                <a:solidFill>
                  <a:schemeClr val="tx1"/>
                </a:solidFill>
                <a:latin typeface="+mn-lt"/>
                <a:ea typeface="+mn-ea"/>
                <a:cs typeface="+mn-cs"/>
              </a:rPr>
              <a:t>over time: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incidence rate for cancer of the tongue increased by 3.8% per year between 2003 and 2012, after remaining stable between 1981 and 2003.</a:t>
            </a:r>
            <a:endParaRPr lang="en-CA"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rate of tonsil cancer was stable between 1981 and 1998 and then increased by 3.1% per year between 1998 and 2012.</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Laryngeal cancer was the most commonly diagnosed HNC in Ontario in 1981. The incidence rate declined by 2.2% per year between then and 2012, when it became the second most commonly diagnosed HNC in Ontario.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rate of pharynx cancer decreased by 1.0% per year between 1981 and 2012.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Lip cancer had the greatest decrease, declining by 1.8% per year between 1981 and 1991, 9.8% per year between 1991 and 1997 and 4.2% between 1997 and 2010.</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Cancer of the salivary glands increased by 1.8% per year </a:t>
            </a:r>
            <a:r>
              <a:rPr lang="en-CA" sz="1200" b="0" i="0" u="none" strike="noStrike" kern="1200" baseline="0" dirty="0" smtClean="0">
                <a:solidFill>
                  <a:schemeClr val="tx1"/>
                </a:solidFill>
                <a:latin typeface="+mn-lt"/>
                <a:ea typeface="+mn-ea"/>
                <a:cs typeface="+mn-cs"/>
              </a:rPr>
              <a:t>between 1981 and 2012.</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Cancer of the paranasal sinuses decreased by 1.2% per year </a:t>
            </a:r>
            <a:r>
              <a:rPr lang="en-CA" sz="1200" b="0" i="0" u="none" strike="noStrike" kern="1200" baseline="0" dirty="0" smtClean="0">
                <a:solidFill>
                  <a:schemeClr val="tx1"/>
                </a:solidFill>
                <a:latin typeface="+mn-lt"/>
                <a:ea typeface="+mn-ea"/>
                <a:cs typeface="+mn-cs"/>
              </a:rPr>
              <a:t>between 1981 and 2012.</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Cancer of floor of the mouth decreased by 2.5% per year </a:t>
            </a:r>
            <a:r>
              <a:rPr lang="en-CA" sz="1200" b="0" i="0" u="none" strike="noStrike" kern="1200" baseline="0" dirty="0" smtClean="0">
                <a:solidFill>
                  <a:schemeClr val="tx1"/>
                </a:solidFill>
                <a:latin typeface="+mn-lt"/>
                <a:ea typeface="+mn-ea"/>
                <a:cs typeface="+mn-cs"/>
              </a:rPr>
              <a:t>between 1981 and 2012.</a:t>
            </a:r>
            <a:endParaRPr lang="en-CA" dirty="0"/>
          </a:p>
        </p:txBody>
      </p:sp>
      <p:sp>
        <p:nvSpPr>
          <p:cNvPr id="4" name="Slide Number Placeholder 3"/>
          <p:cNvSpPr>
            <a:spLocks noGrp="1"/>
          </p:cNvSpPr>
          <p:nvPr>
            <p:ph type="sldNum" sz="quarter" idx="10"/>
          </p:nvPr>
        </p:nvSpPr>
        <p:spPr/>
        <p:txBody>
          <a:bodyPr/>
          <a:lstStyle/>
          <a:p>
            <a:fld id="{FBE7EBDD-E92D-4C7F-80DC-806C3F598EA9}" type="slidenum">
              <a:rPr lang="en-CA" smtClean="0"/>
              <a:t>15</a:t>
            </a:fld>
            <a:endParaRPr lang="en-CA"/>
          </a:p>
        </p:txBody>
      </p:sp>
    </p:spTree>
    <p:extLst>
      <p:ext uri="{BB962C8B-B14F-4D97-AF65-F5344CB8AC3E}">
        <p14:creationId xmlns:p14="http://schemas.microsoft.com/office/powerpoint/2010/main" val="1207792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F.3 - Distribution of new cases and deaths, pharynx cancer, by subsite, Ontario, </a:t>
            </a:r>
            <a:r>
              <a:rPr lang="en-CA" sz="1200" b="1" i="0" u="none" strike="noStrike" kern="1200" baseline="0" dirty="0" smtClean="0">
                <a:solidFill>
                  <a:schemeClr val="tx1"/>
                </a:solidFill>
                <a:latin typeface="+mn-lt"/>
                <a:ea typeface="+mn-ea"/>
                <a:cs typeface="+mn-cs"/>
              </a:rPr>
              <a:t>2010–2012</a:t>
            </a:r>
            <a:endParaRPr lang="en-US" sz="1200" b="1"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Notably, cancer of the nasopharynx accounted for most (40.8%) of the cases of pharynx cancer diagnosed between 2010 and </a:t>
            </a:r>
            <a:r>
              <a:rPr lang="en-US" sz="1200" b="0" i="0" u="none" strike="noStrike" kern="1200" baseline="0" dirty="0" smtClean="0">
                <a:solidFill>
                  <a:schemeClr val="tx1"/>
                </a:solidFill>
                <a:latin typeface="+mn-lt"/>
                <a:ea typeface="+mn-ea"/>
                <a:cs typeface="+mn-cs"/>
              </a:rPr>
              <a:t>2012, </a:t>
            </a:r>
            <a:r>
              <a:rPr lang="en-US" sz="1200" b="0" i="0" u="none" strike="noStrike" kern="1200" baseline="0" dirty="0" smtClean="0">
                <a:solidFill>
                  <a:schemeClr val="tx1"/>
                </a:solidFill>
                <a:latin typeface="+mn-lt"/>
                <a:ea typeface="+mn-ea"/>
                <a:cs typeface="+mn-cs"/>
              </a:rPr>
              <a:t>while oropharynx cancer made up the greatest proportion (47.1%) of pharynx cancer deaths. In fact, oropharynx cancer accounted for a greater proportion of deaths than new cases, reflecting poor survival </a:t>
            </a:r>
            <a:r>
              <a:rPr lang="en-CA" sz="1200" b="0" i="0" u="none" strike="noStrike" kern="1200" baseline="0" dirty="0" smtClean="0">
                <a:solidFill>
                  <a:schemeClr val="tx1"/>
                </a:solidFill>
                <a:latin typeface="+mn-lt"/>
                <a:ea typeface="+mn-ea"/>
                <a:cs typeface="+mn-cs"/>
              </a:rPr>
              <a:t>rates for this subsite. (1)</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CA" sz="1200" b="1" i="0" u="none" strike="noStrike" kern="1200" baseline="0" dirty="0" smtClean="0">
                <a:solidFill>
                  <a:schemeClr val="tx1"/>
                </a:solidFill>
                <a:latin typeface="+mn-lt"/>
                <a:ea typeface="+mn-ea"/>
                <a:cs typeface="+mn-cs"/>
              </a:rPr>
              <a:t>References:</a:t>
            </a:r>
          </a:p>
          <a:p>
            <a:r>
              <a:rPr lang="en-CA" sz="1200" b="0" i="0" u="none" strike="noStrike" kern="1200" baseline="0" dirty="0" smtClean="0">
                <a:solidFill>
                  <a:schemeClr val="tx1"/>
                </a:solidFill>
                <a:latin typeface="+mn-lt"/>
                <a:ea typeface="+mn-ea"/>
                <a:cs typeface="+mn-cs"/>
              </a:rPr>
              <a:t>1. </a:t>
            </a:r>
            <a:r>
              <a:rPr lang="en-CA" sz="1200" b="0" i="0" u="none" strike="noStrike" kern="1200" baseline="0" dirty="0" err="1" smtClean="0">
                <a:solidFill>
                  <a:schemeClr val="tx1"/>
                </a:solidFill>
                <a:latin typeface="+mn-lt"/>
                <a:ea typeface="+mn-ea"/>
                <a:cs typeface="+mn-cs"/>
              </a:rPr>
              <a:t>Puglina</a:t>
            </a:r>
            <a:r>
              <a:rPr lang="en-CA" sz="1200" b="0" i="0" u="none" strike="noStrike" kern="1200" baseline="0" dirty="0" smtClean="0">
                <a:solidFill>
                  <a:schemeClr val="tx1"/>
                </a:solidFill>
                <a:latin typeface="+mn-lt"/>
                <a:ea typeface="+mn-ea"/>
                <a:cs typeface="+mn-cs"/>
              </a:rPr>
              <a:t> F, </a:t>
            </a:r>
            <a:r>
              <a:rPr lang="en-CA" sz="1200" b="0" i="0" u="none" strike="noStrike" kern="1200" baseline="0" dirty="0" err="1" smtClean="0">
                <a:solidFill>
                  <a:schemeClr val="tx1"/>
                </a:solidFill>
                <a:latin typeface="+mn-lt"/>
                <a:ea typeface="+mn-ea"/>
                <a:cs typeface="+mn-cs"/>
              </a:rPr>
              <a:t>Piccirillo</a:t>
            </a:r>
            <a:r>
              <a:rPr lang="en-CA" sz="1200" b="0" i="0" u="none" strike="noStrike" kern="1200" baseline="0" dirty="0" smtClean="0">
                <a:solidFill>
                  <a:schemeClr val="tx1"/>
                </a:solidFill>
                <a:latin typeface="+mn-lt"/>
                <a:ea typeface="+mn-ea"/>
                <a:cs typeface="+mn-cs"/>
              </a:rPr>
              <a:t> J, </a:t>
            </a:r>
            <a:r>
              <a:rPr lang="en-CA" sz="1200" b="0" i="0" u="none" strike="noStrike" kern="1200" baseline="0" dirty="0" err="1" smtClean="0">
                <a:solidFill>
                  <a:schemeClr val="tx1"/>
                </a:solidFill>
                <a:latin typeface="+mn-lt"/>
                <a:ea typeface="+mn-ea"/>
                <a:cs typeface="+mn-cs"/>
              </a:rPr>
              <a:t>Zequeria</a:t>
            </a:r>
            <a:r>
              <a:rPr lang="en-CA" sz="1200" b="0" i="0" u="none" strike="noStrike" kern="1200" baseline="0" dirty="0" smtClean="0">
                <a:solidFill>
                  <a:schemeClr val="tx1"/>
                </a:solidFill>
                <a:latin typeface="+mn-lt"/>
                <a:ea typeface="+mn-ea"/>
                <a:cs typeface="+mn-cs"/>
              </a:rPr>
              <a:t> M, </a:t>
            </a:r>
            <a:r>
              <a:rPr lang="en-CA" sz="1200" b="0" i="0" u="none" strike="noStrike" kern="1200" baseline="0" dirty="0" err="1" smtClean="0">
                <a:solidFill>
                  <a:schemeClr val="tx1"/>
                </a:solidFill>
                <a:latin typeface="+mn-lt"/>
                <a:ea typeface="+mn-ea"/>
                <a:cs typeface="+mn-cs"/>
              </a:rPr>
              <a:t>Emami</a:t>
            </a:r>
            <a:r>
              <a:rPr lang="en-CA" sz="1200" b="0" i="0" u="none" strike="noStrike" kern="1200" baseline="0" dirty="0" smtClean="0">
                <a:solidFill>
                  <a:schemeClr val="tx1"/>
                </a:solidFill>
                <a:latin typeface="+mn-lt"/>
                <a:ea typeface="+mn-ea"/>
                <a:cs typeface="+mn-cs"/>
              </a:rPr>
              <a:t> B, Perez C. Clinical-severity staging system for </a:t>
            </a:r>
            <a:r>
              <a:rPr lang="en-US" sz="1200" b="0" i="0" u="none" strike="noStrike" kern="1200" baseline="0" dirty="0" smtClean="0">
                <a:solidFill>
                  <a:schemeClr val="tx1"/>
                </a:solidFill>
                <a:latin typeface="+mn-lt"/>
                <a:ea typeface="+mn-ea"/>
                <a:cs typeface="+mn-cs"/>
              </a:rPr>
              <a:t>oropharyngeal cancer: five-year survival rates. Arch </a:t>
            </a:r>
            <a:r>
              <a:rPr lang="en-US" sz="1200" b="0" i="0" u="none" strike="noStrike" kern="1200" baseline="0" dirty="0" err="1" smtClean="0">
                <a:solidFill>
                  <a:schemeClr val="tx1"/>
                </a:solidFill>
                <a:latin typeface="+mn-lt"/>
                <a:ea typeface="+mn-ea"/>
                <a:cs typeface="+mn-cs"/>
              </a:rPr>
              <a:t>Otolaryngol</a:t>
            </a:r>
            <a:r>
              <a:rPr lang="en-US" sz="1200" b="0" i="0" u="none" strike="noStrike" kern="1200" baseline="0" dirty="0" smtClean="0">
                <a:solidFill>
                  <a:schemeClr val="tx1"/>
                </a:solidFill>
                <a:latin typeface="+mn-lt"/>
                <a:ea typeface="+mn-ea"/>
                <a:cs typeface="+mn-cs"/>
              </a:rPr>
              <a:t> Head Neck Surg. 1997;</a:t>
            </a:r>
            <a:r>
              <a:rPr lang="en-CA" sz="1200" b="0" i="0" u="none" strike="noStrike" kern="1200" baseline="0" dirty="0" smtClean="0">
                <a:solidFill>
                  <a:schemeClr val="tx1"/>
                </a:solidFill>
                <a:latin typeface="+mn-lt"/>
                <a:ea typeface="+mn-ea"/>
                <a:cs typeface="+mn-cs"/>
              </a:rPr>
              <a:t>123(10):1118-24.</a:t>
            </a:r>
            <a:endParaRPr lang="en-CA" dirty="0"/>
          </a:p>
        </p:txBody>
      </p:sp>
      <p:sp>
        <p:nvSpPr>
          <p:cNvPr id="4" name="Slide Number Placeholder 3"/>
          <p:cNvSpPr>
            <a:spLocks noGrp="1"/>
          </p:cNvSpPr>
          <p:nvPr>
            <p:ph type="sldNum" sz="quarter" idx="10"/>
          </p:nvPr>
        </p:nvSpPr>
        <p:spPr/>
        <p:txBody>
          <a:bodyPr/>
          <a:lstStyle/>
          <a:p>
            <a:fld id="{FBE7EBDD-E92D-4C7F-80DC-806C3F598EA9}" type="slidenum">
              <a:rPr lang="en-CA" smtClean="0"/>
              <a:t>16</a:t>
            </a:fld>
            <a:endParaRPr lang="en-CA"/>
          </a:p>
        </p:txBody>
      </p:sp>
    </p:spTree>
    <p:extLst>
      <p:ext uri="{BB962C8B-B14F-4D97-AF65-F5344CB8AC3E}">
        <p14:creationId xmlns:p14="http://schemas.microsoft.com/office/powerpoint/2010/main" val="3160834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F.4 - Distribution of new cases, larynx cancer, by subsite, Ontario, 2010–2012</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Between 2010 and 2012, the majority of diagnosed laryngeal cancers were of the glottis (58.3%) or supraglottis </a:t>
            </a:r>
            <a:r>
              <a:rPr lang="en-CA" sz="1200" b="0" i="0" u="none" strike="noStrike" kern="1200" baseline="0" dirty="0" smtClean="0">
                <a:solidFill>
                  <a:schemeClr val="tx1"/>
                </a:solidFill>
                <a:latin typeface="+mn-lt"/>
                <a:ea typeface="+mn-ea"/>
                <a:cs typeface="+mn-cs"/>
              </a:rPr>
              <a:t>(30.7%).</a:t>
            </a:r>
            <a:endParaRPr lang="en-CA" dirty="0"/>
          </a:p>
        </p:txBody>
      </p:sp>
      <p:sp>
        <p:nvSpPr>
          <p:cNvPr id="4" name="Slide Number Placeholder 3"/>
          <p:cNvSpPr>
            <a:spLocks noGrp="1"/>
          </p:cNvSpPr>
          <p:nvPr>
            <p:ph type="sldNum" sz="quarter" idx="10"/>
          </p:nvPr>
        </p:nvSpPr>
        <p:spPr/>
        <p:txBody>
          <a:bodyPr/>
          <a:lstStyle/>
          <a:p>
            <a:fld id="{FBE7EBDD-E92D-4C7F-80DC-806C3F598EA9}" type="slidenum">
              <a:rPr lang="en-CA" smtClean="0"/>
              <a:t>17</a:t>
            </a:fld>
            <a:endParaRPr lang="en-CA"/>
          </a:p>
        </p:txBody>
      </p:sp>
    </p:spTree>
    <p:extLst>
      <p:ext uri="{BB962C8B-B14F-4D97-AF65-F5344CB8AC3E}">
        <p14:creationId xmlns:p14="http://schemas.microsoft.com/office/powerpoint/2010/main" val="3961314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1.2 - </a:t>
            </a:r>
            <a:r>
              <a:rPr lang="en-CA" sz="1200" b="1" i="0" u="none" strike="noStrike" kern="1200" baseline="0" dirty="0" smtClean="0">
                <a:solidFill>
                  <a:schemeClr val="tx1"/>
                </a:solidFill>
                <a:latin typeface="+mn-lt"/>
                <a:ea typeface="+mn-ea"/>
                <a:cs typeface="+mn-cs"/>
              </a:rPr>
              <a:t>Distribution of cancer incidence </a:t>
            </a:r>
            <a:r>
              <a:rPr lang="en-US" sz="1200" b="1" i="0" u="none" strike="noStrike" kern="1200" baseline="0" dirty="0" smtClean="0">
                <a:solidFill>
                  <a:schemeClr val="tx1"/>
                </a:solidFill>
                <a:latin typeface="+mn-lt"/>
                <a:ea typeface="+mn-ea"/>
                <a:cs typeface="+mn-cs"/>
              </a:rPr>
              <a:t>and mortality, by age group, Ontario, 2012</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majority of new cancer cases were diagnosed in people 50 years of age and older in 2012 . The greatest proportion of cases were diagnosed in people between the ages of 60 and 69 (26.6% of new cases) and 70 and 79 (24.1%). Cancer was rare among children and adolescents, with less than 1% of all new cases diagnosed in people under the age of 20. In fact, almost 95% of all new cases were in people over </a:t>
            </a:r>
            <a:r>
              <a:rPr lang="en-CA" sz="1200" b="0" i="0" u="none" strike="noStrike" kern="1200" baseline="0" dirty="0" smtClean="0">
                <a:solidFill>
                  <a:schemeClr val="tx1"/>
                </a:solidFill>
                <a:latin typeface="+mn-lt"/>
                <a:ea typeface="+mn-ea"/>
                <a:cs typeface="+mn-cs"/>
              </a:rPr>
              <a:t>the age of 40.</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majority of cancer deaths occurred in people 50 years of age and older. Cancer deaths increased with age, with the greatest proportion of mortality occurring in people 80 years of age and older (34.4% of deaths) followed by people between the ages of 70 and 79 (26.8%). Cancer deaths were rare in children, adolescents and young adults, with only 1.5% of deaths occurring in people under the age of 40.</a:t>
            </a:r>
            <a:endParaRPr lang="en-CA" dirty="0"/>
          </a:p>
        </p:txBody>
      </p:sp>
      <p:sp>
        <p:nvSpPr>
          <p:cNvPr id="4" name="Slide Number Placeholder 3"/>
          <p:cNvSpPr>
            <a:spLocks noGrp="1"/>
          </p:cNvSpPr>
          <p:nvPr>
            <p:ph type="sldNum" sz="quarter" idx="10"/>
          </p:nvPr>
        </p:nvSpPr>
        <p:spPr/>
        <p:txBody>
          <a:bodyPr/>
          <a:lstStyle/>
          <a:p>
            <a:fld id="{FBE7EBDD-E92D-4C7F-80DC-806C3F598EA9}" type="slidenum">
              <a:rPr lang="en-CA" smtClean="0"/>
              <a:t>4</a:t>
            </a:fld>
            <a:endParaRPr lang="en-CA"/>
          </a:p>
        </p:txBody>
      </p:sp>
    </p:spTree>
    <p:extLst>
      <p:ext uri="{BB962C8B-B14F-4D97-AF65-F5344CB8AC3E}">
        <p14:creationId xmlns:p14="http://schemas.microsoft.com/office/powerpoint/2010/main" val="3158443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A.1 - </a:t>
            </a:r>
            <a:r>
              <a:rPr lang="en-CA" sz="1200" b="1" i="0" u="none" strike="noStrike" kern="1200" baseline="0" dirty="0" smtClean="0">
                <a:solidFill>
                  <a:schemeClr val="tx1"/>
                </a:solidFill>
                <a:latin typeface="+mn-lt"/>
                <a:ea typeface="+mn-ea"/>
                <a:cs typeface="+mn-cs"/>
              </a:rPr>
              <a:t>Age-standardized incidence </a:t>
            </a:r>
            <a:r>
              <a:rPr lang="en-US" sz="1200" b="1" i="0" u="none" strike="noStrike" kern="1200" baseline="0" dirty="0" smtClean="0">
                <a:solidFill>
                  <a:schemeClr val="tx1"/>
                </a:solidFill>
                <a:latin typeface="+mn-lt"/>
                <a:ea typeface="+mn-ea"/>
                <a:cs typeface="+mn-cs"/>
              </a:rPr>
              <a:t>rates, female breast cancer, by type, Ontario, </a:t>
            </a:r>
            <a:r>
              <a:rPr lang="en-CA" sz="1200" b="1" i="0" u="none" strike="noStrike" kern="1200" baseline="0" dirty="0" smtClean="0">
                <a:solidFill>
                  <a:schemeClr val="tx1"/>
                </a:solidFill>
                <a:latin typeface="+mn-lt"/>
                <a:ea typeface="+mn-ea"/>
                <a:cs typeface="+mn-cs"/>
              </a:rPr>
              <a:t>1981–2012</a:t>
            </a:r>
            <a:endParaRPr lang="en-US" sz="1200" b="1"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Between 1981 and 2012, the incidence rates of both ductal carcinoma and lobular carcinoma increased significantly in Ontario. The largest increases for both types occurred roughly during the first decade of this period.</a:t>
            </a:r>
            <a:endParaRPr lang="en-CA" dirty="0"/>
          </a:p>
        </p:txBody>
      </p:sp>
      <p:sp>
        <p:nvSpPr>
          <p:cNvPr id="4" name="Slide Number Placeholder 3"/>
          <p:cNvSpPr>
            <a:spLocks noGrp="1"/>
          </p:cNvSpPr>
          <p:nvPr>
            <p:ph type="sldNum" sz="quarter" idx="10"/>
          </p:nvPr>
        </p:nvSpPr>
        <p:spPr/>
        <p:txBody>
          <a:bodyPr/>
          <a:lstStyle/>
          <a:p>
            <a:fld id="{FBE7EBDD-E92D-4C7F-80DC-806C3F598EA9}" type="slidenum">
              <a:rPr lang="en-CA" smtClean="0"/>
              <a:t>6</a:t>
            </a:fld>
            <a:endParaRPr lang="en-CA"/>
          </a:p>
        </p:txBody>
      </p:sp>
    </p:spTree>
    <p:extLst>
      <p:ext uri="{BB962C8B-B14F-4D97-AF65-F5344CB8AC3E}">
        <p14:creationId xmlns:p14="http://schemas.microsoft.com/office/powerpoint/2010/main" val="955370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A.2 - </a:t>
            </a:r>
            <a:r>
              <a:rPr lang="en-CA" sz="1200" b="1" i="0" u="none" strike="noStrike" kern="1200" baseline="0" dirty="0" smtClean="0">
                <a:solidFill>
                  <a:schemeClr val="tx1"/>
                </a:solidFill>
                <a:latin typeface="+mn-lt"/>
                <a:ea typeface="+mn-ea"/>
                <a:cs typeface="+mn-cs"/>
              </a:rPr>
              <a:t>Distribution of new cases, </a:t>
            </a:r>
            <a:r>
              <a:rPr lang="en-US" sz="1200" b="1" i="0" u="none" strike="noStrike" kern="1200" baseline="0" dirty="0" smtClean="0">
                <a:solidFill>
                  <a:schemeClr val="tx1"/>
                </a:solidFill>
                <a:latin typeface="+mn-lt"/>
                <a:ea typeface="+mn-ea"/>
                <a:cs typeface="+mn-cs"/>
              </a:rPr>
              <a:t>female breast cancer, by molecular subtype, </a:t>
            </a:r>
            <a:r>
              <a:rPr lang="en-CA" sz="1200" b="1" i="0" u="none" strike="noStrike" kern="1200" baseline="0" dirty="0" smtClean="0">
                <a:solidFill>
                  <a:schemeClr val="tx1"/>
                </a:solidFill>
                <a:latin typeface="+mn-lt"/>
                <a:ea typeface="+mn-ea"/>
                <a:cs typeface="+mn-cs"/>
              </a:rPr>
              <a:t>Ontario, 2010–2012</a:t>
            </a:r>
          </a:p>
          <a:p>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Luminal A was </a:t>
            </a:r>
            <a:r>
              <a:rPr lang="en-US" sz="1200" b="0" i="0" u="none" strike="noStrike" kern="1200" baseline="0" dirty="0" smtClean="0">
                <a:solidFill>
                  <a:schemeClr val="tx1"/>
                </a:solidFill>
                <a:latin typeface="+mn-lt"/>
                <a:ea typeface="+mn-ea"/>
                <a:cs typeface="+mn-cs"/>
              </a:rPr>
              <a:t>the most common molecular subtype among new cases in Ontario between 2010 and 2012, followed by the triple </a:t>
            </a:r>
            <a:r>
              <a:rPr lang="en-CA" sz="1200" b="0" i="0" u="none" strike="noStrike" kern="1200" baseline="0" dirty="0" smtClean="0">
                <a:solidFill>
                  <a:schemeClr val="tx1"/>
                </a:solidFill>
                <a:latin typeface="+mn-lt"/>
                <a:ea typeface="+mn-ea"/>
                <a:cs typeface="+mn-cs"/>
              </a:rPr>
              <a:t>negative subtype.</a:t>
            </a:r>
            <a:endParaRPr lang="en-CA" dirty="0"/>
          </a:p>
        </p:txBody>
      </p:sp>
      <p:sp>
        <p:nvSpPr>
          <p:cNvPr id="4" name="Slide Number Placeholder 3"/>
          <p:cNvSpPr>
            <a:spLocks noGrp="1"/>
          </p:cNvSpPr>
          <p:nvPr>
            <p:ph type="sldNum" sz="quarter" idx="10"/>
          </p:nvPr>
        </p:nvSpPr>
        <p:spPr/>
        <p:txBody>
          <a:bodyPr/>
          <a:lstStyle/>
          <a:p>
            <a:fld id="{FBE7EBDD-E92D-4C7F-80DC-806C3F598EA9}" type="slidenum">
              <a:rPr lang="en-CA" smtClean="0"/>
              <a:t>7</a:t>
            </a:fld>
            <a:endParaRPr lang="en-CA"/>
          </a:p>
        </p:txBody>
      </p:sp>
    </p:spTree>
    <p:extLst>
      <p:ext uri="{BB962C8B-B14F-4D97-AF65-F5344CB8AC3E}">
        <p14:creationId xmlns:p14="http://schemas.microsoft.com/office/powerpoint/2010/main" val="3954126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B.1 - </a:t>
            </a:r>
            <a:r>
              <a:rPr lang="en-CA" sz="1200" b="1" i="0" u="none" strike="noStrike" kern="1200" baseline="0" dirty="0" smtClean="0">
                <a:solidFill>
                  <a:schemeClr val="tx1"/>
                </a:solidFill>
                <a:latin typeface="+mn-lt"/>
                <a:ea typeface="+mn-ea"/>
                <a:cs typeface="+mn-cs"/>
              </a:rPr>
              <a:t>Age-standardized incidence </a:t>
            </a:r>
            <a:r>
              <a:rPr lang="en-US" sz="1200" b="1" i="0" u="none" strike="noStrike" kern="1200" baseline="0" dirty="0" smtClean="0">
                <a:solidFill>
                  <a:schemeClr val="tx1"/>
                </a:solidFill>
                <a:latin typeface="+mn-lt"/>
                <a:ea typeface="+mn-ea"/>
                <a:cs typeface="+mn-cs"/>
              </a:rPr>
              <a:t>rates, colorectal cancer, by subsite, Ontario, </a:t>
            </a:r>
            <a:r>
              <a:rPr lang="en-CA" sz="1200" b="1" i="0" u="none" strike="noStrike" kern="1200" baseline="0" dirty="0" smtClean="0">
                <a:solidFill>
                  <a:schemeClr val="tx1"/>
                </a:solidFill>
                <a:latin typeface="+mn-lt"/>
                <a:ea typeface="+mn-ea"/>
                <a:cs typeface="+mn-cs"/>
              </a:rPr>
              <a:t>1981–2012</a:t>
            </a:r>
            <a:endParaRPr lang="en-US" sz="1200" b="1"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From 1981 to 2005, and then again from 2008 to 2012, there was a significant decrease in the incidence rate for distal colon cancer. In contrast, the incidence rate for rectal cancer declined only slightly between 1981 and 1997. The incidence rate for proximal colon cancer did not change between 1981 and 2012.</a:t>
            </a:r>
            <a:endParaRPr lang="en-CA" dirty="0"/>
          </a:p>
        </p:txBody>
      </p:sp>
      <p:sp>
        <p:nvSpPr>
          <p:cNvPr id="4" name="Slide Number Placeholder 3"/>
          <p:cNvSpPr>
            <a:spLocks noGrp="1"/>
          </p:cNvSpPr>
          <p:nvPr>
            <p:ph type="sldNum" sz="quarter" idx="10"/>
          </p:nvPr>
        </p:nvSpPr>
        <p:spPr/>
        <p:txBody>
          <a:bodyPr/>
          <a:lstStyle/>
          <a:p>
            <a:fld id="{FBE7EBDD-E92D-4C7F-80DC-806C3F598EA9}" type="slidenum">
              <a:rPr lang="en-CA" smtClean="0"/>
              <a:t>8</a:t>
            </a:fld>
            <a:endParaRPr lang="en-CA"/>
          </a:p>
        </p:txBody>
      </p:sp>
    </p:spTree>
    <p:extLst>
      <p:ext uri="{BB962C8B-B14F-4D97-AF65-F5344CB8AC3E}">
        <p14:creationId xmlns:p14="http://schemas.microsoft.com/office/powerpoint/2010/main" val="220571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B.2 - </a:t>
            </a:r>
            <a:r>
              <a:rPr lang="en-CA" sz="1200" b="1" i="0" u="none" strike="noStrike" kern="1200" baseline="0" dirty="0" smtClean="0">
                <a:solidFill>
                  <a:schemeClr val="tx1"/>
                </a:solidFill>
                <a:latin typeface="+mn-lt"/>
                <a:ea typeface="+mn-ea"/>
                <a:cs typeface="+mn-cs"/>
              </a:rPr>
              <a:t>Age-standardized mortality </a:t>
            </a:r>
            <a:r>
              <a:rPr lang="en-US" sz="1200" b="1" i="0" u="none" strike="noStrike" kern="1200" baseline="0" dirty="0" smtClean="0">
                <a:solidFill>
                  <a:schemeClr val="tx1"/>
                </a:solidFill>
                <a:latin typeface="+mn-lt"/>
                <a:ea typeface="+mn-ea"/>
                <a:cs typeface="+mn-cs"/>
              </a:rPr>
              <a:t>rates, colorectal cancer, by site, Ontario, </a:t>
            </a:r>
            <a:r>
              <a:rPr lang="en-CA" sz="1200" b="1" i="0" u="none" strike="noStrike" kern="1200" baseline="0" dirty="0" smtClean="0">
                <a:solidFill>
                  <a:schemeClr val="tx1"/>
                </a:solidFill>
                <a:latin typeface="+mn-lt"/>
                <a:ea typeface="+mn-ea"/>
                <a:cs typeface="+mn-cs"/>
              </a:rPr>
              <a:t>1981–2012</a:t>
            </a:r>
            <a:endParaRPr lang="en-US" sz="1200" b="1"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mortality rate for colon cancer has been decreasing in Ontario since the 1980s. The greatest decline of 3.6% per year occurred between 2002 and 2012. For rectal cancer, the greatest decline in the mortality rate occurred between 1981 and 1998 (3.3% per year). Since then the mortality rate has increased slightly.</a:t>
            </a:r>
            <a:endParaRPr lang="en-CA" dirty="0"/>
          </a:p>
        </p:txBody>
      </p:sp>
      <p:sp>
        <p:nvSpPr>
          <p:cNvPr id="4" name="Slide Number Placeholder 3"/>
          <p:cNvSpPr>
            <a:spLocks noGrp="1"/>
          </p:cNvSpPr>
          <p:nvPr>
            <p:ph type="sldNum" sz="quarter" idx="10"/>
          </p:nvPr>
        </p:nvSpPr>
        <p:spPr/>
        <p:txBody>
          <a:bodyPr/>
          <a:lstStyle/>
          <a:p>
            <a:fld id="{FBE7EBDD-E92D-4C7F-80DC-806C3F598EA9}" type="slidenum">
              <a:rPr lang="en-CA" smtClean="0"/>
              <a:t>9</a:t>
            </a:fld>
            <a:endParaRPr lang="en-CA"/>
          </a:p>
        </p:txBody>
      </p:sp>
    </p:spTree>
    <p:extLst>
      <p:ext uri="{BB962C8B-B14F-4D97-AF65-F5344CB8AC3E}">
        <p14:creationId xmlns:p14="http://schemas.microsoft.com/office/powerpoint/2010/main" val="4091632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C.1 - </a:t>
            </a:r>
            <a:r>
              <a:rPr lang="en-CA" sz="1200" b="1" i="0" u="none" strike="noStrike" kern="1200" baseline="0" dirty="0" smtClean="0">
                <a:solidFill>
                  <a:schemeClr val="tx1"/>
                </a:solidFill>
                <a:latin typeface="+mn-lt"/>
                <a:ea typeface="+mn-ea"/>
                <a:cs typeface="+mn-cs"/>
              </a:rPr>
              <a:t>Age-standardized incidence </a:t>
            </a:r>
            <a:r>
              <a:rPr lang="en-US" sz="1200" b="1" i="0" u="none" strike="noStrike" kern="1200" baseline="0" dirty="0" smtClean="0">
                <a:solidFill>
                  <a:schemeClr val="tx1"/>
                </a:solidFill>
                <a:latin typeface="+mn-lt"/>
                <a:ea typeface="+mn-ea"/>
                <a:cs typeface="+mn-cs"/>
              </a:rPr>
              <a:t>rates, lung cancer, by type, Ontario, </a:t>
            </a:r>
            <a:r>
              <a:rPr lang="en-CA" sz="1200" b="1" i="0" u="none" strike="noStrike" kern="1200" baseline="0" dirty="0" smtClean="0">
                <a:solidFill>
                  <a:schemeClr val="tx1"/>
                </a:solidFill>
                <a:latin typeface="+mn-lt"/>
                <a:ea typeface="+mn-ea"/>
                <a:cs typeface="+mn-cs"/>
              </a:rPr>
              <a:t>1981–2012</a:t>
            </a:r>
            <a:endParaRPr lang="en-US" sz="1200" b="1"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For both sexes combined, the incidence rate of </a:t>
            </a:r>
            <a:r>
              <a:rPr lang="it-IT" sz="1200" b="0" i="0" u="none" strike="noStrike" kern="1200" baseline="0" dirty="0" smtClean="0">
                <a:solidFill>
                  <a:schemeClr val="tx1"/>
                </a:solidFill>
                <a:latin typeface="+mn-lt"/>
                <a:ea typeface="+mn-ea"/>
                <a:cs typeface="+mn-cs"/>
              </a:rPr>
              <a:t>non–small cell lung carcinoma (NSCLC)</a:t>
            </a:r>
            <a:r>
              <a:rPr 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increased by 5.7% per year from 1981 to 1984 and then stabilized. The rate of NSCLC declined or remained stable among males after 1984, but increased among females over the same period.</a:t>
            </a:r>
          </a:p>
          <a:p>
            <a:endParaRPr lang="en-US"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Small cell lung carcinoma (SCLC)</a:t>
            </a:r>
            <a:r>
              <a:rPr 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incidence rates for both sexes stabilized later than NSCLC rates. The SCLC rate increased between 1981 and 1987 (3.1% per year), decreased between 1987 and 2006 (2.2% per year), and then remained stable from 2006 to 2012. SCLC incidence by sex declined or remained stable for males and females after 1987, but the decline was greater for males. The early 1980s, however, saw a difference in incidence rates for males and females. Among females, the incidence rate for SCLCs increased by 5.9% per year between 1981 and 1987, while it remained stable </a:t>
            </a:r>
            <a:r>
              <a:rPr lang="en-CA" sz="1200" b="0" i="0" u="none" strike="noStrike" kern="1200" baseline="0" dirty="0" smtClean="0">
                <a:solidFill>
                  <a:schemeClr val="tx1"/>
                </a:solidFill>
                <a:latin typeface="+mn-lt"/>
                <a:ea typeface="+mn-ea"/>
                <a:cs typeface="+mn-cs"/>
              </a:rPr>
              <a:t>among males.</a:t>
            </a:r>
            <a:endParaRPr lang="en-CA" dirty="0"/>
          </a:p>
        </p:txBody>
      </p:sp>
      <p:sp>
        <p:nvSpPr>
          <p:cNvPr id="4" name="Slide Number Placeholder 3"/>
          <p:cNvSpPr>
            <a:spLocks noGrp="1"/>
          </p:cNvSpPr>
          <p:nvPr>
            <p:ph type="sldNum" sz="quarter" idx="10"/>
          </p:nvPr>
        </p:nvSpPr>
        <p:spPr/>
        <p:txBody>
          <a:bodyPr/>
          <a:lstStyle/>
          <a:p>
            <a:fld id="{FBE7EBDD-E92D-4C7F-80DC-806C3F598EA9}" type="slidenum">
              <a:rPr lang="en-CA" smtClean="0"/>
              <a:t>10</a:t>
            </a:fld>
            <a:endParaRPr lang="en-CA"/>
          </a:p>
        </p:txBody>
      </p:sp>
    </p:spTree>
    <p:extLst>
      <p:ext uri="{BB962C8B-B14F-4D97-AF65-F5344CB8AC3E}">
        <p14:creationId xmlns:p14="http://schemas.microsoft.com/office/powerpoint/2010/main" val="2601540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D.1 - </a:t>
            </a:r>
            <a:r>
              <a:rPr lang="en-CA" sz="1200" b="1" i="0" u="none" strike="noStrike" kern="1200" baseline="0" dirty="0" smtClean="0">
                <a:solidFill>
                  <a:schemeClr val="tx1"/>
                </a:solidFill>
                <a:latin typeface="+mn-lt"/>
                <a:ea typeface="+mn-ea"/>
                <a:cs typeface="+mn-cs"/>
              </a:rPr>
              <a:t>Distribution of new cases, </a:t>
            </a:r>
            <a:r>
              <a:rPr lang="en-US" sz="1200" b="1" i="0" u="none" strike="noStrike" kern="1200" baseline="0" dirty="0" smtClean="0">
                <a:solidFill>
                  <a:schemeClr val="tx1"/>
                </a:solidFill>
                <a:latin typeface="+mn-lt"/>
                <a:ea typeface="+mn-ea"/>
                <a:cs typeface="+mn-cs"/>
              </a:rPr>
              <a:t>prostate cancer, by Gleason score, </a:t>
            </a:r>
            <a:r>
              <a:rPr lang="en-CA" sz="1200" b="1" i="0" u="none" strike="noStrike" kern="1200" baseline="0" dirty="0" smtClean="0">
                <a:solidFill>
                  <a:schemeClr val="tx1"/>
                </a:solidFill>
                <a:latin typeface="+mn-lt"/>
                <a:ea typeface="+mn-ea"/>
                <a:cs typeface="+mn-cs"/>
              </a:rPr>
              <a:t>Ontario, 2012</a:t>
            </a:r>
            <a:endParaRPr lang="en-US" sz="1200" b="1"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majority of prostate cancer cases diagnosed in Ontario in 2012 were low risk cancers (55.4%) based on their Gleason score. High risk cancers made up only 10.8% of all diagnosed cases. </a:t>
            </a:r>
            <a:endParaRPr lang="en-CA" dirty="0"/>
          </a:p>
        </p:txBody>
      </p:sp>
      <p:sp>
        <p:nvSpPr>
          <p:cNvPr id="4" name="Slide Number Placeholder 3"/>
          <p:cNvSpPr>
            <a:spLocks noGrp="1"/>
          </p:cNvSpPr>
          <p:nvPr>
            <p:ph type="sldNum" sz="quarter" idx="10"/>
          </p:nvPr>
        </p:nvSpPr>
        <p:spPr/>
        <p:txBody>
          <a:bodyPr/>
          <a:lstStyle/>
          <a:p>
            <a:fld id="{FBE7EBDD-E92D-4C7F-80DC-806C3F598EA9}" type="slidenum">
              <a:rPr lang="en-CA" smtClean="0"/>
              <a:t>11</a:t>
            </a:fld>
            <a:endParaRPr lang="en-CA"/>
          </a:p>
        </p:txBody>
      </p:sp>
    </p:spTree>
    <p:extLst>
      <p:ext uri="{BB962C8B-B14F-4D97-AF65-F5344CB8AC3E}">
        <p14:creationId xmlns:p14="http://schemas.microsoft.com/office/powerpoint/2010/main" val="3556797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E.1 - </a:t>
            </a:r>
            <a:r>
              <a:rPr lang="en-CA" sz="1200" b="1" i="0" u="none" strike="noStrike" kern="1200" baseline="0" dirty="0" smtClean="0">
                <a:solidFill>
                  <a:schemeClr val="tx1"/>
                </a:solidFill>
                <a:latin typeface="+mn-lt"/>
                <a:ea typeface="+mn-ea"/>
                <a:cs typeface="+mn-cs"/>
              </a:rPr>
              <a:t>Distribution of new cases, </a:t>
            </a:r>
            <a:r>
              <a:rPr lang="en-US" sz="1200" b="1" i="0" u="none" strike="noStrike" kern="1200" baseline="0" dirty="0" smtClean="0">
                <a:solidFill>
                  <a:schemeClr val="tx1"/>
                </a:solidFill>
                <a:latin typeface="+mn-lt"/>
                <a:ea typeface="+mn-ea"/>
                <a:cs typeface="+mn-cs"/>
              </a:rPr>
              <a:t>cervical cancer, by subsite, Ontario, </a:t>
            </a:r>
            <a:r>
              <a:rPr lang="en-CA" sz="1200" b="1" i="0" u="none" strike="noStrike" kern="1200" baseline="0" dirty="0" smtClean="0">
                <a:solidFill>
                  <a:schemeClr val="tx1"/>
                </a:solidFill>
                <a:latin typeface="+mn-lt"/>
                <a:ea typeface="+mn-ea"/>
                <a:cs typeface="+mn-cs"/>
              </a:rPr>
              <a:t>1981–1983 and 2010–2012</a:t>
            </a:r>
            <a:endParaRPr lang="en-US" sz="1200" b="1"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While the majority of cases occur in the cervix uteri, the distribution of cases changed between 1981 and 2012. The proportion of cancers occurring in the cervix uteri decreased while the proportion occurring in the </a:t>
            </a:r>
            <a:r>
              <a:rPr lang="en-US" sz="1200" b="0" i="0" u="none" strike="noStrike" kern="1200" baseline="0" dirty="0" err="1" smtClean="0">
                <a:solidFill>
                  <a:schemeClr val="tx1"/>
                </a:solidFill>
                <a:latin typeface="+mn-lt"/>
                <a:ea typeface="+mn-ea"/>
                <a:cs typeface="+mn-cs"/>
              </a:rPr>
              <a:t>endocervix</a:t>
            </a:r>
            <a:r>
              <a:rPr lang="en-US" sz="1200" b="0" i="0" u="none" strike="noStrike" kern="1200" baseline="0" dirty="0" smtClean="0">
                <a:solidFill>
                  <a:schemeClr val="tx1"/>
                </a:solidFill>
                <a:latin typeface="+mn-lt"/>
                <a:ea typeface="+mn-ea"/>
                <a:cs typeface="+mn-cs"/>
              </a:rPr>
              <a:t> and </a:t>
            </a:r>
            <a:r>
              <a:rPr lang="en-CA" sz="1200" b="0" i="0" u="none" strike="noStrike" kern="1200" baseline="0" dirty="0" err="1" smtClean="0">
                <a:solidFill>
                  <a:schemeClr val="tx1"/>
                </a:solidFill>
                <a:latin typeface="+mn-lt"/>
                <a:ea typeface="+mn-ea"/>
                <a:cs typeface="+mn-cs"/>
              </a:rPr>
              <a:t>exocervix</a:t>
            </a:r>
            <a:r>
              <a:rPr lang="en-CA" sz="1200" b="0" i="0" u="none" strike="noStrike" kern="1200" baseline="0" dirty="0" smtClean="0">
                <a:solidFill>
                  <a:schemeClr val="tx1"/>
                </a:solidFill>
                <a:latin typeface="+mn-lt"/>
                <a:ea typeface="+mn-ea"/>
                <a:cs typeface="+mn-cs"/>
              </a:rPr>
              <a:t> cancers increased.</a:t>
            </a:r>
            <a:endParaRPr lang="en-CA" dirty="0"/>
          </a:p>
        </p:txBody>
      </p:sp>
      <p:sp>
        <p:nvSpPr>
          <p:cNvPr id="4" name="Slide Number Placeholder 3"/>
          <p:cNvSpPr>
            <a:spLocks noGrp="1"/>
          </p:cNvSpPr>
          <p:nvPr>
            <p:ph type="sldNum" sz="quarter" idx="10"/>
          </p:nvPr>
        </p:nvSpPr>
        <p:spPr/>
        <p:txBody>
          <a:bodyPr/>
          <a:lstStyle/>
          <a:p>
            <a:fld id="{FBE7EBDD-E92D-4C7F-80DC-806C3F598EA9}" type="slidenum">
              <a:rPr lang="en-CA" smtClean="0"/>
              <a:t>12</a:t>
            </a:fld>
            <a:endParaRPr lang="en-CA"/>
          </a:p>
        </p:txBody>
      </p:sp>
    </p:spTree>
    <p:extLst>
      <p:ext uri="{BB962C8B-B14F-4D97-AF65-F5344CB8AC3E}">
        <p14:creationId xmlns:p14="http://schemas.microsoft.com/office/powerpoint/2010/main" val="2713369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6010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6074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ext Placeholder 20"/>
          <p:cNvSpPr>
            <a:spLocks noGrp="1"/>
          </p:cNvSpPr>
          <p:nvPr>
            <p:ph type="body" sz="quarter" idx="10" hasCustomPrompt="1"/>
          </p:nvPr>
        </p:nvSpPr>
        <p:spPr>
          <a:xfrm>
            <a:off x="1093773" y="1817042"/>
            <a:ext cx="9266919" cy="1820489"/>
          </a:xfrm>
          <a:prstGeom prst="rect">
            <a:avLst/>
          </a:prstGeom>
        </p:spPr>
        <p:txBody>
          <a:bodyPr vert="horz"/>
          <a:lstStyle>
            <a:lvl1pPr marL="0" indent="0" algn="l" defTabSz="609585" rtl="0" eaLnBrk="1" latinLnBrk="0" hangingPunct="1">
              <a:lnSpc>
                <a:spcPct val="120000"/>
              </a:lnSpc>
              <a:spcBef>
                <a:spcPct val="0"/>
              </a:spcBef>
              <a:buNone/>
              <a:defRPr lang="en-US" sz="2400" kern="1200" dirty="0" smtClean="0">
                <a:solidFill>
                  <a:schemeClr val="tx1"/>
                </a:solidFill>
                <a:latin typeface="Arial"/>
                <a:ea typeface="+mj-ea"/>
                <a:cs typeface="Arial"/>
              </a:defRPr>
            </a:lvl1pPr>
            <a:lvl2pPr marL="0" indent="0" algn="l" defTabSz="609585" rtl="0" eaLnBrk="1" latinLnBrk="0" hangingPunct="1">
              <a:lnSpc>
                <a:spcPct val="120000"/>
              </a:lnSpc>
              <a:spcBef>
                <a:spcPct val="0"/>
              </a:spcBef>
              <a:buNone/>
              <a:defRPr lang="en-US" sz="2400" kern="1200" dirty="0" smtClean="0">
                <a:solidFill>
                  <a:schemeClr val="tx1"/>
                </a:solidFill>
                <a:latin typeface="Arial"/>
                <a:ea typeface="+mj-ea"/>
                <a:cs typeface="Arial"/>
              </a:defRPr>
            </a:lvl2pPr>
            <a:lvl3pPr marL="0" indent="0" algn="l" defTabSz="609585" rtl="0" eaLnBrk="1" latinLnBrk="0" hangingPunct="1">
              <a:lnSpc>
                <a:spcPct val="120000"/>
              </a:lnSpc>
              <a:spcBef>
                <a:spcPct val="0"/>
              </a:spcBef>
              <a:buNone/>
              <a:defRPr lang="en-US" sz="2400" kern="1200" dirty="0" smtClean="0">
                <a:solidFill>
                  <a:schemeClr val="tx1"/>
                </a:solidFill>
                <a:latin typeface="Arial"/>
                <a:ea typeface="+mj-ea"/>
                <a:cs typeface="Arial"/>
              </a:defRPr>
            </a:lvl3pPr>
            <a:lvl4pPr marL="0" indent="0" algn="l" defTabSz="609585" rtl="0" eaLnBrk="1" latinLnBrk="0" hangingPunct="1">
              <a:lnSpc>
                <a:spcPct val="120000"/>
              </a:lnSpc>
              <a:spcBef>
                <a:spcPct val="0"/>
              </a:spcBef>
              <a:buNone/>
              <a:defRPr lang="en-US" sz="2400" kern="1200" dirty="0" smtClean="0">
                <a:solidFill>
                  <a:schemeClr val="tx1"/>
                </a:solidFill>
                <a:latin typeface="Arial"/>
                <a:ea typeface="+mj-ea"/>
                <a:cs typeface="Arial"/>
              </a:defRPr>
            </a:lvl4pPr>
            <a:lvl5pPr marL="0" indent="0" algn="l" defTabSz="609585" rtl="0" eaLnBrk="1" latinLnBrk="0" hangingPunct="1">
              <a:lnSpc>
                <a:spcPct val="120000"/>
              </a:lnSpc>
              <a:spcBef>
                <a:spcPct val="0"/>
              </a:spcBef>
              <a:buNone/>
              <a:defRPr lang="en-US" sz="2400" kern="1200" dirty="0">
                <a:solidFill>
                  <a:schemeClr val="tx1"/>
                </a:solidFill>
                <a:latin typeface="Arial"/>
                <a:ea typeface="+mj-ea"/>
                <a:cs typeface="Arial"/>
              </a:defRPr>
            </a:lvl5pPr>
          </a:lstStyle>
          <a:p>
            <a:pPr lvl="0"/>
            <a:r>
              <a:rPr lang="en-US" dirty="0" smtClean="0"/>
              <a:t>Insert content here</a:t>
            </a:r>
            <a:endParaRPr lang="en-US" dirty="0"/>
          </a:p>
        </p:txBody>
      </p:sp>
      <p:sp>
        <p:nvSpPr>
          <p:cNvPr id="23" name="Text Placeholder 22"/>
          <p:cNvSpPr>
            <a:spLocks noGrp="1"/>
          </p:cNvSpPr>
          <p:nvPr>
            <p:ph type="body" sz="quarter" idx="11" hasCustomPrompt="1"/>
          </p:nvPr>
        </p:nvSpPr>
        <p:spPr>
          <a:xfrm>
            <a:off x="1093772" y="3823485"/>
            <a:ext cx="6933883" cy="1607727"/>
          </a:xfrm>
          <a:prstGeom prst="rect">
            <a:avLst/>
          </a:prstGeom>
        </p:spPr>
        <p:txBody>
          <a:bodyPr vert="horz"/>
          <a:lstStyle>
            <a:lvl1pPr marL="457189" marR="0" indent="-457189" algn="l" defTabSz="609585" rtl="0" eaLnBrk="1" fontAlgn="auto" latinLnBrk="0" hangingPunct="1">
              <a:lnSpc>
                <a:spcPct val="120000"/>
              </a:lnSpc>
              <a:spcBef>
                <a:spcPct val="0"/>
              </a:spcBef>
              <a:spcAft>
                <a:spcPts val="0"/>
              </a:spcAft>
              <a:buClrTx/>
              <a:buSzTx/>
              <a:buFont typeface="Arial"/>
              <a:buChar char="•"/>
              <a:tabLst/>
              <a:defRPr lang="en-US" sz="2133" kern="1200" dirty="0" smtClean="0">
                <a:solidFill>
                  <a:schemeClr val="tx1"/>
                </a:solidFill>
                <a:latin typeface="Arial"/>
                <a:ea typeface="+mj-ea"/>
                <a:cs typeface="Arial"/>
              </a:defRPr>
            </a:lvl1pPr>
            <a:lvl2pPr algn="l" defTabSz="609585" rtl="0" eaLnBrk="1" latinLnBrk="0" hangingPunct="1">
              <a:lnSpc>
                <a:spcPct val="120000"/>
              </a:lnSpc>
              <a:spcBef>
                <a:spcPct val="0"/>
              </a:spcBef>
              <a:buFont typeface="Arial"/>
              <a:defRPr lang="en-US" sz="2133" kern="1200" dirty="0" smtClean="0">
                <a:solidFill>
                  <a:schemeClr val="tx1"/>
                </a:solidFill>
                <a:latin typeface="Arial"/>
                <a:ea typeface="+mj-ea"/>
                <a:cs typeface="Arial"/>
              </a:defRPr>
            </a:lvl2pPr>
            <a:lvl3pPr algn="l" defTabSz="609585" rtl="0" eaLnBrk="1" latinLnBrk="0" hangingPunct="1">
              <a:lnSpc>
                <a:spcPct val="120000"/>
              </a:lnSpc>
              <a:spcBef>
                <a:spcPct val="0"/>
              </a:spcBef>
              <a:buFont typeface="Arial"/>
              <a:defRPr lang="en-US" sz="2133" kern="1200" dirty="0" smtClean="0">
                <a:solidFill>
                  <a:schemeClr val="tx1"/>
                </a:solidFill>
                <a:latin typeface="Arial"/>
                <a:ea typeface="+mj-ea"/>
                <a:cs typeface="Arial"/>
              </a:defRPr>
            </a:lvl3pPr>
            <a:lvl4pPr algn="l" defTabSz="609585" rtl="0" eaLnBrk="1" latinLnBrk="0" hangingPunct="1">
              <a:lnSpc>
                <a:spcPct val="120000"/>
              </a:lnSpc>
              <a:spcBef>
                <a:spcPct val="0"/>
              </a:spcBef>
              <a:buFont typeface="Arial"/>
              <a:defRPr lang="en-US" sz="2133" kern="1200" dirty="0" smtClean="0">
                <a:solidFill>
                  <a:schemeClr val="tx1"/>
                </a:solidFill>
                <a:latin typeface="Arial"/>
                <a:ea typeface="+mj-ea"/>
                <a:cs typeface="Arial"/>
              </a:defRPr>
            </a:lvl4pPr>
            <a:lvl5pPr algn="l" defTabSz="609585" rtl="0" eaLnBrk="1" latinLnBrk="0" hangingPunct="1">
              <a:lnSpc>
                <a:spcPct val="120000"/>
              </a:lnSpc>
              <a:spcBef>
                <a:spcPct val="0"/>
              </a:spcBef>
              <a:buFont typeface="Arial"/>
              <a:defRPr lang="en-US" sz="2133" kern="1200" dirty="0">
                <a:solidFill>
                  <a:schemeClr val="tx1"/>
                </a:solidFill>
                <a:latin typeface="Arial"/>
                <a:ea typeface="+mj-ea"/>
                <a:cs typeface="Arial"/>
              </a:defRPr>
            </a:lvl5pPr>
          </a:lstStyle>
          <a:p>
            <a:pPr lvl="0"/>
            <a:r>
              <a:rPr lang="en-US" dirty="0" smtClean="0"/>
              <a:t>Insert </a:t>
            </a:r>
            <a:r>
              <a:rPr lang="en-US" dirty="0" err="1" smtClean="0"/>
              <a:t>subcontent</a:t>
            </a:r>
            <a:r>
              <a:rPr lang="en-US" dirty="0" smtClean="0"/>
              <a:t> here</a:t>
            </a:r>
          </a:p>
          <a:p>
            <a:pPr lvl="0"/>
            <a:endParaRPr lang="en-US" dirty="0" smtClean="0"/>
          </a:p>
        </p:txBody>
      </p:sp>
      <p:sp>
        <p:nvSpPr>
          <p:cNvPr id="25" name="Text Placeholder 24"/>
          <p:cNvSpPr>
            <a:spLocks noGrp="1"/>
          </p:cNvSpPr>
          <p:nvPr>
            <p:ph type="body" sz="quarter" idx="12" hasCustomPrompt="1"/>
          </p:nvPr>
        </p:nvSpPr>
        <p:spPr>
          <a:xfrm>
            <a:off x="399659" y="354644"/>
            <a:ext cx="9961033" cy="1060257"/>
          </a:xfrm>
          <a:prstGeom prst="rect">
            <a:avLst/>
          </a:prstGeom>
        </p:spPr>
        <p:txBody>
          <a:bodyPr vert="horz"/>
          <a:lstStyle>
            <a:lvl1pPr marL="0" indent="0" algn="l" defTabSz="609585" rtl="0" eaLnBrk="1" latinLnBrk="0" hangingPunct="1">
              <a:spcBef>
                <a:spcPct val="0"/>
              </a:spcBef>
              <a:buFont typeface="Arial"/>
              <a:buNone/>
              <a:defRPr lang="en-US" sz="4400" b="1" i="0" kern="1200" dirty="0" smtClean="0">
                <a:solidFill>
                  <a:schemeClr val="bg1"/>
                </a:solidFill>
                <a:latin typeface="Arial"/>
                <a:ea typeface="+mj-ea"/>
                <a:cs typeface="Arial"/>
              </a:defRPr>
            </a:lvl1pPr>
            <a:lvl2pPr marL="0" indent="0" algn="l" defTabSz="609585" rtl="0" eaLnBrk="1" latinLnBrk="0" hangingPunct="1">
              <a:spcBef>
                <a:spcPct val="0"/>
              </a:spcBef>
              <a:buFont typeface="Arial"/>
              <a:buNone/>
              <a:defRPr lang="en-US" sz="5333" b="1" i="0" kern="1200" dirty="0" smtClean="0">
                <a:solidFill>
                  <a:schemeClr val="bg1"/>
                </a:solidFill>
                <a:latin typeface="Arial"/>
                <a:ea typeface="+mj-ea"/>
                <a:cs typeface="Arial"/>
              </a:defRPr>
            </a:lvl2pPr>
            <a:lvl3pPr marL="0" indent="0" algn="l" defTabSz="609585" rtl="0" eaLnBrk="1" latinLnBrk="0" hangingPunct="1">
              <a:spcBef>
                <a:spcPct val="0"/>
              </a:spcBef>
              <a:buFont typeface="Arial"/>
              <a:buNone/>
              <a:defRPr lang="en-US" sz="5333" b="1" i="0" kern="1200" dirty="0" smtClean="0">
                <a:solidFill>
                  <a:schemeClr val="bg1"/>
                </a:solidFill>
                <a:latin typeface="Arial"/>
                <a:ea typeface="+mj-ea"/>
                <a:cs typeface="Arial"/>
              </a:defRPr>
            </a:lvl3pPr>
            <a:lvl4pPr marL="0" indent="0" algn="l" defTabSz="609585" rtl="0" eaLnBrk="1" latinLnBrk="0" hangingPunct="1">
              <a:spcBef>
                <a:spcPct val="0"/>
              </a:spcBef>
              <a:buFont typeface="Arial"/>
              <a:buNone/>
              <a:defRPr lang="en-US" sz="5333" b="1" i="0" kern="1200" dirty="0" smtClean="0">
                <a:solidFill>
                  <a:schemeClr val="bg1"/>
                </a:solidFill>
                <a:latin typeface="Arial"/>
                <a:ea typeface="+mj-ea"/>
                <a:cs typeface="Arial"/>
              </a:defRPr>
            </a:lvl4pPr>
            <a:lvl5pPr marL="0" indent="0" algn="l" defTabSz="609585" rtl="0" eaLnBrk="1" latinLnBrk="0" hangingPunct="1">
              <a:spcBef>
                <a:spcPct val="0"/>
              </a:spcBef>
              <a:buFont typeface="Arial"/>
              <a:buNone/>
              <a:defRPr lang="en-US" sz="5333" b="1" i="0" kern="1200" dirty="0" smtClean="0">
                <a:solidFill>
                  <a:schemeClr val="bg1"/>
                </a:solidFill>
                <a:latin typeface="Arial"/>
                <a:ea typeface="+mj-ea"/>
                <a:cs typeface="Arial"/>
              </a:defRPr>
            </a:lvl5pPr>
          </a:lstStyle>
          <a:p>
            <a:pPr lvl="0"/>
            <a:r>
              <a:rPr lang="en-US" dirty="0" smtClean="0"/>
              <a:t>Title goes here</a:t>
            </a:r>
          </a:p>
        </p:txBody>
      </p:sp>
    </p:spTree>
    <p:extLst>
      <p:ext uri="{BB962C8B-B14F-4D97-AF65-F5344CB8AC3E}">
        <p14:creationId xmlns:p14="http://schemas.microsoft.com/office/powerpoint/2010/main" val="1977021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Text Placeholder 24"/>
          <p:cNvSpPr>
            <a:spLocks noGrp="1"/>
          </p:cNvSpPr>
          <p:nvPr>
            <p:ph type="body" sz="quarter" idx="12" hasCustomPrompt="1"/>
          </p:nvPr>
        </p:nvSpPr>
        <p:spPr>
          <a:xfrm>
            <a:off x="392097" y="295235"/>
            <a:ext cx="9961033" cy="864575"/>
          </a:xfrm>
          <a:prstGeom prst="rect">
            <a:avLst/>
          </a:prstGeom>
        </p:spPr>
        <p:txBody>
          <a:bodyPr vert="horz"/>
          <a:lstStyle>
            <a:lvl1pPr marL="0" indent="0" algn="l" defTabSz="609585" rtl="0" eaLnBrk="1" latinLnBrk="0" hangingPunct="1">
              <a:spcBef>
                <a:spcPct val="0"/>
              </a:spcBef>
              <a:buFont typeface="Arial"/>
              <a:buNone/>
              <a:defRPr lang="en-US" sz="4400" b="1" i="0" kern="1200" dirty="0" smtClean="0">
                <a:solidFill>
                  <a:schemeClr val="bg1"/>
                </a:solidFill>
                <a:latin typeface="Arial"/>
                <a:ea typeface="+mj-ea"/>
                <a:cs typeface="Arial"/>
              </a:defRPr>
            </a:lvl1pPr>
            <a:lvl2pPr marL="0" indent="0" algn="l" defTabSz="609585" rtl="0" eaLnBrk="1" latinLnBrk="0" hangingPunct="1">
              <a:spcBef>
                <a:spcPct val="0"/>
              </a:spcBef>
              <a:buFont typeface="Arial"/>
              <a:buNone/>
              <a:defRPr lang="en-US" sz="5333" b="1" i="0" kern="1200" dirty="0" smtClean="0">
                <a:solidFill>
                  <a:schemeClr val="bg1"/>
                </a:solidFill>
                <a:latin typeface="Arial"/>
                <a:ea typeface="+mj-ea"/>
                <a:cs typeface="Arial"/>
              </a:defRPr>
            </a:lvl2pPr>
            <a:lvl3pPr marL="0" indent="0" algn="l" defTabSz="609585" rtl="0" eaLnBrk="1" latinLnBrk="0" hangingPunct="1">
              <a:spcBef>
                <a:spcPct val="0"/>
              </a:spcBef>
              <a:buFont typeface="Arial"/>
              <a:buNone/>
              <a:defRPr lang="en-US" sz="5333" b="1" i="0" kern="1200" dirty="0" smtClean="0">
                <a:solidFill>
                  <a:schemeClr val="bg1"/>
                </a:solidFill>
                <a:latin typeface="Arial"/>
                <a:ea typeface="+mj-ea"/>
                <a:cs typeface="Arial"/>
              </a:defRPr>
            </a:lvl3pPr>
            <a:lvl4pPr marL="0" indent="0" algn="l" defTabSz="609585" rtl="0" eaLnBrk="1" latinLnBrk="0" hangingPunct="1">
              <a:spcBef>
                <a:spcPct val="0"/>
              </a:spcBef>
              <a:buFont typeface="Arial"/>
              <a:buNone/>
              <a:defRPr lang="en-US" sz="5333" b="1" i="0" kern="1200" dirty="0" smtClean="0">
                <a:solidFill>
                  <a:schemeClr val="bg1"/>
                </a:solidFill>
                <a:latin typeface="Arial"/>
                <a:ea typeface="+mj-ea"/>
                <a:cs typeface="Arial"/>
              </a:defRPr>
            </a:lvl4pPr>
            <a:lvl5pPr marL="0" indent="0" algn="l" defTabSz="609585" rtl="0" eaLnBrk="1" latinLnBrk="0" hangingPunct="1">
              <a:spcBef>
                <a:spcPct val="0"/>
              </a:spcBef>
              <a:buFont typeface="Arial"/>
              <a:buNone/>
              <a:defRPr lang="en-US" sz="5333" b="1" i="0" kern="1200" dirty="0" smtClean="0">
                <a:solidFill>
                  <a:schemeClr val="bg1"/>
                </a:solidFill>
                <a:latin typeface="Arial"/>
                <a:ea typeface="+mj-ea"/>
                <a:cs typeface="Arial"/>
              </a:defRPr>
            </a:lvl5pPr>
          </a:lstStyle>
          <a:p>
            <a:pPr lvl="0"/>
            <a:r>
              <a:rPr lang="en-US" dirty="0" smtClean="0"/>
              <a:t>Title goes here</a:t>
            </a:r>
          </a:p>
        </p:txBody>
      </p:sp>
      <p:sp>
        <p:nvSpPr>
          <p:cNvPr id="9" name="Text Placeholder 8"/>
          <p:cNvSpPr>
            <a:spLocks noGrp="1"/>
          </p:cNvSpPr>
          <p:nvPr>
            <p:ph type="body" sz="quarter" idx="13" hasCustomPrompt="1"/>
          </p:nvPr>
        </p:nvSpPr>
        <p:spPr>
          <a:xfrm>
            <a:off x="939800" y="1259895"/>
            <a:ext cx="8944007" cy="369703"/>
          </a:xfrm>
          <a:prstGeom prst="rect">
            <a:avLst/>
          </a:prstGeom>
        </p:spPr>
        <p:txBody>
          <a:bodyPr vert="horz"/>
          <a:lstStyle>
            <a:lvl1pPr marL="0" indent="0" algn="l" defTabSz="609585" rtl="0" eaLnBrk="1" latinLnBrk="0" hangingPunct="1">
              <a:buNone/>
              <a:defRPr lang="en-US" sz="1600" b="1" kern="1200" dirty="0" smtClean="0">
                <a:solidFill>
                  <a:schemeClr val="tx1"/>
                </a:solidFill>
                <a:latin typeface="Arial"/>
                <a:ea typeface="+mn-ea"/>
                <a:cs typeface="Arial"/>
              </a:defRPr>
            </a:lvl1pPr>
            <a:lvl2pPr marL="0" algn="l" defTabSz="609585" rtl="0" eaLnBrk="1" latinLnBrk="0" hangingPunct="1">
              <a:defRPr lang="en-US" sz="1600" b="1" kern="1200" dirty="0" smtClean="0">
                <a:solidFill>
                  <a:schemeClr val="tx1"/>
                </a:solidFill>
                <a:latin typeface="Arial"/>
                <a:ea typeface="+mn-ea"/>
                <a:cs typeface="Arial"/>
              </a:defRPr>
            </a:lvl2pPr>
            <a:lvl3pPr marL="0" algn="l" defTabSz="609585" rtl="0" eaLnBrk="1" latinLnBrk="0" hangingPunct="1">
              <a:defRPr lang="en-US" sz="1600" b="1" kern="1200" dirty="0" smtClean="0">
                <a:solidFill>
                  <a:schemeClr val="tx1"/>
                </a:solidFill>
                <a:latin typeface="Arial"/>
                <a:ea typeface="+mn-ea"/>
                <a:cs typeface="Arial"/>
              </a:defRPr>
            </a:lvl3pPr>
            <a:lvl4pPr marL="0" algn="l" defTabSz="609585" rtl="0" eaLnBrk="1" latinLnBrk="0" hangingPunct="1">
              <a:defRPr lang="en-US" sz="1600" b="1" kern="1200" dirty="0" smtClean="0">
                <a:solidFill>
                  <a:schemeClr val="tx1"/>
                </a:solidFill>
                <a:latin typeface="Arial"/>
                <a:ea typeface="+mn-ea"/>
                <a:cs typeface="Arial"/>
              </a:defRPr>
            </a:lvl4pPr>
            <a:lvl5pPr marL="0" algn="l" defTabSz="609585" rtl="0" eaLnBrk="1" latinLnBrk="0" hangingPunct="1">
              <a:defRPr lang="en-US" sz="1600" b="1" kern="1200" dirty="0">
                <a:solidFill>
                  <a:schemeClr val="tx1"/>
                </a:solidFill>
                <a:latin typeface="Arial"/>
                <a:ea typeface="+mn-ea"/>
                <a:cs typeface="Arial"/>
              </a:defRPr>
            </a:lvl5pPr>
          </a:lstStyle>
          <a:p>
            <a:pPr lvl="0"/>
            <a:r>
              <a:rPr lang="en-US" dirty="0" smtClean="0"/>
              <a:t>Figure title goes here</a:t>
            </a:r>
            <a:endParaRPr lang="en-US" dirty="0"/>
          </a:p>
        </p:txBody>
      </p:sp>
      <p:sp>
        <p:nvSpPr>
          <p:cNvPr id="11" name="Picture Placeholder 10"/>
          <p:cNvSpPr>
            <a:spLocks noGrp="1"/>
          </p:cNvSpPr>
          <p:nvPr>
            <p:ph type="pic" sz="quarter" idx="14" hasCustomPrompt="1"/>
          </p:nvPr>
        </p:nvSpPr>
        <p:spPr>
          <a:xfrm>
            <a:off x="939800" y="1825280"/>
            <a:ext cx="8292003" cy="3957454"/>
          </a:xfrm>
          <a:prstGeom prst="rect">
            <a:avLst/>
          </a:prstGeom>
        </p:spPr>
        <p:txBody>
          <a:bodyPr vert="horz"/>
          <a:lstStyle>
            <a:lvl1pPr marL="0" indent="0">
              <a:buNone/>
              <a:defRPr/>
            </a:lvl1pPr>
          </a:lstStyle>
          <a:p>
            <a:r>
              <a:rPr lang="en-US" dirty="0" smtClean="0"/>
              <a:t>Picture goes here</a:t>
            </a:r>
            <a:endParaRPr lang="en-US" dirty="0"/>
          </a:p>
        </p:txBody>
      </p:sp>
      <p:sp>
        <p:nvSpPr>
          <p:cNvPr id="15" name="Text Placeholder 14"/>
          <p:cNvSpPr>
            <a:spLocks noGrp="1"/>
          </p:cNvSpPr>
          <p:nvPr>
            <p:ph type="body" sz="quarter" idx="15" hasCustomPrompt="1"/>
          </p:nvPr>
        </p:nvSpPr>
        <p:spPr>
          <a:xfrm>
            <a:off x="9583012" y="3851239"/>
            <a:ext cx="1990952" cy="1931495"/>
          </a:xfrm>
          <a:prstGeom prst="rect">
            <a:avLst/>
          </a:prstGeom>
        </p:spPr>
        <p:txBody>
          <a:bodyPr vert="horz"/>
          <a:lstStyle>
            <a:lvl1pPr marL="0" indent="0" algn="l" defTabSz="609585" rtl="0" eaLnBrk="1" latinLnBrk="0" hangingPunct="1">
              <a:lnSpc>
                <a:spcPct val="120000"/>
              </a:lnSpc>
              <a:spcBef>
                <a:spcPct val="0"/>
              </a:spcBef>
              <a:buNone/>
              <a:defRPr lang="en-US" sz="1200" kern="1200" dirty="0" smtClean="0">
                <a:solidFill>
                  <a:schemeClr val="tx1"/>
                </a:solidFill>
                <a:latin typeface="Arial"/>
                <a:ea typeface="+mj-ea"/>
                <a:cs typeface="Arial"/>
              </a:defRPr>
            </a:lvl1pPr>
            <a:lvl2pPr marL="0" indent="0" algn="l" defTabSz="609585" rtl="0" eaLnBrk="1" latinLnBrk="0" hangingPunct="1">
              <a:lnSpc>
                <a:spcPct val="120000"/>
              </a:lnSpc>
              <a:spcBef>
                <a:spcPct val="0"/>
              </a:spcBef>
              <a:buNone/>
              <a:defRPr lang="en-US" sz="1200" kern="1200" dirty="0" smtClean="0">
                <a:solidFill>
                  <a:schemeClr val="tx1"/>
                </a:solidFill>
                <a:latin typeface="Arial"/>
                <a:ea typeface="+mj-ea"/>
                <a:cs typeface="Arial"/>
              </a:defRPr>
            </a:lvl2pPr>
            <a:lvl3pPr marL="0" indent="0" algn="l" defTabSz="609585" rtl="0" eaLnBrk="1" latinLnBrk="0" hangingPunct="1">
              <a:lnSpc>
                <a:spcPct val="120000"/>
              </a:lnSpc>
              <a:spcBef>
                <a:spcPct val="0"/>
              </a:spcBef>
              <a:buNone/>
              <a:defRPr lang="en-US" sz="1200" kern="1200" dirty="0" smtClean="0">
                <a:solidFill>
                  <a:schemeClr val="tx1"/>
                </a:solidFill>
                <a:latin typeface="Arial"/>
                <a:ea typeface="+mj-ea"/>
                <a:cs typeface="Arial"/>
              </a:defRPr>
            </a:lvl3pPr>
            <a:lvl4pPr marL="0" indent="0" algn="l" defTabSz="609585" rtl="0" eaLnBrk="1" latinLnBrk="0" hangingPunct="1">
              <a:lnSpc>
                <a:spcPct val="120000"/>
              </a:lnSpc>
              <a:spcBef>
                <a:spcPct val="0"/>
              </a:spcBef>
              <a:buNone/>
              <a:defRPr lang="en-US" sz="1200" kern="1200" dirty="0" smtClean="0">
                <a:solidFill>
                  <a:schemeClr val="tx1"/>
                </a:solidFill>
                <a:latin typeface="Arial"/>
                <a:ea typeface="+mj-ea"/>
                <a:cs typeface="Arial"/>
              </a:defRPr>
            </a:lvl4pPr>
            <a:lvl5pPr marL="0" indent="0" algn="l" defTabSz="609585" rtl="0" eaLnBrk="1" latinLnBrk="0" hangingPunct="1">
              <a:lnSpc>
                <a:spcPct val="120000"/>
              </a:lnSpc>
              <a:spcBef>
                <a:spcPct val="0"/>
              </a:spcBef>
              <a:buNone/>
              <a:defRPr lang="en-US" sz="1200" kern="1200" dirty="0">
                <a:solidFill>
                  <a:schemeClr val="tx1"/>
                </a:solidFill>
                <a:latin typeface="Arial"/>
                <a:ea typeface="+mj-ea"/>
                <a:cs typeface="Arial"/>
              </a:defRPr>
            </a:lvl5pPr>
          </a:lstStyle>
          <a:p>
            <a:pPr lvl="0"/>
            <a:r>
              <a:rPr lang="en-US" dirty="0" smtClean="0"/>
              <a:t>*Notes goes here</a:t>
            </a:r>
            <a:endParaRPr lang="en-US" dirty="0"/>
          </a:p>
        </p:txBody>
      </p:sp>
    </p:spTree>
    <p:extLst>
      <p:ext uri="{BB962C8B-B14F-4D97-AF65-F5344CB8AC3E}">
        <p14:creationId xmlns:p14="http://schemas.microsoft.com/office/powerpoint/2010/main" val="4055654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Text Placeholder 20"/>
          <p:cNvSpPr>
            <a:spLocks noGrp="1"/>
          </p:cNvSpPr>
          <p:nvPr>
            <p:ph type="body" sz="quarter" idx="10" hasCustomPrompt="1"/>
          </p:nvPr>
        </p:nvSpPr>
        <p:spPr>
          <a:xfrm>
            <a:off x="1093773" y="1817042"/>
            <a:ext cx="9266919" cy="1820489"/>
          </a:xfrm>
          <a:prstGeom prst="rect">
            <a:avLst/>
          </a:prstGeom>
        </p:spPr>
        <p:txBody>
          <a:bodyPr vert="horz"/>
          <a:lstStyle>
            <a:lvl1pPr marL="0" indent="0" algn="l" defTabSz="609585" rtl="0" eaLnBrk="1" latinLnBrk="0" hangingPunct="1">
              <a:lnSpc>
                <a:spcPct val="120000"/>
              </a:lnSpc>
              <a:spcBef>
                <a:spcPct val="0"/>
              </a:spcBef>
              <a:buNone/>
              <a:defRPr lang="en-US" sz="2400" kern="1200" dirty="0" smtClean="0">
                <a:solidFill>
                  <a:schemeClr val="tx1"/>
                </a:solidFill>
                <a:latin typeface="Arial"/>
                <a:ea typeface="+mj-ea"/>
                <a:cs typeface="Arial"/>
              </a:defRPr>
            </a:lvl1pPr>
            <a:lvl2pPr marL="0" indent="0" algn="l" defTabSz="609585" rtl="0" eaLnBrk="1" latinLnBrk="0" hangingPunct="1">
              <a:lnSpc>
                <a:spcPct val="120000"/>
              </a:lnSpc>
              <a:spcBef>
                <a:spcPct val="0"/>
              </a:spcBef>
              <a:buNone/>
              <a:defRPr lang="en-US" sz="2400" kern="1200" dirty="0" smtClean="0">
                <a:solidFill>
                  <a:schemeClr val="tx1"/>
                </a:solidFill>
                <a:latin typeface="Arial"/>
                <a:ea typeface="+mj-ea"/>
                <a:cs typeface="Arial"/>
              </a:defRPr>
            </a:lvl2pPr>
            <a:lvl3pPr marL="0" indent="0" algn="l" defTabSz="609585" rtl="0" eaLnBrk="1" latinLnBrk="0" hangingPunct="1">
              <a:lnSpc>
                <a:spcPct val="120000"/>
              </a:lnSpc>
              <a:spcBef>
                <a:spcPct val="0"/>
              </a:spcBef>
              <a:buNone/>
              <a:defRPr lang="en-US" sz="2400" kern="1200" dirty="0" smtClean="0">
                <a:solidFill>
                  <a:schemeClr val="tx1"/>
                </a:solidFill>
                <a:latin typeface="Arial"/>
                <a:ea typeface="+mj-ea"/>
                <a:cs typeface="Arial"/>
              </a:defRPr>
            </a:lvl3pPr>
            <a:lvl4pPr marL="0" indent="0" algn="l" defTabSz="609585" rtl="0" eaLnBrk="1" latinLnBrk="0" hangingPunct="1">
              <a:lnSpc>
                <a:spcPct val="120000"/>
              </a:lnSpc>
              <a:spcBef>
                <a:spcPct val="0"/>
              </a:spcBef>
              <a:buNone/>
              <a:defRPr lang="en-US" sz="2400" kern="1200" dirty="0" smtClean="0">
                <a:solidFill>
                  <a:schemeClr val="tx1"/>
                </a:solidFill>
                <a:latin typeface="Arial"/>
                <a:ea typeface="+mj-ea"/>
                <a:cs typeface="Arial"/>
              </a:defRPr>
            </a:lvl4pPr>
            <a:lvl5pPr marL="0" indent="0" algn="l" defTabSz="609585" rtl="0" eaLnBrk="1" latinLnBrk="0" hangingPunct="1">
              <a:lnSpc>
                <a:spcPct val="120000"/>
              </a:lnSpc>
              <a:spcBef>
                <a:spcPct val="0"/>
              </a:spcBef>
              <a:buNone/>
              <a:defRPr lang="en-US" sz="2400" kern="1200" dirty="0">
                <a:solidFill>
                  <a:schemeClr val="tx1"/>
                </a:solidFill>
                <a:latin typeface="Arial"/>
                <a:ea typeface="+mj-ea"/>
                <a:cs typeface="Arial"/>
              </a:defRPr>
            </a:lvl5pPr>
          </a:lstStyle>
          <a:p>
            <a:pPr lvl="0"/>
            <a:r>
              <a:rPr lang="en-US" dirty="0" smtClean="0"/>
              <a:t>Insert content here</a:t>
            </a:r>
            <a:endParaRPr lang="en-US" dirty="0"/>
          </a:p>
        </p:txBody>
      </p:sp>
      <p:sp>
        <p:nvSpPr>
          <p:cNvPr id="23" name="Text Placeholder 22"/>
          <p:cNvSpPr>
            <a:spLocks noGrp="1"/>
          </p:cNvSpPr>
          <p:nvPr>
            <p:ph type="body" sz="quarter" idx="11" hasCustomPrompt="1"/>
          </p:nvPr>
        </p:nvSpPr>
        <p:spPr>
          <a:xfrm>
            <a:off x="1093772" y="3823485"/>
            <a:ext cx="6933883" cy="1607727"/>
          </a:xfrm>
          <a:prstGeom prst="rect">
            <a:avLst/>
          </a:prstGeom>
        </p:spPr>
        <p:txBody>
          <a:bodyPr vert="horz"/>
          <a:lstStyle>
            <a:lvl1pPr marL="457189" marR="0" indent="-457189" algn="l" defTabSz="609585" rtl="0" eaLnBrk="1" fontAlgn="auto" latinLnBrk="0" hangingPunct="1">
              <a:lnSpc>
                <a:spcPct val="120000"/>
              </a:lnSpc>
              <a:spcBef>
                <a:spcPct val="0"/>
              </a:spcBef>
              <a:spcAft>
                <a:spcPts val="0"/>
              </a:spcAft>
              <a:buClrTx/>
              <a:buSzTx/>
              <a:buFont typeface="Arial"/>
              <a:buChar char="•"/>
              <a:tabLst/>
              <a:defRPr lang="en-US" sz="2133" kern="1200" dirty="0" smtClean="0">
                <a:solidFill>
                  <a:schemeClr val="tx1"/>
                </a:solidFill>
                <a:latin typeface="Arial"/>
                <a:ea typeface="+mj-ea"/>
                <a:cs typeface="Arial"/>
              </a:defRPr>
            </a:lvl1pPr>
            <a:lvl2pPr algn="l" defTabSz="609585" rtl="0" eaLnBrk="1" latinLnBrk="0" hangingPunct="1">
              <a:lnSpc>
                <a:spcPct val="120000"/>
              </a:lnSpc>
              <a:spcBef>
                <a:spcPct val="0"/>
              </a:spcBef>
              <a:buFont typeface="Arial"/>
              <a:defRPr lang="en-US" sz="2133" kern="1200" dirty="0" smtClean="0">
                <a:solidFill>
                  <a:schemeClr val="tx1"/>
                </a:solidFill>
                <a:latin typeface="Arial"/>
                <a:ea typeface="+mj-ea"/>
                <a:cs typeface="Arial"/>
              </a:defRPr>
            </a:lvl2pPr>
            <a:lvl3pPr algn="l" defTabSz="609585" rtl="0" eaLnBrk="1" latinLnBrk="0" hangingPunct="1">
              <a:lnSpc>
                <a:spcPct val="120000"/>
              </a:lnSpc>
              <a:spcBef>
                <a:spcPct val="0"/>
              </a:spcBef>
              <a:buFont typeface="Arial"/>
              <a:defRPr lang="en-US" sz="2133" kern="1200" dirty="0" smtClean="0">
                <a:solidFill>
                  <a:schemeClr val="tx1"/>
                </a:solidFill>
                <a:latin typeface="Arial"/>
                <a:ea typeface="+mj-ea"/>
                <a:cs typeface="Arial"/>
              </a:defRPr>
            </a:lvl3pPr>
            <a:lvl4pPr algn="l" defTabSz="609585" rtl="0" eaLnBrk="1" latinLnBrk="0" hangingPunct="1">
              <a:lnSpc>
                <a:spcPct val="120000"/>
              </a:lnSpc>
              <a:spcBef>
                <a:spcPct val="0"/>
              </a:spcBef>
              <a:buFont typeface="Arial"/>
              <a:defRPr lang="en-US" sz="2133" kern="1200" dirty="0" smtClean="0">
                <a:solidFill>
                  <a:schemeClr val="tx1"/>
                </a:solidFill>
                <a:latin typeface="Arial"/>
                <a:ea typeface="+mj-ea"/>
                <a:cs typeface="Arial"/>
              </a:defRPr>
            </a:lvl4pPr>
            <a:lvl5pPr algn="l" defTabSz="609585" rtl="0" eaLnBrk="1" latinLnBrk="0" hangingPunct="1">
              <a:lnSpc>
                <a:spcPct val="120000"/>
              </a:lnSpc>
              <a:spcBef>
                <a:spcPct val="0"/>
              </a:spcBef>
              <a:buFont typeface="Arial"/>
              <a:defRPr lang="en-US" sz="2133" kern="1200" dirty="0">
                <a:solidFill>
                  <a:schemeClr val="tx1"/>
                </a:solidFill>
                <a:latin typeface="Arial"/>
                <a:ea typeface="+mj-ea"/>
                <a:cs typeface="Arial"/>
              </a:defRPr>
            </a:lvl5pPr>
          </a:lstStyle>
          <a:p>
            <a:pPr lvl="0"/>
            <a:r>
              <a:rPr lang="en-US" dirty="0" smtClean="0"/>
              <a:t>Insert </a:t>
            </a:r>
            <a:r>
              <a:rPr lang="en-US" dirty="0" err="1" smtClean="0"/>
              <a:t>subcontent</a:t>
            </a:r>
            <a:r>
              <a:rPr lang="en-US" dirty="0" smtClean="0"/>
              <a:t> here</a:t>
            </a:r>
          </a:p>
          <a:p>
            <a:pPr lvl="0"/>
            <a:endParaRPr lang="en-US" dirty="0" smtClean="0"/>
          </a:p>
        </p:txBody>
      </p:sp>
      <p:sp>
        <p:nvSpPr>
          <p:cNvPr id="25" name="Text Placeholder 24"/>
          <p:cNvSpPr>
            <a:spLocks noGrp="1"/>
          </p:cNvSpPr>
          <p:nvPr>
            <p:ph type="body" sz="quarter" idx="12" hasCustomPrompt="1"/>
          </p:nvPr>
        </p:nvSpPr>
        <p:spPr>
          <a:xfrm>
            <a:off x="360470" y="276268"/>
            <a:ext cx="9961033" cy="1060257"/>
          </a:xfrm>
          <a:prstGeom prst="rect">
            <a:avLst/>
          </a:prstGeom>
        </p:spPr>
        <p:txBody>
          <a:bodyPr vert="horz"/>
          <a:lstStyle>
            <a:lvl1pPr marL="0" indent="0" algn="l" defTabSz="609585" rtl="0" eaLnBrk="1" latinLnBrk="0" hangingPunct="1">
              <a:spcBef>
                <a:spcPct val="0"/>
              </a:spcBef>
              <a:buFont typeface="Arial"/>
              <a:buNone/>
              <a:defRPr lang="en-US" sz="4400" b="1" i="0" kern="1200" dirty="0" smtClean="0">
                <a:solidFill>
                  <a:schemeClr val="bg1"/>
                </a:solidFill>
                <a:latin typeface="Arial"/>
                <a:ea typeface="+mj-ea"/>
                <a:cs typeface="Arial"/>
              </a:defRPr>
            </a:lvl1pPr>
            <a:lvl2pPr marL="0" indent="0" algn="l" defTabSz="609585" rtl="0" eaLnBrk="1" latinLnBrk="0" hangingPunct="1">
              <a:spcBef>
                <a:spcPct val="0"/>
              </a:spcBef>
              <a:buFont typeface="Arial"/>
              <a:buNone/>
              <a:defRPr lang="en-US" sz="5333" b="1" i="0" kern="1200" dirty="0" smtClean="0">
                <a:solidFill>
                  <a:schemeClr val="bg1"/>
                </a:solidFill>
                <a:latin typeface="Arial"/>
                <a:ea typeface="+mj-ea"/>
                <a:cs typeface="Arial"/>
              </a:defRPr>
            </a:lvl2pPr>
            <a:lvl3pPr marL="0" indent="0" algn="l" defTabSz="609585" rtl="0" eaLnBrk="1" latinLnBrk="0" hangingPunct="1">
              <a:spcBef>
                <a:spcPct val="0"/>
              </a:spcBef>
              <a:buFont typeface="Arial"/>
              <a:buNone/>
              <a:defRPr lang="en-US" sz="5333" b="1" i="0" kern="1200" dirty="0" smtClean="0">
                <a:solidFill>
                  <a:schemeClr val="bg1"/>
                </a:solidFill>
                <a:latin typeface="Arial"/>
                <a:ea typeface="+mj-ea"/>
                <a:cs typeface="Arial"/>
              </a:defRPr>
            </a:lvl3pPr>
            <a:lvl4pPr marL="0" indent="0" algn="l" defTabSz="609585" rtl="0" eaLnBrk="1" latinLnBrk="0" hangingPunct="1">
              <a:spcBef>
                <a:spcPct val="0"/>
              </a:spcBef>
              <a:buFont typeface="Arial"/>
              <a:buNone/>
              <a:defRPr lang="en-US" sz="5333" b="1" i="0" kern="1200" dirty="0" smtClean="0">
                <a:solidFill>
                  <a:schemeClr val="bg1"/>
                </a:solidFill>
                <a:latin typeface="Arial"/>
                <a:ea typeface="+mj-ea"/>
                <a:cs typeface="Arial"/>
              </a:defRPr>
            </a:lvl4pPr>
            <a:lvl5pPr marL="0" indent="0" algn="l" defTabSz="609585" rtl="0" eaLnBrk="1" latinLnBrk="0" hangingPunct="1">
              <a:spcBef>
                <a:spcPct val="0"/>
              </a:spcBef>
              <a:buFont typeface="Arial"/>
              <a:buNone/>
              <a:defRPr lang="en-US" sz="5333" b="1" i="0" kern="1200" dirty="0" smtClean="0">
                <a:solidFill>
                  <a:schemeClr val="bg1"/>
                </a:solidFill>
                <a:latin typeface="Arial"/>
                <a:ea typeface="+mj-ea"/>
                <a:cs typeface="Arial"/>
              </a:defRPr>
            </a:lvl5pPr>
          </a:lstStyle>
          <a:p>
            <a:pPr lvl="0"/>
            <a:r>
              <a:rPr lang="en-US" dirty="0" smtClean="0"/>
              <a:t>Title goes here</a:t>
            </a:r>
          </a:p>
        </p:txBody>
      </p:sp>
    </p:spTree>
    <p:extLst>
      <p:ext uri="{BB962C8B-B14F-4D97-AF65-F5344CB8AC3E}">
        <p14:creationId xmlns:p14="http://schemas.microsoft.com/office/powerpoint/2010/main" val="2456026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939800" y="1257917"/>
            <a:ext cx="8944007" cy="369703"/>
          </a:xfrm>
          <a:prstGeom prst="rect">
            <a:avLst/>
          </a:prstGeom>
        </p:spPr>
        <p:txBody>
          <a:bodyPr vert="horz"/>
          <a:lstStyle>
            <a:lvl1pPr marL="0" indent="0" algn="l" defTabSz="609585" rtl="0" eaLnBrk="1" latinLnBrk="0" hangingPunct="1">
              <a:buNone/>
              <a:defRPr lang="en-US" sz="1600" b="1" kern="1200" dirty="0" smtClean="0">
                <a:solidFill>
                  <a:schemeClr val="tx1"/>
                </a:solidFill>
                <a:latin typeface="Arial"/>
                <a:ea typeface="+mn-ea"/>
                <a:cs typeface="Arial"/>
              </a:defRPr>
            </a:lvl1pPr>
            <a:lvl2pPr marL="0" algn="l" defTabSz="609585" rtl="0" eaLnBrk="1" latinLnBrk="0" hangingPunct="1">
              <a:defRPr lang="en-US" sz="1600" b="1" kern="1200" dirty="0" smtClean="0">
                <a:solidFill>
                  <a:schemeClr val="tx1"/>
                </a:solidFill>
                <a:latin typeface="Arial"/>
                <a:ea typeface="+mn-ea"/>
                <a:cs typeface="Arial"/>
              </a:defRPr>
            </a:lvl2pPr>
            <a:lvl3pPr marL="0" algn="l" defTabSz="609585" rtl="0" eaLnBrk="1" latinLnBrk="0" hangingPunct="1">
              <a:defRPr lang="en-US" sz="1600" b="1" kern="1200" dirty="0" smtClean="0">
                <a:solidFill>
                  <a:schemeClr val="tx1"/>
                </a:solidFill>
                <a:latin typeface="Arial"/>
                <a:ea typeface="+mn-ea"/>
                <a:cs typeface="Arial"/>
              </a:defRPr>
            </a:lvl3pPr>
            <a:lvl4pPr marL="0" algn="l" defTabSz="609585" rtl="0" eaLnBrk="1" latinLnBrk="0" hangingPunct="1">
              <a:defRPr lang="en-US" sz="1600" b="1" kern="1200" dirty="0" smtClean="0">
                <a:solidFill>
                  <a:schemeClr val="tx1"/>
                </a:solidFill>
                <a:latin typeface="Arial"/>
                <a:ea typeface="+mn-ea"/>
                <a:cs typeface="Arial"/>
              </a:defRPr>
            </a:lvl4pPr>
            <a:lvl5pPr marL="0" algn="l" defTabSz="609585" rtl="0" eaLnBrk="1" latinLnBrk="0" hangingPunct="1">
              <a:defRPr lang="en-US" sz="1600" b="1" kern="1200" dirty="0">
                <a:solidFill>
                  <a:schemeClr val="tx1"/>
                </a:solidFill>
                <a:latin typeface="Arial"/>
                <a:ea typeface="+mn-ea"/>
                <a:cs typeface="Arial"/>
              </a:defRPr>
            </a:lvl5pPr>
          </a:lstStyle>
          <a:p>
            <a:pPr lvl="0"/>
            <a:r>
              <a:rPr lang="en-US" dirty="0" smtClean="0"/>
              <a:t>Figure title goes here</a:t>
            </a:r>
            <a:endParaRPr lang="en-US" dirty="0"/>
          </a:p>
        </p:txBody>
      </p:sp>
      <p:sp>
        <p:nvSpPr>
          <p:cNvPr id="11" name="Picture Placeholder 10"/>
          <p:cNvSpPr>
            <a:spLocks noGrp="1"/>
          </p:cNvSpPr>
          <p:nvPr>
            <p:ph type="pic" sz="quarter" idx="14" hasCustomPrompt="1"/>
          </p:nvPr>
        </p:nvSpPr>
        <p:spPr>
          <a:xfrm>
            <a:off x="939800" y="1825280"/>
            <a:ext cx="8292003" cy="3957453"/>
          </a:xfrm>
          <a:prstGeom prst="rect">
            <a:avLst/>
          </a:prstGeom>
        </p:spPr>
        <p:txBody>
          <a:bodyPr vert="horz"/>
          <a:lstStyle>
            <a:lvl1pPr marL="0" indent="0">
              <a:buNone/>
              <a:defRPr/>
            </a:lvl1pPr>
          </a:lstStyle>
          <a:p>
            <a:r>
              <a:rPr lang="en-US" dirty="0" smtClean="0"/>
              <a:t>Picture goes here</a:t>
            </a:r>
            <a:endParaRPr lang="en-US" dirty="0"/>
          </a:p>
        </p:txBody>
      </p:sp>
      <p:sp>
        <p:nvSpPr>
          <p:cNvPr id="15" name="Text Placeholder 14"/>
          <p:cNvSpPr>
            <a:spLocks noGrp="1"/>
          </p:cNvSpPr>
          <p:nvPr>
            <p:ph type="body" sz="quarter" idx="15" hasCustomPrompt="1"/>
          </p:nvPr>
        </p:nvSpPr>
        <p:spPr>
          <a:xfrm>
            <a:off x="9583012" y="3851239"/>
            <a:ext cx="1990952" cy="1931495"/>
          </a:xfrm>
          <a:prstGeom prst="rect">
            <a:avLst/>
          </a:prstGeom>
        </p:spPr>
        <p:txBody>
          <a:bodyPr vert="horz"/>
          <a:lstStyle>
            <a:lvl1pPr marL="0" indent="0" algn="l" defTabSz="609585" rtl="0" eaLnBrk="1" latinLnBrk="0" hangingPunct="1">
              <a:lnSpc>
                <a:spcPct val="120000"/>
              </a:lnSpc>
              <a:spcBef>
                <a:spcPct val="0"/>
              </a:spcBef>
              <a:buNone/>
              <a:defRPr lang="en-US" sz="1200" kern="1200" dirty="0" smtClean="0">
                <a:solidFill>
                  <a:schemeClr val="tx1"/>
                </a:solidFill>
                <a:latin typeface="Arial"/>
                <a:ea typeface="+mj-ea"/>
                <a:cs typeface="Arial"/>
              </a:defRPr>
            </a:lvl1pPr>
            <a:lvl2pPr marL="0" indent="0" algn="l" defTabSz="609585" rtl="0" eaLnBrk="1" latinLnBrk="0" hangingPunct="1">
              <a:lnSpc>
                <a:spcPct val="120000"/>
              </a:lnSpc>
              <a:spcBef>
                <a:spcPct val="0"/>
              </a:spcBef>
              <a:buNone/>
              <a:defRPr lang="en-US" sz="1200" kern="1200" dirty="0" smtClean="0">
                <a:solidFill>
                  <a:schemeClr val="tx1"/>
                </a:solidFill>
                <a:latin typeface="Arial"/>
                <a:ea typeface="+mj-ea"/>
                <a:cs typeface="Arial"/>
              </a:defRPr>
            </a:lvl2pPr>
            <a:lvl3pPr marL="0" indent="0" algn="l" defTabSz="609585" rtl="0" eaLnBrk="1" latinLnBrk="0" hangingPunct="1">
              <a:lnSpc>
                <a:spcPct val="120000"/>
              </a:lnSpc>
              <a:spcBef>
                <a:spcPct val="0"/>
              </a:spcBef>
              <a:buNone/>
              <a:defRPr lang="en-US" sz="1200" kern="1200" dirty="0" smtClean="0">
                <a:solidFill>
                  <a:schemeClr val="tx1"/>
                </a:solidFill>
                <a:latin typeface="Arial"/>
                <a:ea typeface="+mj-ea"/>
                <a:cs typeface="Arial"/>
              </a:defRPr>
            </a:lvl3pPr>
            <a:lvl4pPr marL="0" indent="0" algn="l" defTabSz="609585" rtl="0" eaLnBrk="1" latinLnBrk="0" hangingPunct="1">
              <a:lnSpc>
                <a:spcPct val="120000"/>
              </a:lnSpc>
              <a:spcBef>
                <a:spcPct val="0"/>
              </a:spcBef>
              <a:buNone/>
              <a:defRPr lang="en-US" sz="1200" kern="1200" dirty="0" smtClean="0">
                <a:solidFill>
                  <a:schemeClr val="tx1"/>
                </a:solidFill>
                <a:latin typeface="Arial"/>
                <a:ea typeface="+mj-ea"/>
                <a:cs typeface="Arial"/>
              </a:defRPr>
            </a:lvl4pPr>
            <a:lvl5pPr marL="0" indent="0" algn="l" defTabSz="609585" rtl="0" eaLnBrk="1" latinLnBrk="0" hangingPunct="1">
              <a:lnSpc>
                <a:spcPct val="120000"/>
              </a:lnSpc>
              <a:spcBef>
                <a:spcPct val="0"/>
              </a:spcBef>
              <a:buNone/>
              <a:defRPr lang="en-US" sz="1200" kern="1200" dirty="0">
                <a:solidFill>
                  <a:schemeClr val="tx1"/>
                </a:solidFill>
                <a:latin typeface="Arial"/>
                <a:ea typeface="+mj-ea"/>
                <a:cs typeface="Arial"/>
              </a:defRPr>
            </a:lvl5pPr>
          </a:lstStyle>
          <a:p>
            <a:pPr lvl="0"/>
            <a:r>
              <a:rPr lang="en-US" dirty="0" smtClean="0"/>
              <a:t>*Notes goes here</a:t>
            </a:r>
            <a:endParaRPr lang="en-US" dirty="0"/>
          </a:p>
        </p:txBody>
      </p:sp>
    </p:spTree>
    <p:extLst>
      <p:ext uri="{BB962C8B-B14F-4D97-AF65-F5344CB8AC3E}">
        <p14:creationId xmlns:p14="http://schemas.microsoft.com/office/powerpoint/2010/main" val="817040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35292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CCO 090_OntarioCancerStatsReport_PPTCover_JM01.psd"/>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65569" y="-6941326"/>
            <a:ext cx="15896045" cy="20740651"/>
          </a:xfrm>
          <a:prstGeom prst="rect">
            <a:avLst/>
          </a:prstGeom>
        </p:spPr>
      </p:pic>
    </p:spTree>
    <p:extLst>
      <p:ext uri="{BB962C8B-B14F-4D97-AF65-F5344CB8AC3E}">
        <p14:creationId xmlns:p14="http://schemas.microsoft.com/office/powerpoint/2010/main" val="795908236"/>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CCO 090__PPT_SlideOpenerBG_Ch1_JM02.psd"/>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33316" y="-6899243"/>
            <a:ext cx="15831539" cy="20656485"/>
          </a:xfrm>
          <a:prstGeom prst="rect">
            <a:avLst/>
          </a:prstGeom>
        </p:spPr>
      </p:pic>
    </p:spTree>
    <p:extLst>
      <p:ext uri="{BB962C8B-B14F-4D97-AF65-F5344CB8AC3E}">
        <p14:creationId xmlns:p14="http://schemas.microsoft.com/office/powerpoint/2010/main" val="1329712907"/>
      </p:ext>
    </p:extLst>
  </p:cSld>
  <p:clrMap bg1="lt1" tx1="dk1" bg2="lt2" tx2="dk2" accent1="accent1" accent2="accent2" accent3="accent3" accent4="accent4" accent5="accent5" accent6="accent6" hlink="hlink" folHlink="folHlink"/>
  <p:sldLayoutIdLst>
    <p:sldLayoutId id="2147483663" r:id="rId1"/>
  </p:sldLayoutIdLst>
  <p:timing>
    <p:tnLst>
      <p:par>
        <p:cTn id="1" dur="indefinite" restart="never" nodeType="tmRoot"/>
      </p:par>
    </p:tnLst>
  </p:timing>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94317"/>
      </p:ext>
    </p:extLst>
  </p:cSld>
  <p:clrMap bg1="lt1" tx1="dk1" bg2="lt2" tx2="dk2" accent1="accent1" accent2="accent2" accent3="accent3" accent4="accent4" accent5="accent5" accent6="accent6" hlink="hlink" folHlink="folHlink"/>
  <p:sldLayoutIdLst>
    <p:sldLayoutId id="2147483665" r:id="rId1"/>
    <p:sldLayoutId id="2147483666" r:id="rId2"/>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574962"/>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CCO 090__PPT_SlideOpenerBG_Ch1_JM02.psd"/>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33316" y="-6899243"/>
            <a:ext cx="15831539" cy="20656485"/>
          </a:xfrm>
          <a:prstGeom prst="rect">
            <a:avLst/>
          </a:prstGeom>
        </p:spPr>
      </p:pic>
    </p:spTree>
    <p:extLst>
      <p:ext uri="{BB962C8B-B14F-4D97-AF65-F5344CB8AC3E}">
        <p14:creationId xmlns:p14="http://schemas.microsoft.com/office/powerpoint/2010/main" val="3581754039"/>
      </p:ext>
    </p:extLst>
  </p:cSld>
  <p:clrMap bg1="lt1" tx1="dk1" bg2="lt2" tx2="dk2" accent1="accent1" accent2="accent2" accent3="accent3" accent4="accent4" accent5="accent5" accent6="accent6" hlink="hlink" folHlink="folHlink"/>
  <p:sldLayoutIdLst>
    <p:sldLayoutId id="2147483671" r:id="rId1"/>
  </p:sldLayoutIdLst>
  <p:timing>
    <p:tnLst>
      <p:par>
        <p:cTn id="1" dur="indefinite" restart="never" nodeType="tmRoot"/>
      </p:par>
    </p:tnLst>
  </p:timing>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42373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Lung Cancer</a:t>
            </a:r>
            <a:endParaRPr lang="en-US" dirty="0"/>
          </a:p>
        </p:txBody>
      </p:sp>
      <p:sp>
        <p:nvSpPr>
          <p:cNvPr id="6" name="Text Placeholder 2"/>
          <p:cNvSpPr txBox="1">
            <a:spLocks/>
          </p:cNvSpPr>
          <p:nvPr/>
        </p:nvSpPr>
        <p:spPr>
          <a:xfrm>
            <a:off x="0" y="5945481"/>
            <a:ext cx="12192000" cy="912520"/>
          </a:xfrm>
          <a:prstGeom prst="rect">
            <a:avLst/>
          </a:prstGeom>
          <a:solidFill>
            <a:srgbClr val="211D4E"/>
          </a:solidFill>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sz="4267" b="0">
              <a:solidFill>
                <a:prstClr val="black"/>
              </a:solidFill>
            </a:endParaRPr>
          </a:p>
        </p:txBody>
      </p:sp>
      <p:sp>
        <p:nvSpPr>
          <p:cNvPr id="7" name="Text Placeholder 2"/>
          <p:cNvSpPr txBox="1">
            <a:spLocks/>
          </p:cNvSpPr>
          <p:nvPr/>
        </p:nvSpPr>
        <p:spPr>
          <a:xfrm>
            <a:off x="323620" y="6081222"/>
            <a:ext cx="3803097" cy="651348"/>
          </a:xfrm>
          <a:prstGeom prst="rect">
            <a:avLst/>
          </a:prstGeom>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467" dirty="0">
                <a:solidFill>
                  <a:prstClr val="white"/>
                </a:solidFill>
                <a:latin typeface="Arial"/>
                <a:cs typeface="Arial"/>
              </a:rPr>
              <a:t>Ontario Cancer Statistics 2016  </a:t>
            </a:r>
            <a:br>
              <a:rPr sz="1467" dirty="0">
                <a:solidFill>
                  <a:prstClr val="white"/>
                </a:solidFill>
                <a:latin typeface="Arial"/>
                <a:cs typeface="Arial"/>
              </a:rPr>
            </a:br>
            <a:r>
              <a:rPr sz="1467" b="0" i="1" dirty="0" smtClean="0">
                <a:solidFill>
                  <a:prstClr val="white"/>
                </a:solidFill>
                <a:latin typeface="Arial"/>
                <a:cs typeface="Arial"/>
              </a:rPr>
              <a:t>In Focus: Lung Cancer</a:t>
            </a:r>
            <a:endParaRPr sz="1467" b="0" i="1" dirty="0">
              <a:solidFill>
                <a:prstClr val="white"/>
              </a:solidFill>
              <a:latin typeface="Arial"/>
              <a:cs typeface="Arial"/>
            </a:endParaRPr>
          </a:p>
        </p:txBody>
      </p:sp>
      <p:pic>
        <p:nvPicPr>
          <p:cNvPr id="8" name="Picture 7" descr="CancerCareOntario_Eng_Revers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7925" y="6118850"/>
            <a:ext cx="2170500" cy="548767"/>
          </a:xfrm>
          <a:prstGeom prst="rect">
            <a:avLst/>
          </a:prstGeom>
        </p:spPr>
      </p:pic>
      <p:pic>
        <p:nvPicPr>
          <p:cNvPr id="5" name="Picture 4" descr="Line graph shows trends over time in age-standardized incidence rates per 100,000 (3-year moving averages) for lung cancer, by cancer type, in Ontario, from 1981 to 2012." title="Age-standardized incidence rates, lung cancer, by type, Ontario, 1981-2012"/>
          <p:cNvPicPr>
            <a:picLocks noChangeAspect="1"/>
          </p:cNvPicPr>
          <p:nvPr/>
        </p:nvPicPr>
        <p:blipFill>
          <a:blip r:embed="rId4"/>
          <a:stretch>
            <a:fillRect/>
          </a:stretch>
        </p:blipFill>
        <p:spPr>
          <a:xfrm>
            <a:off x="1884887" y="360137"/>
            <a:ext cx="8422226" cy="5394960"/>
          </a:xfrm>
          <a:prstGeom prst="rect">
            <a:avLst/>
          </a:prstGeom>
        </p:spPr>
      </p:pic>
    </p:spTree>
    <p:extLst>
      <p:ext uri="{BB962C8B-B14F-4D97-AF65-F5344CB8AC3E}">
        <p14:creationId xmlns:p14="http://schemas.microsoft.com/office/powerpoint/2010/main" val="13443868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P</a:t>
            </a:r>
            <a:r>
              <a:rPr lang="en-US" dirty="0" smtClean="0"/>
              <a:t>rostate Cancer</a:t>
            </a:r>
            <a:endParaRPr lang="en-US" dirty="0"/>
          </a:p>
        </p:txBody>
      </p:sp>
      <p:sp>
        <p:nvSpPr>
          <p:cNvPr id="6" name="Text Placeholder 2"/>
          <p:cNvSpPr txBox="1">
            <a:spLocks/>
          </p:cNvSpPr>
          <p:nvPr/>
        </p:nvSpPr>
        <p:spPr>
          <a:xfrm>
            <a:off x="0" y="5945481"/>
            <a:ext cx="12192000" cy="912520"/>
          </a:xfrm>
          <a:prstGeom prst="rect">
            <a:avLst/>
          </a:prstGeom>
          <a:solidFill>
            <a:srgbClr val="211D4E"/>
          </a:solidFill>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sz="4267" b="0">
              <a:solidFill>
                <a:prstClr val="black"/>
              </a:solidFill>
            </a:endParaRPr>
          </a:p>
        </p:txBody>
      </p:sp>
      <p:sp>
        <p:nvSpPr>
          <p:cNvPr id="7" name="Text Placeholder 2"/>
          <p:cNvSpPr txBox="1">
            <a:spLocks/>
          </p:cNvSpPr>
          <p:nvPr/>
        </p:nvSpPr>
        <p:spPr>
          <a:xfrm>
            <a:off x="323620" y="6081222"/>
            <a:ext cx="3803097" cy="651348"/>
          </a:xfrm>
          <a:prstGeom prst="rect">
            <a:avLst/>
          </a:prstGeom>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467" dirty="0">
                <a:solidFill>
                  <a:prstClr val="white"/>
                </a:solidFill>
                <a:latin typeface="Arial"/>
                <a:cs typeface="Arial"/>
              </a:rPr>
              <a:t>Ontario Cancer Statistics 2016  </a:t>
            </a:r>
            <a:br>
              <a:rPr sz="1467" dirty="0">
                <a:solidFill>
                  <a:prstClr val="white"/>
                </a:solidFill>
                <a:latin typeface="Arial"/>
                <a:cs typeface="Arial"/>
              </a:rPr>
            </a:br>
            <a:r>
              <a:rPr sz="1467" b="0" i="1" dirty="0" smtClean="0">
                <a:solidFill>
                  <a:prstClr val="white"/>
                </a:solidFill>
                <a:latin typeface="Arial"/>
                <a:cs typeface="Arial"/>
              </a:rPr>
              <a:t>In Focus: Prostate Cancer</a:t>
            </a:r>
            <a:endParaRPr sz="1467" b="0" i="1" dirty="0">
              <a:solidFill>
                <a:prstClr val="white"/>
              </a:solidFill>
              <a:latin typeface="Arial"/>
              <a:cs typeface="Arial"/>
            </a:endParaRPr>
          </a:p>
        </p:txBody>
      </p:sp>
      <p:pic>
        <p:nvPicPr>
          <p:cNvPr id="8" name="Picture 7" descr="CancerCareOntario_Eng_Revers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7925" y="6118850"/>
            <a:ext cx="2170500" cy="548767"/>
          </a:xfrm>
          <a:prstGeom prst="rect">
            <a:avLst/>
          </a:prstGeom>
        </p:spPr>
      </p:pic>
      <p:pic>
        <p:nvPicPr>
          <p:cNvPr id="5" name="Picture 4" descr="Pie chart shows distribution of new prostate cancer cases by Gleason score, in Ontario, for 2012." title="Distribution of new cases, prostate cancer, by Gleason score, Ontario, 2012"/>
          <p:cNvPicPr>
            <a:picLocks noChangeAspect="1"/>
          </p:cNvPicPr>
          <p:nvPr/>
        </p:nvPicPr>
        <p:blipFill>
          <a:blip r:embed="rId4"/>
          <a:stretch>
            <a:fillRect/>
          </a:stretch>
        </p:blipFill>
        <p:spPr>
          <a:xfrm>
            <a:off x="1280628" y="295235"/>
            <a:ext cx="9630744" cy="5394960"/>
          </a:xfrm>
          <a:prstGeom prst="rect">
            <a:avLst/>
          </a:prstGeom>
        </p:spPr>
      </p:pic>
    </p:spTree>
    <p:extLst>
      <p:ext uri="{BB962C8B-B14F-4D97-AF65-F5344CB8AC3E}">
        <p14:creationId xmlns:p14="http://schemas.microsoft.com/office/powerpoint/2010/main" val="34253571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Cervical Cancer</a:t>
            </a:r>
            <a:endParaRPr lang="en-US" dirty="0"/>
          </a:p>
        </p:txBody>
      </p:sp>
      <p:sp>
        <p:nvSpPr>
          <p:cNvPr id="6" name="Text Placeholder 2"/>
          <p:cNvSpPr txBox="1">
            <a:spLocks/>
          </p:cNvSpPr>
          <p:nvPr/>
        </p:nvSpPr>
        <p:spPr>
          <a:xfrm>
            <a:off x="0" y="5945481"/>
            <a:ext cx="12192000" cy="912520"/>
          </a:xfrm>
          <a:prstGeom prst="rect">
            <a:avLst/>
          </a:prstGeom>
          <a:solidFill>
            <a:srgbClr val="211D4E"/>
          </a:solidFill>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sz="4267" b="0">
              <a:solidFill>
                <a:prstClr val="black"/>
              </a:solidFill>
            </a:endParaRPr>
          </a:p>
        </p:txBody>
      </p:sp>
      <p:sp>
        <p:nvSpPr>
          <p:cNvPr id="7" name="Text Placeholder 2"/>
          <p:cNvSpPr txBox="1">
            <a:spLocks/>
          </p:cNvSpPr>
          <p:nvPr/>
        </p:nvSpPr>
        <p:spPr>
          <a:xfrm>
            <a:off x="323620" y="6081222"/>
            <a:ext cx="3803097" cy="651348"/>
          </a:xfrm>
          <a:prstGeom prst="rect">
            <a:avLst/>
          </a:prstGeom>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467" dirty="0">
                <a:solidFill>
                  <a:prstClr val="white"/>
                </a:solidFill>
                <a:latin typeface="Arial"/>
                <a:cs typeface="Arial"/>
              </a:rPr>
              <a:t>Ontario Cancer Statistics 2016  </a:t>
            </a:r>
            <a:br>
              <a:rPr sz="1467" dirty="0">
                <a:solidFill>
                  <a:prstClr val="white"/>
                </a:solidFill>
                <a:latin typeface="Arial"/>
                <a:cs typeface="Arial"/>
              </a:rPr>
            </a:br>
            <a:r>
              <a:rPr sz="1467" b="0" i="1" dirty="0" smtClean="0">
                <a:solidFill>
                  <a:prstClr val="white"/>
                </a:solidFill>
                <a:latin typeface="Arial"/>
                <a:cs typeface="Arial"/>
              </a:rPr>
              <a:t>In Focus: Cervical Cancer</a:t>
            </a:r>
            <a:endParaRPr sz="1467" b="0" i="1" dirty="0">
              <a:solidFill>
                <a:prstClr val="white"/>
              </a:solidFill>
              <a:latin typeface="Arial"/>
              <a:cs typeface="Arial"/>
            </a:endParaRPr>
          </a:p>
        </p:txBody>
      </p:sp>
      <p:pic>
        <p:nvPicPr>
          <p:cNvPr id="8" name="Picture 7" descr="CancerCareOntario_Eng_Revers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7925" y="6118850"/>
            <a:ext cx="2170500" cy="548767"/>
          </a:xfrm>
          <a:prstGeom prst="rect">
            <a:avLst/>
          </a:prstGeom>
        </p:spPr>
      </p:pic>
      <p:pic>
        <p:nvPicPr>
          <p:cNvPr id="4" name="Picture 3" descr="Pie chart shows distribution of new cervical cancer cases, by subsite, in Ontario, for the time periods 1981 to 1983 and 2010 to 2012. " title="Distribution of new cases, cervical cancer, by subsite, Ontario, 1981-1983 and 2010-2012"/>
          <p:cNvPicPr>
            <a:picLocks noChangeAspect="1"/>
          </p:cNvPicPr>
          <p:nvPr/>
        </p:nvPicPr>
        <p:blipFill>
          <a:blip r:embed="rId4"/>
          <a:stretch>
            <a:fillRect/>
          </a:stretch>
        </p:blipFill>
        <p:spPr>
          <a:xfrm>
            <a:off x="2073904" y="295235"/>
            <a:ext cx="8044192" cy="5394960"/>
          </a:xfrm>
          <a:prstGeom prst="rect">
            <a:avLst/>
          </a:prstGeom>
        </p:spPr>
      </p:pic>
    </p:spTree>
    <p:extLst>
      <p:ext uri="{BB962C8B-B14F-4D97-AF65-F5344CB8AC3E}">
        <p14:creationId xmlns:p14="http://schemas.microsoft.com/office/powerpoint/2010/main" val="623745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Cervical Cancer</a:t>
            </a:r>
            <a:endParaRPr lang="en-US" dirty="0"/>
          </a:p>
        </p:txBody>
      </p:sp>
      <p:sp>
        <p:nvSpPr>
          <p:cNvPr id="6" name="Text Placeholder 2"/>
          <p:cNvSpPr txBox="1">
            <a:spLocks/>
          </p:cNvSpPr>
          <p:nvPr/>
        </p:nvSpPr>
        <p:spPr>
          <a:xfrm>
            <a:off x="0" y="5945481"/>
            <a:ext cx="12192000" cy="912520"/>
          </a:xfrm>
          <a:prstGeom prst="rect">
            <a:avLst/>
          </a:prstGeom>
          <a:solidFill>
            <a:srgbClr val="211D4E"/>
          </a:solidFill>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sz="4267" b="0">
              <a:solidFill>
                <a:prstClr val="black"/>
              </a:solidFill>
            </a:endParaRPr>
          </a:p>
        </p:txBody>
      </p:sp>
      <p:sp>
        <p:nvSpPr>
          <p:cNvPr id="7" name="Text Placeholder 2"/>
          <p:cNvSpPr txBox="1">
            <a:spLocks/>
          </p:cNvSpPr>
          <p:nvPr/>
        </p:nvSpPr>
        <p:spPr>
          <a:xfrm>
            <a:off x="323620" y="6081222"/>
            <a:ext cx="3803097" cy="651348"/>
          </a:xfrm>
          <a:prstGeom prst="rect">
            <a:avLst/>
          </a:prstGeom>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467" dirty="0">
                <a:solidFill>
                  <a:prstClr val="white"/>
                </a:solidFill>
                <a:latin typeface="Arial"/>
                <a:cs typeface="Arial"/>
              </a:rPr>
              <a:t>Ontario Cancer Statistics 2016  </a:t>
            </a:r>
            <a:br>
              <a:rPr sz="1467" dirty="0">
                <a:solidFill>
                  <a:prstClr val="white"/>
                </a:solidFill>
                <a:latin typeface="Arial"/>
                <a:cs typeface="Arial"/>
              </a:rPr>
            </a:br>
            <a:r>
              <a:rPr sz="1467" b="0" i="1" dirty="0" smtClean="0">
                <a:solidFill>
                  <a:prstClr val="white"/>
                </a:solidFill>
                <a:latin typeface="Arial"/>
                <a:cs typeface="Arial"/>
              </a:rPr>
              <a:t>In Focus: Cervical Cancer</a:t>
            </a:r>
            <a:endParaRPr sz="1467" b="0" i="1" dirty="0">
              <a:solidFill>
                <a:prstClr val="white"/>
              </a:solidFill>
              <a:latin typeface="Arial"/>
              <a:cs typeface="Arial"/>
            </a:endParaRPr>
          </a:p>
        </p:txBody>
      </p:sp>
      <p:pic>
        <p:nvPicPr>
          <p:cNvPr id="8" name="Picture 7" descr="CancerCareOntario_Eng_Revers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7925" y="6118850"/>
            <a:ext cx="2170500" cy="548767"/>
          </a:xfrm>
          <a:prstGeom prst="rect">
            <a:avLst/>
          </a:prstGeom>
        </p:spPr>
      </p:pic>
      <p:pic>
        <p:nvPicPr>
          <p:cNvPr id="4" name="Picture 3" descr="Line graph shows trends over time in age-standardized incidence rates for cervical cancer, by histological type, in Ontario, from 1981 to 2012. " title="Age-standardized incidence rates, cervical cancer, by histological type, Ontario, 1981-2012"/>
          <p:cNvPicPr>
            <a:picLocks noChangeAspect="1"/>
          </p:cNvPicPr>
          <p:nvPr/>
        </p:nvPicPr>
        <p:blipFill>
          <a:blip r:embed="rId4"/>
          <a:stretch>
            <a:fillRect/>
          </a:stretch>
        </p:blipFill>
        <p:spPr>
          <a:xfrm>
            <a:off x="2047565" y="295235"/>
            <a:ext cx="8096869" cy="5394960"/>
          </a:xfrm>
          <a:prstGeom prst="rect">
            <a:avLst/>
          </a:prstGeom>
        </p:spPr>
      </p:pic>
    </p:spTree>
    <p:extLst>
      <p:ext uri="{BB962C8B-B14F-4D97-AF65-F5344CB8AC3E}">
        <p14:creationId xmlns:p14="http://schemas.microsoft.com/office/powerpoint/2010/main" val="42576915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Head and Neck Cancers</a:t>
            </a:r>
            <a:endParaRPr lang="en-US" dirty="0"/>
          </a:p>
        </p:txBody>
      </p:sp>
      <p:sp>
        <p:nvSpPr>
          <p:cNvPr id="6" name="Text Placeholder 2"/>
          <p:cNvSpPr txBox="1">
            <a:spLocks/>
          </p:cNvSpPr>
          <p:nvPr/>
        </p:nvSpPr>
        <p:spPr>
          <a:xfrm>
            <a:off x="0" y="5945481"/>
            <a:ext cx="12192000" cy="912520"/>
          </a:xfrm>
          <a:prstGeom prst="rect">
            <a:avLst/>
          </a:prstGeom>
          <a:solidFill>
            <a:srgbClr val="211D4E"/>
          </a:solidFill>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sz="4267" b="0">
              <a:solidFill>
                <a:prstClr val="black"/>
              </a:solidFill>
            </a:endParaRPr>
          </a:p>
        </p:txBody>
      </p:sp>
      <p:sp>
        <p:nvSpPr>
          <p:cNvPr id="7" name="Text Placeholder 2"/>
          <p:cNvSpPr txBox="1">
            <a:spLocks/>
          </p:cNvSpPr>
          <p:nvPr/>
        </p:nvSpPr>
        <p:spPr>
          <a:xfrm>
            <a:off x="323620" y="6081222"/>
            <a:ext cx="3803097" cy="651348"/>
          </a:xfrm>
          <a:prstGeom prst="rect">
            <a:avLst/>
          </a:prstGeom>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467" dirty="0">
                <a:solidFill>
                  <a:prstClr val="white"/>
                </a:solidFill>
                <a:latin typeface="Arial"/>
                <a:cs typeface="Arial"/>
              </a:rPr>
              <a:t>Ontario Cancer Statistics 2016  </a:t>
            </a:r>
            <a:br>
              <a:rPr sz="1467" dirty="0">
                <a:solidFill>
                  <a:prstClr val="white"/>
                </a:solidFill>
                <a:latin typeface="Arial"/>
                <a:cs typeface="Arial"/>
              </a:rPr>
            </a:br>
            <a:r>
              <a:rPr sz="1467" b="0" i="1" dirty="0" smtClean="0">
                <a:solidFill>
                  <a:prstClr val="white"/>
                </a:solidFill>
                <a:latin typeface="Arial"/>
                <a:cs typeface="Arial"/>
              </a:rPr>
              <a:t>In Focus: Head and Neck Cancers</a:t>
            </a:r>
            <a:endParaRPr sz="1467" b="0" i="1" dirty="0">
              <a:solidFill>
                <a:prstClr val="white"/>
              </a:solidFill>
              <a:latin typeface="Arial"/>
              <a:cs typeface="Arial"/>
            </a:endParaRPr>
          </a:p>
        </p:txBody>
      </p:sp>
      <p:pic>
        <p:nvPicPr>
          <p:cNvPr id="8" name="Picture 7" descr="CancerCareOntario_Eng_Revers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7925" y="6118850"/>
            <a:ext cx="2170500" cy="548767"/>
          </a:xfrm>
          <a:prstGeom prst="rect">
            <a:avLst/>
          </a:prstGeom>
        </p:spPr>
      </p:pic>
      <p:pic>
        <p:nvPicPr>
          <p:cNvPr id="4" name="Picture 3" descr="Horizontal bar graph shows distribution of new head and neck cancer cases and deaths, by site, in Ontario, from 2010 to 2012. " title="Distribution of new cases and deaths, head and neck cancers, by site, Ontario, 2010-2012"/>
          <p:cNvPicPr>
            <a:picLocks noChangeAspect="1"/>
          </p:cNvPicPr>
          <p:nvPr/>
        </p:nvPicPr>
        <p:blipFill>
          <a:blip r:embed="rId4"/>
          <a:stretch>
            <a:fillRect/>
          </a:stretch>
        </p:blipFill>
        <p:spPr>
          <a:xfrm>
            <a:off x="1495503" y="295235"/>
            <a:ext cx="9200993" cy="5394960"/>
          </a:xfrm>
          <a:prstGeom prst="rect">
            <a:avLst/>
          </a:prstGeom>
        </p:spPr>
      </p:pic>
    </p:spTree>
    <p:extLst>
      <p:ext uri="{BB962C8B-B14F-4D97-AF65-F5344CB8AC3E}">
        <p14:creationId xmlns:p14="http://schemas.microsoft.com/office/powerpoint/2010/main" val="23813569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Head and Neck Cancers</a:t>
            </a:r>
            <a:endParaRPr lang="en-US" dirty="0"/>
          </a:p>
        </p:txBody>
      </p:sp>
      <p:sp>
        <p:nvSpPr>
          <p:cNvPr id="6" name="Text Placeholder 2"/>
          <p:cNvSpPr txBox="1">
            <a:spLocks/>
          </p:cNvSpPr>
          <p:nvPr/>
        </p:nvSpPr>
        <p:spPr>
          <a:xfrm>
            <a:off x="0" y="5945481"/>
            <a:ext cx="12192000" cy="912520"/>
          </a:xfrm>
          <a:prstGeom prst="rect">
            <a:avLst/>
          </a:prstGeom>
          <a:solidFill>
            <a:srgbClr val="211D4E"/>
          </a:solidFill>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sz="4267" b="0">
              <a:solidFill>
                <a:prstClr val="black"/>
              </a:solidFill>
            </a:endParaRPr>
          </a:p>
        </p:txBody>
      </p:sp>
      <p:sp>
        <p:nvSpPr>
          <p:cNvPr id="7" name="Text Placeholder 2"/>
          <p:cNvSpPr txBox="1">
            <a:spLocks/>
          </p:cNvSpPr>
          <p:nvPr/>
        </p:nvSpPr>
        <p:spPr>
          <a:xfrm>
            <a:off x="323620" y="6081222"/>
            <a:ext cx="3803097" cy="651348"/>
          </a:xfrm>
          <a:prstGeom prst="rect">
            <a:avLst/>
          </a:prstGeom>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467" dirty="0">
                <a:solidFill>
                  <a:prstClr val="white"/>
                </a:solidFill>
                <a:latin typeface="Arial"/>
                <a:cs typeface="Arial"/>
              </a:rPr>
              <a:t>Ontario Cancer Statistics 2016  </a:t>
            </a:r>
            <a:br>
              <a:rPr sz="1467" dirty="0">
                <a:solidFill>
                  <a:prstClr val="white"/>
                </a:solidFill>
                <a:latin typeface="Arial"/>
                <a:cs typeface="Arial"/>
              </a:rPr>
            </a:br>
            <a:r>
              <a:rPr sz="1467" b="0" i="1" dirty="0" smtClean="0">
                <a:solidFill>
                  <a:prstClr val="white"/>
                </a:solidFill>
                <a:latin typeface="Arial"/>
                <a:cs typeface="Arial"/>
              </a:rPr>
              <a:t>In Focus: Head and Neck Cancers</a:t>
            </a:r>
            <a:endParaRPr sz="1467" b="0" i="1" dirty="0">
              <a:solidFill>
                <a:prstClr val="white"/>
              </a:solidFill>
              <a:latin typeface="Arial"/>
              <a:cs typeface="Arial"/>
            </a:endParaRPr>
          </a:p>
        </p:txBody>
      </p:sp>
      <p:pic>
        <p:nvPicPr>
          <p:cNvPr id="8" name="Picture 7" descr="CancerCareOntario_Eng_Revers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7925" y="6118850"/>
            <a:ext cx="2170500" cy="548767"/>
          </a:xfrm>
          <a:prstGeom prst="rect">
            <a:avLst/>
          </a:prstGeom>
        </p:spPr>
      </p:pic>
      <p:pic>
        <p:nvPicPr>
          <p:cNvPr id="4" name="Picture 3" descr="Line graph shows trends over time in age-standardized incidence rates per 100,000 for selected head and neck cancers, by site, in Ontario, from 1981 to 2012." title="Age-standardized incidence rates, selected head and neck cancers, by site, Ontario, 1981-2012"/>
          <p:cNvPicPr>
            <a:picLocks noChangeAspect="1"/>
          </p:cNvPicPr>
          <p:nvPr/>
        </p:nvPicPr>
        <p:blipFill>
          <a:blip r:embed="rId4"/>
          <a:stretch>
            <a:fillRect/>
          </a:stretch>
        </p:blipFill>
        <p:spPr>
          <a:xfrm>
            <a:off x="2207540" y="295235"/>
            <a:ext cx="7776919" cy="5394960"/>
          </a:xfrm>
          <a:prstGeom prst="rect">
            <a:avLst/>
          </a:prstGeom>
        </p:spPr>
      </p:pic>
    </p:spTree>
    <p:extLst>
      <p:ext uri="{BB962C8B-B14F-4D97-AF65-F5344CB8AC3E}">
        <p14:creationId xmlns:p14="http://schemas.microsoft.com/office/powerpoint/2010/main" val="24191010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Head and Neck Cancers</a:t>
            </a:r>
            <a:endParaRPr lang="en-US" dirty="0"/>
          </a:p>
        </p:txBody>
      </p:sp>
      <p:sp>
        <p:nvSpPr>
          <p:cNvPr id="6" name="Text Placeholder 2"/>
          <p:cNvSpPr txBox="1">
            <a:spLocks/>
          </p:cNvSpPr>
          <p:nvPr/>
        </p:nvSpPr>
        <p:spPr>
          <a:xfrm>
            <a:off x="0" y="5945481"/>
            <a:ext cx="12192000" cy="912520"/>
          </a:xfrm>
          <a:prstGeom prst="rect">
            <a:avLst/>
          </a:prstGeom>
          <a:solidFill>
            <a:srgbClr val="211D4E"/>
          </a:solidFill>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sz="4267" b="0">
              <a:solidFill>
                <a:prstClr val="black"/>
              </a:solidFill>
            </a:endParaRPr>
          </a:p>
        </p:txBody>
      </p:sp>
      <p:sp>
        <p:nvSpPr>
          <p:cNvPr id="7" name="Text Placeholder 2"/>
          <p:cNvSpPr txBox="1">
            <a:spLocks/>
          </p:cNvSpPr>
          <p:nvPr/>
        </p:nvSpPr>
        <p:spPr>
          <a:xfrm>
            <a:off x="323620" y="6081222"/>
            <a:ext cx="3803097" cy="651348"/>
          </a:xfrm>
          <a:prstGeom prst="rect">
            <a:avLst/>
          </a:prstGeom>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467" dirty="0">
                <a:solidFill>
                  <a:prstClr val="white"/>
                </a:solidFill>
                <a:latin typeface="Arial"/>
                <a:cs typeface="Arial"/>
              </a:rPr>
              <a:t>Ontario Cancer Statistics 2016  </a:t>
            </a:r>
            <a:br>
              <a:rPr sz="1467" dirty="0">
                <a:solidFill>
                  <a:prstClr val="white"/>
                </a:solidFill>
                <a:latin typeface="Arial"/>
                <a:cs typeface="Arial"/>
              </a:rPr>
            </a:br>
            <a:r>
              <a:rPr sz="1467" b="0" i="1" dirty="0" smtClean="0">
                <a:solidFill>
                  <a:prstClr val="white"/>
                </a:solidFill>
                <a:latin typeface="Arial"/>
                <a:cs typeface="Arial"/>
              </a:rPr>
              <a:t>In Focus: Head and Neck Cancers</a:t>
            </a:r>
            <a:endParaRPr sz="1467" b="0" i="1" dirty="0">
              <a:solidFill>
                <a:prstClr val="white"/>
              </a:solidFill>
              <a:latin typeface="Arial"/>
              <a:cs typeface="Arial"/>
            </a:endParaRPr>
          </a:p>
        </p:txBody>
      </p:sp>
      <p:pic>
        <p:nvPicPr>
          <p:cNvPr id="8" name="Picture 7" descr="CancerCareOntario_Eng_Revers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7925" y="6118850"/>
            <a:ext cx="2170500" cy="548767"/>
          </a:xfrm>
          <a:prstGeom prst="rect">
            <a:avLst/>
          </a:prstGeom>
        </p:spPr>
      </p:pic>
      <p:pic>
        <p:nvPicPr>
          <p:cNvPr id="4" name="Picture 3" descr="Horizontal bar graph shows distribution of new pharynx cancer cases and deaths, by subsite, in Ontario, from 2010 to 2012. " title="Distribution of new cases and deaths, pharynx cancer, by subsite, Ontario, 2010-2012 "/>
          <p:cNvPicPr>
            <a:picLocks noChangeAspect="1"/>
          </p:cNvPicPr>
          <p:nvPr/>
        </p:nvPicPr>
        <p:blipFill>
          <a:blip r:embed="rId4"/>
          <a:stretch>
            <a:fillRect/>
          </a:stretch>
        </p:blipFill>
        <p:spPr>
          <a:xfrm>
            <a:off x="1674266" y="360137"/>
            <a:ext cx="8843468" cy="5394960"/>
          </a:xfrm>
          <a:prstGeom prst="rect">
            <a:avLst/>
          </a:prstGeom>
        </p:spPr>
      </p:pic>
    </p:spTree>
    <p:extLst>
      <p:ext uri="{BB962C8B-B14F-4D97-AF65-F5344CB8AC3E}">
        <p14:creationId xmlns:p14="http://schemas.microsoft.com/office/powerpoint/2010/main" val="10948662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Head and Neck Cancers</a:t>
            </a:r>
            <a:endParaRPr lang="en-US" dirty="0"/>
          </a:p>
        </p:txBody>
      </p:sp>
      <p:sp>
        <p:nvSpPr>
          <p:cNvPr id="6" name="Text Placeholder 2"/>
          <p:cNvSpPr txBox="1">
            <a:spLocks/>
          </p:cNvSpPr>
          <p:nvPr/>
        </p:nvSpPr>
        <p:spPr>
          <a:xfrm>
            <a:off x="0" y="5945481"/>
            <a:ext cx="12192000" cy="912520"/>
          </a:xfrm>
          <a:prstGeom prst="rect">
            <a:avLst/>
          </a:prstGeom>
          <a:solidFill>
            <a:srgbClr val="211D4E"/>
          </a:solidFill>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sz="4267" b="0">
              <a:solidFill>
                <a:prstClr val="black"/>
              </a:solidFill>
            </a:endParaRPr>
          </a:p>
        </p:txBody>
      </p:sp>
      <p:sp>
        <p:nvSpPr>
          <p:cNvPr id="7" name="Text Placeholder 2"/>
          <p:cNvSpPr txBox="1">
            <a:spLocks/>
          </p:cNvSpPr>
          <p:nvPr/>
        </p:nvSpPr>
        <p:spPr>
          <a:xfrm>
            <a:off x="323620" y="6081222"/>
            <a:ext cx="3803097" cy="651348"/>
          </a:xfrm>
          <a:prstGeom prst="rect">
            <a:avLst/>
          </a:prstGeom>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467" dirty="0">
                <a:solidFill>
                  <a:prstClr val="white"/>
                </a:solidFill>
                <a:latin typeface="Arial"/>
                <a:cs typeface="Arial"/>
              </a:rPr>
              <a:t>Ontario Cancer Statistics 2016  </a:t>
            </a:r>
            <a:br>
              <a:rPr sz="1467" dirty="0">
                <a:solidFill>
                  <a:prstClr val="white"/>
                </a:solidFill>
                <a:latin typeface="Arial"/>
                <a:cs typeface="Arial"/>
              </a:rPr>
            </a:br>
            <a:r>
              <a:rPr sz="1467" b="0" i="1" dirty="0" smtClean="0">
                <a:solidFill>
                  <a:prstClr val="white"/>
                </a:solidFill>
                <a:latin typeface="Arial"/>
                <a:cs typeface="Arial"/>
              </a:rPr>
              <a:t>In Focus: Head and Neck Cancers</a:t>
            </a:r>
            <a:endParaRPr sz="1467" b="0" i="1" dirty="0">
              <a:solidFill>
                <a:prstClr val="white"/>
              </a:solidFill>
              <a:latin typeface="Arial"/>
              <a:cs typeface="Arial"/>
            </a:endParaRPr>
          </a:p>
        </p:txBody>
      </p:sp>
      <p:pic>
        <p:nvPicPr>
          <p:cNvPr id="8" name="Picture 7" descr="CancerCareOntario_Eng_Revers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7925" y="6118850"/>
            <a:ext cx="2170500" cy="548767"/>
          </a:xfrm>
          <a:prstGeom prst="rect">
            <a:avLst/>
          </a:prstGeom>
        </p:spPr>
      </p:pic>
      <p:pic>
        <p:nvPicPr>
          <p:cNvPr id="4" name="Picture 3" descr="Pie chart shows distribution of new larynx cancer cases, by subsite, in Ontario, from 2010 to 2012." title="Distribution of new cases, larynx cancer, by subsite, Ontario, 2010-2012"/>
          <p:cNvPicPr>
            <a:picLocks noChangeAspect="1"/>
          </p:cNvPicPr>
          <p:nvPr/>
        </p:nvPicPr>
        <p:blipFill>
          <a:blip r:embed="rId4"/>
          <a:stretch>
            <a:fillRect/>
          </a:stretch>
        </p:blipFill>
        <p:spPr>
          <a:xfrm>
            <a:off x="1668566" y="295235"/>
            <a:ext cx="8854868" cy="5394960"/>
          </a:xfrm>
          <a:prstGeom prst="rect">
            <a:avLst/>
          </a:prstGeom>
        </p:spPr>
      </p:pic>
    </p:spTree>
    <p:extLst>
      <p:ext uri="{BB962C8B-B14F-4D97-AF65-F5344CB8AC3E}">
        <p14:creationId xmlns:p14="http://schemas.microsoft.com/office/powerpoint/2010/main" val="1843974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609601" y="1500011"/>
            <a:ext cx="1433689" cy="808568"/>
          </a:xfrm>
          <a:prstGeom prst="rect">
            <a:avLst/>
          </a:prstGeom>
        </p:spPr>
        <p:txBody>
          <a:bodyPr vert="horz" lIns="121920" tIns="60960" rIns="121920" bIns="60960" rtlCol="0" anchor="ctr">
            <a:normAutofit fontScale="92500" lnSpcReduction="20000"/>
          </a:bodyPr>
          <a:lstStyle>
            <a:lvl1pPr algn="l" defTabSz="457200" rtl="0" eaLnBrk="1" latinLnBrk="0" hangingPunct="1">
              <a:spcBef>
                <a:spcPct val="0"/>
              </a:spcBef>
              <a:buNone/>
              <a:defRPr sz="4400" kern="1200">
                <a:solidFill>
                  <a:schemeClr val="bg1"/>
                </a:solidFill>
                <a:latin typeface="+mj-lt"/>
                <a:ea typeface="+mj-ea"/>
                <a:cs typeface="+mj-cs"/>
              </a:defRPr>
            </a:lvl1pPr>
          </a:lstStyle>
          <a:p>
            <a:endParaRPr lang="en-US" sz="5867" b="1" dirty="0">
              <a:solidFill>
                <a:prstClr val="white"/>
              </a:solidFill>
            </a:endParaRPr>
          </a:p>
        </p:txBody>
      </p:sp>
      <p:sp>
        <p:nvSpPr>
          <p:cNvPr id="8" name="Text Placeholder 2"/>
          <p:cNvSpPr txBox="1">
            <a:spLocks/>
          </p:cNvSpPr>
          <p:nvPr/>
        </p:nvSpPr>
        <p:spPr>
          <a:xfrm>
            <a:off x="609600" y="2317047"/>
            <a:ext cx="10972800" cy="1504244"/>
          </a:xfrm>
          <a:prstGeom prst="rect">
            <a:avLst/>
          </a:prstGeom>
        </p:spPr>
        <p:txBody>
          <a:bodyPr vert="horz" lIns="121920" tIns="60960" rIns="121920" bIns="60960" rtlCol="0">
            <a:normAutofit/>
          </a:bodyPr>
          <a:lstStyle>
            <a:lvl1pPr marL="0" indent="0" algn="ctr" defTabSz="457200" rtl="0" eaLnBrk="1" latinLnBrk="0" hangingPunct="1">
              <a:spcBef>
                <a:spcPct val="0"/>
              </a:spcBef>
              <a:buFont typeface="Arial"/>
              <a:buNone/>
              <a:defRPr lang="en-US" sz="6600" b="1" i="0" kern="1200" dirty="0" smtClean="0">
                <a:solidFill>
                  <a:schemeClr val="tx1">
                    <a:tint val="75000"/>
                  </a:schemeClr>
                </a:solidFill>
                <a:latin typeface="+mj-lt"/>
                <a:ea typeface="+mj-ea"/>
                <a:cs typeface="+mj-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sz="8800" dirty="0">
                <a:solidFill>
                  <a:srgbClr val="211D4E"/>
                </a:solidFill>
                <a:latin typeface="Arial"/>
                <a:cs typeface="Arial"/>
              </a:rPr>
              <a:t>Cancer in Ontario</a:t>
            </a:r>
          </a:p>
        </p:txBody>
      </p:sp>
      <p:sp>
        <p:nvSpPr>
          <p:cNvPr id="9" name="Text Placeholder 2"/>
          <p:cNvSpPr txBox="1">
            <a:spLocks/>
          </p:cNvSpPr>
          <p:nvPr/>
        </p:nvSpPr>
        <p:spPr>
          <a:xfrm>
            <a:off x="760120" y="3620601"/>
            <a:ext cx="4194449" cy="1007844"/>
          </a:xfrm>
          <a:prstGeom prst="rect">
            <a:avLst/>
          </a:prstGeom>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4267" b="0" dirty="0">
                <a:solidFill>
                  <a:srgbClr val="211D4E"/>
                </a:solidFill>
                <a:latin typeface="Arial"/>
                <a:cs typeface="Arial"/>
              </a:rPr>
              <a:t>An Overview</a:t>
            </a:r>
          </a:p>
        </p:txBody>
      </p:sp>
      <p:sp>
        <p:nvSpPr>
          <p:cNvPr id="6" name="Text Placeholder 2"/>
          <p:cNvSpPr txBox="1">
            <a:spLocks/>
          </p:cNvSpPr>
          <p:nvPr/>
        </p:nvSpPr>
        <p:spPr>
          <a:xfrm>
            <a:off x="0" y="5945481"/>
            <a:ext cx="12192000" cy="912520"/>
          </a:xfrm>
          <a:prstGeom prst="rect">
            <a:avLst/>
          </a:prstGeom>
          <a:solidFill>
            <a:srgbClr val="211D4E"/>
          </a:solidFill>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sz="4267" b="0">
              <a:solidFill>
                <a:prstClr val="black"/>
              </a:solidFill>
            </a:endParaRPr>
          </a:p>
        </p:txBody>
      </p:sp>
      <p:sp>
        <p:nvSpPr>
          <p:cNvPr id="10" name="Text Placeholder 2"/>
          <p:cNvSpPr txBox="1">
            <a:spLocks/>
          </p:cNvSpPr>
          <p:nvPr/>
        </p:nvSpPr>
        <p:spPr>
          <a:xfrm>
            <a:off x="323620" y="6081222"/>
            <a:ext cx="3803097" cy="651348"/>
          </a:xfrm>
          <a:prstGeom prst="rect">
            <a:avLst/>
          </a:prstGeom>
        </p:spPr>
        <p:txBody>
          <a:bodyPr vert="horz" lIns="121920" tIns="60960" rIns="121920" bIns="60960" rtlCol="0">
            <a:normAutofit fontScale="92500"/>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467">
                <a:solidFill>
                  <a:prstClr val="white"/>
                </a:solidFill>
                <a:latin typeface="Arial"/>
                <a:cs typeface="Arial"/>
              </a:rPr>
              <a:t>Ontario Cancer Statistics 2016  </a:t>
            </a:r>
            <a:br>
              <a:rPr sz="1467">
                <a:solidFill>
                  <a:prstClr val="white"/>
                </a:solidFill>
                <a:latin typeface="Arial"/>
                <a:cs typeface="Arial"/>
              </a:rPr>
            </a:br>
            <a:r>
              <a:rPr sz="1467" b="0" i="1">
                <a:solidFill>
                  <a:prstClr val="white"/>
                </a:solidFill>
                <a:latin typeface="Arial"/>
                <a:cs typeface="Arial"/>
              </a:rPr>
              <a:t>Chapter 1: Cancer in Ontario—An Overview</a:t>
            </a:r>
          </a:p>
        </p:txBody>
      </p:sp>
      <p:pic>
        <p:nvPicPr>
          <p:cNvPr id="11" name="Picture 10" descr="CancerCareOntario_Eng_Revers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7925" y="6118850"/>
            <a:ext cx="2170500" cy="548767"/>
          </a:xfrm>
          <a:prstGeom prst="rect">
            <a:avLst/>
          </a:prstGeom>
        </p:spPr>
      </p:pic>
      <p:sp>
        <p:nvSpPr>
          <p:cNvPr id="2" name="Round Single Corner Rectangle 1"/>
          <p:cNvSpPr/>
          <p:nvPr/>
        </p:nvSpPr>
        <p:spPr>
          <a:xfrm>
            <a:off x="1" y="1397001"/>
            <a:ext cx="1451428" cy="911577"/>
          </a:xfrm>
          <a:prstGeom prst="round1Rect">
            <a:avLst>
              <a:gd name="adj" fmla="val 16667"/>
            </a:avLst>
          </a:prstGeom>
          <a:solidFill>
            <a:srgbClr val="211D4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7" name="Title Placeholder 1"/>
          <p:cNvSpPr txBox="1">
            <a:spLocks/>
          </p:cNvSpPr>
          <p:nvPr/>
        </p:nvSpPr>
        <p:spPr>
          <a:xfrm>
            <a:off x="609601" y="1500011"/>
            <a:ext cx="1433689" cy="808568"/>
          </a:xfrm>
          <a:prstGeom prst="rect">
            <a:avLst/>
          </a:prstGeom>
        </p:spPr>
        <p:txBody>
          <a:bodyPr vert="horz" lIns="121920" tIns="60960" rIns="121920" bIns="60960" rtlCol="0" anchor="ctr">
            <a:normAutofit fontScale="92500" lnSpcReduction="20000"/>
          </a:bodyPr>
          <a:lstStyle>
            <a:lvl1pPr algn="l" defTabSz="457200" rtl="0" eaLnBrk="1" latinLnBrk="0" hangingPunct="1">
              <a:spcBef>
                <a:spcPct val="0"/>
              </a:spcBef>
              <a:buNone/>
              <a:defRPr sz="4400" kern="1200">
                <a:solidFill>
                  <a:schemeClr val="bg1"/>
                </a:solidFill>
                <a:latin typeface="+mj-lt"/>
                <a:ea typeface="+mj-ea"/>
                <a:cs typeface="+mj-cs"/>
              </a:defRPr>
            </a:lvl1pPr>
          </a:lstStyle>
          <a:p>
            <a:r>
              <a:rPr lang="en-US" sz="5867" b="1" dirty="0">
                <a:solidFill>
                  <a:prstClr val="white"/>
                </a:solidFill>
                <a:latin typeface="Arial"/>
                <a:cs typeface="Arial"/>
              </a:rPr>
              <a:t>1</a:t>
            </a:r>
          </a:p>
        </p:txBody>
      </p:sp>
    </p:spTree>
    <p:extLst>
      <p:ext uri="{BB962C8B-B14F-4D97-AF65-F5344CB8AC3E}">
        <p14:creationId xmlns:p14="http://schemas.microsoft.com/office/powerpoint/2010/main" val="382945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80770" y="400050"/>
            <a:ext cx="10534297" cy="660207"/>
          </a:xfrm>
        </p:spPr>
        <p:txBody>
          <a:bodyPr/>
          <a:lstStyle/>
          <a:p>
            <a:r>
              <a:rPr lang="en-US" sz="4000" dirty="0" smtClean="0"/>
              <a:t>An Overview</a:t>
            </a:r>
            <a:endParaRPr lang="en-US" sz="4000" dirty="0"/>
          </a:p>
        </p:txBody>
      </p:sp>
      <p:sp>
        <p:nvSpPr>
          <p:cNvPr id="6" name="Text Placeholder 2"/>
          <p:cNvSpPr txBox="1">
            <a:spLocks/>
          </p:cNvSpPr>
          <p:nvPr/>
        </p:nvSpPr>
        <p:spPr>
          <a:xfrm>
            <a:off x="0" y="5945481"/>
            <a:ext cx="12192000" cy="912520"/>
          </a:xfrm>
          <a:prstGeom prst="rect">
            <a:avLst/>
          </a:prstGeom>
          <a:solidFill>
            <a:srgbClr val="211D4E"/>
          </a:solidFill>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sz="4267" b="0">
              <a:solidFill>
                <a:prstClr val="black"/>
              </a:solidFill>
            </a:endParaRPr>
          </a:p>
        </p:txBody>
      </p:sp>
      <p:sp>
        <p:nvSpPr>
          <p:cNvPr id="7" name="Text Placeholder 2"/>
          <p:cNvSpPr txBox="1">
            <a:spLocks/>
          </p:cNvSpPr>
          <p:nvPr/>
        </p:nvSpPr>
        <p:spPr>
          <a:xfrm>
            <a:off x="323620" y="6081222"/>
            <a:ext cx="3803097" cy="651348"/>
          </a:xfrm>
          <a:prstGeom prst="rect">
            <a:avLst/>
          </a:prstGeom>
        </p:spPr>
        <p:txBody>
          <a:bodyPr vert="horz" lIns="121920" tIns="60960" rIns="121920" bIns="60960" rtlCol="0">
            <a:normAutofit fontScale="92500"/>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467">
                <a:solidFill>
                  <a:prstClr val="white"/>
                </a:solidFill>
                <a:latin typeface="Arial"/>
                <a:cs typeface="Arial"/>
              </a:rPr>
              <a:t>Ontario Cancer Statistics 2016  </a:t>
            </a:r>
            <a:br>
              <a:rPr sz="1467">
                <a:solidFill>
                  <a:prstClr val="white"/>
                </a:solidFill>
                <a:latin typeface="Arial"/>
                <a:cs typeface="Arial"/>
              </a:rPr>
            </a:br>
            <a:r>
              <a:rPr sz="1467" b="0" i="1">
                <a:solidFill>
                  <a:prstClr val="white"/>
                </a:solidFill>
                <a:latin typeface="Arial"/>
                <a:cs typeface="Arial"/>
              </a:rPr>
              <a:t>Chapter 1: Cancer in Ontario—An Overview</a:t>
            </a:r>
          </a:p>
        </p:txBody>
      </p:sp>
      <p:pic>
        <p:nvPicPr>
          <p:cNvPr id="8" name="Picture 7" descr="CancerCareOntario_Eng_Revers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7925" y="6118850"/>
            <a:ext cx="2170500" cy="548767"/>
          </a:xfrm>
          <a:prstGeom prst="rect">
            <a:avLst/>
          </a:prstGeom>
        </p:spPr>
      </p:pic>
      <p:pic>
        <p:nvPicPr>
          <p:cNvPr id="4" name="Picture 3" descr="Pie chart of causes of death in Ontario indicates cancer was the leading cause of death in 2012. " title="Leading causes of death, Ontario, 2012"/>
          <p:cNvPicPr>
            <a:picLocks noChangeAspect="1"/>
          </p:cNvPicPr>
          <p:nvPr/>
        </p:nvPicPr>
        <p:blipFill>
          <a:blip r:embed="rId4"/>
          <a:stretch>
            <a:fillRect/>
          </a:stretch>
        </p:blipFill>
        <p:spPr>
          <a:xfrm>
            <a:off x="1504072" y="400050"/>
            <a:ext cx="9183855" cy="5394960"/>
          </a:xfrm>
          <a:prstGeom prst="rect">
            <a:avLst/>
          </a:prstGeom>
        </p:spPr>
      </p:pic>
    </p:spTree>
    <p:extLst>
      <p:ext uri="{BB962C8B-B14F-4D97-AF65-F5344CB8AC3E}">
        <p14:creationId xmlns:p14="http://schemas.microsoft.com/office/powerpoint/2010/main" val="2508132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0" y="5945481"/>
            <a:ext cx="12192000" cy="912520"/>
          </a:xfrm>
          <a:prstGeom prst="rect">
            <a:avLst/>
          </a:prstGeom>
          <a:solidFill>
            <a:srgbClr val="211D4E"/>
          </a:solidFill>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sz="4267" b="0">
              <a:solidFill>
                <a:prstClr val="black"/>
              </a:solidFill>
            </a:endParaRPr>
          </a:p>
        </p:txBody>
      </p:sp>
      <p:sp>
        <p:nvSpPr>
          <p:cNvPr id="7" name="Text Placeholder 2"/>
          <p:cNvSpPr txBox="1">
            <a:spLocks/>
          </p:cNvSpPr>
          <p:nvPr/>
        </p:nvSpPr>
        <p:spPr>
          <a:xfrm>
            <a:off x="323620" y="6081222"/>
            <a:ext cx="3803097" cy="651348"/>
          </a:xfrm>
          <a:prstGeom prst="rect">
            <a:avLst/>
          </a:prstGeom>
        </p:spPr>
        <p:txBody>
          <a:bodyPr vert="horz" lIns="121920" tIns="60960" rIns="121920" bIns="60960" rtlCol="0">
            <a:normAutofit fontScale="92500"/>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467">
                <a:solidFill>
                  <a:prstClr val="white"/>
                </a:solidFill>
                <a:latin typeface="Arial"/>
                <a:cs typeface="Arial"/>
              </a:rPr>
              <a:t>Ontario Cancer Statistics 2016  </a:t>
            </a:r>
            <a:br>
              <a:rPr sz="1467">
                <a:solidFill>
                  <a:prstClr val="white"/>
                </a:solidFill>
                <a:latin typeface="Arial"/>
                <a:cs typeface="Arial"/>
              </a:rPr>
            </a:br>
            <a:r>
              <a:rPr sz="1467" b="0" i="1">
                <a:solidFill>
                  <a:prstClr val="white"/>
                </a:solidFill>
                <a:latin typeface="Arial"/>
                <a:cs typeface="Arial"/>
              </a:rPr>
              <a:t>Chapter 1: Cancer in Ontario—An Overview</a:t>
            </a:r>
          </a:p>
        </p:txBody>
      </p:sp>
      <p:pic>
        <p:nvPicPr>
          <p:cNvPr id="8" name="Picture 7" descr="CancerCareOntario_Eng_Revers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7925" y="6118850"/>
            <a:ext cx="2170500" cy="548767"/>
          </a:xfrm>
          <a:prstGeom prst="rect">
            <a:avLst/>
          </a:prstGeom>
        </p:spPr>
      </p:pic>
      <p:pic>
        <p:nvPicPr>
          <p:cNvPr id="2" name="Picture 1" descr="Pie chart shows distribution of new cancer cases, by age group, in Ontario, for 2012. " title="Distribution of cancer incidence and mortality, by age group, Ontario, 2012"/>
          <p:cNvPicPr>
            <a:picLocks noChangeAspect="1"/>
          </p:cNvPicPr>
          <p:nvPr/>
        </p:nvPicPr>
        <p:blipFill>
          <a:blip r:embed="rId4"/>
          <a:stretch>
            <a:fillRect/>
          </a:stretch>
        </p:blipFill>
        <p:spPr>
          <a:xfrm>
            <a:off x="1285875" y="335634"/>
            <a:ext cx="4758719" cy="4937760"/>
          </a:xfrm>
          <a:prstGeom prst="rect">
            <a:avLst/>
          </a:prstGeom>
        </p:spPr>
      </p:pic>
      <p:pic>
        <p:nvPicPr>
          <p:cNvPr id="4" name="Picture 3" descr="Pie chart shows distribution of cancer deaths, by age group, in Ontario, for 2012. " title="Distribution of cancer incidence and mortality, by age group, Ontario, 2012"/>
          <p:cNvPicPr>
            <a:picLocks noChangeAspect="1"/>
          </p:cNvPicPr>
          <p:nvPr/>
        </p:nvPicPr>
        <p:blipFill>
          <a:blip r:embed="rId5"/>
          <a:stretch>
            <a:fillRect/>
          </a:stretch>
        </p:blipFill>
        <p:spPr>
          <a:xfrm>
            <a:off x="6044594" y="828178"/>
            <a:ext cx="4582181" cy="4480560"/>
          </a:xfrm>
          <a:prstGeom prst="rect">
            <a:avLst/>
          </a:prstGeom>
        </p:spPr>
      </p:pic>
      <p:pic>
        <p:nvPicPr>
          <p:cNvPr id="11" name="Picture 10"/>
          <p:cNvPicPr>
            <a:picLocks noChangeAspect="1"/>
          </p:cNvPicPr>
          <p:nvPr/>
        </p:nvPicPr>
        <p:blipFill>
          <a:blip r:embed="rId6"/>
          <a:stretch>
            <a:fillRect/>
          </a:stretch>
        </p:blipFill>
        <p:spPr>
          <a:xfrm>
            <a:off x="1171575" y="5308738"/>
            <a:ext cx="9848850" cy="457200"/>
          </a:xfrm>
          <a:prstGeom prst="rect">
            <a:avLst/>
          </a:prstGeom>
        </p:spPr>
      </p:pic>
    </p:spTree>
    <p:extLst>
      <p:ext uri="{BB962C8B-B14F-4D97-AF65-F5344CB8AC3E}">
        <p14:creationId xmlns:p14="http://schemas.microsoft.com/office/powerpoint/2010/main" val="1352548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609601" y="1500011"/>
            <a:ext cx="1433689" cy="808568"/>
          </a:xfrm>
          <a:prstGeom prst="rect">
            <a:avLst/>
          </a:prstGeom>
        </p:spPr>
        <p:txBody>
          <a:bodyPr vert="horz" lIns="121920" tIns="60960" rIns="121920" bIns="60960" rtlCol="0" anchor="ctr">
            <a:normAutofit fontScale="92500" lnSpcReduction="20000"/>
          </a:bodyPr>
          <a:lstStyle>
            <a:lvl1pPr algn="l" defTabSz="457200" rtl="0" eaLnBrk="1" latinLnBrk="0" hangingPunct="1">
              <a:spcBef>
                <a:spcPct val="0"/>
              </a:spcBef>
              <a:buNone/>
              <a:defRPr sz="4400" kern="1200">
                <a:solidFill>
                  <a:schemeClr val="bg1"/>
                </a:solidFill>
                <a:latin typeface="+mj-lt"/>
                <a:ea typeface="+mj-ea"/>
                <a:cs typeface="+mj-cs"/>
              </a:defRPr>
            </a:lvl1pPr>
          </a:lstStyle>
          <a:p>
            <a:endParaRPr lang="en-US" sz="5867" b="1" dirty="0">
              <a:solidFill>
                <a:prstClr val="white"/>
              </a:solidFill>
            </a:endParaRPr>
          </a:p>
        </p:txBody>
      </p:sp>
      <p:sp>
        <p:nvSpPr>
          <p:cNvPr id="8" name="Text Placeholder 2"/>
          <p:cNvSpPr txBox="1">
            <a:spLocks/>
          </p:cNvSpPr>
          <p:nvPr/>
        </p:nvSpPr>
        <p:spPr>
          <a:xfrm>
            <a:off x="609600" y="2317047"/>
            <a:ext cx="10972800" cy="1504244"/>
          </a:xfrm>
          <a:prstGeom prst="rect">
            <a:avLst/>
          </a:prstGeom>
        </p:spPr>
        <p:txBody>
          <a:bodyPr vert="horz" lIns="121920" tIns="60960" rIns="121920" bIns="60960" rtlCol="0">
            <a:normAutofit/>
          </a:bodyPr>
          <a:lstStyle>
            <a:lvl1pPr marL="0" indent="0" algn="ctr" defTabSz="457200" rtl="0" eaLnBrk="1" latinLnBrk="0" hangingPunct="1">
              <a:spcBef>
                <a:spcPct val="0"/>
              </a:spcBef>
              <a:buFont typeface="Arial"/>
              <a:buNone/>
              <a:defRPr lang="en-US" sz="6600" b="1" i="0" kern="1200" dirty="0" smtClean="0">
                <a:solidFill>
                  <a:schemeClr val="tx1">
                    <a:tint val="75000"/>
                  </a:schemeClr>
                </a:solidFill>
                <a:latin typeface="+mj-lt"/>
                <a:ea typeface="+mj-ea"/>
                <a:cs typeface="+mj-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sz="8800" dirty="0" smtClean="0">
                <a:solidFill>
                  <a:srgbClr val="211D4E"/>
                </a:solidFill>
                <a:latin typeface="Arial"/>
                <a:cs typeface="Arial"/>
              </a:rPr>
              <a:t>In Focus </a:t>
            </a:r>
            <a:endParaRPr sz="8800" dirty="0">
              <a:solidFill>
                <a:srgbClr val="211D4E"/>
              </a:solidFill>
              <a:latin typeface="Arial"/>
              <a:cs typeface="Arial"/>
            </a:endParaRPr>
          </a:p>
        </p:txBody>
      </p:sp>
      <p:sp>
        <p:nvSpPr>
          <p:cNvPr id="6" name="Text Placeholder 2"/>
          <p:cNvSpPr txBox="1">
            <a:spLocks/>
          </p:cNvSpPr>
          <p:nvPr/>
        </p:nvSpPr>
        <p:spPr>
          <a:xfrm>
            <a:off x="0" y="5945481"/>
            <a:ext cx="12192000" cy="912520"/>
          </a:xfrm>
          <a:prstGeom prst="rect">
            <a:avLst/>
          </a:prstGeom>
          <a:solidFill>
            <a:srgbClr val="211D4E"/>
          </a:solidFill>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sz="4267" b="0">
              <a:solidFill>
                <a:prstClr val="black"/>
              </a:solidFill>
            </a:endParaRPr>
          </a:p>
        </p:txBody>
      </p:sp>
      <p:sp>
        <p:nvSpPr>
          <p:cNvPr id="10" name="Text Placeholder 2"/>
          <p:cNvSpPr txBox="1">
            <a:spLocks/>
          </p:cNvSpPr>
          <p:nvPr/>
        </p:nvSpPr>
        <p:spPr>
          <a:xfrm>
            <a:off x="323620" y="6081222"/>
            <a:ext cx="3803097" cy="651348"/>
          </a:xfrm>
          <a:prstGeom prst="rect">
            <a:avLst/>
          </a:prstGeom>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467" dirty="0">
                <a:solidFill>
                  <a:prstClr val="white"/>
                </a:solidFill>
                <a:latin typeface="Arial"/>
                <a:cs typeface="Arial"/>
              </a:rPr>
              <a:t>Ontario Cancer Statistics 2016  </a:t>
            </a:r>
            <a:br>
              <a:rPr sz="1467" dirty="0">
                <a:solidFill>
                  <a:prstClr val="white"/>
                </a:solidFill>
                <a:latin typeface="Arial"/>
                <a:cs typeface="Arial"/>
              </a:rPr>
            </a:br>
            <a:r>
              <a:rPr sz="1467" b="0" i="1" dirty="0" smtClean="0">
                <a:solidFill>
                  <a:prstClr val="white"/>
                </a:solidFill>
                <a:latin typeface="Arial"/>
                <a:cs typeface="Arial"/>
              </a:rPr>
              <a:t>In Focus</a:t>
            </a:r>
            <a:endParaRPr sz="1467" b="0" i="1" dirty="0">
              <a:solidFill>
                <a:prstClr val="white"/>
              </a:solidFill>
              <a:latin typeface="Arial"/>
              <a:cs typeface="Arial"/>
            </a:endParaRPr>
          </a:p>
        </p:txBody>
      </p:sp>
      <p:pic>
        <p:nvPicPr>
          <p:cNvPr id="11" name="Picture 10" descr="CancerCareOntario_Eng_Revers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7925" y="6118850"/>
            <a:ext cx="2170500" cy="548767"/>
          </a:xfrm>
          <a:prstGeom prst="rect">
            <a:avLst/>
          </a:prstGeom>
        </p:spPr>
      </p:pic>
      <p:sp>
        <p:nvSpPr>
          <p:cNvPr id="12" name="Text Placeholder 2"/>
          <p:cNvSpPr txBox="1">
            <a:spLocks/>
          </p:cNvSpPr>
          <p:nvPr/>
        </p:nvSpPr>
        <p:spPr>
          <a:xfrm>
            <a:off x="760120" y="3620601"/>
            <a:ext cx="7812380" cy="1007844"/>
          </a:xfrm>
          <a:prstGeom prst="rect">
            <a:avLst/>
          </a:prstGeom>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4267" b="0" dirty="0" smtClean="0">
                <a:solidFill>
                  <a:srgbClr val="211D4E"/>
                </a:solidFill>
                <a:latin typeface="Arial"/>
                <a:cs typeface="Arial"/>
              </a:rPr>
              <a:t>Spotlight on </a:t>
            </a:r>
            <a:r>
              <a:rPr sz="4267" b="0" smtClean="0">
                <a:solidFill>
                  <a:srgbClr val="211D4E"/>
                </a:solidFill>
                <a:latin typeface="Arial"/>
                <a:cs typeface="Arial"/>
              </a:rPr>
              <a:t>Specific Cancers</a:t>
            </a:r>
            <a:endParaRPr sz="4267" b="0" dirty="0">
              <a:solidFill>
                <a:srgbClr val="211D4E"/>
              </a:solidFill>
              <a:latin typeface="Arial"/>
              <a:cs typeface="Arial"/>
            </a:endParaRPr>
          </a:p>
        </p:txBody>
      </p:sp>
    </p:spTree>
    <p:extLst>
      <p:ext uri="{BB962C8B-B14F-4D97-AF65-F5344CB8AC3E}">
        <p14:creationId xmlns:p14="http://schemas.microsoft.com/office/powerpoint/2010/main" val="2301157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Female </a:t>
            </a:r>
            <a:r>
              <a:rPr lang="en-US" dirty="0"/>
              <a:t>B</a:t>
            </a:r>
            <a:r>
              <a:rPr lang="en-US" dirty="0" smtClean="0"/>
              <a:t>reast Cancer</a:t>
            </a:r>
            <a:endParaRPr lang="en-US" dirty="0"/>
          </a:p>
        </p:txBody>
      </p:sp>
      <p:sp>
        <p:nvSpPr>
          <p:cNvPr id="6" name="Text Placeholder 2"/>
          <p:cNvSpPr txBox="1">
            <a:spLocks/>
          </p:cNvSpPr>
          <p:nvPr/>
        </p:nvSpPr>
        <p:spPr>
          <a:xfrm>
            <a:off x="0" y="5945481"/>
            <a:ext cx="12192000" cy="912520"/>
          </a:xfrm>
          <a:prstGeom prst="rect">
            <a:avLst/>
          </a:prstGeom>
          <a:solidFill>
            <a:srgbClr val="211D4E"/>
          </a:solidFill>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sz="4267" b="0">
              <a:solidFill>
                <a:prstClr val="black"/>
              </a:solidFill>
            </a:endParaRPr>
          </a:p>
        </p:txBody>
      </p:sp>
      <p:sp>
        <p:nvSpPr>
          <p:cNvPr id="7" name="Text Placeholder 2"/>
          <p:cNvSpPr txBox="1">
            <a:spLocks/>
          </p:cNvSpPr>
          <p:nvPr/>
        </p:nvSpPr>
        <p:spPr>
          <a:xfrm>
            <a:off x="323620" y="6081222"/>
            <a:ext cx="3803097" cy="651348"/>
          </a:xfrm>
          <a:prstGeom prst="rect">
            <a:avLst/>
          </a:prstGeom>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467" dirty="0">
                <a:solidFill>
                  <a:prstClr val="white"/>
                </a:solidFill>
                <a:latin typeface="Arial"/>
                <a:cs typeface="Arial"/>
              </a:rPr>
              <a:t>Ontario Cancer Statistics 2016  </a:t>
            </a:r>
            <a:br>
              <a:rPr sz="1467" dirty="0">
                <a:solidFill>
                  <a:prstClr val="white"/>
                </a:solidFill>
                <a:latin typeface="Arial"/>
                <a:cs typeface="Arial"/>
              </a:rPr>
            </a:br>
            <a:r>
              <a:rPr sz="1467" b="0" i="1" dirty="0" smtClean="0">
                <a:solidFill>
                  <a:prstClr val="white"/>
                </a:solidFill>
                <a:latin typeface="Arial"/>
                <a:cs typeface="Arial"/>
              </a:rPr>
              <a:t>In Focus: Female Breast Cancer</a:t>
            </a:r>
            <a:endParaRPr sz="1467" b="0" i="1" dirty="0">
              <a:solidFill>
                <a:prstClr val="white"/>
              </a:solidFill>
              <a:latin typeface="Arial"/>
              <a:cs typeface="Arial"/>
            </a:endParaRPr>
          </a:p>
        </p:txBody>
      </p:sp>
      <p:pic>
        <p:nvPicPr>
          <p:cNvPr id="8" name="Picture 7" descr="CancerCareOntario_Eng_Revers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7925" y="6118850"/>
            <a:ext cx="2170500" cy="548767"/>
          </a:xfrm>
          <a:prstGeom prst="rect">
            <a:avLst/>
          </a:prstGeom>
        </p:spPr>
      </p:pic>
      <p:pic>
        <p:nvPicPr>
          <p:cNvPr id="3" name="Picture 2" descr="Line graph shows trend in age-standardized incidence rates per 100,000 for female breast cancer, by cancer type, in Ontario, from 1981 to 2012." title="Age-standardized incidence rates, female breast cancer, by type, Ontario, 1981-2012"/>
          <p:cNvPicPr>
            <a:picLocks noChangeAspect="1"/>
          </p:cNvPicPr>
          <p:nvPr/>
        </p:nvPicPr>
        <p:blipFill>
          <a:blip r:embed="rId4"/>
          <a:stretch>
            <a:fillRect/>
          </a:stretch>
        </p:blipFill>
        <p:spPr>
          <a:xfrm>
            <a:off x="2772319" y="295235"/>
            <a:ext cx="6647361" cy="5394960"/>
          </a:xfrm>
          <a:prstGeom prst="rect">
            <a:avLst/>
          </a:prstGeom>
        </p:spPr>
      </p:pic>
    </p:spTree>
    <p:extLst>
      <p:ext uri="{BB962C8B-B14F-4D97-AF65-F5344CB8AC3E}">
        <p14:creationId xmlns:p14="http://schemas.microsoft.com/office/powerpoint/2010/main" val="39240551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Female </a:t>
            </a:r>
            <a:r>
              <a:rPr lang="en-US" dirty="0"/>
              <a:t>B</a:t>
            </a:r>
            <a:r>
              <a:rPr lang="en-US" dirty="0" smtClean="0"/>
              <a:t>reast Cancer</a:t>
            </a:r>
            <a:endParaRPr lang="en-US" dirty="0"/>
          </a:p>
        </p:txBody>
      </p:sp>
      <p:sp>
        <p:nvSpPr>
          <p:cNvPr id="6" name="Text Placeholder 2"/>
          <p:cNvSpPr txBox="1">
            <a:spLocks/>
          </p:cNvSpPr>
          <p:nvPr/>
        </p:nvSpPr>
        <p:spPr>
          <a:xfrm>
            <a:off x="0" y="5945481"/>
            <a:ext cx="12192000" cy="912520"/>
          </a:xfrm>
          <a:prstGeom prst="rect">
            <a:avLst/>
          </a:prstGeom>
          <a:solidFill>
            <a:srgbClr val="211D4E"/>
          </a:solidFill>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sz="4267" b="0">
              <a:solidFill>
                <a:prstClr val="black"/>
              </a:solidFill>
            </a:endParaRPr>
          </a:p>
        </p:txBody>
      </p:sp>
      <p:sp>
        <p:nvSpPr>
          <p:cNvPr id="7" name="Text Placeholder 2"/>
          <p:cNvSpPr txBox="1">
            <a:spLocks/>
          </p:cNvSpPr>
          <p:nvPr/>
        </p:nvSpPr>
        <p:spPr>
          <a:xfrm>
            <a:off x="323620" y="6081222"/>
            <a:ext cx="3803097" cy="651348"/>
          </a:xfrm>
          <a:prstGeom prst="rect">
            <a:avLst/>
          </a:prstGeom>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467" dirty="0">
                <a:solidFill>
                  <a:prstClr val="white"/>
                </a:solidFill>
                <a:latin typeface="Arial"/>
                <a:cs typeface="Arial"/>
              </a:rPr>
              <a:t>Ontario Cancer Statistics 2016  </a:t>
            </a:r>
            <a:br>
              <a:rPr sz="1467" dirty="0">
                <a:solidFill>
                  <a:prstClr val="white"/>
                </a:solidFill>
                <a:latin typeface="Arial"/>
                <a:cs typeface="Arial"/>
              </a:rPr>
            </a:br>
            <a:r>
              <a:rPr sz="1467" b="0" i="1" dirty="0" smtClean="0">
                <a:solidFill>
                  <a:prstClr val="white"/>
                </a:solidFill>
                <a:latin typeface="Arial"/>
                <a:cs typeface="Arial"/>
              </a:rPr>
              <a:t>In Focus: Female Breast Cancer</a:t>
            </a:r>
            <a:endParaRPr sz="1467" b="0" i="1" dirty="0">
              <a:solidFill>
                <a:prstClr val="white"/>
              </a:solidFill>
              <a:latin typeface="Arial"/>
              <a:cs typeface="Arial"/>
            </a:endParaRPr>
          </a:p>
        </p:txBody>
      </p:sp>
      <p:pic>
        <p:nvPicPr>
          <p:cNvPr id="8" name="Picture 7" descr="CancerCareOntario_Eng_Revers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7925" y="6118850"/>
            <a:ext cx="2170500" cy="548767"/>
          </a:xfrm>
          <a:prstGeom prst="rect">
            <a:avLst/>
          </a:prstGeom>
        </p:spPr>
      </p:pic>
      <p:pic>
        <p:nvPicPr>
          <p:cNvPr id="4" name="Picture 3" descr="Pie chart shows distribution of new female breast cancer cases, by molecular subtype, in Ontario, from 2010 2012. " title="Distribution of new cases, female breast cancer, by molecular subtype, Ontario, 2010-2012"/>
          <p:cNvPicPr>
            <a:picLocks noChangeAspect="1"/>
          </p:cNvPicPr>
          <p:nvPr/>
        </p:nvPicPr>
        <p:blipFill>
          <a:blip r:embed="rId4"/>
          <a:stretch>
            <a:fillRect/>
          </a:stretch>
        </p:blipFill>
        <p:spPr>
          <a:xfrm>
            <a:off x="1967907" y="360137"/>
            <a:ext cx="8256185" cy="5394960"/>
          </a:xfrm>
          <a:prstGeom prst="rect">
            <a:avLst/>
          </a:prstGeom>
        </p:spPr>
      </p:pic>
    </p:spTree>
    <p:extLst>
      <p:ext uri="{BB962C8B-B14F-4D97-AF65-F5344CB8AC3E}">
        <p14:creationId xmlns:p14="http://schemas.microsoft.com/office/powerpoint/2010/main" val="27363854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06892" y="307180"/>
            <a:ext cx="9961033" cy="1060257"/>
          </a:xfrm>
        </p:spPr>
        <p:txBody>
          <a:bodyPr/>
          <a:lstStyle/>
          <a:p>
            <a:r>
              <a:rPr lang="en-US" sz="4400" dirty="0" smtClean="0"/>
              <a:t>Colorectal Cancer</a:t>
            </a:r>
            <a:endParaRPr lang="en-US" sz="4400" dirty="0"/>
          </a:p>
        </p:txBody>
      </p:sp>
      <p:sp>
        <p:nvSpPr>
          <p:cNvPr id="6" name="Text Placeholder 2"/>
          <p:cNvSpPr txBox="1">
            <a:spLocks/>
          </p:cNvSpPr>
          <p:nvPr/>
        </p:nvSpPr>
        <p:spPr>
          <a:xfrm>
            <a:off x="0" y="5945481"/>
            <a:ext cx="12192000" cy="912520"/>
          </a:xfrm>
          <a:prstGeom prst="rect">
            <a:avLst/>
          </a:prstGeom>
          <a:solidFill>
            <a:srgbClr val="211D4E"/>
          </a:solidFill>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sz="4267" b="0">
              <a:solidFill>
                <a:prstClr val="black"/>
              </a:solidFill>
            </a:endParaRPr>
          </a:p>
        </p:txBody>
      </p:sp>
      <p:sp>
        <p:nvSpPr>
          <p:cNvPr id="7" name="Text Placeholder 2"/>
          <p:cNvSpPr txBox="1">
            <a:spLocks/>
          </p:cNvSpPr>
          <p:nvPr/>
        </p:nvSpPr>
        <p:spPr>
          <a:xfrm>
            <a:off x="323620" y="6081222"/>
            <a:ext cx="3803097" cy="651348"/>
          </a:xfrm>
          <a:prstGeom prst="rect">
            <a:avLst/>
          </a:prstGeom>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467" dirty="0">
                <a:solidFill>
                  <a:prstClr val="white"/>
                </a:solidFill>
                <a:latin typeface="Arial"/>
                <a:cs typeface="Arial"/>
              </a:rPr>
              <a:t>Ontario Cancer Statistics 2016  </a:t>
            </a:r>
            <a:br>
              <a:rPr sz="1467" dirty="0">
                <a:solidFill>
                  <a:prstClr val="white"/>
                </a:solidFill>
                <a:latin typeface="Arial"/>
                <a:cs typeface="Arial"/>
              </a:rPr>
            </a:br>
            <a:r>
              <a:rPr sz="1467" b="0" i="1" dirty="0" smtClean="0">
                <a:solidFill>
                  <a:prstClr val="white"/>
                </a:solidFill>
                <a:latin typeface="Arial"/>
                <a:cs typeface="Arial"/>
              </a:rPr>
              <a:t>In Focus: Colorectal Cancer</a:t>
            </a:r>
            <a:endParaRPr sz="1467" b="0" i="1" dirty="0">
              <a:solidFill>
                <a:prstClr val="white"/>
              </a:solidFill>
              <a:latin typeface="Arial"/>
              <a:cs typeface="Arial"/>
            </a:endParaRPr>
          </a:p>
        </p:txBody>
      </p:sp>
      <p:pic>
        <p:nvPicPr>
          <p:cNvPr id="8" name="Picture 7" descr="CancerCareOntario_Eng_Revers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7925" y="6118850"/>
            <a:ext cx="2170500" cy="548767"/>
          </a:xfrm>
          <a:prstGeom prst="rect">
            <a:avLst/>
          </a:prstGeom>
        </p:spPr>
      </p:pic>
      <p:pic>
        <p:nvPicPr>
          <p:cNvPr id="5" name="Picture 4" descr="Line graph shows trends over time in age-standardized incidence rates per 100,000 (3-year moving averages) for colorectal cancer, by subsite, in Ontario, from 1981 to 2012. " title="Age-standardized incidence rates, colorectal cancer, by subsite, Ontario, 1981-2012"/>
          <p:cNvPicPr>
            <a:picLocks noChangeAspect="1"/>
          </p:cNvPicPr>
          <p:nvPr/>
        </p:nvPicPr>
        <p:blipFill>
          <a:blip r:embed="rId4"/>
          <a:stretch>
            <a:fillRect/>
          </a:stretch>
        </p:blipFill>
        <p:spPr>
          <a:xfrm>
            <a:off x="2349324" y="307180"/>
            <a:ext cx="7469288" cy="5394960"/>
          </a:xfrm>
          <a:prstGeom prst="rect">
            <a:avLst/>
          </a:prstGeom>
        </p:spPr>
      </p:pic>
    </p:spTree>
    <p:extLst>
      <p:ext uri="{BB962C8B-B14F-4D97-AF65-F5344CB8AC3E}">
        <p14:creationId xmlns:p14="http://schemas.microsoft.com/office/powerpoint/2010/main" val="22052350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06892" y="308757"/>
            <a:ext cx="9961033" cy="1060257"/>
          </a:xfrm>
        </p:spPr>
        <p:txBody>
          <a:bodyPr/>
          <a:lstStyle/>
          <a:p>
            <a:r>
              <a:rPr lang="en-US" sz="4400" dirty="0" smtClean="0"/>
              <a:t>Colorectal Cancer</a:t>
            </a:r>
            <a:endParaRPr lang="en-US" sz="4400" dirty="0"/>
          </a:p>
        </p:txBody>
      </p:sp>
      <p:sp>
        <p:nvSpPr>
          <p:cNvPr id="6" name="Text Placeholder 2"/>
          <p:cNvSpPr txBox="1">
            <a:spLocks/>
          </p:cNvSpPr>
          <p:nvPr/>
        </p:nvSpPr>
        <p:spPr>
          <a:xfrm>
            <a:off x="0" y="5945481"/>
            <a:ext cx="12192000" cy="912520"/>
          </a:xfrm>
          <a:prstGeom prst="rect">
            <a:avLst/>
          </a:prstGeom>
          <a:solidFill>
            <a:srgbClr val="211D4E"/>
          </a:solidFill>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sz="4267" b="0">
              <a:solidFill>
                <a:prstClr val="black"/>
              </a:solidFill>
            </a:endParaRPr>
          </a:p>
        </p:txBody>
      </p:sp>
      <p:sp>
        <p:nvSpPr>
          <p:cNvPr id="7" name="Text Placeholder 2"/>
          <p:cNvSpPr txBox="1">
            <a:spLocks/>
          </p:cNvSpPr>
          <p:nvPr/>
        </p:nvSpPr>
        <p:spPr>
          <a:xfrm>
            <a:off x="323620" y="6081222"/>
            <a:ext cx="3803097" cy="651348"/>
          </a:xfrm>
          <a:prstGeom prst="rect">
            <a:avLst/>
          </a:prstGeom>
        </p:spPr>
        <p:txBody>
          <a:bodyPr vert="horz" lIns="121920" tIns="60960" rIns="121920" bIns="60960" rtlCol="0">
            <a:normAutofit/>
          </a:bodyPr>
          <a:lstStyle>
            <a:lvl1pPr marL="0" indent="0" algn="l" defTabSz="457200" rtl="0" eaLnBrk="1" latinLnBrk="0" hangingPunct="1">
              <a:spcBef>
                <a:spcPct val="0"/>
              </a:spcBef>
              <a:buFont typeface="Arial"/>
              <a:buNone/>
              <a:defRPr lang="en-US" sz="6600" b="1" i="0" kern="1200" dirty="0" smtClean="0">
                <a:solidFill>
                  <a:schemeClr val="tx1"/>
                </a:solidFill>
                <a:latin typeface="+mj-lt"/>
                <a:ea typeface="+mj-ea"/>
                <a:cs typeface="+mj-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sz="1467" dirty="0">
                <a:solidFill>
                  <a:prstClr val="white"/>
                </a:solidFill>
                <a:latin typeface="Arial"/>
                <a:cs typeface="Arial"/>
              </a:rPr>
              <a:t>Ontario Cancer Statistics 2016  </a:t>
            </a:r>
            <a:br>
              <a:rPr sz="1467" dirty="0">
                <a:solidFill>
                  <a:prstClr val="white"/>
                </a:solidFill>
                <a:latin typeface="Arial"/>
                <a:cs typeface="Arial"/>
              </a:rPr>
            </a:br>
            <a:r>
              <a:rPr sz="1467" b="0" i="1" dirty="0" smtClean="0">
                <a:solidFill>
                  <a:prstClr val="white"/>
                </a:solidFill>
                <a:latin typeface="Arial"/>
                <a:cs typeface="Arial"/>
              </a:rPr>
              <a:t>In Focus: Colorectal Cancer</a:t>
            </a:r>
            <a:endParaRPr sz="1467" b="0" i="1" dirty="0">
              <a:solidFill>
                <a:prstClr val="white"/>
              </a:solidFill>
              <a:latin typeface="Arial"/>
              <a:cs typeface="Arial"/>
            </a:endParaRPr>
          </a:p>
        </p:txBody>
      </p:sp>
      <p:pic>
        <p:nvPicPr>
          <p:cNvPr id="8" name="Picture 7" descr="CancerCareOntario_Eng_Revers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7925" y="6118850"/>
            <a:ext cx="2170500" cy="548767"/>
          </a:xfrm>
          <a:prstGeom prst="rect">
            <a:avLst/>
          </a:prstGeom>
        </p:spPr>
      </p:pic>
      <p:pic>
        <p:nvPicPr>
          <p:cNvPr id="5" name="Picture 4" descr="Line graph shows trends over time in age-standardized incidence rates per 100,000 (3-year moving averages) for colorectal cancer, by site, in Ontario, from 1981 to 2012. " title="Age-standardized mortality rates, colorectal cancer, by site, Ontario, 1981-2012"/>
          <p:cNvPicPr>
            <a:picLocks noChangeAspect="1"/>
          </p:cNvPicPr>
          <p:nvPr/>
        </p:nvPicPr>
        <p:blipFill>
          <a:blip r:embed="rId4"/>
          <a:stretch>
            <a:fillRect/>
          </a:stretch>
        </p:blipFill>
        <p:spPr>
          <a:xfrm>
            <a:off x="2211984" y="308757"/>
            <a:ext cx="7768031" cy="5394960"/>
          </a:xfrm>
          <a:prstGeom prst="rect">
            <a:avLst/>
          </a:prstGeom>
        </p:spPr>
      </p:pic>
    </p:spTree>
    <p:extLst>
      <p:ext uri="{BB962C8B-B14F-4D97-AF65-F5344CB8AC3E}">
        <p14:creationId xmlns:p14="http://schemas.microsoft.com/office/powerpoint/2010/main" val="306365304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607</TotalTime>
  <Words>1663</Words>
  <Application>Microsoft Office PowerPoint</Application>
  <PresentationFormat>Widescreen</PresentationFormat>
  <Paragraphs>112</Paragraphs>
  <Slides>17</Slides>
  <Notes>14</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17</vt:i4>
      </vt:variant>
    </vt:vector>
  </HeadingPairs>
  <TitlesOfParts>
    <vt:vector size="24" baseType="lpstr">
      <vt:lpstr>Arial</vt:lpstr>
      <vt:lpstr>Calibri</vt:lpstr>
      <vt:lpstr>1_Office Theme</vt:lpstr>
      <vt:lpstr>7_Custom Design</vt:lpstr>
      <vt:lpstr>2_Custom Design</vt:lpstr>
      <vt:lpstr>3_Custom Design</vt:lpstr>
      <vt:lpstr>8_Custom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Lopreiato, Amanda</dc:creator>
  <cp:lastModifiedBy>Lopreiato, Amanda</cp:lastModifiedBy>
  <cp:revision>115</cp:revision>
  <dcterms:created xsi:type="dcterms:W3CDTF">2016-05-20T18:31:18Z</dcterms:created>
  <dcterms:modified xsi:type="dcterms:W3CDTF">2016-06-06T13:09:29Z</dcterms:modified>
</cp:coreProperties>
</file>