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04" r:id="rId4"/>
    <p:sldMasterId id="2147493493" r:id="rId5"/>
    <p:sldMasterId id="2147493495" r:id="rId6"/>
    <p:sldMasterId id="2147493497" r:id="rId7"/>
    <p:sldMasterId id="2147493499" r:id="rId8"/>
    <p:sldMasterId id="2147493519" r:id="rId9"/>
    <p:sldMasterId id="2147493521" r:id="rId10"/>
    <p:sldMasterId id="2147493523" r:id="rId11"/>
    <p:sldMasterId id="2147493491" r:id="rId12"/>
    <p:sldMasterId id="2147493507" r:id="rId13"/>
    <p:sldMasterId id="2147493510" r:id="rId14"/>
    <p:sldMasterId id="2147493513" r:id="rId15"/>
    <p:sldMasterId id="2147493516" r:id="rId16"/>
    <p:sldMasterId id="2147493534" r:id="rId17"/>
    <p:sldMasterId id="2147493531" r:id="rId18"/>
    <p:sldMasterId id="2147493528" r:id="rId19"/>
  </p:sldMasterIdLst>
  <p:notesMasterIdLst>
    <p:notesMasterId r:id="rId22"/>
  </p:notesMasterIdLst>
  <p:handoutMasterIdLst>
    <p:handoutMasterId r:id="rId23"/>
  </p:handoutMasterIdLst>
  <p:sldIdLst>
    <p:sldId id="262" r:id="rId20"/>
    <p:sldId id="273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2B82"/>
    <a:srgbClr val="658D1B"/>
    <a:srgbClr val="EC8B00"/>
    <a:srgbClr val="DF7081"/>
    <a:srgbClr val="00BAE5"/>
    <a:srgbClr val="C80E2C"/>
    <a:srgbClr val="C80F2D"/>
    <a:srgbClr val="01B9E5"/>
    <a:srgbClr val="F7922E"/>
    <a:srgbClr val="62A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3" autoAdjust="0"/>
    <p:restoredTop sz="83570" autoAdjust="0"/>
  </p:normalViewPr>
  <p:slideViewPr>
    <p:cSldViewPr snapToGrid="0" snapToObjects="1">
      <p:cViewPr varScale="1">
        <p:scale>
          <a:sx n="128" d="100"/>
          <a:sy n="128" d="100"/>
        </p:scale>
        <p:origin x="1380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07D30-9D90-47D5-9DF6-C6A74ADB7B7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DE35A-5F4E-4F48-94B6-18EC7539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7CFCB-928D-774C-BE8A-F26CC040211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8CECB-72BB-9845-83ED-5B67D70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prevalence of comorbidities by stage for the cancers for which</a:t>
            </a:r>
            <a:r>
              <a:rPr lang="en-US" baseline="0" dirty="0" smtClean="0"/>
              <a:t> </a:t>
            </a:r>
            <a:r>
              <a:rPr lang="en-US" dirty="0" smtClean="0"/>
              <a:t>stage data was available are </a:t>
            </a:r>
            <a:r>
              <a:rPr lang="en-US" smtClean="0"/>
              <a:t>presented </a:t>
            </a:r>
            <a:r>
              <a:rPr lang="en-US" smtClean="0"/>
              <a:t>here. </a:t>
            </a:r>
            <a:r>
              <a:rPr lang="en-US" dirty="0" smtClean="0"/>
              <a:t>In general, for</a:t>
            </a:r>
            <a:r>
              <a:rPr lang="en-US" baseline="0" dirty="0" smtClean="0"/>
              <a:t> </a:t>
            </a:r>
            <a:r>
              <a:rPr lang="en-US" dirty="0" smtClean="0"/>
              <a:t>all three cancer types assessed, increasing level of comorbidity was</a:t>
            </a:r>
            <a:r>
              <a:rPr lang="en-US" baseline="0" dirty="0" smtClean="0"/>
              <a:t> </a:t>
            </a:r>
            <a:r>
              <a:rPr lang="en-US" dirty="0" smtClean="0"/>
              <a:t>associated with increasing likelihood of a stage IV diagnosis.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Among breast cancer patients with no comorbidity the</a:t>
            </a:r>
            <a:r>
              <a:rPr lang="en-US" baseline="0" dirty="0" smtClean="0"/>
              <a:t> </a:t>
            </a:r>
            <a:r>
              <a:rPr lang="en-US" dirty="0" smtClean="0"/>
              <a:t>largest proportion were diagnosed at stage I (43.5%), while</a:t>
            </a:r>
            <a:r>
              <a:rPr lang="en-US" baseline="0" dirty="0" smtClean="0"/>
              <a:t> </a:t>
            </a:r>
            <a:r>
              <a:rPr lang="en-US" dirty="0" smtClean="0"/>
              <a:t>18.0% were diagnosed at an advanced stage (stage III or stage</a:t>
            </a:r>
            <a:r>
              <a:rPr lang="en-US" baseline="0" dirty="0" smtClean="0"/>
              <a:t> </a:t>
            </a:r>
            <a:r>
              <a:rPr lang="en-US" dirty="0" smtClean="0"/>
              <a:t>IV). Among those with moderate comorbidities, 25.0% were</a:t>
            </a:r>
            <a:r>
              <a:rPr lang="en-US" baseline="0" dirty="0" smtClean="0"/>
              <a:t> </a:t>
            </a:r>
            <a:r>
              <a:rPr lang="en-US" dirty="0" smtClean="0"/>
              <a:t>diagnosed at an advanced stage, while 29.9% of those with</a:t>
            </a:r>
            <a:r>
              <a:rPr lang="en-US" baseline="0" dirty="0" smtClean="0"/>
              <a:t> </a:t>
            </a:r>
            <a:r>
              <a:rPr lang="en-US" dirty="0" smtClean="0"/>
              <a:t>severe comorbidities were diagnosed at an advanced stage.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While 49.2% of colorectal cancer patients with no comorbidity</a:t>
            </a:r>
            <a:r>
              <a:rPr lang="en-US" baseline="0" dirty="0" smtClean="0"/>
              <a:t> </a:t>
            </a:r>
            <a:r>
              <a:rPr lang="en-US" dirty="0" smtClean="0"/>
              <a:t>were diagnosed at an advanced stage, the number was</a:t>
            </a:r>
            <a:r>
              <a:rPr lang="en-US" baseline="0" dirty="0" smtClean="0"/>
              <a:t> </a:t>
            </a:r>
            <a:r>
              <a:rPr lang="en-US" dirty="0" smtClean="0"/>
              <a:t>similar at 51.3% among those with severe comorbidities.</a:t>
            </a:r>
            <a:r>
              <a:rPr lang="en-US" baseline="0" dirty="0" smtClean="0"/>
              <a:t> </a:t>
            </a:r>
            <a:r>
              <a:rPr lang="en-US" dirty="0" smtClean="0"/>
              <a:t>However, the proportion of patients diagnosed at stage IV</a:t>
            </a:r>
            <a:r>
              <a:rPr lang="en-US" baseline="0" dirty="0" smtClean="0"/>
              <a:t> </a:t>
            </a:r>
            <a:r>
              <a:rPr lang="en-US" dirty="0" smtClean="0"/>
              <a:t>increased from 18.2% among those with no comorbidities</a:t>
            </a:r>
            <a:r>
              <a:rPr lang="en-US" baseline="0" dirty="0" smtClean="0"/>
              <a:t> </a:t>
            </a:r>
            <a:r>
              <a:rPr lang="en-US" dirty="0" smtClean="0"/>
              <a:t>to 25.3% among those with severe comorbidities.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Among lung cancer patients, the proportion of those</a:t>
            </a:r>
            <a:r>
              <a:rPr lang="en-US" baseline="0" dirty="0" smtClean="0"/>
              <a:t> </a:t>
            </a:r>
            <a:r>
              <a:rPr lang="en-US" dirty="0" smtClean="0"/>
              <a:t>diagnosed at an advanced stage increased with increasing</a:t>
            </a:r>
            <a:r>
              <a:rPr lang="en-US" baseline="0" dirty="0" smtClean="0"/>
              <a:t> </a:t>
            </a:r>
            <a:r>
              <a:rPr lang="en-US" dirty="0" smtClean="0"/>
              <a:t>prevalence of comorbidities. However, lung cancer tends</a:t>
            </a:r>
            <a:r>
              <a:rPr lang="en-US" baseline="0" dirty="0" smtClean="0"/>
              <a:t> </a:t>
            </a:r>
            <a:r>
              <a:rPr lang="en-US" dirty="0" smtClean="0"/>
              <a:t>to be diagnosed at more advanced stages regardless of the</a:t>
            </a:r>
            <a:r>
              <a:rPr lang="en-US" baseline="0" dirty="0" smtClean="0"/>
              <a:t> </a:t>
            </a:r>
            <a:r>
              <a:rPr lang="en-US" dirty="0" smtClean="0"/>
              <a:t>prevalence of comorbidity in the patient. In 2013, 71.0% of</a:t>
            </a:r>
            <a:r>
              <a:rPr lang="en-US" baseline="0" dirty="0" smtClean="0"/>
              <a:t> </a:t>
            </a:r>
            <a:r>
              <a:rPr lang="en-US" dirty="0" smtClean="0"/>
              <a:t>staged lung cancer cases were diagnosed at stage III or IV</a:t>
            </a:r>
            <a:r>
              <a:rPr lang="en-US" baseline="0" dirty="0" smtClean="0"/>
              <a:t> </a:t>
            </a:r>
            <a:r>
              <a:rPr lang="en-US" dirty="0" smtClean="0"/>
              <a:t>(see </a:t>
            </a:r>
            <a:r>
              <a:rPr lang="en-US" i="1" dirty="0" smtClean="0"/>
              <a:t>Chapter 4: Cancer incidence rates and trends</a:t>
            </a:r>
            <a:r>
              <a:rPr lang="en-US" dirty="0" smtClean="0"/>
              <a:t>). A similar</a:t>
            </a:r>
            <a:r>
              <a:rPr lang="en-US" baseline="0" dirty="0" smtClean="0"/>
              <a:t> </a:t>
            </a:r>
            <a:r>
              <a:rPr lang="en-US" dirty="0" smtClean="0"/>
              <a:t>number (75.8%) of lung cancer patients with severe</a:t>
            </a:r>
            <a:r>
              <a:rPr lang="en-US" baseline="0" dirty="0" smtClean="0"/>
              <a:t> </a:t>
            </a:r>
            <a:r>
              <a:rPr lang="en-US" dirty="0" smtClean="0"/>
              <a:t>comorbidities were diagnosed at an advanced stage.</a:t>
            </a:r>
          </a:p>
          <a:p>
            <a:endParaRPr lang="en-US" dirty="0" smtClean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/>
              <a:t>It has been argued that patients with comorbidity are more</a:t>
            </a:r>
            <a:r>
              <a:rPr lang="en-US" baseline="0" dirty="0" smtClean="0"/>
              <a:t> </a:t>
            </a:r>
            <a:r>
              <a:rPr lang="en-US" dirty="0" smtClean="0"/>
              <a:t>likely to be diagnosed at more advanced stages because</a:t>
            </a:r>
            <a:r>
              <a:rPr lang="en-US" baseline="0" dirty="0" smtClean="0"/>
              <a:t> </a:t>
            </a:r>
            <a:r>
              <a:rPr lang="en-US" dirty="0" smtClean="0"/>
              <a:t>comorbidity may mask the early symptoms of cancer. Previous</a:t>
            </a:r>
            <a:r>
              <a:rPr lang="en-US" baseline="0" dirty="0" smtClean="0"/>
              <a:t> </a:t>
            </a:r>
            <a:r>
              <a:rPr lang="en-US" dirty="0" smtClean="0"/>
              <a:t>studies of comorbidity and stage at diagnosis have found</a:t>
            </a:r>
            <a:r>
              <a:rPr lang="en-US" baseline="0" dirty="0" smtClean="0"/>
              <a:t> </a:t>
            </a:r>
            <a:r>
              <a:rPr lang="en-US" dirty="0" smtClean="0"/>
              <a:t>differing results including that patients with comorbidity</a:t>
            </a:r>
            <a:r>
              <a:rPr lang="en-US" baseline="0" dirty="0" smtClean="0"/>
              <a:t> </a:t>
            </a:r>
            <a:r>
              <a:rPr lang="en-US" dirty="0" smtClean="0"/>
              <a:t>are more likely to be diagnosed earlier, later or at a similar</a:t>
            </a:r>
            <a:r>
              <a:rPr lang="en-US" baseline="0" dirty="0" smtClean="0"/>
              <a:t> </a:t>
            </a:r>
            <a:r>
              <a:rPr lang="en-US" dirty="0" smtClean="0"/>
              <a:t>stage as those without comorbidity, with the variations in findings attributed to cancer type, comorbidity type, different</a:t>
            </a:r>
            <a:r>
              <a:rPr lang="en-US" baseline="0" dirty="0" smtClean="0"/>
              <a:t> </a:t>
            </a:r>
            <a:r>
              <a:rPr lang="en-US" dirty="0" smtClean="0"/>
              <a:t>populations and different healthcare systems. In Ontario,</a:t>
            </a:r>
            <a:r>
              <a:rPr lang="en-US" baseline="0" dirty="0" smtClean="0"/>
              <a:t> </a:t>
            </a:r>
            <a:r>
              <a:rPr lang="en-US" dirty="0" smtClean="0"/>
              <a:t>at least, it appears that the possible positive implication of</a:t>
            </a:r>
            <a:r>
              <a:rPr lang="en-US" baseline="0" dirty="0" smtClean="0"/>
              <a:t> </a:t>
            </a:r>
            <a:r>
              <a:rPr lang="en-US" dirty="0" smtClean="0"/>
              <a:t>comorbidities (i.e., more frequent contact with the healthcare</a:t>
            </a:r>
            <a:r>
              <a:rPr lang="en-US" baseline="0" dirty="0" smtClean="0"/>
              <a:t> </a:t>
            </a:r>
            <a:r>
              <a:rPr lang="en-US" dirty="0" smtClean="0"/>
              <a:t>system) have not resulted in increased detection of cancer, and</a:t>
            </a:r>
            <a:r>
              <a:rPr lang="en-US" baseline="0" dirty="0" smtClean="0"/>
              <a:t> </a:t>
            </a:r>
            <a:r>
              <a:rPr lang="en-US" dirty="0" smtClean="0"/>
              <a:t>that those with comorbidities are more likely to be diagnosed at</a:t>
            </a:r>
            <a:r>
              <a:rPr lang="en-US" baseline="0" dirty="0" smtClean="0"/>
              <a:t> </a:t>
            </a:r>
            <a:r>
              <a:rPr lang="en-US" dirty="0" smtClean="0"/>
              <a:t>an advanced stage than those without comorbidities.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8CECB-72BB-9845-83ED-5B67D70E47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7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57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4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25958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0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55016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58655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11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58655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11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73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18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24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58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0083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e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emf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em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e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emf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5B9B9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2: Mortality</a:t>
            </a:r>
            <a:endParaRPr lang="en-US" sz="11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8" r:id="rId1"/>
    <p:sldLayoutId id="214749350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01B9E5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242714" y="4560916"/>
            <a:ext cx="469335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In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Focus 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– Emerging issues in cancer control</a:t>
            </a:r>
          </a:p>
        </p:txBody>
      </p:sp>
      <p:pic>
        <p:nvPicPr>
          <p:cNvPr id="5" name="Picture 4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1" r:id="rId1"/>
    <p:sldLayoutId id="2147493512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DF708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242714" y="4560916"/>
            <a:ext cx="263595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4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Incidence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rates and 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trends</a:t>
            </a:r>
          </a:p>
        </p:txBody>
      </p:sp>
      <p:pic>
        <p:nvPicPr>
          <p:cNvPr id="6" name="Picture 5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4" r:id="rId1"/>
    <p:sldLayoutId id="214749351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AECDCB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242714" y="4560916"/>
            <a:ext cx="4524019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lang="en-US" sz="1100" b="0" i="1">
                <a:solidFill>
                  <a:schemeClr val="bg1"/>
                </a:solidFill>
                <a:latin typeface="Arial"/>
                <a:cs typeface="Arial"/>
              </a:rPr>
              <a:t>: Mortality </a:t>
            </a:r>
            <a:r>
              <a:rPr lang="en-US" sz="1100" b="0" i="1" smtClean="0">
                <a:solidFill>
                  <a:schemeClr val="bg1"/>
                </a:solidFill>
                <a:latin typeface="Arial"/>
                <a:cs typeface="Arial"/>
              </a:rPr>
              <a:t>rates and </a:t>
            </a:r>
            <a:r>
              <a:rPr lang="en-US" sz="1100" b="0" i="1">
                <a:solidFill>
                  <a:schemeClr val="bg1"/>
                </a:solidFill>
                <a:latin typeface="Arial"/>
                <a:cs typeface="Arial"/>
              </a:rPr>
              <a:t>trends</a:t>
            </a:r>
            <a:endParaRPr lang="en-US" sz="1100" b="0" i="1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7" r:id="rId1"/>
    <p:sldLayoutId id="214749351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7B2B8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6: Survival</a:t>
            </a:r>
            <a:endParaRPr lang="en-US" sz="11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5" r:id="rId1"/>
    <p:sldLayoutId id="214749353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658D1B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7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Prevalence</a:t>
            </a:r>
            <a:endParaRPr lang="en-US" sz="11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0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2" r:id="rId1"/>
    <p:sldLayoutId id="214749353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EC8B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8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Statistics by public health unit</a:t>
            </a:r>
          </a:p>
        </p:txBody>
      </p:sp>
      <p:pic>
        <p:nvPicPr>
          <p:cNvPr id="5" name="Picture 4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5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9" r:id="rId1"/>
    <p:sldLayoutId id="214749353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2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6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8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0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2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C80F2D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pic>
        <p:nvPicPr>
          <p:cNvPr id="4" name="Picture 3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1: 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Incidence</a:t>
            </a:r>
          </a:p>
        </p:txBody>
      </p:sp>
    </p:spTree>
    <p:extLst>
      <p:ext uri="{BB962C8B-B14F-4D97-AF65-F5344CB8AC3E}">
        <p14:creationId xmlns:p14="http://schemas.microsoft.com/office/powerpoint/2010/main" val="411364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  <p:sldLayoutId id="214749350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57200" y="1808691"/>
            <a:ext cx="8610600" cy="2123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 focus – Emerging issues in cancer control</a:t>
            </a:r>
          </a:p>
        </p:txBody>
      </p:sp>
      <p:sp>
        <p:nvSpPr>
          <p:cNvPr id="7" name="Round Single Corner Rectangle 6"/>
          <p:cNvSpPr/>
          <p:nvPr/>
        </p:nvSpPr>
        <p:spPr>
          <a:xfrm>
            <a:off x="0" y="1047750"/>
            <a:ext cx="1088571" cy="683683"/>
          </a:xfrm>
          <a:prstGeom prst="round1Rect">
            <a:avLst>
              <a:gd name="adj" fmla="val 16667"/>
            </a:avLst>
          </a:prstGeom>
          <a:solidFill>
            <a:srgbClr val="00BA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457200" y="1125008"/>
            <a:ext cx="1075267" cy="60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Arial"/>
                <a:cs typeface="Arial"/>
              </a:rPr>
              <a:t>3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01B9E5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42714" y="4560916"/>
            <a:ext cx="469335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In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Focus 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– Emerging issues in cancer control</a:t>
            </a:r>
          </a:p>
        </p:txBody>
      </p:sp>
      <p:pic>
        <p:nvPicPr>
          <p:cNvPr id="14" name="Picture 13" descr="CancerCareOntario_Eng_Revers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4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903" y="63440"/>
            <a:ext cx="6446851" cy="433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 1 -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Chapter 2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Chapter 3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Chapter 4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Chapter 5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Chapter 6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Chapter 7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Chapter 8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2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hapter 3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hapter 4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hapter 5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hapter 6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hapter 7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hapter 8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hapter 1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1494</TotalTime>
  <Words>410</Words>
  <Application>Microsoft Office PowerPoint</Application>
  <PresentationFormat>On-screen Show (16:9)</PresentationFormat>
  <Paragraphs>10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</vt:i4>
      </vt:variant>
    </vt:vector>
  </HeadingPairs>
  <TitlesOfParts>
    <vt:vector size="20" baseType="lpstr">
      <vt:lpstr>Arial</vt:lpstr>
      <vt:lpstr>Calibri</vt:lpstr>
      <vt:lpstr>Chapter 1 - Main</vt:lpstr>
      <vt:lpstr>Chapter 2 - Main</vt:lpstr>
      <vt:lpstr>Chapter 3 - Main</vt:lpstr>
      <vt:lpstr>Chapter 4 - Main</vt:lpstr>
      <vt:lpstr>Chapter 5 - Main</vt:lpstr>
      <vt:lpstr>Chapter 6 - Main</vt:lpstr>
      <vt:lpstr>Chapter 7 - Main</vt:lpstr>
      <vt:lpstr>Chapter 8 - Main</vt:lpstr>
      <vt:lpstr>Chapter 1 - Content</vt:lpstr>
      <vt:lpstr>Chapter 2 - Content</vt:lpstr>
      <vt:lpstr>Chapter 3 - Content</vt:lpstr>
      <vt:lpstr>Chapter 4 - Content</vt:lpstr>
      <vt:lpstr>Chapter 5 - Content</vt:lpstr>
      <vt:lpstr>Chapter 6 - Content</vt:lpstr>
      <vt:lpstr>Chapter 7 - Content</vt:lpstr>
      <vt:lpstr>Chapter 8 - Content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El-Masri, Zeinab</cp:lastModifiedBy>
  <cp:revision>204</cp:revision>
  <dcterms:created xsi:type="dcterms:W3CDTF">2010-04-12T23:12:02Z</dcterms:created>
  <dcterms:modified xsi:type="dcterms:W3CDTF">2017-12-18T18:31:48Z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